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9" r:id="rId3"/>
    <p:sldId id="257" r:id="rId4"/>
    <p:sldId id="261" r:id="rId5"/>
    <p:sldId id="260" r:id="rId6"/>
    <p:sldId id="262" r:id="rId7"/>
    <p:sldId id="263" r:id="rId8"/>
    <p:sldId id="264" r:id="rId9"/>
    <p:sldId id="265" r:id="rId10"/>
    <p:sldId id="266" r:id="rId11"/>
    <p:sldId id="268" r:id="rId12"/>
    <p:sldId id="267"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9E075C-A1CB-4707-A053-A780105670F3}" v="136" dt="2023-07-12T04:25:31.31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jima Hikaru" userId="46d0e59221d47790" providerId="LiveId" clId="{0A9E075C-A1CB-4707-A053-A780105670F3}"/>
    <pc:docChg chg="undo custSel addSld modSld">
      <pc:chgData name="Kojima Hikaru" userId="46d0e59221d47790" providerId="LiveId" clId="{0A9E075C-A1CB-4707-A053-A780105670F3}" dt="2023-07-13T04:33:13.998" v="1102"/>
      <pc:docMkLst>
        <pc:docMk/>
      </pc:docMkLst>
      <pc:sldChg chg="addSp modSp mod">
        <pc:chgData name="Kojima Hikaru" userId="46d0e59221d47790" providerId="LiveId" clId="{0A9E075C-A1CB-4707-A053-A780105670F3}" dt="2023-07-13T02:44:09.028" v="573" actId="1582"/>
        <pc:sldMkLst>
          <pc:docMk/>
          <pc:sldMk cId="1038625007" sldId="261"/>
        </pc:sldMkLst>
        <pc:spChg chg="mod">
          <ac:chgData name="Kojima Hikaru" userId="46d0e59221d47790" providerId="LiveId" clId="{0A9E075C-A1CB-4707-A053-A780105670F3}" dt="2023-07-12T04:25:42.467" v="144" actId="1076"/>
          <ac:spMkLst>
            <pc:docMk/>
            <pc:sldMk cId="1038625007" sldId="261"/>
            <ac:spMk id="4" creationId="{1C2801A2-19C5-C2C9-858F-706974E58519}"/>
          </ac:spMkLst>
        </pc:spChg>
        <pc:spChg chg="add mod">
          <ac:chgData name="Kojima Hikaru" userId="46d0e59221d47790" providerId="LiveId" clId="{0A9E075C-A1CB-4707-A053-A780105670F3}" dt="2023-07-13T02:44:09.028" v="573" actId="1582"/>
          <ac:spMkLst>
            <pc:docMk/>
            <pc:sldMk cId="1038625007" sldId="261"/>
            <ac:spMk id="7" creationId="{AADC8AA8-BDF2-E069-95AA-8038A0362520}"/>
          </ac:spMkLst>
        </pc:spChg>
        <pc:graphicFrameChg chg="mod modGraphic">
          <ac:chgData name="Kojima Hikaru" userId="46d0e59221d47790" providerId="LiveId" clId="{0A9E075C-A1CB-4707-A053-A780105670F3}" dt="2023-07-12T04:22:57.776" v="87" actId="1076"/>
          <ac:graphicFrameMkLst>
            <pc:docMk/>
            <pc:sldMk cId="1038625007" sldId="261"/>
            <ac:graphicFrameMk id="5" creationId="{62FAF4FC-C014-F788-42D4-28AE10ED3F16}"/>
          </ac:graphicFrameMkLst>
        </pc:graphicFrameChg>
      </pc:sldChg>
      <pc:sldChg chg="addSp delSp modSp new mod">
        <pc:chgData name="Kojima Hikaru" userId="46d0e59221d47790" providerId="LiveId" clId="{0A9E075C-A1CB-4707-A053-A780105670F3}" dt="2023-07-13T02:27:32.793" v="494" actId="114"/>
        <pc:sldMkLst>
          <pc:docMk/>
          <pc:sldMk cId="3758820632" sldId="262"/>
        </pc:sldMkLst>
        <pc:spChg chg="mod">
          <ac:chgData name="Kojima Hikaru" userId="46d0e59221d47790" providerId="LiveId" clId="{0A9E075C-A1CB-4707-A053-A780105670F3}" dt="2023-07-12T04:26:15.540" v="146"/>
          <ac:spMkLst>
            <pc:docMk/>
            <pc:sldMk cId="3758820632" sldId="262"/>
            <ac:spMk id="2" creationId="{46E1DF16-6910-E833-A20D-0AE90AB1D9EE}"/>
          </ac:spMkLst>
        </pc:spChg>
        <pc:spChg chg="add del mod">
          <ac:chgData name="Kojima Hikaru" userId="46d0e59221d47790" providerId="LiveId" clId="{0A9E075C-A1CB-4707-A053-A780105670F3}" dt="2023-07-12T04:34:55.651" v="291" actId="478"/>
          <ac:spMkLst>
            <pc:docMk/>
            <pc:sldMk cId="3758820632" sldId="262"/>
            <ac:spMk id="5" creationId="{8F21C3A4-E68D-A088-F876-02BAE4ED449F}"/>
          </ac:spMkLst>
        </pc:spChg>
        <pc:spChg chg="add del mod">
          <ac:chgData name="Kojima Hikaru" userId="46d0e59221d47790" providerId="LiveId" clId="{0A9E075C-A1CB-4707-A053-A780105670F3}" dt="2023-07-12T04:34:53.730" v="290" actId="478"/>
          <ac:spMkLst>
            <pc:docMk/>
            <pc:sldMk cId="3758820632" sldId="262"/>
            <ac:spMk id="7" creationId="{E92066BC-AA88-F232-58A5-92521F20AAA0}"/>
          </ac:spMkLst>
        </pc:spChg>
        <pc:spChg chg="add mod">
          <ac:chgData name="Kojima Hikaru" userId="46d0e59221d47790" providerId="LiveId" clId="{0A9E075C-A1CB-4707-A053-A780105670F3}" dt="2023-07-13T02:27:32.793" v="494" actId="114"/>
          <ac:spMkLst>
            <pc:docMk/>
            <pc:sldMk cId="3758820632" sldId="262"/>
            <ac:spMk id="9" creationId="{C4E00861-7606-60D1-4793-5FD9BF1A1E2E}"/>
          </ac:spMkLst>
        </pc:spChg>
        <pc:graphicFrameChg chg="add mod">
          <ac:chgData name="Kojima Hikaru" userId="46d0e59221d47790" providerId="LiveId" clId="{0A9E075C-A1CB-4707-A053-A780105670F3}" dt="2023-07-12T04:34:58.866" v="292" actId="1076"/>
          <ac:graphicFrameMkLst>
            <pc:docMk/>
            <pc:sldMk cId="3758820632" sldId="262"/>
            <ac:graphicFrameMk id="8" creationId="{686D6557-A6FF-66BE-5FB9-1C139BD21E30}"/>
          </ac:graphicFrameMkLst>
        </pc:graphicFrameChg>
      </pc:sldChg>
      <pc:sldChg chg="addSp modSp new mod">
        <pc:chgData name="Kojima Hikaru" userId="46d0e59221d47790" providerId="LiveId" clId="{0A9E075C-A1CB-4707-A053-A780105670F3}" dt="2023-07-13T02:52:07.924" v="683" actId="114"/>
        <pc:sldMkLst>
          <pc:docMk/>
          <pc:sldMk cId="54706068" sldId="263"/>
        </pc:sldMkLst>
        <pc:spChg chg="mod">
          <ac:chgData name="Kojima Hikaru" userId="46d0e59221d47790" providerId="LiveId" clId="{0A9E075C-A1CB-4707-A053-A780105670F3}" dt="2023-07-13T02:30:52.048" v="523" actId="114"/>
          <ac:spMkLst>
            <pc:docMk/>
            <pc:sldMk cId="54706068" sldId="263"/>
            <ac:spMk id="2" creationId="{1B987416-4CCE-31D9-9367-27635201F51B}"/>
          </ac:spMkLst>
        </pc:spChg>
        <pc:spChg chg="add mod">
          <ac:chgData name="Kojima Hikaru" userId="46d0e59221d47790" providerId="LiveId" clId="{0A9E075C-A1CB-4707-A053-A780105670F3}" dt="2023-07-13T02:52:07.924" v="683" actId="114"/>
          <ac:spMkLst>
            <pc:docMk/>
            <pc:sldMk cId="54706068" sldId="263"/>
            <ac:spMk id="8" creationId="{6C907D1D-AD36-F501-1678-6972BC1FBCCC}"/>
          </ac:spMkLst>
        </pc:spChg>
        <pc:picChg chg="add mod">
          <ac:chgData name="Kojima Hikaru" userId="46d0e59221d47790" providerId="LiveId" clId="{0A9E075C-A1CB-4707-A053-A780105670F3}" dt="2023-07-13T02:35:02.832" v="529" actId="1076"/>
          <ac:picMkLst>
            <pc:docMk/>
            <pc:sldMk cId="54706068" sldId="263"/>
            <ac:picMk id="5" creationId="{A7FE8B07-8A58-F26A-9DC5-E3CAA17DED36}"/>
          </ac:picMkLst>
        </pc:picChg>
        <pc:picChg chg="add mod">
          <ac:chgData name="Kojima Hikaru" userId="46d0e59221d47790" providerId="LiveId" clId="{0A9E075C-A1CB-4707-A053-A780105670F3}" dt="2023-07-13T02:42:38.115" v="535" actId="1076"/>
          <ac:picMkLst>
            <pc:docMk/>
            <pc:sldMk cId="54706068" sldId="263"/>
            <ac:picMk id="7" creationId="{6538C474-C1EC-F8F6-9AE1-8DC0DF1D3949}"/>
          </ac:picMkLst>
        </pc:picChg>
      </pc:sldChg>
      <pc:sldChg chg="addSp delSp modSp new mod">
        <pc:chgData name="Kojima Hikaru" userId="46d0e59221d47790" providerId="LiveId" clId="{0A9E075C-A1CB-4707-A053-A780105670F3}" dt="2023-07-13T04:33:07.903" v="1100" actId="1076"/>
        <pc:sldMkLst>
          <pc:docMk/>
          <pc:sldMk cId="660388300" sldId="264"/>
        </pc:sldMkLst>
        <pc:spChg chg="mod">
          <ac:chgData name="Kojima Hikaru" userId="46d0e59221d47790" providerId="LiveId" clId="{0A9E075C-A1CB-4707-A053-A780105670F3}" dt="2023-07-13T02:53:09.526" v="685"/>
          <ac:spMkLst>
            <pc:docMk/>
            <pc:sldMk cId="660388300" sldId="264"/>
            <ac:spMk id="2" creationId="{C55CE99F-BBF8-8410-B935-58A8D26A6D01}"/>
          </ac:spMkLst>
        </pc:spChg>
        <pc:spChg chg="add mod">
          <ac:chgData name="Kojima Hikaru" userId="46d0e59221d47790" providerId="LiveId" clId="{0A9E075C-A1CB-4707-A053-A780105670F3}" dt="2023-07-13T04:33:07.903" v="1100" actId="1076"/>
          <ac:spMkLst>
            <pc:docMk/>
            <pc:sldMk cId="660388300" sldId="264"/>
            <ac:spMk id="8" creationId="{CA946009-EF29-6FCD-1FAB-3614BA63A19E}"/>
          </ac:spMkLst>
        </pc:spChg>
        <pc:picChg chg="add del mod">
          <ac:chgData name="Kojima Hikaru" userId="46d0e59221d47790" providerId="LiveId" clId="{0A9E075C-A1CB-4707-A053-A780105670F3}" dt="2023-07-13T02:57:42.124" v="690" actId="478"/>
          <ac:picMkLst>
            <pc:docMk/>
            <pc:sldMk cId="660388300" sldId="264"/>
            <ac:picMk id="5" creationId="{32B45EAB-E7D7-C18A-0967-BA347F057FEE}"/>
          </ac:picMkLst>
        </pc:picChg>
        <pc:picChg chg="add mod">
          <ac:chgData name="Kojima Hikaru" userId="46d0e59221d47790" providerId="LiveId" clId="{0A9E075C-A1CB-4707-A053-A780105670F3}" dt="2023-07-13T02:57:49.668" v="694" actId="1076"/>
          <ac:picMkLst>
            <pc:docMk/>
            <pc:sldMk cId="660388300" sldId="264"/>
            <ac:picMk id="7" creationId="{C53B9D22-E79A-C1EF-3B32-0637E8170A66}"/>
          </ac:picMkLst>
        </pc:picChg>
      </pc:sldChg>
      <pc:sldChg chg="modSp new mod">
        <pc:chgData name="Kojima Hikaru" userId="46d0e59221d47790" providerId="LiveId" clId="{0A9E075C-A1CB-4707-A053-A780105670F3}" dt="2023-07-13T04:33:13.998" v="1102"/>
        <pc:sldMkLst>
          <pc:docMk/>
          <pc:sldMk cId="2444191024" sldId="265"/>
        </pc:sldMkLst>
        <pc:spChg chg="mod">
          <ac:chgData name="Kojima Hikaru" userId="46d0e59221d47790" providerId="LiveId" clId="{0A9E075C-A1CB-4707-A053-A780105670F3}" dt="2023-07-13T04:33:13.998" v="1102"/>
          <ac:spMkLst>
            <pc:docMk/>
            <pc:sldMk cId="2444191024" sldId="265"/>
            <ac:spMk id="2" creationId="{C7E622DE-9AD0-F379-B553-FE1123FF194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382154-419C-409D-B617-0B89EFE1CE79}" type="datetimeFigureOut">
              <a:rPr kumimoji="1" lang="ja-JP" altLang="en-US" smtClean="0"/>
              <a:t>2023/7/19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D1EBFA-2932-42CC-9658-6DA3B6E24C62}" type="slidenum">
              <a:rPr kumimoji="1" lang="ja-JP" altLang="en-US" smtClean="0"/>
              <a:t>‹#›</a:t>
            </a:fld>
            <a:endParaRPr kumimoji="1" lang="ja-JP" altLang="en-US"/>
          </a:p>
        </p:txBody>
      </p:sp>
    </p:spTree>
    <p:extLst>
      <p:ext uri="{BB962C8B-B14F-4D97-AF65-F5344CB8AC3E}">
        <p14:creationId xmlns:p14="http://schemas.microsoft.com/office/powerpoint/2010/main" val="17021143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E84A51-B3B1-3233-9063-594311204EF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F8171F9-7E0E-588F-1424-336863021D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552D09E-2BAF-8884-8AAE-CB220ECC7950}"/>
              </a:ext>
            </a:extLst>
          </p:cNvPr>
          <p:cNvSpPr>
            <a:spLocks noGrp="1"/>
          </p:cNvSpPr>
          <p:nvPr>
            <p:ph type="dt" sz="half" idx="10"/>
          </p:nvPr>
        </p:nvSpPr>
        <p:spPr/>
        <p:txBody>
          <a:bodyPr/>
          <a:lstStyle/>
          <a:p>
            <a:fld id="{51C00744-0B96-40C4-851C-83586B5ED643}" type="datetime1">
              <a:rPr kumimoji="1" lang="ja-JP" altLang="en-US" smtClean="0"/>
              <a:t>2023/7/19</a:t>
            </a:fld>
            <a:endParaRPr kumimoji="1" lang="ja-JP" altLang="en-US"/>
          </a:p>
        </p:txBody>
      </p:sp>
      <p:sp>
        <p:nvSpPr>
          <p:cNvPr id="5" name="フッター プレースホルダー 4">
            <a:extLst>
              <a:ext uri="{FF2B5EF4-FFF2-40B4-BE49-F238E27FC236}">
                <a16:creationId xmlns:a16="http://schemas.microsoft.com/office/drawing/2014/main" id="{10330B24-BD04-8106-F311-EB4682DE5E5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98AEB9-CCCC-BC7F-8C4A-52047C600678}"/>
              </a:ext>
            </a:extLst>
          </p:cNvPr>
          <p:cNvSpPr>
            <a:spLocks noGrp="1"/>
          </p:cNvSpPr>
          <p:nvPr>
            <p:ph type="sldNum" sz="quarter" idx="12"/>
          </p:nvPr>
        </p:nvSpPr>
        <p:spPr/>
        <p:txBody>
          <a:bodyPr/>
          <a:lstStyle/>
          <a:p>
            <a:fld id="{85B6C27D-B957-4A92-99D3-4644DF81A59E}" type="slidenum">
              <a:rPr kumimoji="1" lang="ja-JP" altLang="en-US" smtClean="0"/>
              <a:t>‹#›</a:t>
            </a:fld>
            <a:endParaRPr kumimoji="1" lang="ja-JP" altLang="en-US"/>
          </a:p>
        </p:txBody>
      </p:sp>
    </p:spTree>
    <p:extLst>
      <p:ext uri="{BB962C8B-B14F-4D97-AF65-F5344CB8AC3E}">
        <p14:creationId xmlns:p14="http://schemas.microsoft.com/office/powerpoint/2010/main" val="1052841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D30A15-3410-9076-BC62-3790E7AD2CB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90A39C1-6FAF-7DEE-6E2B-BA34411B4D1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70A5BF5-56C0-6D32-54F0-3061B55442C6}"/>
              </a:ext>
            </a:extLst>
          </p:cNvPr>
          <p:cNvSpPr>
            <a:spLocks noGrp="1"/>
          </p:cNvSpPr>
          <p:nvPr>
            <p:ph type="dt" sz="half" idx="10"/>
          </p:nvPr>
        </p:nvSpPr>
        <p:spPr/>
        <p:txBody>
          <a:bodyPr/>
          <a:lstStyle/>
          <a:p>
            <a:fld id="{EF7C8E09-3058-4716-AE5A-C5CA582A05F1}" type="datetime1">
              <a:rPr kumimoji="1" lang="ja-JP" altLang="en-US" smtClean="0"/>
              <a:t>2023/7/19</a:t>
            </a:fld>
            <a:endParaRPr kumimoji="1" lang="ja-JP" altLang="en-US"/>
          </a:p>
        </p:txBody>
      </p:sp>
      <p:sp>
        <p:nvSpPr>
          <p:cNvPr id="5" name="フッター プレースホルダー 4">
            <a:extLst>
              <a:ext uri="{FF2B5EF4-FFF2-40B4-BE49-F238E27FC236}">
                <a16:creationId xmlns:a16="http://schemas.microsoft.com/office/drawing/2014/main" id="{DD0D7AAC-FEF1-BD82-75C6-0B8108CC8E7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B8892F0-113A-6D7D-08C1-1FCE3F17582C}"/>
              </a:ext>
            </a:extLst>
          </p:cNvPr>
          <p:cNvSpPr>
            <a:spLocks noGrp="1"/>
          </p:cNvSpPr>
          <p:nvPr>
            <p:ph type="sldNum" sz="quarter" idx="12"/>
          </p:nvPr>
        </p:nvSpPr>
        <p:spPr/>
        <p:txBody>
          <a:bodyPr/>
          <a:lstStyle/>
          <a:p>
            <a:fld id="{85B6C27D-B957-4A92-99D3-4644DF81A59E}" type="slidenum">
              <a:rPr kumimoji="1" lang="ja-JP" altLang="en-US" smtClean="0"/>
              <a:t>‹#›</a:t>
            </a:fld>
            <a:endParaRPr kumimoji="1" lang="ja-JP" altLang="en-US"/>
          </a:p>
        </p:txBody>
      </p:sp>
    </p:spTree>
    <p:extLst>
      <p:ext uri="{BB962C8B-B14F-4D97-AF65-F5344CB8AC3E}">
        <p14:creationId xmlns:p14="http://schemas.microsoft.com/office/powerpoint/2010/main" val="221820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9D07C89-AE37-1987-66FB-0EED1B1B230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090668B-A180-3852-46AE-98AA0689211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CA09F6B-6957-424C-FA38-00A31B1290E3}"/>
              </a:ext>
            </a:extLst>
          </p:cNvPr>
          <p:cNvSpPr>
            <a:spLocks noGrp="1"/>
          </p:cNvSpPr>
          <p:nvPr>
            <p:ph type="dt" sz="half" idx="10"/>
          </p:nvPr>
        </p:nvSpPr>
        <p:spPr/>
        <p:txBody>
          <a:bodyPr/>
          <a:lstStyle/>
          <a:p>
            <a:fld id="{4179C582-9FBB-4F37-BEA6-6B0A84724C2B}" type="datetime1">
              <a:rPr kumimoji="1" lang="ja-JP" altLang="en-US" smtClean="0"/>
              <a:t>2023/7/19</a:t>
            </a:fld>
            <a:endParaRPr kumimoji="1" lang="ja-JP" altLang="en-US"/>
          </a:p>
        </p:txBody>
      </p:sp>
      <p:sp>
        <p:nvSpPr>
          <p:cNvPr id="5" name="フッター プレースホルダー 4">
            <a:extLst>
              <a:ext uri="{FF2B5EF4-FFF2-40B4-BE49-F238E27FC236}">
                <a16:creationId xmlns:a16="http://schemas.microsoft.com/office/drawing/2014/main" id="{426BE803-9427-3E36-8E64-2BEE8BD0B25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E046E8-44B1-D9B4-A638-3491CAD4523D}"/>
              </a:ext>
            </a:extLst>
          </p:cNvPr>
          <p:cNvSpPr>
            <a:spLocks noGrp="1"/>
          </p:cNvSpPr>
          <p:nvPr>
            <p:ph type="sldNum" sz="quarter" idx="12"/>
          </p:nvPr>
        </p:nvSpPr>
        <p:spPr/>
        <p:txBody>
          <a:bodyPr/>
          <a:lstStyle/>
          <a:p>
            <a:fld id="{85B6C27D-B957-4A92-99D3-4644DF81A59E}" type="slidenum">
              <a:rPr kumimoji="1" lang="ja-JP" altLang="en-US" smtClean="0"/>
              <a:t>‹#›</a:t>
            </a:fld>
            <a:endParaRPr kumimoji="1" lang="ja-JP" altLang="en-US"/>
          </a:p>
        </p:txBody>
      </p:sp>
    </p:spTree>
    <p:extLst>
      <p:ext uri="{BB962C8B-B14F-4D97-AF65-F5344CB8AC3E}">
        <p14:creationId xmlns:p14="http://schemas.microsoft.com/office/powerpoint/2010/main" val="3619725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DCD720-20B4-B675-0609-28D602F97DE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931545A-212B-3C54-7907-8849AE1F67A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CF2347E-A337-5CDC-07F9-BBB35F96644B}"/>
              </a:ext>
            </a:extLst>
          </p:cNvPr>
          <p:cNvSpPr>
            <a:spLocks noGrp="1"/>
          </p:cNvSpPr>
          <p:nvPr>
            <p:ph type="dt" sz="half" idx="10"/>
          </p:nvPr>
        </p:nvSpPr>
        <p:spPr/>
        <p:txBody>
          <a:bodyPr/>
          <a:lstStyle/>
          <a:p>
            <a:fld id="{B9710FC7-F292-464E-B04D-D382BBC5B6EA}" type="datetime1">
              <a:rPr kumimoji="1" lang="ja-JP" altLang="en-US" smtClean="0"/>
              <a:t>2023/7/19</a:t>
            </a:fld>
            <a:endParaRPr kumimoji="1" lang="ja-JP" altLang="en-US"/>
          </a:p>
        </p:txBody>
      </p:sp>
      <p:sp>
        <p:nvSpPr>
          <p:cNvPr id="5" name="フッター プレースホルダー 4">
            <a:extLst>
              <a:ext uri="{FF2B5EF4-FFF2-40B4-BE49-F238E27FC236}">
                <a16:creationId xmlns:a16="http://schemas.microsoft.com/office/drawing/2014/main" id="{EC4FE9CD-E7A7-2E8F-D3D9-FC323BF5227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381858-0414-50E0-2ACC-3F4F5365D363}"/>
              </a:ext>
            </a:extLst>
          </p:cNvPr>
          <p:cNvSpPr>
            <a:spLocks noGrp="1"/>
          </p:cNvSpPr>
          <p:nvPr>
            <p:ph type="sldNum" sz="quarter" idx="12"/>
          </p:nvPr>
        </p:nvSpPr>
        <p:spPr/>
        <p:txBody>
          <a:bodyPr/>
          <a:lstStyle/>
          <a:p>
            <a:fld id="{85B6C27D-B957-4A92-99D3-4644DF81A59E}" type="slidenum">
              <a:rPr kumimoji="1" lang="ja-JP" altLang="en-US" smtClean="0"/>
              <a:t>‹#›</a:t>
            </a:fld>
            <a:endParaRPr kumimoji="1" lang="ja-JP" altLang="en-US"/>
          </a:p>
        </p:txBody>
      </p:sp>
    </p:spTree>
    <p:extLst>
      <p:ext uri="{BB962C8B-B14F-4D97-AF65-F5344CB8AC3E}">
        <p14:creationId xmlns:p14="http://schemas.microsoft.com/office/powerpoint/2010/main" val="3177616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20A6D9-B538-E6BD-8CB2-90CA2E55485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7DF7C0-D0DD-B31E-74F4-C37F9C2F26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7C086CA-5FC6-1A64-C254-4531FB7C34F0}"/>
              </a:ext>
            </a:extLst>
          </p:cNvPr>
          <p:cNvSpPr>
            <a:spLocks noGrp="1"/>
          </p:cNvSpPr>
          <p:nvPr>
            <p:ph type="dt" sz="half" idx="10"/>
          </p:nvPr>
        </p:nvSpPr>
        <p:spPr/>
        <p:txBody>
          <a:bodyPr/>
          <a:lstStyle/>
          <a:p>
            <a:fld id="{B5564B36-BDCF-4E10-8FFE-CB21D40BC2DD}" type="datetime1">
              <a:rPr kumimoji="1" lang="ja-JP" altLang="en-US" smtClean="0"/>
              <a:t>2023/7/19</a:t>
            </a:fld>
            <a:endParaRPr kumimoji="1" lang="ja-JP" altLang="en-US"/>
          </a:p>
        </p:txBody>
      </p:sp>
      <p:sp>
        <p:nvSpPr>
          <p:cNvPr id="5" name="フッター プレースホルダー 4">
            <a:extLst>
              <a:ext uri="{FF2B5EF4-FFF2-40B4-BE49-F238E27FC236}">
                <a16:creationId xmlns:a16="http://schemas.microsoft.com/office/drawing/2014/main" id="{8B2DB279-C2E2-07C2-8E79-84C9893ACB2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DB132E5-57AC-8740-295B-85C1D38D5808}"/>
              </a:ext>
            </a:extLst>
          </p:cNvPr>
          <p:cNvSpPr>
            <a:spLocks noGrp="1"/>
          </p:cNvSpPr>
          <p:nvPr>
            <p:ph type="sldNum" sz="quarter" idx="12"/>
          </p:nvPr>
        </p:nvSpPr>
        <p:spPr/>
        <p:txBody>
          <a:bodyPr/>
          <a:lstStyle/>
          <a:p>
            <a:fld id="{85B6C27D-B957-4A92-99D3-4644DF81A59E}" type="slidenum">
              <a:rPr kumimoji="1" lang="ja-JP" altLang="en-US" smtClean="0"/>
              <a:t>‹#›</a:t>
            </a:fld>
            <a:endParaRPr kumimoji="1" lang="ja-JP" altLang="en-US"/>
          </a:p>
        </p:txBody>
      </p:sp>
    </p:spTree>
    <p:extLst>
      <p:ext uri="{BB962C8B-B14F-4D97-AF65-F5344CB8AC3E}">
        <p14:creationId xmlns:p14="http://schemas.microsoft.com/office/powerpoint/2010/main" val="516949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8AD93-58F5-FE94-59C0-0C686AA7CF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BAA950F-A0C2-931B-2FD3-B87402087F1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41D43AE-D818-E4AC-04C0-6A7FD55F682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1946379-F763-F58F-BF34-32D751771BA6}"/>
              </a:ext>
            </a:extLst>
          </p:cNvPr>
          <p:cNvSpPr>
            <a:spLocks noGrp="1"/>
          </p:cNvSpPr>
          <p:nvPr>
            <p:ph type="dt" sz="half" idx="10"/>
          </p:nvPr>
        </p:nvSpPr>
        <p:spPr/>
        <p:txBody>
          <a:bodyPr/>
          <a:lstStyle/>
          <a:p>
            <a:fld id="{4BD5286A-916E-4B5B-84B6-DDE4DEB090B2}" type="datetime1">
              <a:rPr kumimoji="1" lang="ja-JP" altLang="en-US" smtClean="0"/>
              <a:t>2023/7/19</a:t>
            </a:fld>
            <a:endParaRPr kumimoji="1" lang="ja-JP" altLang="en-US"/>
          </a:p>
        </p:txBody>
      </p:sp>
      <p:sp>
        <p:nvSpPr>
          <p:cNvPr id="6" name="フッター プレースホルダー 5">
            <a:extLst>
              <a:ext uri="{FF2B5EF4-FFF2-40B4-BE49-F238E27FC236}">
                <a16:creationId xmlns:a16="http://schemas.microsoft.com/office/drawing/2014/main" id="{A018E76C-6D7F-280C-D85F-C8B98E8451E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F29F4F3-D06E-B991-8912-14EE45536C3B}"/>
              </a:ext>
            </a:extLst>
          </p:cNvPr>
          <p:cNvSpPr>
            <a:spLocks noGrp="1"/>
          </p:cNvSpPr>
          <p:nvPr>
            <p:ph type="sldNum" sz="quarter" idx="12"/>
          </p:nvPr>
        </p:nvSpPr>
        <p:spPr/>
        <p:txBody>
          <a:bodyPr/>
          <a:lstStyle/>
          <a:p>
            <a:fld id="{85B6C27D-B957-4A92-99D3-4644DF81A59E}" type="slidenum">
              <a:rPr kumimoji="1" lang="ja-JP" altLang="en-US" smtClean="0"/>
              <a:t>‹#›</a:t>
            </a:fld>
            <a:endParaRPr kumimoji="1" lang="ja-JP" altLang="en-US"/>
          </a:p>
        </p:txBody>
      </p:sp>
    </p:spTree>
    <p:extLst>
      <p:ext uri="{BB962C8B-B14F-4D97-AF65-F5344CB8AC3E}">
        <p14:creationId xmlns:p14="http://schemas.microsoft.com/office/powerpoint/2010/main" val="2918635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BB2A0A-B497-8DE6-1620-4223125BD21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ADFB5DC-13C4-875C-329A-0E941FFF01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984F216-A786-C734-0109-BC059A86C9E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8761DDA-DC51-0907-752D-63501E523E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6DBCDD1-B0E5-BE45-75D0-4729D5B6AD8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248C992-FC13-8969-90C5-0F759E160261}"/>
              </a:ext>
            </a:extLst>
          </p:cNvPr>
          <p:cNvSpPr>
            <a:spLocks noGrp="1"/>
          </p:cNvSpPr>
          <p:nvPr>
            <p:ph type="dt" sz="half" idx="10"/>
          </p:nvPr>
        </p:nvSpPr>
        <p:spPr/>
        <p:txBody>
          <a:bodyPr/>
          <a:lstStyle/>
          <a:p>
            <a:fld id="{7567D527-BD0D-4C2A-B41E-CA79E11F4B63}" type="datetime1">
              <a:rPr kumimoji="1" lang="ja-JP" altLang="en-US" smtClean="0"/>
              <a:t>2023/7/19</a:t>
            </a:fld>
            <a:endParaRPr kumimoji="1" lang="ja-JP" altLang="en-US"/>
          </a:p>
        </p:txBody>
      </p:sp>
      <p:sp>
        <p:nvSpPr>
          <p:cNvPr id="8" name="フッター プレースホルダー 7">
            <a:extLst>
              <a:ext uri="{FF2B5EF4-FFF2-40B4-BE49-F238E27FC236}">
                <a16:creationId xmlns:a16="http://schemas.microsoft.com/office/drawing/2014/main" id="{1AA22570-29CD-3445-FEDD-5494A76B8CB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E6D498A-244F-1D62-5DB8-5F5FF4532742}"/>
              </a:ext>
            </a:extLst>
          </p:cNvPr>
          <p:cNvSpPr>
            <a:spLocks noGrp="1"/>
          </p:cNvSpPr>
          <p:nvPr>
            <p:ph type="sldNum" sz="quarter" idx="12"/>
          </p:nvPr>
        </p:nvSpPr>
        <p:spPr/>
        <p:txBody>
          <a:bodyPr/>
          <a:lstStyle/>
          <a:p>
            <a:fld id="{85B6C27D-B957-4A92-99D3-4644DF81A59E}" type="slidenum">
              <a:rPr kumimoji="1" lang="ja-JP" altLang="en-US" smtClean="0"/>
              <a:t>‹#›</a:t>
            </a:fld>
            <a:endParaRPr kumimoji="1" lang="ja-JP" altLang="en-US"/>
          </a:p>
        </p:txBody>
      </p:sp>
    </p:spTree>
    <p:extLst>
      <p:ext uri="{BB962C8B-B14F-4D97-AF65-F5344CB8AC3E}">
        <p14:creationId xmlns:p14="http://schemas.microsoft.com/office/powerpoint/2010/main" val="1922340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5CB6C3-42E7-0572-9B73-29511840BF7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557453C-9385-A7A6-506A-0FFC543E4869}"/>
              </a:ext>
            </a:extLst>
          </p:cNvPr>
          <p:cNvSpPr>
            <a:spLocks noGrp="1"/>
          </p:cNvSpPr>
          <p:nvPr>
            <p:ph type="dt" sz="half" idx="10"/>
          </p:nvPr>
        </p:nvSpPr>
        <p:spPr/>
        <p:txBody>
          <a:bodyPr/>
          <a:lstStyle/>
          <a:p>
            <a:fld id="{02C36703-85BB-4D8D-8511-E9B4F426175F}" type="datetime1">
              <a:rPr kumimoji="1" lang="ja-JP" altLang="en-US" smtClean="0"/>
              <a:t>2023/7/19</a:t>
            </a:fld>
            <a:endParaRPr kumimoji="1" lang="ja-JP" altLang="en-US"/>
          </a:p>
        </p:txBody>
      </p:sp>
      <p:sp>
        <p:nvSpPr>
          <p:cNvPr id="4" name="フッター プレースホルダー 3">
            <a:extLst>
              <a:ext uri="{FF2B5EF4-FFF2-40B4-BE49-F238E27FC236}">
                <a16:creationId xmlns:a16="http://schemas.microsoft.com/office/drawing/2014/main" id="{5BA5B604-D92F-79DF-F2E3-C82F53B763F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B952BF0-C278-3204-CB3D-081A169B6256}"/>
              </a:ext>
            </a:extLst>
          </p:cNvPr>
          <p:cNvSpPr>
            <a:spLocks noGrp="1"/>
          </p:cNvSpPr>
          <p:nvPr>
            <p:ph type="sldNum" sz="quarter" idx="12"/>
          </p:nvPr>
        </p:nvSpPr>
        <p:spPr/>
        <p:txBody>
          <a:bodyPr/>
          <a:lstStyle/>
          <a:p>
            <a:fld id="{85B6C27D-B957-4A92-99D3-4644DF81A59E}" type="slidenum">
              <a:rPr kumimoji="1" lang="ja-JP" altLang="en-US" smtClean="0"/>
              <a:t>‹#›</a:t>
            </a:fld>
            <a:endParaRPr kumimoji="1" lang="ja-JP" altLang="en-US"/>
          </a:p>
        </p:txBody>
      </p:sp>
    </p:spTree>
    <p:extLst>
      <p:ext uri="{BB962C8B-B14F-4D97-AF65-F5344CB8AC3E}">
        <p14:creationId xmlns:p14="http://schemas.microsoft.com/office/powerpoint/2010/main" val="305844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C115751-8B9D-8FE2-339E-8F8EF99ABE2D}"/>
              </a:ext>
            </a:extLst>
          </p:cNvPr>
          <p:cNvSpPr>
            <a:spLocks noGrp="1"/>
          </p:cNvSpPr>
          <p:nvPr>
            <p:ph type="dt" sz="half" idx="10"/>
          </p:nvPr>
        </p:nvSpPr>
        <p:spPr/>
        <p:txBody>
          <a:bodyPr/>
          <a:lstStyle/>
          <a:p>
            <a:fld id="{A94F3F00-754A-4C95-A300-F53CA6E5E9A5}" type="datetime1">
              <a:rPr kumimoji="1" lang="ja-JP" altLang="en-US" smtClean="0"/>
              <a:t>2023/7/19</a:t>
            </a:fld>
            <a:endParaRPr kumimoji="1" lang="ja-JP" altLang="en-US"/>
          </a:p>
        </p:txBody>
      </p:sp>
      <p:sp>
        <p:nvSpPr>
          <p:cNvPr id="3" name="フッター プレースホルダー 2">
            <a:extLst>
              <a:ext uri="{FF2B5EF4-FFF2-40B4-BE49-F238E27FC236}">
                <a16:creationId xmlns:a16="http://schemas.microsoft.com/office/drawing/2014/main" id="{E6718F05-0860-9AAF-2205-81FA785A590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0BE61EB-6F1F-8CE9-36C1-B691DDF50EFC}"/>
              </a:ext>
            </a:extLst>
          </p:cNvPr>
          <p:cNvSpPr>
            <a:spLocks noGrp="1"/>
          </p:cNvSpPr>
          <p:nvPr>
            <p:ph type="sldNum" sz="quarter" idx="12"/>
          </p:nvPr>
        </p:nvSpPr>
        <p:spPr/>
        <p:txBody>
          <a:bodyPr/>
          <a:lstStyle/>
          <a:p>
            <a:fld id="{85B6C27D-B957-4A92-99D3-4644DF81A59E}" type="slidenum">
              <a:rPr kumimoji="1" lang="ja-JP" altLang="en-US" smtClean="0"/>
              <a:t>‹#›</a:t>
            </a:fld>
            <a:endParaRPr kumimoji="1" lang="ja-JP" altLang="en-US"/>
          </a:p>
        </p:txBody>
      </p:sp>
    </p:spTree>
    <p:extLst>
      <p:ext uri="{BB962C8B-B14F-4D97-AF65-F5344CB8AC3E}">
        <p14:creationId xmlns:p14="http://schemas.microsoft.com/office/powerpoint/2010/main" val="1185791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77ACFF-EA7F-0E9D-9121-A780ADA5BEF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6035821-EAEC-C35C-4C6A-33B36EEF48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F5F4FAD-847D-F94F-A0CF-C6B67D5AE0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D36EAB3-5C7C-5157-5305-1197C03BF1C9}"/>
              </a:ext>
            </a:extLst>
          </p:cNvPr>
          <p:cNvSpPr>
            <a:spLocks noGrp="1"/>
          </p:cNvSpPr>
          <p:nvPr>
            <p:ph type="dt" sz="half" idx="10"/>
          </p:nvPr>
        </p:nvSpPr>
        <p:spPr/>
        <p:txBody>
          <a:bodyPr/>
          <a:lstStyle/>
          <a:p>
            <a:fld id="{ABB84780-9747-432F-8DBF-1C07342C76D8}" type="datetime1">
              <a:rPr kumimoji="1" lang="ja-JP" altLang="en-US" smtClean="0"/>
              <a:t>2023/7/19</a:t>
            </a:fld>
            <a:endParaRPr kumimoji="1" lang="ja-JP" altLang="en-US"/>
          </a:p>
        </p:txBody>
      </p:sp>
      <p:sp>
        <p:nvSpPr>
          <p:cNvPr id="6" name="フッター プレースホルダー 5">
            <a:extLst>
              <a:ext uri="{FF2B5EF4-FFF2-40B4-BE49-F238E27FC236}">
                <a16:creationId xmlns:a16="http://schemas.microsoft.com/office/drawing/2014/main" id="{6BC57D85-3559-B0D6-E291-5799E20750A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1BDDAA4-EBFD-F956-07B4-37E6484F730A}"/>
              </a:ext>
            </a:extLst>
          </p:cNvPr>
          <p:cNvSpPr>
            <a:spLocks noGrp="1"/>
          </p:cNvSpPr>
          <p:nvPr>
            <p:ph type="sldNum" sz="quarter" idx="12"/>
          </p:nvPr>
        </p:nvSpPr>
        <p:spPr/>
        <p:txBody>
          <a:bodyPr/>
          <a:lstStyle/>
          <a:p>
            <a:fld id="{85B6C27D-B957-4A92-99D3-4644DF81A59E}" type="slidenum">
              <a:rPr kumimoji="1" lang="ja-JP" altLang="en-US" smtClean="0"/>
              <a:t>‹#›</a:t>
            </a:fld>
            <a:endParaRPr kumimoji="1" lang="ja-JP" altLang="en-US"/>
          </a:p>
        </p:txBody>
      </p:sp>
    </p:spTree>
    <p:extLst>
      <p:ext uri="{BB962C8B-B14F-4D97-AF65-F5344CB8AC3E}">
        <p14:creationId xmlns:p14="http://schemas.microsoft.com/office/powerpoint/2010/main" val="86501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82362D-4B8B-0CDE-A994-83AF8A9B7A5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2C0821F-9A3E-09F1-58DF-A48977F79E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C5BA8DE-9221-024C-9803-C6A8C4A56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294BDD7-5A9D-07C1-151B-4432CF80C891}"/>
              </a:ext>
            </a:extLst>
          </p:cNvPr>
          <p:cNvSpPr>
            <a:spLocks noGrp="1"/>
          </p:cNvSpPr>
          <p:nvPr>
            <p:ph type="dt" sz="half" idx="10"/>
          </p:nvPr>
        </p:nvSpPr>
        <p:spPr/>
        <p:txBody>
          <a:bodyPr/>
          <a:lstStyle/>
          <a:p>
            <a:fld id="{BB42EB3F-5154-43C6-ACD8-A692B0412506}" type="datetime1">
              <a:rPr kumimoji="1" lang="ja-JP" altLang="en-US" smtClean="0"/>
              <a:t>2023/7/19</a:t>
            </a:fld>
            <a:endParaRPr kumimoji="1" lang="ja-JP" altLang="en-US"/>
          </a:p>
        </p:txBody>
      </p:sp>
      <p:sp>
        <p:nvSpPr>
          <p:cNvPr id="6" name="フッター プレースホルダー 5">
            <a:extLst>
              <a:ext uri="{FF2B5EF4-FFF2-40B4-BE49-F238E27FC236}">
                <a16:creationId xmlns:a16="http://schemas.microsoft.com/office/drawing/2014/main" id="{FA1AF7E1-EA45-2E42-2F33-BEFF4300173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43C6B61-7EEC-E0C9-0BAA-C4921CF766C4}"/>
              </a:ext>
            </a:extLst>
          </p:cNvPr>
          <p:cNvSpPr>
            <a:spLocks noGrp="1"/>
          </p:cNvSpPr>
          <p:nvPr>
            <p:ph type="sldNum" sz="quarter" idx="12"/>
          </p:nvPr>
        </p:nvSpPr>
        <p:spPr/>
        <p:txBody>
          <a:bodyPr/>
          <a:lstStyle/>
          <a:p>
            <a:fld id="{85B6C27D-B957-4A92-99D3-4644DF81A59E}" type="slidenum">
              <a:rPr kumimoji="1" lang="ja-JP" altLang="en-US" smtClean="0"/>
              <a:t>‹#›</a:t>
            </a:fld>
            <a:endParaRPr kumimoji="1" lang="ja-JP" altLang="en-US"/>
          </a:p>
        </p:txBody>
      </p:sp>
    </p:spTree>
    <p:extLst>
      <p:ext uri="{BB962C8B-B14F-4D97-AF65-F5344CB8AC3E}">
        <p14:creationId xmlns:p14="http://schemas.microsoft.com/office/powerpoint/2010/main" val="1369218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437CC1F-953A-C520-7935-A3E7922A3B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ACAAFB8-5EE6-D500-90F7-2F35B87AA2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8A1FDFC-6665-57A4-6824-533A72A832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E181C2-0CF6-41E9-B879-ED17C3A7EA86}" type="datetime1">
              <a:rPr kumimoji="1" lang="ja-JP" altLang="en-US" smtClean="0"/>
              <a:t>2023/7/19</a:t>
            </a:fld>
            <a:endParaRPr kumimoji="1" lang="ja-JP" altLang="en-US"/>
          </a:p>
        </p:txBody>
      </p:sp>
      <p:sp>
        <p:nvSpPr>
          <p:cNvPr id="5" name="フッター プレースホルダー 4">
            <a:extLst>
              <a:ext uri="{FF2B5EF4-FFF2-40B4-BE49-F238E27FC236}">
                <a16:creationId xmlns:a16="http://schemas.microsoft.com/office/drawing/2014/main" id="{03B69C84-2F6E-20CD-B0EF-615A3BCA24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3C21B24-BB48-F1FC-73F4-68E015E77D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B6C27D-B957-4A92-99D3-4644DF81A59E}" type="slidenum">
              <a:rPr kumimoji="1" lang="ja-JP" altLang="en-US" smtClean="0"/>
              <a:t>‹#›</a:t>
            </a:fld>
            <a:endParaRPr kumimoji="1" lang="ja-JP" altLang="en-US"/>
          </a:p>
        </p:txBody>
      </p:sp>
    </p:spTree>
    <p:extLst>
      <p:ext uri="{BB962C8B-B14F-4D97-AF65-F5344CB8AC3E}">
        <p14:creationId xmlns:p14="http://schemas.microsoft.com/office/powerpoint/2010/main" val="2181762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BCA463-DFBA-5D4D-A800-C60BC33400A4}"/>
              </a:ext>
            </a:extLst>
          </p:cNvPr>
          <p:cNvSpPr>
            <a:spLocks noGrp="1"/>
          </p:cNvSpPr>
          <p:nvPr>
            <p:ph type="ctrTitle"/>
          </p:nvPr>
        </p:nvSpPr>
        <p:spPr/>
        <p:txBody>
          <a:bodyPr/>
          <a:lstStyle/>
          <a:p>
            <a:r>
              <a:rPr kumimoji="1" lang="ja-JP" altLang="en-US" dirty="0"/>
              <a:t>折り返し型の電圧範囲と</a:t>
            </a:r>
            <a:br>
              <a:rPr kumimoji="1" lang="en-US" altLang="ja-JP" dirty="0"/>
            </a:br>
            <a:r>
              <a:rPr kumimoji="1" lang="ja-JP" altLang="en-US" dirty="0"/>
              <a:t>シミュレーション</a:t>
            </a:r>
          </a:p>
        </p:txBody>
      </p:sp>
      <p:sp>
        <p:nvSpPr>
          <p:cNvPr id="3" name="字幕 2">
            <a:extLst>
              <a:ext uri="{FF2B5EF4-FFF2-40B4-BE49-F238E27FC236}">
                <a16:creationId xmlns:a16="http://schemas.microsoft.com/office/drawing/2014/main" id="{BCB8536E-7D71-0386-3950-97E58D21F9F3}"/>
              </a:ext>
            </a:extLst>
          </p:cNvPr>
          <p:cNvSpPr>
            <a:spLocks noGrp="1"/>
          </p:cNvSpPr>
          <p:nvPr>
            <p:ph type="subTitle" idx="1"/>
          </p:nvPr>
        </p:nvSpPr>
        <p:spPr/>
        <p:txBody>
          <a:bodyPr/>
          <a:lstStyle/>
          <a:p>
            <a:r>
              <a:rPr kumimoji="1" lang="en-US" altLang="ja-JP" dirty="0"/>
              <a:t>2023/7/17</a:t>
            </a:r>
            <a:r>
              <a:rPr kumimoji="1" lang="ja-JP" altLang="en-US" dirty="0"/>
              <a:t>　小島 光</a:t>
            </a:r>
          </a:p>
        </p:txBody>
      </p:sp>
      <p:sp>
        <p:nvSpPr>
          <p:cNvPr id="4" name="スライド番号プレースホルダー 3">
            <a:extLst>
              <a:ext uri="{FF2B5EF4-FFF2-40B4-BE49-F238E27FC236}">
                <a16:creationId xmlns:a16="http://schemas.microsoft.com/office/drawing/2014/main" id="{9EFF9F97-FD06-6201-C5F1-19342350496B}"/>
              </a:ext>
            </a:extLst>
          </p:cNvPr>
          <p:cNvSpPr>
            <a:spLocks noGrp="1"/>
          </p:cNvSpPr>
          <p:nvPr>
            <p:ph type="sldNum" sz="quarter" idx="12"/>
          </p:nvPr>
        </p:nvSpPr>
        <p:spPr/>
        <p:txBody>
          <a:bodyPr/>
          <a:lstStyle/>
          <a:p>
            <a:fld id="{85B6C27D-B957-4A92-99D3-4644DF81A59E}" type="slidenum">
              <a:rPr kumimoji="1" lang="ja-JP" altLang="en-US" smtClean="0"/>
              <a:t>1</a:t>
            </a:fld>
            <a:endParaRPr kumimoji="1" lang="ja-JP" altLang="en-US"/>
          </a:p>
        </p:txBody>
      </p:sp>
    </p:spTree>
    <p:extLst>
      <p:ext uri="{BB962C8B-B14F-4D97-AF65-F5344CB8AC3E}">
        <p14:creationId xmlns:p14="http://schemas.microsoft.com/office/powerpoint/2010/main" val="374291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C27E28-9C7C-5F12-8457-554153DDCD54}"/>
              </a:ext>
            </a:extLst>
          </p:cNvPr>
          <p:cNvSpPr>
            <a:spLocks noGrp="1"/>
          </p:cNvSpPr>
          <p:nvPr>
            <p:ph type="title"/>
          </p:nvPr>
        </p:nvSpPr>
        <p:spPr/>
        <p:txBody>
          <a:bodyPr/>
          <a:lstStyle/>
          <a:p>
            <a:r>
              <a:rPr kumimoji="1" lang="en-US" altLang="ja-JP" dirty="0"/>
              <a:t>AC</a:t>
            </a:r>
            <a:r>
              <a:rPr kumimoji="1" lang="ja-JP" altLang="en-US" dirty="0"/>
              <a:t>解析</a:t>
            </a:r>
          </a:p>
        </p:txBody>
      </p:sp>
      <p:sp>
        <p:nvSpPr>
          <p:cNvPr id="3" name="スライド番号プレースホルダー 2">
            <a:extLst>
              <a:ext uri="{FF2B5EF4-FFF2-40B4-BE49-F238E27FC236}">
                <a16:creationId xmlns:a16="http://schemas.microsoft.com/office/drawing/2014/main" id="{DEAE09E8-CDA1-9F2C-D11E-6A51E914D081}"/>
              </a:ext>
            </a:extLst>
          </p:cNvPr>
          <p:cNvSpPr>
            <a:spLocks noGrp="1"/>
          </p:cNvSpPr>
          <p:nvPr>
            <p:ph type="sldNum" sz="quarter" idx="12"/>
          </p:nvPr>
        </p:nvSpPr>
        <p:spPr/>
        <p:txBody>
          <a:bodyPr/>
          <a:lstStyle/>
          <a:p>
            <a:fld id="{85B6C27D-B957-4A92-99D3-4644DF81A59E}" type="slidenum">
              <a:rPr kumimoji="1" lang="ja-JP" altLang="en-US" smtClean="0"/>
              <a:t>10</a:t>
            </a:fld>
            <a:endParaRPr kumimoji="1" lang="ja-JP" altLang="en-US"/>
          </a:p>
        </p:txBody>
      </p:sp>
      <p:pic>
        <p:nvPicPr>
          <p:cNvPr id="10" name="図 9" descr="グラフ&#10;&#10;自動的に生成された説明">
            <a:extLst>
              <a:ext uri="{FF2B5EF4-FFF2-40B4-BE49-F238E27FC236}">
                <a16:creationId xmlns:a16="http://schemas.microsoft.com/office/drawing/2014/main" id="{5E911C62-E1EE-FA6B-C1F3-28FF73DA38ED}"/>
              </a:ext>
            </a:extLst>
          </p:cNvPr>
          <p:cNvPicPr>
            <a:picLocks noChangeAspect="1"/>
          </p:cNvPicPr>
          <p:nvPr/>
        </p:nvPicPr>
        <p:blipFill rotWithShape="1">
          <a:blip r:embed="rId2">
            <a:extLst>
              <a:ext uri="{28A0092B-C50C-407E-A947-70E740481C1C}">
                <a14:useLocalDpi xmlns:a14="http://schemas.microsoft.com/office/drawing/2010/main" val="0"/>
              </a:ext>
            </a:extLst>
          </a:blip>
          <a:srcRect r="6901"/>
          <a:stretch/>
        </p:blipFill>
        <p:spPr>
          <a:xfrm>
            <a:off x="6096000" y="1577788"/>
            <a:ext cx="5639598" cy="4240305"/>
          </a:xfrm>
          <a:prstGeom prst="rect">
            <a:avLst/>
          </a:prstGeom>
        </p:spPr>
      </p:pic>
      <p:pic>
        <p:nvPicPr>
          <p:cNvPr id="12" name="図 11" descr="グラフ&#10;&#10;自動的に生成された説明">
            <a:extLst>
              <a:ext uri="{FF2B5EF4-FFF2-40B4-BE49-F238E27FC236}">
                <a16:creationId xmlns:a16="http://schemas.microsoft.com/office/drawing/2014/main" id="{7A5F472F-7E04-C5DD-8404-2604FE0D5B99}"/>
              </a:ext>
            </a:extLst>
          </p:cNvPr>
          <p:cNvPicPr>
            <a:picLocks noChangeAspect="1"/>
          </p:cNvPicPr>
          <p:nvPr/>
        </p:nvPicPr>
        <p:blipFill rotWithShape="1">
          <a:blip r:embed="rId3">
            <a:extLst>
              <a:ext uri="{28A0092B-C50C-407E-A947-70E740481C1C}">
                <a14:useLocalDpi xmlns:a14="http://schemas.microsoft.com/office/drawing/2010/main" val="0"/>
              </a:ext>
            </a:extLst>
          </a:blip>
          <a:srcRect r="6901"/>
          <a:stretch/>
        </p:blipFill>
        <p:spPr>
          <a:xfrm>
            <a:off x="367554" y="1577788"/>
            <a:ext cx="5639598" cy="4240305"/>
          </a:xfrm>
          <a:prstGeom prst="rect">
            <a:avLst/>
          </a:prstGeom>
        </p:spPr>
      </p:pic>
      <p:sp>
        <p:nvSpPr>
          <p:cNvPr id="13" name="テキスト ボックス 12">
            <a:extLst>
              <a:ext uri="{FF2B5EF4-FFF2-40B4-BE49-F238E27FC236}">
                <a16:creationId xmlns:a16="http://schemas.microsoft.com/office/drawing/2014/main" id="{894756A3-31D0-C90F-368D-FFCF4B0BF4FA}"/>
              </a:ext>
            </a:extLst>
          </p:cNvPr>
          <p:cNvSpPr txBox="1"/>
          <p:nvPr/>
        </p:nvSpPr>
        <p:spPr>
          <a:xfrm>
            <a:off x="5437093" y="1039907"/>
            <a:ext cx="3263154" cy="430887"/>
          </a:xfrm>
          <a:prstGeom prst="rect">
            <a:avLst/>
          </a:prstGeom>
          <a:noFill/>
        </p:spPr>
        <p:txBody>
          <a:bodyPr wrap="square" rtlCol="0">
            <a:spAutoFit/>
          </a:bodyPr>
          <a:lstStyle/>
          <a:p>
            <a:pPr algn="l"/>
            <a:r>
              <a:rPr kumimoji="1" lang="ja-JP" altLang="en-US" sz="2200" dirty="0"/>
              <a:t>折り返し型の周波数特性</a:t>
            </a:r>
          </a:p>
        </p:txBody>
      </p:sp>
    </p:spTree>
    <p:extLst>
      <p:ext uri="{BB962C8B-B14F-4D97-AF65-F5344CB8AC3E}">
        <p14:creationId xmlns:p14="http://schemas.microsoft.com/office/powerpoint/2010/main" val="1145240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507766-8464-F86C-E3BD-DD979EBBCA5C}"/>
              </a:ext>
            </a:extLst>
          </p:cNvPr>
          <p:cNvSpPr>
            <a:spLocks noGrp="1"/>
          </p:cNvSpPr>
          <p:nvPr>
            <p:ph type="title"/>
          </p:nvPr>
        </p:nvSpPr>
        <p:spPr/>
        <p:txBody>
          <a:bodyPr/>
          <a:lstStyle/>
          <a:p>
            <a:r>
              <a:rPr kumimoji="1" lang="en-US" altLang="ja-JP" dirty="0"/>
              <a:t>AC</a:t>
            </a:r>
            <a:r>
              <a:rPr kumimoji="1" lang="ja-JP" altLang="en-US" dirty="0"/>
              <a:t>解析</a:t>
            </a:r>
          </a:p>
        </p:txBody>
      </p:sp>
      <p:sp>
        <p:nvSpPr>
          <p:cNvPr id="3" name="スライド番号プレースホルダー 2">
            <a:extLst>
              <a:ext uri="{FF2B5EF4-FFF2-40B4-BE49-F238E27FC236}">
                <a16:creationId xmlns:a16="http://schemas.microsoft.com/office/drawing/2014/main" id="{1BDD8450-2D38-BCB8-C6E5-55D050311043}"/>
              </a:ext>
            </a:extLst>
          </p:cNvPr>
          <p:cNvSpPr>
            <a:spLocks noGrp="1"/>
          </p:cNvSpPr>
          <p:nvPr>
            <p:ph type="sldNum" sz="quarter" idx="12"/>
          </p:nvPr>
        </p:nvSpPr>
        <p:spPr/>
        <p:txBody>
          <a:bodyPr/>
          <a:lstStyle/>
          <a:p>
            <a:fld id="{85B6C27D-B957-4A92-99D3-4644DF81A59E}" type="slidenum">
              <a:rPr kumimoji="1" lang="ja-JP" altLang="en-US" smtClean="0"/>
              <a:t>11</a:t>
            </a:fld>
            <a:endParaRPr kumimoji="1" lang="ja-JP" altLang="en-US"/>
          </a:p>
        </p:txBody>
      </p:sp>
      <p:pic>
        <p:nvPicPr>
          <p:cNvPr id="4" name="図 3" descr="グラフ&#10;&#10;自動的に生成された説明">
            <a:extLst>
              <a:ext uri="{FF2B5EF4-FFF2-40B4-BE49-F238E27FC236}">
                <a16:creationId xmlns:a16="http://schemas.microsoft.com/office/drawing/2014/main" id="{B9D50948-1082-94DB-842B-A8190013DBAF}"/>
              </a:ext>
            </a:extLst>
          </p:cNvPr>
          <p:cNvPicPr>
            <a:picLocks noChangeAspect="1"/>
          </p:cNvPicPr>
          <p:nvPr/>
        </p:nvPicPr>
        <p:blipFill rotWithShape="1">
          <a:blip r:embed="rId2">
            <a:extLst>
              <a:ext uri="{28A0092B-C50C-407E-A947-70E740481C1C}">
                <a14:useLocalDpi xmlns:a14="http://schemas.microsoft.com/office/drawing/2010/main" val="0"/>
              </a:ext>
            </a:extLst>
          </a:blip>
          <a:srcRect r="6901"/>
          <a:stretch/>
        </p:blipFill>
        <p:spPr>
          <a:xfrm>
            <a:off x="322730" y="1308846"/>
            <a:ext cx="5639598" cy="4240305"/>
          </a:xfrm>
          <a:prstGeom prst="rect">
            <a:avLst/>
          </a:prstGeom>
        </p:spPr>
      </p:pic>
      <p:pic>
        <p:nvPicPr>
          <p:cNvPr id="6" name="図 5" descr="グラフ&#10;&#10;自動的に生成された説明">
            <a:extLst>
              <a:ext uri="{FF2B5EF4-FFF2-40B4-BE49-F238E27FC236}">
                <a16:creationId xmlns:a16="http://schemas.microsoft.com/office/drawing/2014/main" id="{D66E7919-39FA-C46F-E82A-1D50A95C6507}"/>
              </a:ext>
            </a:extLst>
          </p:cNvPr>
          <p:cNvPicPr>
            <a:picLocks noChangeAspect="1"/>
          </p:cNvPicPr>
          <p:nvPr/>
        </p:nvPicPr>
        <p:blipFill rotWithShape="1">
          <a:blip r:embed="rId3">
            <a:extLst>
              <a:ext uri="{28A0092B-C50C-407E-A947-70E740481C1C}">
                <a14:useLocalDpi xmlns:a14="http://schemas.microsoft.com/office/drawing/2010/main" val="0"/>
              </a:ext>
            </a:extLst>
          </a:blip>
          <a:srcRect r="7558"/>
          <a:stretch/>
        </p:blipFill>
        <p:spPr>
          <a:xfrm>
            <a:off x="6096000" y="1308847"/>
            <a:ext cx="5599694" cy="4240305"/>
          </a:xfrm>
          <a:prstGeom prst="rect">
            <a:avLst/>
          </a:prstGeom>
        </p:spPr>
      </p:pic>
      <p:sp>
        <p:nvSpPr>
          <p:cNvPr id="7" name="テキスト ボックス 6">
            <a:extLst>
              <a:ext uri="{FF2B5EF4-FFF2-40B4-BE49-F238E27FC236}">
                <a16:creationId xmlns:a16="http://schemas.microsoft.com/office/drawing/2014/main" id="{F17A7939-DE22-C787-963A-ED382C2E87C8}"/>
              </a:ext>
            </a:extLst>
          </p:cNvPr>
          <p:cNvSpPr txBox="1"/>
          <p:nvPr/>
        </p:nvSpPr>
        <p:spPr>
          <a:xfrm>
            <a:off x="1864658" y="5730341"/>
            <a:ext cx="9108142" cy="769441"/>
          </a:xfrm>
          <a:prstGeom prst="rect">
            <a:avLst/>
          </a:prstGeom>
          <a:noFill/>
        </p:spPr>
        <p:txBody>
          <a:bodyPr wrap="square" rtlCol="0">
            <a:spAutoFit/>
          </a:bodyPr>
          <a:lstStyle/>
          <a:p>
            <a:pPr algn="l"/>
            <a:r>
              <a:rPr kumimoji="1" lang="ja-JP" altLang="en-US" sz="2200" dirty="0"/>
              <a:t>左は折り返し型、右は従来型の周波数特性である。</a:t>
            </a:r>
            <a:r>
              <a:rPr lang="ja-JP" altLang="en-US" sz="2200" dirty="0"/>
              <a:t>ゲインは大きいが周波数特性が折り返し型では劣化していることが確認できた。</a:t>
            </a:r>
            <a:endParaRPr kumimoji="1" lang="ja-JP" altLang="en-US" sz="2200" dirty="0"/>
          </a:p>
        </p:txBody>
      </p:sp>
    </p:spTree>
    <p:extLst>
      <p:ext uri="{BB962C8B-B14F-4D97-AF65-F5344CB8AC3E}">
        <p14:creationId xmlns:p14="http://schemas.microsoft.com/office/powerpoint/2010/main" val="1988702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B4F834-2F99-EE53-C4DF-28A5048E51A1}"/>
              </a:ext>
            </a:extLst>
          </p:cNvPr>
          <p:cNvSpPr>
            <a:spLocks noGrp="1"/>
          </p:cNvSpPr>
          <p:nvPr>
            <p:ph type="title"/>
          </p:nvPr>
        </p:nvSpPr>
        <p:spPr/>
        <p:txBody>
          <a:bodyPr/>
          <a:lstStyle/>
          <a:p>
            <a:r>
              <a:rPr kumimoji="1" lang="ja-JP" altLang="en-US" dirty="0"/>
              <a:t>まとめ</a:t>
            </a:r>
          </a:p>
        </p:txBody>
      </p:sp>
      <p:sp>
        <p:nvSpPr>
          <p:cNvPr id="3" name="スライド番号プレースホルダー 2">
            <a:extLst>
              <a:ext uri="{FF2B5EF4-FFF2-40B4-BE49-F238E27FC236}">
                <a16:creationId xmlns:a16="http://schemas.microsoft.com/office/drawing/2014/main" id="{A5C10EEC-8545-64CB-4BC5-256AA8985084}"/>
              </a:ext>
            </a:extLst>
          </p:cNvPr>
          <p:cNvSpPr>
            <a:spLocks noGrp="1"/>
          </p:cNvSpPr>
          <p:nvPr>
            <p:ph type="sldNum" sz="quarter" idx="12"/>
          </p:nvPr>
        </p:nvSpPr>
        <p:spPr/>
        <p:txBody>
          <a:bodyPr/>
          <a:lstStyle/>
          <a:p>
            <a:fld id="{85B6C27D-B957-4A92-99D3-4644DF81A59E}" type="slidenum">
              <a:rPr kumimoji="1" lang="ja-JP" altLang="en-US" smtClean="0"/>
              <a:t>12</a:t>
            </a:fld>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BA23DC7-8391-CF3A-1AA5-3116096D510B}"/>
                  </a:ext>
                </a:extLst>
              </p:cNvPr>
              <p:cNvSpPr txBox="1"/>
              <p:nvPr/>
            </p:nvSpPr>
            <p:spPr>
              <a:xfrm>
                <a:off x="1837765" y="2540769"/>
                <a:ext cx="8615082" cy="2123658"/>
              </a:xfrm>
              <a:prstGeom prst="rect">
                <a:avLst/>
              </a:prstGeom>
              <a:noFill/>
            </p:spPr>
            <p:txBody>
              <a:bodyPr wrap="square" rtlCol="0">
                <a:spAutoFit/>
              </a:bodyPr>
              <a:lstStyle/>
              <a:p>
                <a:pPr marL="457200" indent="-457200" algn="l">
                  <a:buFont typeface="Arial" panose="020B0604020202020204" pitchFamily="34" charset="0"/>
                  <a:buChar char="•"/>
                </a:pPr>
                <a:r>
                  <a:rPr kumimoji="1" lang="ja-JP" altLang="en-US" sz="2200" dirty="0"/>
                  <a:t>折り返し型の設計ができた。</a:t>
                </a:r>
                <a:endParaRPr kumimoji="1" lang="en-US" altLang="ja-JP" sz="2200" dirty="0"/>
              </a:p>
              <a:p>
                <a:pPr marL="457200" indent="-457200" algn="l">
                  <a:buFont typeface="Arial" panose="020B0604020202020204" pitchFamily="34" charset="0"/>
                  <a:buChar char="•"/>
                </a:pPr>
                <a:r>
                  <a:rPr lang="ja-JP" altLang="en-US" sz="2200" dirty="0"/>
                  <a:t>シミュレーションでおおよそ予測通りの結果が得らえた。</a:t>
                </a:r>
                <a:endParaRPr lang="en-US" altLang="ja-JP" sz="2200" dirty="0"/>
              </a:p>
              <a:p>
                <a:pPr marL="457200" indent="-457200" algn="l">
                  <a:buFont typeface="Arial" panose="020B0604020202020204" pitchFamily="34" charset="0"/>
                  <a:buChar char="•"/>
                </a:pPr>
                <a:endParaRPr kumimoji="1" lang="en-US" altLang="ja-JP" sz="2200" dirty="0"/>
              </a:p>
              <a:p>
                <a:pPr marL="457200" indent="-457200" algn="l">
                  <a:buFont typeface="Arial" panose="020B0604020202020204" pitchFamily="34" charset="0"/>
                  <a:buChar char="•"/>
                </a:pPr>
                <a14:m>
                  <m:oMath xmlns:m="http://schemas.openxmlformats.org/officeDocument/2006/math">
                    <m:r>
                      <m:rPr>
                        <m:sty m:val="p"/>
                      </m:rPr>
                      <a:rPr lang="en-US" altLang="ja-JP" sz="2200" i="0" dirty="0" smtClean="0">
                        <a:latin typeface="Cambria Math" panose="02040503050406030204" pitchFamily="18" charset="0"/>
                      </a:rPr>
                      <m:t>pmos</m:t>
                    </m:r>
                  </m:oMath>
                </a14:m>
                <a:r>
                  <a:rPr lang="ja-JP" altLang="en-US" sz="2200" dirty="0"/>
                  <a:t>の特性が変わる点を見つけた</a:t>
                </a:r>
                <a:endParaRPr lang="en-US" altLang="ja-JP" sz="2200" dirty="0"/>
              </a:p>
              <a:p>
                <a:pPr marL="457200" indent="-457200" algn="l">
                  <a:buFont typeface="Arial" panose="020B0604020202020204" pitchFamily="34" charset="0"/>
                  <a:buChar char="•"/>
                </a:pPr>
                <a:endParaRPr lang="en-US" altLang="ja-JP" sz="2200" dirty="0"/>
              </a:p>
              <a:p>
                <a:pPr marL="457200" indent="-457200" algn="l">
                  <a:buFont typeface="Arial" panose="020B0604020202020204" pitchFamily="34" charset="0"/>
                  <a:buChar char="•"/>
                </a:pPr>
                <a:r>
                  <a:rPr kumimoji="1" lang="ja-JP" altLang="en-US" sz="2200" dirty="0"/>
                  <a:t>特性の変わる点を避けて再度設計を見直す</a:t>
                </a:r>
              </a:p>
            </p:txBody>
          </p:sp>
        </mc:Choice>
        <mc:Fallback xmlns="">
          <p:sp>
            <p:nvSpPr>
              <p:cNvPr id="4" name="テキスト ボックス 3">
                <a:extLst>
                  <a:ext uri="{FF2B5EF4-FFF2-40B4-BE49-F238E27FC236}">
                    <a16:creationId xmlns:a16="http://schemas.microsoft.com/office/drawing/2014/main" id="{1BA23DC7-8391-CF3A-1AA5-3116096D510B}"/>
                  </a:ext>
                </a:extLst>
              </p:cNvPr>
              <p:cNvSpPr txBox="1">
                <a:spLocks noRot="1" noChangeAspect="1" noMove="1" noResize="1" noEditPoints="1" noAdjustHandles="1" noChangeArrowheads="1" noChangeShapeType="1" noTextEdit="1"/>
              </p:cNvSpPr>
              <p:nvPr/>
            </p:nvSpPr>
            <p:spPr>
              <a:xfrm>
                <a:off x="1837765" y="2540769"/>
                <a:ext cx="8615082" cy="2123658"/>
              </a:xfrm>
              <a:prstGeom prst="rect">
                <a:avLst/>
              </a:prstGeom>
              <a:blipFill>
                <a:blip r:embed="rId2"/>
                <a:stretch>
                  <a:fillRect l="-778" t="-2011" b="-48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17402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E803D9-AA8A-9F89-CB60-1B76405ABE91}"/>
              </a:ext>
            </a:extLst>
          </p:cNvPr>
          <p:cNvSpPr>
            <a:spLocks noGrp="1"/>
          </p:cNvSpPr>
          <p:nvPr>
            <p:ph type="title"/>
          </p:nvPr>
        </p:nvSpPr>
        <p:spPr/>
        <p:txBody>
          <a:bodyPr/>
          <a:lstStyle/>
          <a:p>
            <a:r>
              <a:rPr kumimoji="1" lang="ja-JP" altLang="en-US" dirty="0"/>
              <a:t>目的</a:t>
            </a:r>
          </a:p>
        </p:txBody>
      </p:sp>
      <p:sp>
        <p:nvSpPr>
          <p:cNvPr id="3" name="テキスト ボックス 2">
            <a:extLst>
              <a:ext uri="{FF2B5EF4-FFF2-40B4-BE49-F238E27FC236}">
                <a16:creationId xmlns:a16="http://schemas.microsoft.com/office/drawing/2014/main" id="{85B47BC5-6BA7-9666-602A-EC2D26943BDD}"/>
              </a:ext>
            </a:extLst>
          </p:cNvPr>
          <p:cNvSpPr txBox="1"/>
          <p:nvPr/>
        </p:nvSpPr>
        <p:spPr>
          <a:xfrm>
            <a:off x="3017298" y="2929632"/>
            <a:ext cx="6157404" cy="1200329"/>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折り返し型の素子値の設計を行う</a:t>
            </a:r>
            <a:endParaRPr kumimoji="1"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kumimoji="1" lang="ja-JP" altLang="en-US" sz="2400" dirty="0"/>
              <a:t>シミュレーションで従来型と比較する</a:t>
            </a:r>
          </a:p>
        </p:txBody>
      </p:sp>
      <p:sp>
        <p:nvSpPr>
          <p:cNvPr id="4" name="スライド番号プレースホルダー 3">
            <a:extLst>
              <a:ext uri="{FF2B5EF4-FFF2-40B4-BE49-F238E27FC236}">
                <a16:creationId xmlns:a16="http://schemas.microsoft.com/office/drawing/2014/main" id="{83A94C19-E75A-0EAA-3ABD-E13472BEE1FA}"/>
              </a:ext>
            </a:extLst>
          </p:cNvPr>
          <p:cNvSpPr>
            <a:spLocks noGrp="1"/>
          </p:cNvSpPr>
          <p:nvPr>
            <p:ph type="sldNum" sz="quarter" idx="12"/>
          </p:nvPr>
        </p:nvSpPr>
        <p:spPr/>
        <p:txBody>
          <a:bodyPr/>
          <a:lstStyle/>
          <a:p>
            <a:fld id="{85B6C27D-B957-4A92-99D3-4644DF81A59E}" type="slidenum">
              <a:rPr kumimoji="1" lang="ja-JP" altLang="en-US" smtClean="0"/>
              <a:t>2</a:t>
            </a:fld>
            <a:endParaRPr kumimoji="1" lang="ja-JP" altLang="en-US"/>
          </a:p>
        </p:txBody>
      </p:sp>
    </p:spTree>
    <p:extLst>
      <p:ext uri="{BB962C8B-B14F-4D97-AF65-F5344CB8AC3E}">
        <p14:creationId xmlns:p14="http://schemas.microsoft.com/office/powerpoint/2010/main" val="2190566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0EEB3A-6BD8-CAC8-B4D6-B8DBB88122C1}"/>
              </a:ext>
            </a:extLst>
          </p:cNvPr>
          <p:cNvSpPr>
            <a:spLocks noGrp="1"/>
          </p:cNvSpPr>
          <p:nvPr>
            <p:ph type="title"/>
          </p:nvPr>
        </p:nvSpPr>
        <p:spPr/>
        <p:txBody>
          <a:bodyPr/>
          <a:lstStyle/>
          <a:p>
            <a:r>
              <a:rPr kumimoji="1" lang="ja-JP" altLang="en-US" dirty="0"/>
              <a:t>前提条件</a:t>
            </a:r>
          </a:p>
        </p:txBody>
      </p:sp>
      <p:sp>
        <p:nvSpPr>
          <p:cNvPr id="7" name="四角形: 角を丸くする 6">
            <a:extLst>
              <a:ext uri="{FF2B5EF4-FFF2-40B4-BE49-F238E27FC236}">
                <a16:creationId xmlns:a16="http://schemas.microsoft.com/office/drawing/2014/main" id="{8F05CA2E-C743-14EB-C861-AC01653E15A6}"/>
              </a:ext>
            </a:extLst>
          </p:cNvPr>
          <p:cNvSpPr/>
          <p:nvPr/>
        </p:nvSpPr>
        <p:spPr>
          <a:xfrm>
            <a:off x="79899" y="3053918"/>
            <a:ext cx="2974019" cy="3364637"/>
          </a:xfrm>
          <a:prstGeom prst="round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7CD3165-2124-C38C-3A97-870FACCE8AA6}"/>
              </a:ext>
            </a:extLst>
          </p:cNvPr>
          <p:cNvSpPr txBox="1"/>
          <p:nvPr/>
        </p:nvSpPr>
        <p:spPr>
          <a:xfrm>
            <a:off x="6958352" y="1164794"/>
            <a:ext cx="4974455" cy="1938992"/>
          </a:xfrm>
          <a:prstGeom prst="rect">
            <a:avLst/>
          </a:prstGeom>
          <a:noFill/>
        </p:spPr>
        <p:txBody>
          <a:bodyPr wrap="square" rtlCol="0">
            <a:spAutoFit/>
          </a:bodyPr>
          <a:lstStyle/>
          <a:p>
            <a:r>
              <a:rPr kumimoji="1" lang="ja-JP" altLang="en-US" sz="2400" dirty="0"/>
              <a:t>赤枠内と負荷抵抗はとりあえず従来型と同様の設計値</a:t>
            </a:r>
            <a:endParaRPr kumimoji="1" lang="en-US" altLang="ja-JP" sz="2400" dirty="0"/>
          </a:p>
          <a:p>
            <a:endParaRPr lang="en-US" altLang="ja-JP" sz="2400" dirty="0"/>
          </a:p>
          <a:p>
            <a:r>
              <a:rPr kumimoji="1" lang="ja-JP" altLang="en-US" sz="2400" dirty="0"/>
              <a:t>まずは各トランジスタに流れる電流をそろえる。</a:t>
            </a:r>
            <a:endParaRPr kumimoji="1" lang="en-US" altLang="ja-JP" sz="2400" dirty="0"/>
          </a:p>
        </p:txBody>
      </p:sp>
      <p:sp>
        <p:nvSpPr>
          <p:cNvPr id="3" name="スライド番号プレースホルダー 2">
            <a:extLst>
              <a:ext uri="{FF2B5EF4-FFF2-40B4-BE49-F238E27FC236}">
                <a16:creationId xmlns:a16="http://schemas.microsoft.com/office/drawing/2014/main" id="{5D338A56-D801-5BBA-13A9-B3A3DEDBFFC5}"/>
              </a:ext>
            </a:extLst>
          </p:cNvPr>
          <p:cNvSpPr>
            <a:spLocks noGrp="1"/>
          </p:cNvSpPr>
          <p:nvPr>
            <p:ph type="sldNum" sz="quarter" idx="12"/>
          </p:nvPr>
        </p:nvSpPr>
        <p:spPr/>
        <p:txBody>
          <a:bodyPr/>
          <a:lstStyle/>
          <a:p>
            <a:fld id="{85B6C27D-B957-4A92-99D3-4644DF81A59E}" type="slidenum">
              <a:rPr kumimoji="1" lang="ja-JP" altLang="en-US" smtClean="0"/>
              <a:t>3</a:t>
            </a:fld>
            <a:endParaRPr kumimoji="1" lang="ja-JP" altLang="en-US"/>
          </a:p>
        </p:txBody>
      </p:sp>
      <p:pic>
        <p:nvPicPr>
          <p:cNvPr id="5" name="図 4" descr="背景パターン が含まれている画像&#10;&#10;自動的に生成された説明">
            <a:extLst>
              <a:ext uri="{FF2B5EF4-FFF2-40B4-BE49-F238E27FC236}">
                <a16:creationId xmlns:a16="http://schemas.microsoft.com/office/drawing/2014/main" id="{70F84C62-02FA-F092-D237-4E5575352C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075" y="2134290"/>
            <a:ext cx="8656494" cy="4358585"/>
          </a:xfrm>
          <a:prstGeom prst="rect">
            <a:avLst/>
          </a:prstGeom>
        </p:spPr>
      </p:pic>
    </p:spTree>
    <p:extLst>
      <p:ext uri="{BB962C8B-B14F-4D97-AF65-F5344CB8AC3E}">
        <p14:creationId xmlns:p14="http://schemas.microsoft.com/office/powerpoint/2010/main" val="233692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66BDE3-0F87-2776-57C4-71D7CD06287D}"/>
              </a:ext>
            </a:extLst>
          </p:cNvPr>
          <p:cNvSpPr>
            <a:spLocks noGrp="1"/>
          </p:cNvSpPr>
          <p:nvPr>
            <p:ph type="title"/>
          </p:nvPr>
        </p:nvSpPr>
        <p:spPr/>
        <p:txBody>
          <a:bodyPr/>
          <a:lstStyle/>
          <a:p>
            <a:r>
              <a:rPr kumimoji="1" lang="ja-JP" altLang="en-US" dirty="0"/>
              <a:t>従来型の設計値</a:t>
            </a:r>
          </a:p>
        </p:txBody>
      </p:sp>
      <p:sp>
        <p:nvSpPr>
          <p:cNvPr id="3" name="スライド番号プレースホルダー 2">
            <a:extLst>
              <a:ext uri="{FF2B5EF4-FFF2-40B4-BE49-F238E27FC236}">
                <a16:creationId xmlns:a16="http://schemas.microsoft.com/office/drawing/2014/main" id="{ED1E1288-2479-B20E-92A1-2243612C93BF}"/>
              </a:ext>
            </a:extLst>
          </p:cNvPr>
          <p:cNvSpPr>
            <a:spLocks noGrp="1"/>
          </p:cNvSpPr>
          <p:nvPr>
            <p:ph type="sldNum" sz="quarter" idx="12"/>
          </p:nvPr>
        </p:nvSpPr>
        <p:spPr/>
        <p:txBody>
          <a:bodyPr/>
          <a:lstStyle/>
          <a:p>
            <a:fld id="{85B6C27D-B957-4A92-99D3-4644DF81A59E}" type="slidenum">
              <a:rPr kumimoji="1" lang="ja-JP" altLang="en-US" smtClean="0"/>
              <a:t>4</a:t>
            </a:fld>
            <a:endParaRPr kumimoji="1" lang="ja-JP" altLang="en-US"/>
          </a:p>
        </p:txBody>
      </p:sp>
      <p:pic>
        <p:nvPicPr>
          <p:cNvPr id="5" name="図 4" descr="星のマーク&#10;&#10;中程度の精度で自動的に生成された説明">
            <a:extLst>
              <a:ext uri="{FF2B5EF4-FFF2-40B4-BE49-F238E27FC236}">
                <a16:creationId xmlns:a16="http://schemas.microsoft.com/office/drawing/2014/main" id="{3FE3C4C4-2B90-813D-9E14-02E36F1157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927" y="1281830"/>
            <a:ext cx="7288621" cy="5576170"/>
          </a:xfrm>
          <a:prstGeom prst="rect">
            <a:avLst/>
          </a:prstGeom>
        </p:spPr>
      </p:pic>
      <mc:AlternateContent xmlns:mc="http://schemas.openxmlformats.org/markup-compatibility/2006" xmlns:a14="http://schemas.microsoft.com/office/drawing/2010/main">
        <mc:Choice Requires="a14">
          <p:graphicFrame>
            <p:nvGraphicFramePr>
              <p:cNvPr id="7" name="表 5">
                <a:extLst>
                  <a:ext uri="{FF2B5EF4-FFF2-40B4-BE49-F238E27FC236}">
                    <a16:creationId xmlns:a16="http://schemas.microsoft.com/office/drawing/2014/main" id="{6F6FF456-7B24-415B-0C39-45D3F6401AA9}"/>
                  </a:ext>
                </a:extLst>
              </p:cNvPr>
              <p:cNvGraphicFramePr>
                <a:graphicFrameLocks noGrp="1"/>
              </p:cNvGraphicFramePr>
              <p:nvPr>
                <p:extLst>
                  <p:ext uri="{D42A27DB-BD31-4B8C-83A1-F6EECF244321}">
                    <p14:modId xmlns:p14="http://schemas.microsoft.com/office/powerpoint/2010/main" val="521928257"/>
                  </p:ext>
                </p:extLst>
              </p:nvPr>
            </p:nvGraphicFramePr>
            <p:xfrm>
              <a:off x="6895176" y="1389332"/>
              <a:ext cx="4478292" cy="3337560"/>
            </p:xfrm>
            <a:graphic>
              <a:graphicData uri="http://schemas.openxmlformats.org/drawingml/2006/table">
                <a:tbl>
                  <a:tblPr bandRow="1">
                    <a:tableStyleId>{5C22544A-7EE6-4342-B048-85BDC9FD1C3A}</a:tableStyleId>
                  </a:tblPr>
                  <a:tblGrid>
                    <a:gridCol w="2239146">
                      <a:extLst>
                        <a:ext uri="{9D8B030D-6E8A-4147-A177-3AD203B41FA5}">
                          <a16:colId xmlns:a16="http://schemas.microsoft.com/office/drawing/2014/main" val="3876103087"/>
                        </a:ext>
                      </a:extLst>
                    </a:gridCol>
                    <a:gridCol w="2239146">
                      <a:extLst>
                        <a:ext uri="{9D8B030D-6E8A-4147-A177-3AD203B41FA5}">
                          <a16:colId xmlns:a16="http://schemas.microsoft.com/office/drawing/2014/main" val="1662711070"/>
                        </a:ext>
                      </a:extLst>
                    </a:gridCol>
                  </a:tblGrid>
                  <a:tr h="370840">
                    <a:tc>
                      <a:txBody>
                        <a:bodyPr/>
                        <a:lstStyle/>
                        <a:p>
                          <a:pPr algn="ctr"/>
                          <a14:m>
                            <m:oMathPara xmlns:m="http://schemas.openxmlformats.org/officeDocument/2006/math">
                              <m:oMathParaPr>
                                <m:jc m:val="centerGroup"/>
                              </m:oMathParaPr>
                              <m:oMath xmlns:m="http://schemas.openxmlformats.org/officeDocument/2006/math">
                                <m:r>
                                  <m:rPr>
                                    <m:sty m:val="p"/>
                                  </m:rPr>
                                  <a:rPr kumimoji="1" lang="en-US" altLang="ja-JP" b="0" i="0" smtClean="0">
                                    <a:latin typeface="Cambria Math" panose="02040503050406030204" pitchFamily="18" charset="0"/>
                                  </a:rPr>
                                  <m:t>node</m:t>
                                </m:r>
                              </m:oMath>
                            </m:oMathPara>
                          </a14:m>
                          <a:endParaRPr kumimoji="1" lang="ja-JP" altLang="en-US" i="0"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V</m:t>
                                </m:r>
                                <m:r>
                                  <a:rPr kumimoji="1" lang="en-US" altLang="ja-JP" b="0" i="0" smtClean="0">
                                    <a:latin typeface="Cambria Math" panose="02040503050406030204" pitchFamily="18" charset="0"/>
                                  </a:rPr>
                                  <m:t>]</m:t>
                                </m:r>
                              </m:oMath>
                            </m:oMathPara>
                          </a14:m>
                          <a:endParaRPr kumimoji="1" lang="ja-JP" altLang="en-US" i="0" dirty="0"/>
                        </a:p>
                      </a:txBody>
                      <a:tcPr/>
                    </a:tc>
                    <a:extLst>
                      <a:ext uri="{0D108BD9-81ED-4DB2-BD59-A6C34878D82A}">
                        <a16:rowId xmlns:a16="http://schemas.microsoft.com/office/drawing/2014/main" val="1419202294"/>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1.59</m:t>
                                </m:r>
                              </m:oMath>
                            </m:oMathPara>
                          </a14:m>
                          <a:endParaRPr kumimoji="1" lang="ja-JP" altLang="en-US" dirty="0"/>
                        </a:p>
                      </a:txBody>
                      <a:tcPr/>
                    </a:tc>
                    <a:extLst>
                      <a:ext uri="{0D108BD9-81ED-4DB2-BD59-A6C34878D82A}">
                        <a16:rowId xmlns:a16="http://schemas.microsoft.com/office/drawing/2014/main" val="209558540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𝑖𝑛</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0</m:t>
                                </m:r>
                              </m:oMath>
                            </m:oMathPara>
                          </a14:m>
                          <a:endParaRPr kumimoji="1" lang="ja-JP" altLang="en-US" dirty="0"/>
                        </a:p>
                      </a:txBody>
                      <a:tcPr/>
                    </a:tc>
                    <a:extLst>
                      <a:ext uri="{0D108BD9-81ED-4DB2-BD59-A6C34878D82A}">
                        <a16:rowId xmlns:a16="http://schemas.microsoft.com/office/drawing/2014/main" val="343595609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𝐶𝑇𝑅𝐿</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0</m:t>
                                </m:r>
                              </m:oMath>
                            </m:oMathPara>
                          </a14:m>
                          <a:endParaRPr kumimoji="1" lang="ja-JP" altLang="en-US" dirty="0"/>
                        </a:p>
                      </a:txBody>
                      <a:tcPr/>
                    </a:tc>
                    <a:extLst>
                      <a:ext uri="{0D108BD9-81ED-4DB2-BD59-A6C34878D82A}">
                        <a16:rowId xmlns:a16="http://schemas.microsoft.com/office/drawing/2014/main" val="1532471"/>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𝑉</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𝑜𝑢𝑡</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1.5</m:t>
                                </m:r>
                              </m:oMath>
                            </m:oMathPara>
                          </a14:m>
                          <a:endParaRPr kumimoji="1" lang="ja-JP" altLang="en-US" dirty="0"/>
                        </a:p>
                      </a:txBody>
                      <a:tcPr/>
                    </a:tc>
                    <a:extLst>
                      <a:ext uri="{0D108BD9-81ED-4DB2-BD59-A6C34878D82A}">
                        <a16:rowId xmlns:a16="http://schemas.microsoft.com/office/drawing/2014/main" val="307558442"/>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𝑉</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𝐴𝐵</m:t>
                                    </m:r>
                                  </m:sub>
                                </m:sSub>
                              </m:oMath>
                            </m:oMathPara>
                          </a14:m>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0.8</m:t>
                                </m:r>
                              </m:oMath>
                            </m:oMathPara>
                          </a14:m>
                          <a:endParaRPr kumimoji="1" lang="ja-JP" altLang="en-US" dirty="0"/>
                        </a:p>
                      </a:txBody>
                      <a:tcPr/>
                    </a:tc>
                    <a:extLst>
                      <a:ext uri="{0D108BD9-81ED-4DB2-BD59-A6C34878D82A}">
                        <a16:rowId xmlns:a16="http://schemas.microsoft.com/office/drawing/2014/main" val="4111179192"/>
                      </a:ext>
                    </a:extLst>
                  </a:tr>
                  <a:tr h="370840">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512577662"/>
                      </a:ext>
                    </a:extLst>
                  </a:tr>
                  <a:tr h="370840">
                    <a:tc>
                      <a:txBody>
                        <a:bodyPr/>
                        <a:lstStyle/>
                        <a:p>
                          <a:pPr algn="ctr"/>
                          <a14:m>
                            <m:oMathPara xmlns:m="http://schemas.openxmlformats.org/officeDocument/2006/math">
                              <m:oMathParaPr>
                                <m:jc m:val="centerGroup"/>
                              </m:oMathParaPr>
                              <m:oMath xmlns:m="http://schemas.openxmlformats.org/officeDocument/2006/math">
                                <m:r>
                                  <m:rPr>
                                    <m:sty m:val="p"/>
                                  </m:rPr>
                                  <a:rPr kumimoji="1" lang="en-US" altLang="ja-JP" sz="1800" b="0" i="0"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current</m:t>
                                </m:r>
                              </m:oMath>
                            </m:oMathPara>
                          </a14:m>
                          <a:endParaRPr kumimoji="1" lang="ja-JP" altLang="en-US" i="0"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i="0"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m:t>
                                </m:r>
                                <m:r>
                                  <m:rPr>
                                    <m:sty m:val="p"/>
                                  </m:rPr>
                                  <a:rPr kumimoji="1" lang="en-US" altLang="ja-JP" sz="1800" b="0" i="0"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μA</m:t>
                                </m:r>
                                <m:r>
                                  <a:rPr kumimoji="1" lang="en-US" altLang="ja-JP" sz="1800" b="0" i="0"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m:t>
                                </m:r>
                              </m:oMath>
                            </m:oMathPara>
                          </a14:m>
                          <a:endParaRPr kumimoji="1" lang="ja-JP" altLang="en-US" i="0" dirty="0"/>
                        </a:p>
                      </a:txBody>
                      <a:tcPr/>
                    </a:tc>
                    <a:extLst>
                      <a:ext uri="{0D108BD9-81ED-4DB2-BD59-A6C34878D82A}">
                        <a16:rowId xmlns:a16="http://schemas.microsoft.com/office/drawing/2014/main" val="135830939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𝐼</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𝐷𝐴</m:t>
                                    </m:r>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1</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m:t>
                                </m:r>
                              </m:oMath>
                            </m:oMathPara>
                          </a14:m>
                          <a:endParaRPr kumimoji="1" lang="ja-JP" altLang="en-US" dirty="0"/>
                        </a:p>
                      </a:txBody>
                      <a:tcPr/>
                    </a:tc>
                    <a:extLst>
                      <a:ext uri="{0D108BD9-81ED-4DB2-BD59-A6C34878D82A}">
                        <a16:rowId xmlns:a16="http://schemas.microsoft.com/office/drawing/2014/main" val="1237250867"/>
                      </a:ext>
                    </a:extLst>
                  </a:tr>
                </a:tbl>
              </a:graphicData>
            </a:graphic>
          </p:graphicFrame>
        </mc:Choice>
        <mc:Fallback xmlns="">
          <p:graphicFrame>
            <p:nvGraphicFramePr>
              <p:cNvPr id="7" name="表 5">
                <a:extLst>
                  <a:ext uri="{FF2B5EF4-FFF2-40B4-BE49-F238E27FC236}">
                    <a16:creationId xmlns:a16="http://schemas.microsoft.com/office/drawing/2014/main" id="{6F6FF456-7B24-415B-0C39-45D3F6401AA9}"/>
                  </a:ext>
                </a:extLst>
              </p:cNvPr>
              <p:cNvGraphicFramePr>
                <a:graphicFrameLocks noGrp="1"/>
              </p:cNvGraphicFramePr>
              <p:nvPr>
                <p:extLst>
                  <p:ext uri="{D42A27DB-BD31-4B8C-83A1-F6EECF244321}">
                    <p14:modId xmlns:p14="http://schemas.microsoft.com/office/powerpoint/2010/main" val="521928257"/>
                  </p:ext>
                </p:extLst>
              </p:nvPr>
            </p:nvGraphicFramePr>
            <p:xfrm>
              <a:off x="6895176" y="1389332"/>
              <a:ext cx="4478292" cy="3337560"/>
            </p:xfrm>
            <a:graphic>
              <a:graphicData uri="http://schemas.openxmlformats.org/drawingml/2006/table">
                <a:tbl>
                  <a:tblPr bandRow="1">
                    <a:tableStyleId>{5C22544A-7EE6-4342-B048-85BDC9FD1C3A}</a:tableStyleId>
                  </a:tblPr>
                  <a:tblGrid>
                    <a:gridCol w="2239146">
                      <a:extLst>
                        <a:ext uri="{9D8B030D-6E8A-4147-A177-3AD203B41FA5}">
                          <a16:colId xmlns:a16="http://schemas.microsoft.com/office/drawing/2014/main" val="3876103087"/>
                        </a:ext>
                      </a:extLst>
                    </a:gridCol>
                    <a:gridCol w="2239146">
                      <a:extLst>
                        <a:ext uri="{9D8B030D-6E8A-4147-A177-3AD203B41FA5}">
                          <a16:colId xmlns:a16="http://schemas.microsoft.com/office/drawing/2014/main" val="1662711070"/>
                        </a:ext>
                      </a:extLst>
                    </a:gridCol>
                  </a:tblGrid>
                  <a:tr h="370840">
                    <a:tc>
                      <a:txBody>
                        <a:bodyPr/>
                        <a:lstStyle/>
                        <a:p>
                          <a:endParaRPr lang="ja-JP"/>
                        </a:p>
                      </a:txBody>
                      <a:tcPr>
                        <a:blipFill>
                          <a:blip r:embed="rId3"/>
                          <a:stretch>
                            <a:fillRect l="-272" t="-1639" r="-100272" b="-803279"/>
                          </a:stretch>
                        </a:blipFill>
                      </a:tcPr>
                    </a:tc>
                    <a:tc>
                      <a:txBody>
                        <a:bodyPr/>
                        <a:lstStyle/>
                        <a:p>
                          <a:endParaRPr lang="ja-JP"/>
                        </a:p>
                      </a:txBody>
                      <a:tcPr>
                        <a:blipFill>
                          <a:blip r:embed="rId3"/>
                          <a:stretch>
                            <a:fillRect l="-100545" t="-1639" r="-545" b="-803279"/>
                          </a:stretch>
                        </a:blipFill>
                      </a:tcPr>
                    </a:tc>
                    <a:extLst>
                      <a:ext uri="{0D108BD9-81ED-4DB2-BD59-A6C34878D82A}">
                        <a16:rowId xmlns:a16="http://schemas.microsoft.com/office/drawing/2014/main" val="1419202294"/>
                      </a:ext>
                    </a:extLst>
                  </a:tr>
                  <a:tr h="370840">
                    <a:tc>
                      <a:txBody>
                        <a:bodyPr/>
                        <a:lstStyle/>
                        <a:p>
                          <a:endParaRPr lang="ja-JP"/>
                        </a:p>
                      </a:txBody>
                      <a:tcPr>
                        <a:blipFill>
                          <a:blip r:embed="rId3"/>
                          <a:stretch>
                            <a:fillRect l="-272" t="-101639" r="-100272" b="-703279"/>
                          </a:stretch>
                        </a:blipFill>
                      </a:tcPr>
                    </a:tc>
                    <a:tc>
                      <a:txBody>
                        <a:bodyPr/>
                        <a:lstStyle/>
                        <a:p>
                          <a:endParaRPr lang="ja-JP"/>
                        </a:p>
                      </a:txBody>
                      <a:tcPr>
                        <a:blipFill>
                          <a:blip r:embed="rId3"/>
                          <a:stretch>
                            <a:fillRect l="-100545" t="-101639" r="-545" b="-703279"/>
                          </a:stretch>
                        </a:blipFill>
                      </a:tcPr>
                    </a:tc>
                    <a:extLst>
                      <a:ext uri="{0D108BD9-81ED-4DB2-BD59-A6C34878D82A}">
                        <a16:rowId xmlns:a16="http://schemas.microsoft.com/office/drawing/2014/main" val="2095585407"/>
                      </a:ext>
                    </a:extLst>
                  </a:tr>
                  <a:tr h="370840">
                    <a:tc>
                      <a:txBody>
                        <a:bodyPr/>
                        <a:lstStyle/>
                        <a:p>
                          <a:endParaRPr lang="ja-JP"/>
                        </a:p>
                      </a:txBody>
                      <a:tcPr>
                        <a:blipFill>
                          <a:blip r:embed="rId3"/>
                          <a:stretch>
                            <a:fillRect l="-272" t="-201639" r="-100272" b="-603279"/>
                          </a:stretch>
                        </a:blipFill>
                      </a:tcPr>
                    </a:tc>
                    <a:tc>
                      <a:txBody>
                        <a:bodyPr/>
                        <a:lstStyle/>
                        <a:p>
                          <a:endParaRPr lang="ja-JP"/>
                        </a:p>
                      </a:txBody>
                      <a:tcPr>
                        <a:blipFill>
                          <a:blip r:embed="rId3"/>
                          <a:stretch>
                            <a:fillRect l="-100545" t="-201639" r="-545" b="-603279"/>
                          </a:stretch>
                        </a:blipFill>
                      </a:tcPr>
                    </a:tc>
                    <a:extLst>
                      <a:ext uri="{0D108BD9-81ED-4DB2-BD59-A6C34878D82A}">
                        <a16:rowId xmlns:a16="http://schemas.microsoft.com/office/drawing/2014/main" val="3435956096"/>
                      </a:ext>
                    </a:extLst>
                  </a:tr>
                  <a:tr h="370840">
                    <a:tc>
                      <a:txBody>
                        <a:bodyPr/>
                        <a:lstStyle/>
                        <a:p>
                          <a:endParaRPr lang="ja-JP"/>
                        </a:p>
                      </a:txBody>
                      <a:tcPr>
                        <a:blipFill>
                          <a:blip r:embed="rId3"/>
                          <a:stretch>
                            <a:fillRect l="-272" t="-301639" r="-100272" b="-503279"/>
                          </a:stretch>
                        </a:blipFill>
                      </a:tcPr>
                    </a:tc>
                    <a:tc>
                      <a:txBody>
                        <a:bodyPr/>
                        <a:lstStyle/>
                        <a:p>
                          <a:endParaRPr lang="ja-JP"/>
                        </a:p>
                      </a:txBody>
                      <a:tcPr>
                        <a:blipFill>
                          <a:blip r:embed="rId3"/>
                          <a:stretch>
                            <a:fillRect l="-100545" t="-301639" r="-545" b="-503279"/>
                          </a:stretch>
                        </a:blipFill>
                      </a:tcPr>
                    </a:tc>
                    <a:extLst>
                      <a:ext uri="{0D108BD9-81ED-4DB2-BD59-A6C34878D82A}">
                        <a16:rowId xmlns:a16="http://schemas.microsoft.com/office/drawing/2014/main" val="1532471"/>
                      </a:ext>
                    </a:extLst>
                  </a:tr>
                  <a:tr h="370840">
                    <a:tc>
                      <a:txBody>
                        <a:bodyPr/>
                        <a:lstStyle/>
                        <a:p>
                          <a:endParaRPr lang="ja-JP"/>
                        </a:p>
                      </a:txBody>
                      <a:tcPr>
                        <a:blipFill>
                          <a:blip r:embed="rId3"/>
                          <a:stretch>
                            <a:fillRect l="-272" t="-401639" r="-100272" b="-403279"/>
                          </a:stretch>
                        </a:blipFill>
                      </a:tcPr>
                    </a:tc>
                    <a:tc>
                      <a:txBody>
                        <a:bodyPr/>
                        <a:lstStyle/>
                        <a:p>
                          <a:endParaRPr lang="ja-JP"/>
                        </a:p>
                      </a:txBody>
                      <a:tcPr>
                        <a:blipFill>
                          <a:blip r:embed="rId3"/>
                          <a:stretch>
                            <a:fillRect l="-100545" t="-401639" r="-545" b="-403279"/>
                          </a:stretch>
                        </a:blipFill>
                      </a:tcPr>
                    </a:tc>
                    <a:extLst>
                      <a:ext uri="{0D108BD9-81ED-4DB2-BD59-A6C34878D82A}">
                        <a16:rowId xmlns:a16="http://schemas.microsoft.com/office/drawing/2014/main" val="307558442"/>
                      </a:ext>
                    </a:extLst>
                  </a:tr>
                  <a:tr h="370840">
                    <a:tc>
                      <a:txBody>
                        <a:bodyPr/>
                        <a:lstStyle/>
                        <a:p>
                          <a:endParaRPr lang="ja-JP"/>
                        </a:p>
                      </a:txBody>
                      <a:tcPr>
                        <a:blipFill>
                          <a:blip r:embed="rId3"/>
                          <a:stretch>
                            <a:fillRect l="-272" t="-501639" r="-100272" b="-303279"/>
                          </a:stretch>
                        </a:blipFill>
                      </a:tcPr>
                    </a:tc>
                    <a:tc>
                      <a:txBody>
                        <a:bodyPr/>
                        <a:lstStyle/>
                        <a:p>
                          <a:endParaRPr lang="ja-JP"/>
                        </a:p>
                      </a:txBody>
                      <a:tcPr>
                        <a:blipFill>
                          <a:blip r:embed="rId3"/>
                          <a:stretch>
                            <a:fillRect l="-100545" t="-501639" r="-545" b="-303279"/>
                          </a:stretch>
                        </a:blipFill>
                      </a:tcPr>
                    </a:tc>
                    <a:extLst>
                      <a:ext uri="{0D108BD9-81ED-4DB2-BD59-A6C34878D82A}">
                        <a16:rowId xmlns:a16="http://schemas.microsoft.com/office/drawing/2014/main" val="4111179192"/>
                      </a:ext>
                    </a:extLst>
                  </a:tr>
                  <a:tr h="370840">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512577662"/>
                      </a:ext>
                    </a:extLst>
                  </a:tr>
                  <a:tr h="370840">
                    <a:tc>
                      <a:txBody>
                        <a:bodyPr/>
                        <a:lstStyle/>
                        <a:p>
                          <a:endParaRPr lang="ja-JP"/>
                        </a:p>
                      </a:txBody>
                      <a:tcPr>
                        <a:blipFill>
                          <a:blip r:embed="rId3"/>
                          <a:stretch>
                            <a:fillRect l="-272" t="-701639" r="-100272" b="-103279"/>
                          </a:stretch>
                        </a:blipFill>
                      </a:tcPr>
                    </a:tc>
                    <a:tc>
                      <a:txBody>
                        <a:bodyPr/>
                        <a:lstStyle/>
                        <a:p>
                          <a:endParaRPr lang="ja-JP"/>
                        </a:p>
                      </a:txBody>
                      <a:tcPr>
                        <a:blipFill>
                          <a:blip r:embed="rId3"/>
                          <a:stretch>
                            <a:fillRect l="-100545" t="-701639" r="-545" b="-103279"/>
                          </a:stretch>
                        </a:blipFill>
                      </a:tcPr>
                    </a:tc>
                    <a:extLst>
                      <a:ext uri="{0D108BD9-81ED-4DB2-BD59-A6C34878D82A}">
                        <a16:rowId xmlns:a16="http://schemas.microsoft.com/office/drawing/2014/main" val="1358309396"/>
                      </a:ext>
                    </a:extLst>
                  </a:tr>
                  <a:tr h="370840">
                    <a:tc>
                      <a:txBody>
                        <a:bodyPr/>
                        <a:lstStyle/>
                        <a:p>
                          <a:endParaRPr lang="ja-JP"/>
                        </a:p>
                      </a:txBody>
                      <a:tcPr>
                        <a:blipFill>
                          <a:blip r:embed="rId3"/>
                          <a:stretch>
                            <a:fillRect l="-272" t="-801639" r="-100272" b="-3279"/>
                          </a:stretch>
                        </a:blipFill>
                      </a:tcPr>
                    </a:tc>
                    <a:tc>
                      <a:txBody>
                        <a:bodyPr/>
                        <a:lstStyle/>
                        <a:p>
                          <a:endParaRPr lang="ja-JP"/>
                        </a:p>
                      </a:txBody>
                      <a:tcPr>
                        <a:blipFill>
                          <a:blip r:embed="rId3"/>
                          <a:stretch>
                            <a:fillRect l="-100545" t="-801639" r="-545" b="-3279"/>
                          </a:stretch>
                        </a:blipFill>
                      </a:tcPr>
                    </a:tc>
                    <a:extLst>
                      <a:ext uri="{0D108BD9-81ED-4DB2-BD59-A6C34878D82A}">
                        <a16:rowId xmlns:a16="http://schemas.microsoft.com/office/drawing/2014/main" val="1237250867"/>
                      </a:ext>
                    </a:extLst>
                  </a:tr>
                </a:tbl>
              </a:graphicData>
            </a:graphic>
          </p:graphicFrame>
        </mc:Fallback>
      </mc:AlternateContent>
      <p:sp>
        <p:nvSpPr>
          <p:cNvPr id="8" name="スライド番号プレースホルダー 5">
            <a:extLst>
              <a:ext uri="{FF2B5EF4-FFF2-40B4-BE49-F238E27FC236}">
                <a16:creationId xmlns:a16="http://schemas.microsoft.com/office/drawing/2014/main" id="{0CAB8B8E-3AEB-0751-D8D0-A5E74B1C96D1}"/>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85B6C27D-B957-4A92-99D3-4644DF81A59E}" type="slidenum">
              <a:rPr lang="ja-JP" altLang="en-US" smtClean="0"/>
              <a:pPr/>
              <a:t>4</a:t>
            </a:fld>
            <a:endParaRPr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A1F5BD9-15FC-9EBA-3805-FC7D7CD1C70F}"/>
                  </a:ext>
                </a:extLst>
              </p:cNvPr>
              <p:cNvSpPr txBox="1"/>
              <p:nvPr/>
            </p:nvSpPr>
            <p:spPr>
              <a:xfrm>
                <a:off x="3728766" y="6356350"/>
                <a:ext cx="3055492" cy="461665"/>
              </a:xfrm>
              <a:prstGeom prst="rect">
                <a:avLst/>
              </a:prstGeom>
              <a:noFill/>
              <a:ln w="12700">
                <a:solidFill>
                  <a:schemeClr val="tx1"/>
                </a:solidFill>
              </a:ln>
            </p:spPr>
            <p:txBody>
              <a:bodyPr wrap="square" rtlCol="0">
                <a:spAutoFit/>
              </a:bodyPr>
              <a:lstStyle/>
              <a:p>
                <a:pPr algn="l"/>
                <a14:m>
                  <m:oMathPara xmlns:m="http://schemas.openxmlformats.org/officeDocument/2006/math">
                    <m:oMathParaPr>
                      <m:jc m:val="centerGroup"/>
                    </m:oMathParaPr>
                    <m:oMath xmlns:m="http://schemas.openxmlformats.org/officeDocument/2006/math">
                      <m:r>
                        <m:rPr>
                          <m:sty m:val="p"/>
                        </m:rPr>
                        <a:rPr kumimoji="1" lang="en-US" altLang="ja-JP" sz="2400" b="0" i="0" smtClean="0">
                          <a:latin typeface="Cambria Math" panose="02040503050406030204" pitchFamily="18" charset="0"/>
                        </a:rPr>
                        <m:t>rohm</m:t>
                      </m:r>
                      <m:r>
                        <a:rPr kumimoji="1" lang="en-US" altLang="ja-JP" sz="2400" b="0" i="0" smtClean="0">
                          <a:latin typeface="Cambria Math" panose="02040503050406030204" pitchFamily="18" charset="0"/>
                        </a:rPr>
                        <m:t> 0.18 </m:t>
                      </m:r>
                      <m:r>
                        <m:rPr>
                          <m:sty m:val="p"/>
                        </m:rPr>
                        <a:rPr kumimoji="1" lang="en-US" altLang="ja-JP" sz="2400" b="0" i="0" smtClean="0">
                          <a:latin typeface="Cambria Math" panose="02040503050406030204" pitchFamily="18" charset="0"/>
                        </a:rPr>
                        <m:t>μm</m:t>
                      </m:r>
                      <m:r>
                        <a:rPr kumimoji="1" lang="en-US" altLang="ja-JP" sz="2400" b="0" i="0" smtClean="0">
                          <a:latin typeface="Cambria Math" panose="02040503050406030204" pitchFamily="18" charset="0"/>
                        </a:rPr>
                        <m:t> </m:t>
                      </m:r>
                      <m:r>
                        <m:rPr>
                          <m:sty m:val="p"/>
                        </m:rPr>
                        <a:rPr kumimoji="1" lang="en-US" altLang="ja-JP" sz="2400" b="0" i="0" smtClean="0">
                          <a:latin typeface="Cambria Math" panose="02040503050406030204" pitchFamily="18" charset="0"/>
                        </a:rPr>
                        <m:t>process</m:t>
                      </m:r>
                    </m:oMath>
                  </m:oMathPara>
                </a14:m>
                <a:endParaRPr kumimoji="1" lang="ja-JP" altLang="en-US" sz="2400" dirty="0"/>
              </a:p>
            </p:txBody>
          </p:sp>
        </mc:Choice>
        <mc:Fallback xmlns="">
          <p:sp>
            <p:nvSpPr>
              <p:cNvPr id="9" name="テキスト ボックス 8">
                <a:extLst>
                  <a:ext uri="{FF2B5EF4-FFF2-40B4-BE49-F238E27FC236}">
                    <a16:creationId xmlns:a16="http://schemas.microsoft.com/office/drawing/2014/main" id="{5A1F5BD9-15FC-9EBA-3805-FC7D7CD1C70F}"/>
                  </a:ext>
                </a:extLst>
              </p:cNvPr>
              <p:cNvSpPr txBox="1">
                <a:spLocks noRot="1" noChangeAspect="1" noMove="1" noResize="1" noEditPoints="1" noAdjustHandles="1" noChangeArrowheads="1" noChangeShapeType="1" noTextEdit="1"/>
              </p:cNvSpPr>
              <p:nvPr/>
            </p:nvSpPr>
            <p:spPr>
              <a:xfrm>
                <a:off x="3728766" y="6356350"/>
                <a:ext cx="3055492" cy="461665"/>
              </a:xfrm>
              <a:prstGeom prst="rect">
                <a:avLst/>
              </a:prstGeom>
              <a:blipFill>
                <a:blip r:embed="rId4"/>
                <a:stretch>
                  <a:fillRect l="-398" r="-1193" b="-7792"/>
                </a:stretch>
              </a:blipFill>
              <a:ln w="12700">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3CA6934B-4D32-CB6A-0E6A-815E59062FE8}"/>
                  </a:ext>
                </a:extLst>
              </p:cNvPr>
              <p:cNvSpPr txBox="1"/>
              <p:nvPr/>
            </p:nvSpPr>
            <p:spPr>
              <a:xfrm>
                <a:off x="6784258" y="5100918"/>
                <a:ext cx="4412660" cy="769441"/>
              </a:xfrm>
              <a:prstGeom prst="rect">
                <a:avLst/>
              </a:prstGeom>
              <a:noFill/>
            </p:spPr>
            <p:txBody>
              <a:bodyPr wrap="square" rtlCol="0">
                <a:spAutoFit/>
              </a:bodyPr>
              <a:lstStyle/>
              <a:p>
                <a:pPr algn="l"/>
                <a14:m>
                  <m:oMath xmlns:m="http://schemas.openxmlformats.org/officeDocument/2006/math">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𝑀</m:t>
                        </m:r>
                      </m:e>
                      <m:sub>
                        <m:r>
                          <a:rPr kumimoji="1" lang="en-US" altLang="ja-JP" sz="2200" b="0" i="1" smtClean="0">
                            <a:latin typeface="Cambria Math" panose="02040503050406030204" pitchFamily="18" charset="0"/>
                          </a:rPr>
                          <m:t>𝐴</m:t>
                        </m:r>
                      </m:sub>
                    </m:sSub>
                  </m:oMath>
                </a14:m>
                <a:r>
                  <a:rPr kumimoji="1" lang="ja-JP" altLang="en-US" sz="2200" dirty="0"/>
                  <a:t>のゲートソース間電圧は</a:t>
                </a:r>
                <a:endParaRPr kumimoji="1" lang="en-US" altLang="ja-JP" sz="2200" b="0" i="1" dirty="0">
                  <a:latin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𝑉</m:t>
                          </m:r>
                        </m:e>
                        <m:sub>
                          <m:r>
                            <a:rPr kumimoji="1" lang="en-US" altLang="ja-JP" sz="2200" b="0" i="1" smtClean="0">
                              <a:latin typeface="Cambria Math" panose="02040503050406030204" pitchFamily="18" charset="0"/>
                            </a:rPr>
                            <m:t>𝐴</m:t>
                          </m:r>
                        </m:sub>
                      </m:sSub>
                      <m:r>
                        <a:rPr kumimoji="1" lang="en-US" altLang="ja-JP" sz="2200" b="0" i="1" smtClean="0">
                          <a:latin typeface="Cambria Math" panose="02040503050406030204" pitchFamily="18" charset="0"/>
                        </a:rPr>
                        <m:t>−</m:t>
                      </m:r>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𝑉</m:t>
                          </m:r>
                        </m:e>
                        <m:sub>
                          <m:r>
                            <a:rPr kumimoji="1" lang="en-US" altLang="ja-JP" sz="2200" b="0" i="1" smtClean="0">
                              <a:latin typeface="Cambria Math" panose="02040503050406030204" pitchFamily="18" charset="0"/>
                            </a:rPr>
                            <m:t>𝐴𝐵</m:t>
                          </m:r>
                        </m:sub>
                      </m:sSub>
                      <m:r>
                        <a:rPr kumimoji="1" lang="en-US" altLang="ja-JP" sz="2200" b="0" i="1" smtClean="0">
                          <a:latin typeface="Cambria Math" panose="02040503050406030204" pitchFamily="18" charset="0"/>
                        </a:rPr>
                        <m:t>=0.79 </m:t>
                      </m:r>
                      <m:r>
                        <m:rPr>
                          <m:sty m:val="p"/>
                        </m:rPr>
                        <a:rPr kumimoji="1" lang="en-US" altLang="ja-JP" sz="2200" b="0" i="0" smtClean="0">
                          <a:latin typeface="Cambria Math" panose="02040503050406030204" pitchFamily="18" charset="0"/>
                        </a:rPr>
                        <m:t>V</m:t>
                      </m:r>
                    </m:oMath>
                  </m:oMathPara>
                </a14:m>
                <a:endParaRPr kumimoji="1" lang="ja-JP" altLang="en-US" sz="2200" dirty="0"/>
              </a:p>
            </p:txBody>
          </p:sp>
        </mc:Choice>
        <mc:Fallback xmlns="">
          <p:sp>
            <p:nvSpPr>
              <p:cNvPr id="10" name="テキスト ボックス 9">
                <a:extLst>
                  <a:ext uri="{FF2B5EF4-FFF2-40B4-BE49-F238E27FC236}">
                    <a16:creationId xmlns:a16="http://schemas.microsoft.com/office/drawing/2014/main" id="{3CA6934B-4D32-CB6A-0E6A-815E59062FE8}"/>
                  </a:ext>
                </a:extLst>
              </p:cNvPr>
              <p:cNvSpPr txBox="1">
                <a:spLocks noRot="1" noChangeAspect="1" noMove="1" noResize="1" noEditPoints="1" noAdjustHandles="1" noChangeArrowheads="1" noChangeShapeType="1" noTextEdit="1"/>
              </p:cNvSpPr>
              <p:nvPr/>
            </p:nvSpPr>
            <p:spPr>
              <a:xfrm>
                <a:off x="6784258" y="5100918"/>
                <a:ext cx="4412660" cy="769441"/>
              </a:xfrm>
              <a:prstGeom prst="rect">
                <a:avLst/>
              </a:prstGeom>
              <a:blipFill>
                <a:blip r:embed="rId5"/>
                <a:stretch>
                  <a:fillRect l="-138" t="-476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37775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4DC3C970-74A7-A4AC-70E1-524F4F901B1B}"/>
                  </a:ext>
                </a:extLst>
              </p:cNvPr>
              <p:cNvSpPr>
                <a:spLocks noGrp="1"/>
              </p:cNvSpPr>
              <p:nvPr>
                <p:ph type="title"/>
              </p:nvPr>
            </p:nvSpPr>
            <p:spPr/>
            <p:txBody>
              <a:bodyPr/>
              <a:lstStyle/>
              <a:p>
                <a14:m>
                  <m:oMath xmlns:m="http://schemas.openxmlformats.org/officeDocument/2006/math">
                    <m:r>
                      <m:rPr>
                        <m:sty m:val="p"/>
                      </m:rPr>
                      <a:rPr kumimoji="1" lang="en-US" altLang="ja-JP" b="0" i="0" smtClean="0">
                        <a:latin typeface="Cambria Math" panose="02040503050406030204" pitchFamily="18" charset="0"/>
                      </a:rPr>
                      <m:t>pmos</m:t>
                    </m:r>
                  </m:oMath>
                </a14:m>
                <a:r>
                  <a:rPr kumimoji="1" lang="ja-JP" altLang="en-US" dirty="0"/>
                  <a:t>のシミュレーション</a:t>
                </a:r>
              </a:p>
            </p:txBody>
          </p:sp>
        </mc:Choice>
        <mc:Fallback xmlns="">
          <p:sp>
            <p:nvSpPr>
              <p:cNvPr id="2" name="タイトル 1">
                <a:extLst>
                  <a:ext uri="{FF2B5EF4-FFF2-40B4-BE49-F238E27FC236}">
                    <a16:creationId xmlns:a16="http://schemas.microsoft.com/office/drawing/2014/main" id="{4DC3C970-74A7-A4AC-70E1-524F4F901B1B}"/>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C6BDBF5D-05C5-B612-8303-8F61D332B2DB}"/>
              </a:ext>
            </a:extLst>
          </p:cNvPr>
          <p:cNvSpPr>
            <a:spLocks noGrp="1"/>
          </p:cNvSpPr>
          <p:nvPr>
            <p:ph type="sldNum" sz="quarter" idx="12"/>
          </p:nvPr>
        </p:nvSpPr>
        <p:spPr/>
        <p:txBody>
          <a:bodyPr/>
          <a:lstStyle/>
          <a:p>
            <a:fld id="{85B6C27D-B957-4A92-99D3-4644DF81A59E}" type="slidenum">
              <a:rPr kumimoji="1" lang="ja-JP" altLang="en-US" smtClean="0"/>
              <a:t>5</a:t>
            </a:fld>
            <a:endParaRPr kumimoji="1" lang="ja-JP" altLang="en-US"/>
          </a:p>
        </p:txBody>
      </p:sp>
      <p:pic>
        <p:nvPicPr>
          <p:cNvPr id="7" name="図 6">
            <a:extLst>
              <a:ext uri="{FF2B5EF4-FFF2-40B4-BE49-F238E27FC236}">
                <a16:creationId xmlns:a16="http://schemas.microsoft.com/office/drawing/2014/main" id="{0913A16B-1568-BFF0-99A3-FB55B5AA0ECB}"/>
              </a:ext>
            </a:extLst>
          </p:cNvPr>
          <p:cNvPicPr>
            <a:picLocks noChangeAspect="1"/>
          </p:cNvPicPr>
          <p:nvPr/>
        </p:nvPicPr>
        <p:blipFill rotWithShape="1">
          <a:blip r:embed="rId3"/>
          <a:srcRect r="11606"/>
          <a:stretch/>
        </p:blipFill>
        <p:spPr>
          <a:xfrm>
            <a:off x="14729" y="1545571"/>
            <a:ext cx="6305389" cy="4993341"/>
          </a:xfrm>
          <a:prstGeom prst="rect">
            <a:avLst/>
          </a:prstGeom>
        </p:spPr>
      </p:pic>
      <p:pic>
        <p:nvPicPr>
          <p:cNvPr id="9" name="図 8" descr="黒い背景に白い文字がある&#10;&#10;低い精度で自動的に生成された説明">
            <a:extLst>
              <a:ext uri="{FF2B5EF4-FFF2-40B4-BE49-F238E27FC236}">
                <a16:creationId xmlns:a16="http://schemas.microsoft.com/office/drawing/2014/main" id="{EB1B0BC6-4605-F8E7-D815-0E5FEB6DD6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5585" y="193270"/>
            <a:ext cx="3493015" cy="2212852"/>
          </a:xfrm>
          <a:prstGeom prst="rect">
            <a:avLst/>
          </a:prstGeom>
        </p:spPr>
      </p:pic>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F87A056-3A86-62A2-0121-9757453243E9}"/>
                  </a:ext>
                </a:extLst>
              </p:cNvPr>
              <p:cNvSpPr txBox="1"/>
              <p:nvPr/>
            </p:nvSpPr>
            <p:spPr>
              <a:xfrm>
                <a:off x="6745941" y="2642298"/>
                <a:ext cx="4594412" cy="3477875"/>
              </a:xfrm>
              <a:prstGeom prst="rect">
                <a:avLst/>
              </a:prstGeom>
              <a:noFill/>
            </p:spPr>
            <p:txBody>
              <a:bodyPr wrap="square" rtlCol="0">
                <a:spAutoFit/>
              </a:bodyPr>
              <a:lstStyle/>
              <a:p>
                <a:pPr algn="l"/>
                <a:r>
                  <a:rPr kumimoji="1" lang="ja-JP" altLang="en-US" sz="2200" dirty="0"/>
                  <a:t>上図のような</a:t>
                </a:r>
                <a14:m>
                  <m:oMath xmlns:m="http://schemas.openxmlformats.org/officeDocument/2006/math">
                    <m:r>
                      <m:rPr>
                        <m:sty m:val="p"/>
                      </m:rPr>
                      <a:rPr kumimoji="1" lang="en-US" altLang="ja-JP" sz="2200" b="0" i="0" smtClean="0">
                        <a:latin typeface="Cambria Math" panose="02040503050406030204" pitchFamily="18" charset="0"/>
                      </a:rPr>
                      <m:t>pmos</m:t>
                    </m:r>
                  </m:oMath>
                </a14:m>
                <a:r>
                  <a:rPr kumimoji="1" lang="ja-JP" altLang="en-US" sz="2200" dirty="0"/>
                  <a:t>単体でシミュレーションを行った。</a:t>
                </a:r>
                <a:endParaRPr lang="en-US" altLang="ja-JP" sz="2200" dirty="0"/>
              </a:p>
              <a:p>
                <a:pPr algn="l"/>
                <a:r>
                  <a:rPr kumimoji="1" lang="ja-JP" altLang="en-US" sz="2200" dirty="0"/>
                  <a:t>チャネル長 </a:t>
                </a:r>
                <a:r>
                  <a:rPr lang="en-US" altLang="ja-JP" sz="2200" dirty="0"/>
                  <a:t>: </a:t>
                </a:r>
                <a14:m>
                  <m:oMath xmlns:m="http://schemas.openxmlformats.org/officeDocument/2006/math">
                    <m:r>
                      <a:rPr lang="en-US" altLang="ja-JP" sz="2200" b="0" i="1" smtClean="0">
                        <a:latin typeface="Cambria Math" panose="02040503050406030204" pitchFamily="18" charset="0"/>
                      </a:rPr>
                      <m:t>0.72 </m:t>
                    </m:r>
                    <m:r>
                      <m:rPr>
                        <m:sty m:val="p"/>
                      </m:rPr>
                      <a:rPr lang="en-US" altLang="ja-JP" sz="2200" b="0" i="0" smtClean="0">
                        <a:latin typeface="Cambria Math" panose="02040503050406030204" pitchFamily="18" charset="0"/>
                      </a:rPr>
                      <m:t>μm</m:t>
                    </m:r>
                  </m:oMath>
                </a14:m>
                <a:endParaRPr lang="en-US" altLang="ja-JP" sz="2200" dirty="0"/>
              </a:p>
              <a:p>
                <a:r>
                  <a:rPr kumimoji="1" lang="ja-JP" altLang="en-US" sz="2200" dirty="0"/>
                  <a:t>チャネル幅 </a:t>
                </a:r>
                <a:r>
                  <a:rPr kumimoji="1" lang="en-US" altLang="ja-JP" sz="2200" dirty="0"/>
                  <a:t>: </a:t>
                </a:r>
                <a14:m>
                  <m:oMath xmlns:m="http://schemas.openxmlformats.org/officeDocument/2006/math">
                    <m:r>
                      <a:rPr kumimoji="1" lang="en-US" altLang="ja-JP" sz="2200" b="0" i="1" smtClean="0">
                        <a:latin typeface="Cambria Math" panose="02040503050406030204" pitchFamily="18" charset="0"/>
                      </a:rPr>
                      <m:t>20</m:t>
                    </m:r>
                    <m:r>
                      <m:rPr>
                        <m:sty m:val="p"/>
                      </m:rPr>
                      <a:rPr lang="en-US" altLang="ja-JP" sz="2200">
                        <a:latin typeface="Cambria Math" panose="02040503050406030204" pitchFamily="18" charset="0"/>
                      </a:rPr>
                      <m:t>μm</m:t>
                    </m:r>
                  </m:oMath>
                </a14:m>
                <a:endParaRPr kumimoji="1" lang="en-US" altLang="ja-JP" sz="2200" dirty="0"/>
              </a:p>
              <a:p>
                <a:pPr algn="l"/>
                <a:r>
                  <a:rPr kumimoji="1" lang="ja-JP" altLang="en-US" sz="2200" dirty="0"/>
                  <a:t>並列数 </a:t>
                </a:r>
                <a:r>
                  <a:rPr kumimoji="1" lang="en-US" altLang="ja-JP" sz="2200" dirty="0"/>
                  <a:t>: </a:t>
                </a:r>
                <a14:m>
                  <m:oMath xmlns:m="http://schemas.openxmlformats.org/officeDocument/2006/math">
                    <m:r>
                      <a:rPr kumimoji="1" lang="en-US" altLang="ja-JP" sz="2200" b="0" i="1" smtClean="0">
                        <a:latin typeface="Cambria Math" panose="02040503050406030204" pitchFamily="18" charset="0"/>
                      </a:rPr>
                      <m:t>1</m:t>
                    </m:r>
                  </m:oMath>
                </a14:m>
                <a:endParaRPr kumimoji="1" lang="en-US" altLang="ja-JP" sz="2200" dirty="0"/>
              </a:p>
              <a:p>
                <a:pPr algn="l"/>
                <a:r>
                  <a:rPr kumimoji="1" lang="ja-JP" altLang="en-US" sz="2200" dirty="0"/>
                  <a:t>ドレインソース間電圧 </a:t>
                </a:r>
                <a:r>
                  <a:rPr kumimoji="1" lang="en-US" altLang="ja-JP" sz="2200" dirty="0"/>
                  <a:t>: </a:t>
                </a:r>
                <a14:m>
                  <m:oMath xmlns:m="http://schemas.openxmlformats.org/officeDocument/2006/math">
                    <m:r>
                      <a:rPr kumimoji="1" lang="en-US" altLang="ja-JP" sz="2200" b="0" i="1" smtClean="0">
                        <a:latin typeface="Cambria Math" panose="02040503050406030204" pitchFamily="18" charset="0"/>
                      </a:rPr>
                      <m:t>1 </m:t>
                    </m:r>
                    <m:r>
                      <m:rPr>
                        <m:sty m:val="p"/>
                      </m:rPr>
                      <a:rPr kumimoji="1" lang="en-US" altLang="ja-JP" sz="2200" b="0" i="0" smtClean="0">
                        <a:latin typeface="Cambria Math" panose="02040503050406030204" pitchFamily="18" charset="0"/>
                      </a:rPr>
                      <m:t>V</m:t>
                    </m:r>
                  </m:oMath>
                </a14:m>
                <a:endParaRPr kumimoji="1" lang="en-US" altLang="ja-JP" sz="2200" dirty="0"/>
              </a:p>
              <a:p>
                <a:pPr algn="l"/>
                <a:endParaRPr lang="en-US" altLang="ja-JP" sz="2200" dirty="0"/>
              </a:p>
              <a:p>
                <a:r>
                  <a:rPr lang="ja-JP" altLang="en-US" sz="2200" dirty="0"/>
                  <a:t>グラフより、</a:t>
                </a:r>
                <a14:m>
                  <m:oMath xmlns:m="http://schemas.openxmlformats.org/officeDocument/2006/math">
                    <m:sSub>
                      <m:sSubPr>
                        <m:ctrlPr>
                          <a:rPr lang="en-US" altLang="ja-JP" sz="2200" b="0" i="1" smtClean="0">
                            <a:latin typeface="Cambria Math" panose="02040503050406030204" pitchFamily="18" charset="0"/>
                          </a:rPr>
                        </m:ctrlPr>
                      </m:sSubPr>
                      <m:e>
                        <m:r>
                          <a:rPr lang="en-US" altLang="ja-JP" sz="2200" b="0" i="1" smtClean="0">
                            <a:latin typeface="Cambria Math" panose="02040503050406030204" pitchFamily="18" charset="0"/>
                          </a:rPr>
                          <m:t>𝑉</m:t>
                        </m:r>
                      </m:e>
                      <m:sub>
                        <m:r>
                          <a:rPr lang="en-US" altLang="ja-JP" sz="2200" b="0" i="1" smtClean="0">
                            <a:latin typeface="Cambria Math" panose="02040503050406030204" pitchFamily="18" charset="0"/>
                          </a:rPr>
                          <m:t>𝐺𝑆</m:t>
                        </m:r>
                      </m:sub>
                    </m:sSub>
                    <m:r>
                      <a:rPr lang="en-US" altLang="ja-JP" sz="2200" b="0" i="1" smtClean="0">
                        <a:latin typeface="Cambria Math" panose="02040503050406030204" pitchFamily="18" charset="0"/>
                      </a:rPr>
                      <m:t>=0. 79 </m:t>
                    </m:r>
                    <m:r>
                      <m:rPr>
                        <m:sty m:val="p"/>
                      </m:rPr>
                      <a:rPr lang="en-US" altLang="ja-JP" sz="2200" b="0" i="0" smtClean="0">
                        <a:latin typeface="Cambria Math" panose="02040503050406030204" pitchFamily="18" charset="0"/>
                      </a:rPr>
                      <m:t>V</m:t>
                    </m:r>
                  </m:oMath>
                </a14:m>
                <a:r>
                  <a:rPr kumimoji="1" lang="ja-JP" altLang="en-US" sz="2200" dirty="0"/>
                  <a:t>では</a:t>
                </a:r>
                <a14:m>
                  <m:oMath xmlns:m="http://schemas.openxmlformats.org/officeDocument/2006/math">
                    <m:r>
                      <a:rPr lang="en-US" altLang="ja-JP" sz="2200" b="0" i="0" dirty="0" smtClean="0">
                        <a:latin typeface="Cambria Math" panose="02040503050406030204" pitchFamily="18" charset="0"/>
                      </a:rPr>
                      <m:t>97.4577</m:t>
                    </m:r>
                    <m:r>
                      <a:rPr lang="en-US" altLang="ja-JP" sz="2200" b="0" i="1" dirty="0" smtClean="0">
                        <a:latin typeface="Cambria Math" panose="02040503050406030204" pitchFamily="18" charset="0"/>
                      </a:rPr>
                      <m:t>⋯×</m:t>
                    </m:r>
                    <m:sSup>
                      <m:sSupPr>
                        <m:ctrlPr>
                          <a:rPr lang="en-US" altLang="ja-JP" sz="2200" b="0" i="1" dirty="0" smtClean="0">
                            <a:latin typeface="Cambria Math" panose="02040503050406030204" pitchFamily="18" charset="0"/>
                          </a:rPr>
                        </m:ctrlPr>
                      </m:sSupPr>
                      <m:e>
                        <m:r>
                          <a:rPr lang="en-US" altLang="ja-JP" sz="2200" b="0" i="1" dirty="0" smtClean="0">
                            <a:latin typeface="Cambria Math" panose="02040503050406030204" pitchFamily="18" charset="0"/>
                          </a:rPr>
                          <m:t>10</m:t>
                        </m:r>
                      </m:e>
                      <m:sup>
                        <m:r>
                          <a:rPr lang="en-US" altLang="ja-JP" sz="2200" b="0" i="1" dirty="0" smtClean="0">
                            <a:latin typeface="Cambria Math" panose="02040503050406030204" pitchFamily="18" charset="0"/>
                          </a:rPr>
                          <m:t>−6</m:t>
                        </m:r>
                      </m:sup>
                    </m:sSup>
                    <m:r>
                      <a:rPr lang="en-US" altLang="ja-JP" sz="2200" b="0" i="1" dirty="0" smtClean="0">
                        <a:latin typeface="Cambria Math" panose="02040503050406030204" pitchFamily="18" charset="0"/>
                      </a:rPr>
                      <m:t>≈97.5 </m:t>
                    </m:r>
                    <m:r>
                      <m:rPr>
                        <m:sty m:val="p"/>
                      </m:rPr>
                      <a:rPr lang="en-US" altLang="ja-JP" sz="2200" b="0" i="0" dirty="0" smtClean="0">
                        <a:latin typeface="Cambria Math" panose="02040503050406030204" pitchFamily="18" charset="0"/>
                      </a:rPr>
                      <m:t>μA</m:t>
                    </m:r>
                  </m:oMath>
                </a14:m>
                <a:endParaRPr kumimoji="1" lang="en-US" altLang="ja-JP" sz="2200" dirty="0"/>
              </a:p>
              <a:p>
                <a:r>
                  <a:rPr kumimoji="1" lang="ja-JP" altLang="en-US" sz="2200" dirty="0"/>
                  <a:t>のドレイン電流が流れていた。</a:t>
                </a:r>
                <a:endParaRPr kumimoji="1" lang="en-US" altLang="ja-JP" sz="2200" dirty="0"/>
              </a:p>
            </p:txBody>
          </p:sp>
        </mc:Choice>
        <mc:Fallback xmlns="">
          <p:sp>
            <p:nvSpPr>
              <p:cNvPr id="10" name="テキスト ボックス 9">
                <a:extLst>
                  <a:ext uri="{FF2B5EF4-FFF2-40B4-BE49-F238E27FC236}">
                    <a16:creationId xmlns:a16="http://schemas.microsoft.com/office/drawing/2014/main" id="{1F87A056-3A86-62A2-0121-9757453243E9}"/>
                  </a:ext>
                </a:extLst>
              </p:cNvPr>
              <p:cNvSpPr txBox="1">
                <a:spLocks noRot="1" noChangeAspect="1" noMove="1" noResize="1" noEditPoints="1" noAdjustHandles="1" noChangeArrowheads="1" noChangeShapeType="1" noTextEdit="1"/>
              </p:cNvSpPr>
              <p:nvPr/>
            </p:nvSpPr>
            <p:spPr>
              <a:xfrm>
                <a:off x="6745941" y="2642298"/>
                <a:ext cx="4594412" cy="3477875"/>
              </a:xfrm>
              <a:prstGeom prst="rect">
                <a:avLst/>
              </a:prstGeom>
              <a:blipFill>
                <a:blip r:embed="rId5"/>
                <a:stretch>
                  <a:fillRect l="-1726" t="-1051" b="-262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90615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a:extLst>
              <a:ext uri="{FF2B5EF4-FFF2-40B4-BE49-F238E27FC236}">
                <a16:creationId xmlns:a16="http://schemas.microsoft.com/office/drawing/2014/main" id="{2219ADB0-0291-638B-66D4-C1E7C6FBD615}"/>
              </a:ext>
            </a:extLst>
          </p:cNvPr>
          <p:cNvPicPr>
            <a:picLocks noChangeAspect="1"/>
          </p:cNvPicPr>
          <p:nvPr/>
        </p:nvPicPr>
        <p:blipFill rotWithShape="1">
          <a:blip r:embed="rId2"/>
          <a:srcRect r="11218"/>
          <a:stretch/>
        </p:blipFill>
        <p:spPr>
          <a:xfrm>
            <a:off x="143435" y="1403818"/>
            <a:ext cx="6553725" cy="5167312"/>
          </a:xfrm>
          <a:prstGeom prst="rect">
            <a:avLst/>
          </a:prstGeom>
        </p:spPr>
      </p:pic>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08970957-A704-BCB1-EC47-E4BAC97F3E69}"/>
                  </a:ext>
                </a:extLst>
              </p:cNvPr>
              <p:cNvSpPr>
                <a:spLocks noGrp="1"/>
              </p:cNvSpPr>
              <p:nvPr>
                <p:ph type="title"/>
              </p:nvPr>
            </p:nvSpPr>
            <p:spPr/>
            <p:txBody>
              <a:bodyPr/>
              <a:lstStyle/>
              <a:p>
                <a14:m>
                  <m:oMath xmlns:m="http://schemas.openxmlformats.org/officeDocument/2006/math">
                    <m:r>
                      <m:rPr>
                        <m:sty m:val="p"/>
                      </m:rPr>
                      <a:rPr kumimoji="1" lang="en-US" altLang="ja-JP" b="0" i="0" smtClean="0">
                        <a:latin typeface="Cambria Math" panose="02040503050406030204" pitchFamily="18" charset="0"/>
                      </a:rPr>
                      <m:t>pmos</m:t>
                    </m:r>
                  </m:oMath>
                </a14:m>
                <a:r>
                  <a:rPr kumimoji="1" lang="ja-JP" altLang="en-US" dirty="0"/>
                  <a:t>の設計</a:t>
                </a:r>
              </a:p>
            </p:txBody>
          </p:sp>
        </mc:Choice>
        <mc:Fallback xmlns="">
          <p:sp>
            <p:nvSpPr>
              <p:cNvPr id="2" name="タイトル 1">
                <a:extLst>
                  <a:ext uri="{FF2B5EF4-FFF2-40B4-BE49-F238E27FC236}">
                    <a16:creationId xmlns:a16="http://schemas.microsoft.com/office/drawing/2014/main" id="{08970957-A704-BCB1-EC47-E4BAC97F3E69}"/>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448462CB-D761-B5C2-E38A-C732DDAEF0AE}"/>
              </a:ext>
            </a:extLst>
          </p:cNvPr>
          <p:cNvSpPr>
            <a:spLocks noGrp="1"/>
          </p:cNvSpPr>
          <p:nvPr>
            <p:ph type="sldNum" sz="quarter" idx="12"/>
          </p:nvPr>
        </p:nvSpPr>
        <p:spPr/>
        <p:txBody>
          <a:bodyPr/>
          <a:lstStyle/>
          <a:p>
            <a:fld id="{85B6C27D-B957-4A92-99D3-4644DF81A59E}" type="slidenum">
              <a:rPr kumimoji="1" lang="ja-JP" altLang="en-US" smtClean="0"/>
              <a:t>6</a:t>
            </a:fld>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697429F-1566-EE53-7859-A02F28D300B3}"/>
                  </a:ext>
                </a:extLst>
              </p:cNvPr>
              <p:cNvSpPr txBox="1"/>
              <p:nvPr/>
            </p:nvSpPr>
            <p:spPr>
              <a:xfrm>
                <a:off x="6866964" y="1690688"/>
                <a:ext cx="4774345" cy="41139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ja-JP" sz="2200" i="1" smtClean="0">
                              <a:latin typeface="Cambria Math" panose="02040503050406030204" pitchFamily="18" charset="0"/>
                            </a:rPr>
                          </m:ctrlPr>
                        </m:fPr>
                        <m:num>
                          <m:r>
                            <a:rPr lang="en-US" altLang="ja-JP" sz="2200" i="1">
                              <a:latin typeface="Cambria Math" panose="02040503050406030204" pitchFamily="18" charset="0"/>
                            </a:rPr>
                            <m:t>1</m:t>
                          </m:r>
                        </m:num>
                        <m:den>
                          <m:r>
                            <a:rPr lang="en-US" altLang="ja-JP" sz="2200" b="0" i="1" smtClean="0">
                              <a:latin typeface="Cambria Math" panose="02040503050406030204" pitchFamily="18" charset="0"/>
                            </a:rPr>
                            <m:t>97.45</m:t>
                          </m:r>
                        </m:den>
                      </m:f>
                      <m:r>
                        <a:rPr lang="en-US" altLang="ja-JP" sz="2200" b="0" i="1" smtClean="0">
                          <a:latin typeface="Cambria Math" panose="02040503050406030204" pitchFamily="18" charset="0"/>
                        </a:rPr>
                        <m:t>=10.26⋯</m:t>
                      </m:r>
                    </m:oMath>
                  </m:oMathPara>
                </a14:m>
                <a:endParaRPr lang="en-US" altLang="ja-JP" sz="2200" b="0" dirty="0"/>
              </a:p>
              <a:p>
                <a:r>
                  <a:rPr kumimoji="1" lang="ja-JP" altLang="en-US" sz="2200" dirty="0"/>
                  <a:t>したがって、今回は並列数を</a:t>
                </a:r>
                <a:r>
                  <a:rPr lang="en-US" altLang="ja-JP" sz="2200" dirty="0"/>
                  <a:t>10</a:t>
                </a:r>
                <a:r>
                  <a:rPr kumimoji="1" lang="ja-JP" altLang="en-US" sz="2200" dirty="0"/>
                  <a:t>に増やすことで調整した。そのシミュレーション結果が左のグラフであり、</a:t>
                </a:r>
                <a14:m>
                  <m:oMath xmlns:m="http://schemas.openxmlformats.org/officeDocument/2006/math">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𝑉</m:t>
                        </m:r>
                      </m:e>
                      <m:sub>
                        <m:r>
                          <a:rPr kumimoji="1" lang="en-US" altLang="ja-JP" sz="2200" b="0" i="1" smtClean="0">
                            <a:latin typeface="Cambria Math" panose="02040503050406030204" pitchFamily="18" charset="0"/>
                          </a:rPr>
                          <m:t>𝐺𝑆</m:t>
                        </m:r>
                      </m:sub>
                    </m:sSub>
                    <m:r>
                      <a:rPr kumimoji="1" lang="en-US" altLang="ja-JP" sz="2200" b="0" i="1" smtClean="0">
                        <a:latin typeface="Cambria Math" panose="02040503050406030204" pitchFamily="18" charset="0"/>
                      </a:rPr>
                      <m:t>=0.79 </m:t>
                    </m:r>
                    <m:r>
                      <m:rPr>
                        <m:sty m:val="p"/>
                      </m:rPr>
                      <a:rPr kumimoji="1" lang="en-US" altLang="ja-JP" sz="2200" b="0" i="0" smtClean="0">
                        <a:latin typeface="Cambria Math" panose="02040503050406030204" pitchFamily="18" charset="0"/>
                      </a:rPr>
                      <m:t>V</m:t>
                    </m:r>
                  </m:oMath>
                </a14:m>
                <a:r>
                  <a:rPr kumimoji="1" lang="ja-JP" altLang="en-US" sz="2200" dirty="0"/>
                  <a:t>の時およそ</a:t>
                </a:r>
                <a14:m>
                  <m:oMath xmlns:m="http://schemas.openxmlformats.org/officeDocument/2006/math">
                    <m:r>
                      <a:rPr kumimoji="1" lang="en-US" altLang="ja-JP" sz="2200" b="0" i="1" smtClean="0">
                        <a:latin typeface="Cambria Math" panose="02040503050406030204" pitchFamily="18" charset="0"/>
                      </a:rPr>
                      <m:t>1 </m:t>
                    </m:r>
                    <m:r>
                      <m:rPr>
                        <m:sty m:val="p"/>
                      </m:rPr>
                      <a:rPr kumimoji="1" lang="en-US" altLang="ja-JP" sz="2200" b="0" i="0" smtClean="0">
                        <a:latin typeface="Cambria Math" panose="02040503050406030204" pitchFamily="18" charset="0"/>
                      </a:rPr>
                      <m:t>mA</m:t>
                    </m:r>
                  </m:oMath>
                </a14:m>
                <a:r>
                  <a:rPr kumimoji="1" lang="ja-JP" altLang="en-US" sz="2200" dirty="0"/>
                  <a:t>流れていることが分かる。</a:t>
                </a:r>
                <a:endParaRPr kumimoji="1" lang="en-US" altLang="ja-JP" sz="2200" dirty="0"/>
              </a:p>
              <a:p>
                <a:endParaRPr kumimoji="1" lang="en-US" altLang="ja-JP" sz="2200" dirty="0"/>
              </a:p>
              <a:p>
                <a:r>
                  <a:rPr lang="ja-JP" altLang="en-US" sz="2200" dirty="0"/>
                  <a:t>上の電流源で</a:t>
                </a:r>
                <a14:m>
                  <m:oMath xmlns:m="http://schemas.openxmlformats.org/officeDocument/2006/math">
                    <m:r>
                      <a:rPr lang="en-US" altLang="ja-JP" sz="2200" b="0" i="1" smtClean="0">
                        <a:latin typeface="Cambria Math" panose="02040503050406030204" pitchFamily="18" charset="0"/>
                      </a:rPr>
                      <m:t>0.3 </m:t>
                    </m:r>
                    <m:r>
                      <m:rPr>
                        <m:sty m:val="p"/>
                      </m:rPr>
                      <a:rPr lang="en-US" altLang="ja-JP" sz="2200" b="0" i="0" smtClean="0">
                        <a:latin typeface="Cambria Math" panose="02040503050406030204" pitchFamily="18" charset="0"/>
                      </a:rPr>
                      <m:t>V</m:t>
                    </m:r>
                    <m:r>
                      <a:rPr lang="ja-JP" altLang="en-US" sz="2200" i="1">
                        <a:latin typeface="Cambria Math" panose="02040503050406030204" pitchFamily="18" charset="0"/>
                      </a:rPr>
                      <m:t>の</m:t>
                    </m:r>
                  </m:oMath>
                </a14:m>
                <a:r>
                  <a:rPr kumimoji="1" lang="ja-JP" altLang="en-US" sz="2200" dirty="0"/>
                  <a:t>電位降下が起きるとすると、</a:t>
                </a:r>
                <a14:m>
                  <m:oMath xmlns:m="http://schemas.openxmlformats.org/officeDocument/2006/math">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𝑉</m:t>
                        </m:r>
                      </m:e>
                      <m:sub>
                        <m:r>
                          <a:rPr kumimoji="1" lang="en-US" altLang="ja-JP" sz="2200" b="0" i="1" smtClean="0">
                            <a:latin typeface="Cambria Math" panose="02040503050406030204" pitchFamily="18" charset="0"/>
                          </a:rPr>
                          <m:t>𝐴</m:t>
                        </m:r>
                      </m:sub>
                    </m:sSub>
                  </m:oMath>
                </a14:m>
                <a:r>
                  <a:rPr kumimoji="1" lang="ja-JP" altLang="en-US" sz="2200" dirty="0"/>
                  <a:t>の電位は</a:t>
                </a:r>
                <a:endParaRPr kumimoji="1" lang="en-US" altLang="ja-JP" sz="2200" dirty="0"/>
              </a:p>
              <a:p>
                <a:pPr/>
                <a14:m>
                  <m:oMathPara xmlns:m="http://schemas.openxmlformats.org/officeDocument/2006/math">
                    <m:oMathParaPr>
                      <m:jc m:val="centerGroup"/>
                    </m:oMathParaPr>
                    <m:oMath xmlns:m="http://schemas.openxmlformats.org/officeDocument/2006/math">
                      <m:r>
                        <a:rPr kumimoji="1" lang="en-US" altLang="ja-JP" sz="2200" b="0" i="1" smtClean="0">
                          <a:latin typeface="Cambria Math" panose="02040503050406030204" pitchFamily="18" charset="0"/>
                        </a:rPr>
                        <m:t>1.8−0.3−0.79=0. 71</m:t>
                      </m:r>
                      <m:r>
                        <m:rPr>
                          <m:sty m:val="p"/>
                        </m:rPr>
                        <a:rPr kumimoji="1" lang="en-US" altLang="ja-JP" sz="2200" b="0" i="0" smtClean="0">
                          <a:latin typeface="Cambria Math" panose="02040503050406030204" pitchFamily="18" charset="0"/>
                        </a:rPr>
                        <m:t>V</m:t>
                      </m:r>
                    </m:oMath>
                  </m:oMathPara>
                </a14:m>
                <a:endParaRPr kumimoji="1" lang="en-US" altLang="ja-JP" sz="2200" dirty="0"/>
              </a:p>
              <a:p>
                <a:r>
                  <a:rPr lang="ja-JP" altLang="en-US" sz="2200" dirty="0"/>
                  <a:t>とすればよい。</a:t>
                </a:r>
                <a:endParaRPr kumimoji="1" lang="ja-JP" altLang="en-US" sz="2200" dirty="0"/>
              </a:p>
            </p:txBody>
          </p:sp>
        </mc:Choice>
        <mc:Fallback xmlns="">
          <p:sp>
            <p:nvSpPr>
              <p:cNvPr id="9" name="テキスト ボックス 8">
                <a:extLst>
                  <a:ext uri="{FF2B5EF4-FFF2-40B4-BE49-F238E27FC236}">
                    <a16:creationId xmlns:a16="http://schemas.microsoft.com/office/drawing/2014/main" id="{9697429F-1566-EE53-7859-A02F28D300B3}"/>
                  </a:ext>
                </a:extLst>
              </p:cNvPr>
              <p:cNvSpPr txBox="1">
                <a:spLocks noRot="1" noChangeAspect="1" noMove="1" noResize="1" noEditPoints="1" noAdjustHandles="1" noChangeArrowheads="1" noChangeShapeType="1" noTextEdit="1"/>
              </p:cNvSpPr>
              <p:nvPr/>
            </p:nvSpPr>
            <p:spPr>
              <a:xfrm>
                <a:off x="6866964" y="1690688"/>
                <a:ext cx="4774345" cy="4113947"/>
              </a:xfrm>
              <a:prstGeom prst="rect">
                <a:avLst/>
              </a:prstGeom>
              <a:blipFill>
                <a:blip r:embed="rId4"/>
                <a:stretch>
                  <a:fillRect l="-1658" r="-4847" b="-207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00822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F15BDE1C-5281-FD04-582F-7B33B3F2A4E6}"/>
                  </a:ext>
                </a:extLst>
              </p:cNvPr>
              <p:cNvSpPr>
                <a:spLocks noGrp="1"/>
              </p:cNvSpPr>
              <p:nvPr>
                <p:ph type="title"/>
              </p:nvPr>
            </p:nvSpPr>
            <p:spPr/>
            <p:txBody>
              <a:bodyPr/>
              <a:lstStyle/>
              <a:p>
                <a14:m>
                  <m:oMath xmlns:m="http://schemas.openxmlformats.org/officeDocument/2006/math">
                    <m:r>
                      <m:rPr>
                        <m:sty m:val="p"/>
                      </m:rPr>
                      <a:rPr kumimoji="1" lang="en-US" altLang="ja-JP" b="0" i="0" smtClean="0">
                        <a:latin typeface="Cambria Math" panose="02040503050406030204" pitchFamily="18" charset="0"/>
                      </a:rPr>
                      <m:t>pmos</m:t>
                    </m:r>
                  </m:oMath>
                </a14:m>
                <a:r>
                  <a:rPr kumimoji="1" lang="ja-JP" altLang="en-US" dirty="0"/>
                  <a:t>のしきい電圧</a:t>
                </a:r>
              </a:p>
            </p:txBody>
          </p:sp>
        </mc:Choice>
        <mc:Fallback xmlns="">
          <p:sp>
            <p:nvSpPr>
              <p:cNvPr id="2" name="タイトル 1">
                <a:extLst>
                  <a:ext uri="{FF2B5EF4-FFF2-40B4-BE49-F238E27FC236}">
                    <a16:creationId xmlns:a16="http://schemas.microsoft.com/office/drawing/2014/main" id="{F15BDE1C-5281-FD04-582F-7B33B3F2A4E6}"/>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B2E7A817-D311-4380-33CD-59BBD773B914}"/>
              </a:ext>
            </a:extLst>
          </p:cNvPr>
          <p:cNvSpPr>
            <a:spLocks noGrp="1"/>
          </p:cNvSpPr>
          <p:nvPr>
            <p:ph type="sldNum" sz="quarter" idx="12"/>
          </p:nvPr>
        </p:nvSpPr>
        <p:spPr/>
        <p:txBody>
          <a:bodyPr/>
          <a:lstStyle/>
          <a:p>
            <a:fld id="{85B6C27D-B957-4A92-99D3-4644DF81A59E}" type="slidenum">
              <a:rPr kumimoji="1" lang="ja-JP" altLang="en-US" smtClean="0"/>
              <a:t>7</a:t>
            </a:fld>
            <a:endParaRPr kumimoji="1" lang="ja-JP" altLang="en-US"/>
          </a:p>
        </p:txBody>
      </p:sp>
      <p:pic>
        <p:nvPicPr>
          <p:cNvPr id="5" name="図 4">
            <a:extLst>
              <a:ext uri="{FF2B5EF4-FFF2-40B4-BE49-F238E27FC236}">
                <a16:creationId xmlns:a16="http://schemas.microsoft.com/office/drawing/2014/main" id="{C47814A5-AC59-95C1-0A71-28E84550D3EA}"/>
              </a:ext>
            </a:extLst>
          </p:cNvPr>
          <p:cNvPicPr>
            <a:picLocks noChangeAspect="1"/>
          </p:cNvPicPr>
          <p:nvPr/>
        </p:nvPicPr>
        <p:blipFill rotWithShape="1">
          <a:blip r:embed="rId3"/>
          <a:srcRect r="11801"/>
          <a:stretch/>
        </p:blipFill>
        <p:spPr>
          <a:xfrm>
            <a:off x="0" y="1555131"/>
            <a:ext cx="6221504" cy="4937744"/>
          </a:xfrm>
          <a:prstGeom prst="rect">
            <a:avLst/>
          </a:prstGeom>
        </p:spPr>
      </p:pic>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5FDF874-2C71-8D44-E073-A6D3F9182F99}"/>
                  </a:ext>
                </a:extLst>
              </p:cNvPr>
              <p:cNvSpPr txBox="1"/>
              <p:nvPr/>
            </p:nvSpPr>
            <p:spPr>
              <a:xfrm>
                <a:off x="6822141" y="1304118"/>
                <a:ext cx="4670612" cy="4832092"/>
              </a:xfrm>
              <a:prstGeom prst="rect">
                <a:avLst/>
              </a:prstGeom>
              <a:noFill/>
            </p:spPr>
            <p:txBody>
              <a:bodyPr wrap="square" rtlCol="0">
                <a:spAutoFit/>
              </a:bodyPr>
              <a:lstStyle/>
              <a:p>
                <a:pPr algn="l"/>
                <a:r>
                  <a:rPr kumimoji="1" lang="ja-JP" altLang="en-US" sz="2200" dirty="0"/>
                  <a:t>左のグラフは以下の条件での</a:t>
                </a:r>
                <a:endParaRPr kumimoji="1" lang="en-US" altLang="ja-JP" sz="2200" dirty="0"/>
              </a:p>
              <a:p>
                <a:pPr algn="l"/>
                <a14:m>
                  <m:oMath xmlns:m="http://schemas.openxmlformats.org/officeDocument/2006/math">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𝑔</m:t>
                        </m:r>
                      </m:e>
                      <m:sub>
                        <m:r>
                          <a:rPr kumimoji="1" lang="en-US" altLang="ja-JP" sz="2200" b="0" i="1" smtClean="0">
                            <a:latin typeface="Cambria Math" panose="02040503050406030204" pitchFamily="18" charset="0"/>
                          </a:rPr>
                          <m:t>𝑚</m:t>
                        </m:r>
                      </m:sub>
                    </m:sSub>
                    <m:r>
                      <a:rPr kumimoji="1" lang="en-US" altLang="ja-JP" sz="2200" b="0" i="1" smtClean="0">
                        <a:latin typeface="Cambria Math" panose="02040503050406030204" pitchFamily="18" charset="0"/>
                      </a:rPr>
                      <m:t>−</m:t>
                    </m:r>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𝑉</m:t>
                        </m:r>
                      </m:e>
                      <m:sub>
                        <m:r>
                          <a:rPr kumimoji="1" lang="en-US" altLang="ja-JP" sz="2200" b="0" i="1" smtClean="0">
                            <a:latin typeface="Cambria Math" panose="02040503050406030204" pitchFamily="18" charset="0"/>
                          </a:rPr>
                          <m:t>𝐺𝑆</m:t>
                        </m:r>
                      </m:sub>
                    </m:sSub>
                  </m:oMath>
                </a14:m>
                <a:r>
                  <a:rPr kumimoji="1" lang="ja-JP" altLang="en-US" sz="2200" dirty="0"/>
                  <a:t>特性である。</a:t>
                </a:r>
                <a:endParaRPr kumimoji="1" lang="en-US" altLang="ja-JP" sz="2200" dirty="0"/>
              </a:p>
              <a:p>
                <a:pPr algn="l"/>
                <a:r>
                  <a:rPr kumimoji="1" lang="ja-JP" altLang="en-US" sz="2200" dirty="0"/>
                  <a:t>チャネル長 </a:t>
                </a:r>
                <a:r>
                  <a:rPr lang="en-US" altLang="ja-JP" sz="2200" dirty="0"/>
                  <a:t>: </a:t>
                </a:r>
                <a14:m>
                  <m:oMath xmlns:m="http://schemas.openxmlformats.org/officeDocument/2006/math">
                    <m:r>
                      <a:rPr lang="en-US" altLang="ja-JP" sz="2200" b="0" i="1" smtClean="0">
                        <a:latin typeface="Cambria Math" panose="02040503050406030204" pitchFamily="18" charset="0"/>
                      </a:rPr>
                      <m:t>0.72 </m:t>
                    </m:r>
                    <m:r>
                      <m:rPr>
                        <m:sty m:val="p"/>
                      </m:rPr>
                      <a:rPr lang="en-US" altLang="ja-JP" sz="2200" b="0" i="0" smtClean="0">
                        <a:latin typeface="Cambria Math" panose="02040503050406030204" pitchFamily="18" charset="0"/>
                      </a:rPr>
                      <m:t>μm</m:t>
                    </m:r>
                  </m:oMath>
                </a14:m>
                <a:endParaRPr lang="en-US" altLang="ja-JP" sz="2200" dirty="0"/>
              </a:p>
              <a:p>
                <a:r>
                  <a:rPr kumimoji="1" lang="ja-JP" altLang="en-US" sz="2200" dirty="0"/>
                  <a:t>チャネル幅 </a:t>
                </a:r>
                <a:r>
                  <a:rPr kumimoji="1" lang="en-US" altLang="ja-JP" sz="2200" dirty="0"/>
                  <a:t>: </a:t>
                </a:r>
                <a14:m>
                  <m:oMath xmlns:m="http://schemas.openxmlformats.org/officeDocument/2006/math">
                    <m:r>
                      <a:rPr kumimoji="1" lang="en-US" altLang="ja-JP" sz="2200" b="0" i="1" smtClean="0">
                        <a:latin typeface="Cambria Math" panose="02040503050406030204" pitchFamily="18" charset="0"/>
                      </a:rPr>
                      <m:t>20</m:t>
                    </m:r>
                    <m:r>
                      <m:rPr>
                        <m:sty m:val="p"/>
                      </m:rPr>
                      <a:rPr lang="en-US" altLang="ja-JP" sz="2200">
                        <a:latin typeface="Cambria Math" panose="02040503050406030204" pitchFamily="18" charset="0"/>
                      </a:rPr>
                      <m:t>μm</m:t>
                    </m:r>
                  </m:oMath>
                </a14:m>
                <a:endParaRPr kumimoji="1" lang="en-US" altLang="ja-JP" sz="2200" dirty="0"/>
              </a:p>
              <a:p>
                <a:pPr algn="l"/>
                <a:r>
                  <a:rPr kumimoji="1" lang="ja-JP" altLang="en-US" sz="2200" dirty="0"/>
                  <a:t>並列数 </a:t>
                </a:r>
                <a:r>
                  <a:rPr kumimoji="1" lang="en-US" altLang="ja-JP" sz="2200" dirty="0"/>
                  <a:t>: </a:t>
                </a:r>
                <a14:m>
                  <m:oMath xmlns:m="http://schemas.openxmlformats.org/officeDocument/2006/math">
                    <m:r>
                      <a:rPr kumimoji="1" lang="en-US" altLang="ja-JP" sz="2200" b="0" i="1" smtClean="0">
                        <a:latin typeface="Cambria Math" panose="02040503050406030204" pitchFamily="18" charset="0"/>
                      </a:rPr>
                      <m:t>10</m:t>
                    </m:r>
                  </m:oMath>
                </a14:m>
                <a:endParaRPr kumimoji="1" lang="en-US" altLang="ja-JP" sz="2200" dirty="0"/>
              </a:p>
              <a:p>
                <a:pPr algn="l"/>
                <a:r>
                  <a:rPr kumimoji="1" lang="ja-JP" altLang="en-US" sz="2200" dirty="0"/>
                  <a:t>ドレインソース間電圧 </a:t>
                </a:r>
                <a:r>
                  <a:rPr kumimoji="1" lang="en-US" altLang="ja-JP" sz="2200" dirty="0"/>
                  <a:t>: </a:t>
                </a:r>
                <a14:m>
                  <m:oMath xmlns:m="http://schemas.openxmlformats.org/officeDocument/2006/math">
                    <m:r>
                      <a:rPr kumimoji="1" lang="en-US" altLang="ja-JP" sz="2200" b="0" i="1" smtClean="0">
                        <a:latin typeface="Cambria Math" panose="02040503050406030204" pitchFamily="18" charset="0"/>
                      </a:rPr>
                      <m:t>1 </m:t>
                    </m:r>
                    <m:r>
                      <m:rPr>
                        <m:sty m:val="p"/>
                      </m:rPr>
                      <a:rPr kumimoji="1" lang="en-US" altLang="ja-JP" sz="2200" b="0" i="0" smtClean="0">
                        <a:latin typeface="Cambria Math" panose="02040503050406030204" pitchFamily="18" charset="0"/>
                      </a:rPr>
                      <m:t>V</m:t>
                    </m:r>
                  </m:oMath>
                </a14:m>
                <a:endParaRPr kumimoji="1" lang="en-US" altLang="ja-JP" sz="2200" dirty="0"/>
              </a:p>
              <a:p>
                <a:pPr algn="l"/>
                <a:endParaRPr kumimoji="1" lang="en-US" altLang="ja-JP" sz="2200" dirty="0"/>
              </a:p>
              <a:p>
                <a:pPr algn="l"/>
                <a14:m>
                  <m:oMath xmlns:m="http://schemas.openxmlformats.org/officeDocument/2006/math">
                    <m:r>
                      <a:rPr kumimoji="1" lang="en-US" altLang="ja-JP" sz="2200" b="0" i="1" smtClean="0">
                        <a:latin typeface="Cambria Math" panose="02040503050406030204" pitchFamily="18" charset="0"/>
                      </a:rPr>
                      <m:t>𝑥</m:t>
                    </m:r>
                  </m:oMath>
                </a14:m>
                <a:r>
                  <a:rPr kumimoji="1" lang="ja-JP" altLang="en-US" sz="2200" dirty="0"/>
                  <a:t>軸との交点は</a:t>
                </a:r>
                <a14:m>
                  <m:oMath xmlns:m="http://schemas.openxmlformats.org/officeDocument/2006/math">
                    <m:r>
                      <a:rPr kumimoji="1" lang="en-US" altLang="ja-JP" sz="2200" b="0" i="1" smtClean="0">
                        <a:latin typeface="Cambria Math" panose="02040503050406030204" pitchFamily="18" charset="0"/>
                      </a:rPr>
                      <m:t>0.39≈0.4 </m:t>
                    </m:r>
                    <m:r>
                      <m:rPr>
                        <m:sty m:val="p"/>
                      </m:rPr>
                      <a:rPr kumimoji="1" lang="en-US" altLang="ja-JP" sz="2200" b="0" i="0" smtClean="0">
                        <a:latin typeface="Cambria Math" panose="02040503050406030204" pitchFamily="18" charset="0"/>
                      </a:rPr>
                      <m:t>V</m:t>
                    </m:r>
                  </m:oMath>
                </a14:m>
                <a:r>
                  <a:rPr kumimoji="1" lang="ja-JP" altLang="en-US" sz="2200" dirty="0"/>
                  <a:t>であった。</a:t>
                </a:r>
                <a:endParaRPr kumimoji="1" lang="en-US" altLang="ja-JP" sz="2200" dirty="0"/>
              </a:p>
              <a:p>
                <a:pPr algn="l"/>
                <a:r>
                  <a:rPr lang="ja-JP" altLang="en-US" sz="2200" dirty="0"/>
                  <a:t>したがって、</a:t>
                </a:r>
                <a14:m>
                  <m:oMath xmlns:m="http://schemas.openxmlformats.org/officeDocument/2006/math">
                    <m:r>
                      <m:rPr>
                        <m:sty m:val="p"/>
                      </m:rPr>
                      <a:rPr lang="en-US" altLang="ja-JP" sz="2200" b="0" i="0" smtClean="0">
                        <a:latin typeface="Cambria Math" panose="02040503050406030204" pitchFamily="18" charset="0"/>
                      </a:rPr>
                      <m:t>pmos</m:t>
                    </m:r>
                  </m:oMath>
                </a14:m>
                <a:r>
                  <a:rPr kumimoji="1" lang="ja-JP" altLang="en-US" sz="2200" dirty="0"/>
                  <a:t>のドレイン電位は</a:t>
                </a:r>
                <a14:m>
                  <m:oMath xmlns:m="http://schemas.openxmlformats.org/officeDocument/2006/math">
                    <m:r>
                      <a:rPr kumimoji="1" lang="en-US" altLang="ja-JP" sz="2200" b="0" i="1" smtClean="0">
                        <a:latin typeface="Cambria Math" panose="02040503050406030204" pitchFamily="18" charset="0"/>
                      </a:rPr>
                      <m:t>0.71 </m:t>
                    </m:r>
                    <m:r>
                      <m:rPr>
                        <m:sty m:val="p"/>
                      </m:rPr>
                      <a:rPr kumimoji="1" lang="en-US" altLang="ja-JP" sz="2200" b="0" i="0" smtClean="0">
                        <a:latin typeface="Cambria Math" panose="02040503050406030204" pitchFamily="18" charset="0"/>
                      </a:rPr>
                      <m:t>V</m:t>
                    </m:r>
                  </m:oMath>
                </a14:m>
                <a:r>
                  <a:rPr kumimoji="1" lang="ja-JP" altLang="en-US" sz="2200" dirty="0"/>
                  <a:t>よりも</a:t>
                </a:r>
                <a14:m>
                  <m:oMath xmlns:m="http://schemas.openxmlformats.org/officeDocument/2006/math">
                    <m:r>
                      <a:rPr kumimoji="1" lang="en-US" altLang="ja-JP" sz="2200" b="0" i="1" smtClean="0">
                        <a:latin typeface="Cambria Math" panose="02040503050406030204" pitchFamily="18" charset="0"/>
                      </a:rPr>
                      <m:t>0.4 </m:t>
                    </m:r>
                    <m:r>
                      <m:rPr>
                        <m:sty m:val="p"/>
                      </m:rPr>
                      <a:rPr kumimoji="1" lang="en-US" altLang="ja-JP" sz="2200" b="0" i="0" smtClean="0">
                        <a:latin typeface="Cambria Math" panose="02040503050406030204" pitchFamily="18" charset="0"/>
                      </a:rPr>
                      <m:t>V</m:t>
                    </m:r>
                  </m:oMath>
                </a14:m>
                <a:r>
                  <a:rPr kumimoji="1" lang="ja-JP" altLang="en-US" sz="2200" dirty="0"/>
                  <a:t>高い</a:t>
                </a:r>
                <a14:m>
                  <m:oMath xmlns:m="http://schemas.openxmlformats.org/officeDocument/2006/math">
                    <m:r>
                      <a:rPr kumimoji="1" lang="en-US" altLang="ja-JP" sz="2200" b="0" i="1" dirty="0" smtClean="0">
                        <a:latin typeface="Cambria Math" panose="02040503050406030204" pitchFamily="18" charset="0"/>
                      </a:rPr>
                      <m:t>1.11 </m:t>
                    </m:r>
                    <m:r>
                      <m:rPr>
                        <m:sty m:val="p"/>
                      </m:rPr>
                      <a:rPr kumimoji="1" lang="en-US" altLang="ja-JP" sz="2200" b="0" i="0" dirty="0" smtClean="0">
                        <a:latin typeface="Cambria Math" panose="02040503050406030204" pitchFamily="18" charset="0"/>
                      </a:rPr>
                      <m:t>V</m:t>
                    </m:r>
                  </m:oMath>
                </a14:m>
                <a:r>
                  <a:rPr kumimoji="1" lang="ja-JP" altLang="en-US" sz="2200" dirty="0"/>
                  <a:t>まで上昇しても飽和領域で動作できる。</a:t>
                </a:r>
                <a:endParaRPr kumimoji="1" lang="en-US" altLang="ja-JP" sz="2200" dirty="0"/>
              </a:p>
              <a:p>
                <a:pPr algn="l"/>
                <a:endParaRPr lang="en-US" altLang="ja-JP" sz="2200" dirty="0"/>
              </a:p>
              <a:p>
                <a:pPr algn="l"/>
                <a:r>
                  <a:rPr kumimoji="1" lang="ja-JP" altLang="en-US" sz="2200" dirty="0"/>
                  <a:t>したがって、出力振幅は</a:t>
                </a:r>
                <a14:m>
                  <m:oMath xmlns:m="http://schemas.openxmlformats.org/officeDocument/2006/math">
                    <m:r>
                      <a:rPr kumimoji="1" lang="en-US" altLang="ja-JP" sz="2200" b="0" i="1" smtClean="0">
                        <a:latin typeface="Cambria Math" panose="02040503050406030204" pitchFamily="18" charset="0"/>
                      </a:rPr>
                      <m:t>0.55 </m:t>
                    </m:r>
                    <m:r>
                      <m:rPr>
                        <m:sty m:val="p"/>
                      </m:rPr>
                      <a:rPr kumimoji="1" lang="en-US" altLang="ja-JP" sz="2200" b="0" i="0" smtClean="0">
                        <a:latin typeface="Cambria Math" panose="02040503050406030204" pitchFamily="18" charset="0"/>
                      </a:rPr>
                      <m:t>V</m:t>
                    </m:r>
                  </m:oMath>
                </a14:m>
                <a:r>
                  <a:rPr kumimoji="1" lang="ja-JP" altLang="en-US" sz="2200" dirty="0"/>
                  <a:t>程度まで許容できる。</a:t>
                </a:r>
                <a:endParaRPr kumimoji="1" lang="en-US" altLang="ja-JP" sz="2200" dirty="0"/>
              </a:p>
            </p:txBody>
          </p:sp>
        </mc:Choice>
        <mc:Fallback xmlns="">
          <p:sp>
            <p:nvSpPr>
              <p:cNvPr id="7" name="テキスト ボックス 6">
                <a:extLst>
                  <a:ext uri="{FF2B5EF4-FFF2-40B4-BE49-F238E27FC236}">
                    <a16:creationId xmlns:a16="http://schemas.microsoft.com/office/drawing/2014/main" id="{A5FDF874-2C71-8D44-E073-A6D3F9182F99}"/>
                  </a:ext>
                </a:extLst>
              </p:cNvPr>
              <p:cNvSpPr txBox="1">
                <a:spLocks noRot="1" noChangeAspect="1" noMove="1" noResize="1" noEditPoints="1" noAdjustHandles="1" noChangeArrowheads="1" noChangeShapeType="1" noTextEdit="1"/>
              </p:cNvSpPr>
              <p:nvPr/>
            </p:nvSpPr>
            <p:spPr>
              <a:xfrm>
                <a:off x="6822141" y="1304118"/>
                <a:ext cx="4670612" cy="4832092"/>
              </a:xfrm>
              <a:prstGeom prst="rect">
                <a:avLst/>
              </a:prstGeom>
              <a:blipFill>
                <a:blip r:embed="rId4"/>
                <a:stretch>
                  <a:fillRect l="-1697" t="-883" r="-7572" b="-1513"/>
                </a:stretch>
              </a:blipFill>
            </p:spPr>
            <p:txBody>
              <a:bodyPr/>
              <a:lstStyle/>
              <a:p>
                <a:r>
                  <a:rPr lang="ja-JP" altLang="en-US">
                    <a:noFill/>
                  </a:rPr>
                  <a:t> </a:t>
                </a:r>
              </a:p>
            </p:txBody>
          </p:sp>
        </mc:Fallback>
      </mc:AlternateContent>
      <p:sp>
        <p:nvSpPr>
          <p:cNvPr id="8" name="楕円 7">
            <a:extLst>
              <a:ext uri="{FF2B5EF4-FFF2-40B4-BE49-F238E27FC236}">
                <a16:creationId xmlns:a16="http://schemas.microsoft.com/office/drawing/2014/main" id="{7ADA14E0-9D87-8057-E52D-D8F853AAF423}"/>
              </a:ext>
            </a:extLst>
          </p:cNvPr>
          <p:cNvSpPr/>
          <p:nvPr/>
        </p:nvSpPr>
        <p:spPr>
          <a:xfrm rot="1808364">
            <a:off x="4155422" y="3362580"/>
            <a:ext cx="729359" cy="132284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EC582781-936B-E359-6859-B3A75892E06C}"/>
              </a:ext>
            </a:extLst>
          </p:cNvPr>
          <p:cNvSpPr txBox="1"/>
          <p:nvPr/>
        </p:nvSpPr>
        <p:spPr>
          <a:xfrm>
            <a:off x="1152795" y="3429000"/>
            <a:ext cx="2253794" cy="430887"/>
          </a:xfrm>
          <a:prstGeom prst="rect">
            <a:avLst/>
          </a:prstGeom>
          <a:solidFill>
            <a:schemeClr val="bg1"/>
          </a:solidFill>
          <a:ln>
            <a:solidFill>
              <a:schemeClr val="tx1"/>
            </a:solidFill>
          </a:ln>
        </p:spPr>
        <p:txBody>
          <a:bodyPr wrap="square" rtlCol="0">
            <a:spAutoFit/>
          </a:bodyPr>
          <a:lstStyle/>
          <a:p>
            <a:pPr algn="l"/>
            <a:r>
              <a:rPr kumimoji="1" lang="ja-JP" altLang="en-US" sz="2200" dirty="0"/>
              <a:t>屈曲が見られる。</a:t>
            </a:r>
          </a:p>
        </p:txBody>
      </p:sp>
      <p:sp>
        <p:nvSpPr>
          <p:cNvPr id="10" name="矢印: 右 9">
            <a:extLst>
              <a:ext uri="{FF2B5EF4-FFF2-40B4-BE49-F238E27FC236}">
                <a16:creationId xmlns:a16="http://schemas.microsoft.com/office/drawing/2014/main" id="{121C8089-4ACF-BF1F-FAC0-9B0AC17B216E}"/>
              </a:ext>
            </a:extLst>
          </p:cNvPr>
          <p:cNvSpPr/>
          <p:nvPr/>
        </p:nvSpPr>
        <p:spPr>
          <a:xfrm rot="1068949">
            <a:off x="3609517" y="3572728"/>
            <a:ext cx="539277" cy="294873"/>
          </a:xfrm>
          <a:prstGeom prst="rightArrow">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88074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A776A0-EBE5-0614-1E49-A52FFB1FF5E9}"/>
              </a:ext>
            </a:extLst>
          </p:cNvPr>
          <p:cNvSpPr>
            <a:spLocks noGrp="1"/>
          </p:cNvSpPr>
          <p:nvPr>
            <p:ph type="title"/>
          </p:nvPr>
        </p:nvSpPr>
        <p:spPr/>
        <p:txBody>
          <a:bodyPr/>
          <a:lstStyle/>
          <a:p>
            <a:r>
              <a:rPr kumimoji="1" lang="en-US" altLang="ja-JP" dirty="0"/>
              <a:t>op</a:t>
            </a:r>
            <a:r>
              <a:rPr kumimoji="1" lang="ja-JP" altLang="en-US" dirty="0"/>
              <a:t>解析</a:t>
            </a:r>
          </a:p>
        </p:txBody>
      </p:sp>
      <p:sp>
        <p:nvSpPr>
          <p:cNvPr id="3" name="スライド番号プレースホルダー 2">
            <a:extLst>
              <a:ext uri="{FF2B5EF4-FFF2-40B4-BE49-F238E27FC236}">
                <a16:creationId xmlns:a16="http://schemas.microsoft.com/office/drawing/2014/main" id="{26965953-6A51-802D-3D5E-2A1B0E93AC71}"/>
              </a:ext>
            </a:extLst>
          </p:cNvPr>
          <p:cNvSpPr>
            <a:spLocks noGrp="1"/>
          </p:cNvSpPr>
          <p:nvPr>
            <p:ph type="sldNum" sz="quarter" idx="12"/>
          </p:nvPr>
        </p:nvSpPr>
        <p:spPr/>
        <p:txBody>
          <a:bodyPr/>
          <a:lstStyle/>
          <a:p>
            <a:fld id="{85B6C27D-B957-4A92-99D3-4644DF81A59E}" type="slidenum">
              <a:rPr kumimoji="1" lang="ja-JP" altLang="en-US" smtClean="0"/>
              <a:t>8</a:t>
            </a:fld>
            <a:endParaRPr kumimoji="1" lang="ja-JP" altLang="en-US"/>
          </a:p>
        </p:txBody>
      </p:sp>
      <p:pic>
        <p:nvPicPr>
          <p:cNvPr id="4" name="図 3" descr="背景パターン が含まれている画像&#10;&#10;自動的に生成された説明">
            <a:extLst>
              <a:ext uri="{FF2B5EF4-FFF2-40B4-BE49-F238E27FC236}">
                <a16:creationId xmlns:a16="http://schemas.microsoft.com/office/drawing/2014/main" id="{0E99D0F8-AE1F-9318-2A3F-6CA730B42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076" y="2115671"/>
            <a:ext cx="7944602" cy="4000144"/>
          </a:xfrm>
          <a:prstGeom prst="rect">
            <a:avLst/>
          </a:prstGeom>
        </p:spPr>
      </p:pic>
      <mc:AlternateContent xmlns:mc="http://schemas.openxmlformats.org/markup-compatibility/2006" xmlns:a14="http://schemas.microsoft.com/office/drawing/2010/main">
        <mc:Choice Requires="a14">
          <p:graphicFrame>
            <p:nvGraphicFramePr>
              <p:cNvPr id="5" name="表 5">
                <a:extLst>
                  <a:ext uri="{FF2B5EF4-FFF2-40B4-BE49-F238E27FC236}">
                    <a16:creationId xmlns:a16="http://schemas.microsoft.com/office/drawing/2014/main" id="{4CDDD51F-7552-2BBD-4BA8-F81D6C7A3F6A}"/>
                  </a:ext>
                </a:extLst>
              </p:cNvPr>
              <p:cNvGraphicFramePr>
                <a:graphicFrameLocks noGrp="1"/>
              </p:cNvGraphicFramePr>
              <p:nvPr>
                <p:extLst>
                  <p:ext uri="{D42A27DB-BD31-4B8C-83A1-F6EECF244321}">
                    <p14:modId xmlns:p14="http://schemas.microsoft.com/office/powerpoint/2010/main" val="428449437"/>
                  </p:ext>
                </p:extLst>
              </p:nvPr>
            </p:nvGraphicFramePr>
            <p:xfrm>
              <a:off x="7578080" y="960492"/>
              <a:ext cx="4390182" cy="3724529"/>
            </p:xfrm>
            <a:graphic>
              <a:graphicData uri="http://schemas.openxmlformats.org/drawingml/2006/table">
                <a:tbl>
                  <a:tblPr bandRow="1">
                    <a:tableStyleId>{5C22544A-7EE6-4342-B048-85BDC9FD1C3A}</a:tableStyleId>
                  </a:tblPr>
                  <a:tblGrid>
                    <a:gridCol w="925387">
                      <a:extLst>
                        <a:ext uri="{9D8B030D-6E8A-4147-A177-3AD203B41FA5}">
                          <a16:colId xmlns:a16="http://schemas.microsoft.com/office/drawing/2014/main" val="552314133"/>
                        </a:ext>
                      </a:extLst>
                    </a:gridCol>
                    <a:gridCol w="1217177">
                      <a:extLst>
                        <a:ext uri="{9D8B030D-6E8A-4147-A177-3AD203B41FA5}">
                          <a16:colId xmlns:a16="http://schemas.microsoft.com/office/drawing/2014/main" val="4058355900"/>
                        </a:ext>
                      </a:extLst>
                    </a:gridCol>
                    <a:gridCol w="2247618">
                      <a:extLst>
                        <a:ext uri="{9D8B030D-6E8A-4147-A177-3AD203B41FA5}">
                          <a16:colId xmlns:a16="http://schemas.microsoft.com/office/drawing/2014/main" val="1457556449"/>
                        </a:ext>
                      </a:extLst>
                    </a:gridCol>
                  </a:tblGrid>
                  <a:tr h="370840">
                    <a:tc>
                      <a:txBody>
                        <a:bodyPr/>
                        <a:lstStyle/>
                        <a:p>
                          <a:pPr algn="ctr"/>
                          <a:endParaRPr kumimoji="1" lang="ja-JP" altLang="en-US"/>
                        </a:p>
                      </a:txBody>
                      <a:tcPr/>
                    </a:tc>
                    <a:tc>
                      <a:txBody>
                        <a:bodyPr/>
                        <a:lstStyle/>
                        <a:p>
                          <a:pPr algn="ctr"/>
                          <a:r>
                            <a:rPr kumimoji="1" lang="ja-JP" altLang="en-US" dirty="0"/>
                            <a:t>設計値</a:t>
                          </a:r>
                        </a:p>
                      </a:txBody>
                      <a:tcPr/>
                    </a:tc>
                    <a:tc>
                      <a:txBody>
                        <a:bodyPr/>
                        <a:lstStyle/>
                        <a:p>
                          <a:pPr algn="ctr"/>
                          <a:r>
                            <a:rPr kumimoji="1" lang="ja-JP" altLang="en-US" dirty="0"/>
                            <a:t>シミュレーション</a:t>
                          </a:r>
                        </a:p>
                      </a:txBody>
                      <a:tcPr/>
                    </a:tc>
                    <a:extLst>
                      <a:ext uri="{0D108BD9-81ED-4DB2-BD59-A6C34878D82A}">
                        <a16:rowId xmlns:a16="http://schemas.microsoft.com/office/drawing/2014/main" val="156977211"/>
                      </a:ext>
                    </a:extLst>
                  </a:tr>
                  <a:tr h="370840">
                    <a:tc>
                      <a:txBody>
                        <a:bodyPr/>
                        <a:lstStyle/>
                        <a:p>
                          <a:pPr algn="ctr"/>
                          <a:endParaRPr kumimoji="1" lang="ja-JP" altLang="en-US" dirty="0"/>
                        </a:p>
                      </a:txBody>
                      <a:tcPr/>
                    </a:tc>
                    <a:tc gridSpan="2">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V</m:t>
                                </m:r>
                                <m:r>
                                  <a:rPr kumimoji="1" lang="en-US" altLang="ja-JP" b="0" i="1" smtClean="0">
                                    <a:latin typeface="Cambria Math" panose="02040503050406030204" pitchFamily="18" charset="0"/>
                                  </a:rPr>
                                  <m:t>]</m:t>
                                </m:r>
                              </m:oMath>
                            </m:oMathPara>
                          </a14:m>
                          <a:endParaRPr kumimoji="1" lang="ja-JP" altLang="en-US" dirty="0"/>
                        </a:p>
                      </a:txBody>
                      <a:tcPr/>
                    </a:tc>
                    <a:tc hMerge="1">
                      <a:txBody>
                        <a:bodyPr/>
                        <a:lstStyle/>
                        <a:p>
                          <a:endParaRPr kumimoji="1" lang="ja-JP" altLang="en-US"/>
                        </a:p>
                      </a:txBody>
                      <a:tcPr/>
                    </a:tc>
                    <a:extLst>
                      <a:ext uri="{0D108BD9-81ED-4DB2-BD59-A6C34878D82A}">
                        <a16:rowId xmlns:a16="http://schemas.microsoft.com/office/drawing/2014/main" val="3874868801"/>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𝑉</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𝑛𝑆</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0.3 </m:t>
                                </m:r>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0.252</m:t>
                                </m:r>
                              </m:oMath>
                            </m:oMathPara>
                          </a14:m>
                          <a:endParaRPr kumimoji="1" lang="ja-JP" altLang="en-US" dirty="0"/>
                        </a:p>
                      </a:txBody>
                      <a:tcPr/>
                    </a:tc>
                    <a:extLst>
                      <a:ext uri="{0D108BD9-81ED-4DB2-BD59-A6C34878D82A}">
                        <a16:rowId xmlns:a16="http://schemas.microsoft.com/office/drawing/2014/main" val="384732875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𝑉</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𝑝𝑆</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1.5</m:t>
                                </m:r>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1.507</m:t>
                                </m:r>
                              </m:oMath>
                            </m:oMathPara>
                          </a14:m>
                          <a:endParaRPr kumimoji="1" lang="ja-JP" altLang="en-US" dirty="0"/>
                        </a:p>
                      </a:txBody>
                      <a:tcPr/>
                    </a:tc>
                    <a:extLst>
                      <a:ext uri="{0D108BD9-81ED-4DB2-BD59-A6C34878D82A}">
                        <a16:rowId xmlns:a16="http://schemas.microsoft.com/office/drawing/2014/main" val="1295486149"/>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𝑉</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𝑜𝑢𝑡</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0.555</m:t>
                                </m:r>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0.603</m:t>
                                </m:r>
                              </m:oMath>
                            </m:oMathPara>
                          </a14:m>
                          <a:endParaRPr kumimoji="1" lang="ja-JP" altLang="en-US" dirty="0"/>
                        </a:p>
                      </a:txBody>
                      <a:tcPr/>
                    </a:tc>
                    <a:extLst>
                      <a:ext uri="{0D108BD9-81ED-4DB2-BD59-A6C34878D82A}">
                        <a16:rowId xmlns:a16="http://schemas.microsoft.com/office/drawing/2014/main" val="2902319756"/>
                      </a:ext>
                    </a:extLst>
                  </a:tr>
                  <a:tr h="370840">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135960524"/>
                      </a:ext>
                    </a:extLst>
                  </a:tr>
                  <a:tr h="370840">
                    <a:tc>
                      <a:txBody>
                        <a:bodyPr/>
                        <a:lstStyle/>
                        <a:p>
                          <a:pPr algn="ctr"/>
                          <a:endParaRPr kumimoji="1" lang="ja-JP" altLang="en-US" dirty="0"/>
                        </a:p>
                      </a:txBody>
                      <a:tcPr/>
                    </a:tc>
                    <a:tc gridSpan="2">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mA</m:t>
                                </m:r>
                                <m:r>
                                  <a:rPr kumimoji="1" lang="en-US" altLang="ja-JP" b="0" i="1" smtClean="0">
                                    <a:latin typeface="Cambria Math" panose="02040503050406030204" pitchFamily="18" charset="0"/>
                                  </a:rPr>
                                  <m:t>]</m:t>
                                </m:r>
                              </m:oMath>
                            </m:oMathPara>
                          </a14:m>
                          <a:endParaRPr kumimoji="1" lang="ja-JP" altLang="en-US" dirty="0"/>
                        </a:p>
                      </a:txBody>
                      <a:tcPr/>
                    </a:tc>
                    <a:tc hMerge="1">
                      <a:txBody>
                        <a:bodyPr/>
                        <a:lstStyle/>
                        <a:p>
                          <a:endParaRPr kumimoji="1" lang="ja-JP" altLang="en-US"/>
                        </a:p>
                      </a:txBody>
                      <a:tcPr/>
                    </a:tc>
                    <a:extLst>
                      <a:ext uri="{0D108BD9-81ED-4DB2-BD59-A6C34878D82A}">
                        <a16:rowId xmlns:a16="http://schemas.microsoft.com/office/drawing/2014/main" val="202756144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𝑖</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𝐴</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m:t>
                                </m:r>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1.006</m:t>
                                </m:r>
                              </m:oMath>
                            </m:oMathPara>
                          </a14:m>
                          <a:endParaRPr kumimoji="1" lang="ja-JP" altLang="en-US" dirty="0"/>
                        </a:p>
                      </a:txBody>
                      <a:tcPr/>
                    </a:tc>
                    <a:extLst>
                      <a:ext uri="{0D108BD9-81ED-4DB2-BD59-A6C34878D82A}">
                        <a16:rowId xmlns:a16="http://schemas.microsoft.com/office/drawing/2014/main" val="1065121288"/>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𝑖</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𝐵</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2</m:t>
                                </m:r>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1.988</m:t>
                                </m:r>
                              </m:oMath>
                            </m:oMathPara>
                          </a14:m>
                          <a:endParaRPr kumimoji="1" lang="ja-JP" altLang="en-US" dirty="0"/>
                        </a:p>
                      </a:txBody>
                      <a:tcPr/>
                    </a:tc>
                    <a:extLst>
                      <a:ext uri="{0D108BD9-81ED-4DB2-BD59-A6C34878D82A}">
                        <a16:rowId xmlns:a16="http://schemas.microsoft.com/office/drawing/2014/main" val="367547913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𝑖</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𝐶</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4</m:t>
                                </m:r>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3.976</m:t>
                                </m:r>
                              </m:oMath>
                            </m:oMathPara>
                          </a14:m>
                          <a:endParaRPr kumimoji="1" lang="ja-JP" altLang="en-US" dirty="0"/>
                        </a:p>
                      </a:txBody>
                      <a:tcPr/>
                    </a:tc>
                    <a:extLst>
                      <a:ext uri="{0D108BD9-81ED-4DB2-BD59-A6C34878D82A}">
                        <a16:rowId xmlns:a16="http://schemas.microsoft.com/office/drawing/2014/main" val="2836464053"/>
                      </a:ext>
                    </a:extLst>
                  </a:tr>
                </a:tbl>
              </a:graphicData>
            </a:graphic>
          </p:graphicFrame>
        </mc:Choice>
        <mc:Fallback xmlns="">
          <p:graphicFrame>
            <p:nvGraphicFramePr>
              <p:cNvPr id="5" name="表 5">
                <a:extLst>
                  <a:ext uri="{FF2B5EF4-FFF2-40B4-BE49-F238E27FC236}">
                    <a16:creationId xmlns:a16="http://schemas.microsoft.com/office/drawing/2014/main" id="{4CDDD51F-7552-2BBD-4BA8-F81D6C7A3F6A}"/>
                  </a:ext>
                </a:extLst>
              </p:cNvPr>
              <p:cNvGraphicFramePr>
                <a:graphicFrameLocks noGrp="1"/>
              </p:cNvGraphicFramePr>
              <p:nvPr>
                <p:extLst>
                  <p:ext uri="{D42A27DB-BD31-4B8C-83A1-F6EECF244321}">
                    <p14:modId xmlns:p14="http://schemas.microsoft.com/office/powerpoint/2010/main" val="428449437"/>
                  </p:ext>
                </p:extLst>
              </p:nvPr>
            </p:nvGraphicFramePr>
            <p:xfrm>
              <a:off x="7578080" y="960492"/>
              <a:ext cx="4390182" cy="3724529"/>
            </p:xfrm>
            <a:graphic>
              <a:graphicData uri="http://schemas.openxmlformats.org/drawingml/2006/table">
                <a:tbl>
                  <a:tblPr bandRow="1">
                    <a:tableStyleId>{5C22544A-7EE6-4342-B048-85BDC9FD1C3A}</a:tableStyleId>
                  </a:tblPr>
                  <a:tblGrid>
                    <a:gridCol w="925387">
                      <a:extLst>
                        <a:ext uri="{9D8B030D-6E8A-4147-A177-3AD203B41FA5}">
                          <a16:colId xmlns:a16="http://schemas.microsoft.com/office/drawing/2014/main" val="552314133"/>
                        </a:ext>
                      </a:extLst>
                    </a:gridCol>
                    <a:gridCol w="1217177">
                      <a:extLst>
                        <a:ext uri="{9D8B030D-6E8A-4147-A177-3AD203B41FA5}">
                          <a16:colId xmlns:a16="http://schemas.microsoft.com/office/drawing/2014/main" val="4058355900"/>
                        </a:ext>
                      </a:extLst>
                    </a:gridCol>
                    <a:gridCol w="2247618">
                      <a:extLst>
                        <a:ext uri="{9D8B030D-6E8A-4147-A177-3AD203B41FA5}">
                          <a16:colId xmlns:a16="http://schemas.microsoft.com/office/drawing/2014/main" val="1457556449"/>
                        </a:ext>
                      </a:extLst>
                    </a:gridCol>
                  </a:tblGrid>
                  <a:tr h="370840">
                    <a:tc>
                      <a:txBody>
                        <a:bodyPr/>
                        <a:lstStyle/>
                        <a:p>
                          <a:pPr algn="ctr"/>
                          <a:endParaRPr kumimoji="1" lang="ja-JP" altLang="en-US"/>
                        </a:p>
                      </a:txBody>
                      <a:tcPr/>
                    </a:tc>
                    <a:tc>
                      <a:txBody>
                        <a:bodyPr/>
                        <a:lstStyle/>
                        <a:p>
                          <a:pPr algn="ctr"/>
                          <a:r>
                            <a:rPr kumimoji="1" lang="ja-JP" altLang="en-US" dirty="0"/>
                            <a:t>設計値</a:t>
                          </a:r>
                        </a:p>
                      </a:txBody>
                      <a:tcPr/>
                    </a:tc>
                    <a:tc>
                      <a:txBody>
                        <a:bodyPr/>
                        <a:lstStyle/>
                        <a:p>
                          <a:pPr algn="ctr"/>
                          <a:r>
                            <a:rPr kumimoji="1" lang="ja-JP" altLang="en-US" dirty="0"/>
                            <a:t>シミュレーション</a:t>
                          </a:r>
                        </a:p>
                      </a:txBody>
                      <a:tcPr/>
                    </a:tc>
                    <a:extLst>
                      <a:ext uri="{0D108BD9-81ED-4DB2-BD59-A6C34878D82A}">
                        <a16:rowId xmlns:a16="http://schemas.microsoft.com/office/drawing/2014/main" val="156977211"/>
                      </a:ext>
                    </a:extLst>
                  </a:tr>
                  <a:tr h="370840">
                    <a:tc>
                      <a:txBody>
                        <a:bodyPr/>
                        <a:lstStyle/>
                        <a:p>
                          <a:pPr algn="ctr"/>
                          <a:endParaRPr kumimoji="1" lang="ja-JP" altLang="en-US" dirty="0"/>
                        </a:p>
                      </a:txBody>
                      <a:tcPr/>
                    </a:tc>
                    <a:tc gridSpan="2">
                      <a:txBody>
                        <a:bodyPr/>
                        <a:lstStyle/>
                        <a:p>
                          <a:endParaRPr lang="ja-JP"/>
                        </a:p>
                      </a:txBody>
                      <a:tcPr>
                        <a:blipFill>
                          <a:blip r:embed="rId3"/>
                          <a:stretch>
                            <a:fillRect l="-26889" t="-108197" r="-351" b="-806557"/>
                          </a:stretch>
                        </a:blipFill>
                      </a:tcPr>
                    </a:tc>
                    <a:tc hMerge="1">
                      <a:txBody>
                        <a:bodyPr/>
                        <a:lstStyle/>
                        <a:p>
                          <a:endParaRPr kumimoji="1" lang="ja-JP" altLang="en-US"/>
                        </a:p>
                      </a:txBody>
                      <a:tcPr/>
                    </a:tc>
                    <a:extLst>
                      <a:ext uri="{0D108BD9-81ED-4DB2-BD59-A6C34878D82A}">
                        <a16:rowId xmlns:a16="http://schemas.microsoft.com/office/drawing/2014/main" val="3874868801"/>
                      </a:ext>
                    </a:extLst>
                  </a:tr>
                  <a:tr h="370840">
                    <a:tc>
                      <a:txBody>
                        <a:bodyPr/>
                        <a:lstStyle/>
                        <a:p>
                          <a:endParaRPr lang="ja-JP"/>
                        </a:p>
                      </a:txBody>
                      <a:tcPr>
                        <a:blipFill>
                          <a:blip r:embed="rId3"/>
                          <a:stretch>
                            <a:fillRect l="-658" t="-208197" r="-375658" b="-706557"/>
                          </a:stretch>
                        </a:blipFill>
                      </a:tcPr>
                    </a:tc>
                    <a:tc>
                      <a:txBody>
                        <a:bodyPr/>
                        <a:lstStyle/>
                        <a:p>
                          <a:endParaRPr lang="ja-JP"/>
                        </a:p>
                      </a:txBody>
                      <a:tcPr>
                        <a:blipFill>
                          <a:blip r:embed="rId3"/>
                          <a:stretch>
                            <a:fillRect l="-76500" t="-208197" r="-185500" b="-706557"/>
                          </a:stretch>
                        </a:blipFill>
                      </a:tcPr>
                    </a:tc>
                    <a:tc>
                      <a:txBody>
                        <a:bodyPr/>
                        <a:lstStyle/>
                        <a:p>
                          <a:endParaRPr lang="ja-JP"/>
                        </a:p>
                      </a:txBody>
                      <a:tcPr>
                        <a:blipFill>
                          <a:blip r:embed="rId3"/>
                          <a:stretch>
                            <a:fillRect l="-95664" t="-208197" r="-542" b="-706557"/>
                          </a:stretch>
                        </a:blipFill>
                      </a:tcPr>
                    </a:tc>
                    <a:extLst>
                      <a:ext uri="{0D108BD9-81ED-4DB2-BD59-A6C34878D82A}">
                        <a16:rowId xmlns:a16="http://schemas.microsoft.com/office/drawing/2014/main" val="3847328756"/>
                      </a:ext>
                    </a:extLst>
                  </a:tr>
                  <a:tr h="386969">
                    <a:tc>
                      <a:txBody>
                        <a:bodyPr/>
                        <a:lstStyle/>
                        <a:p>
                          <a:endParaRPr lang="ja-JP"/>
                        </a:p>
                      </a:txBody>
                      <a:tcPr>
                        <a:blipFill>
                          <a:blip r:embed="rId3"/>
                          <a:stretch>
                            <a:fillRect l="-658" t="-298413" r="-375658" b="-584127"/>
                          </a:stretch>
                        </a:blipFill>
                      </a:tcPr>
                    </a:tc>
                    <a:tc>
                      <a:txBody>
                        <a:bodyPr/>
                        <a:lstStyle/>
                        <a:p>
                          <a:endParaRPr lang="ja-JP"/>
                        </a:p>
                      </a:txBody>
                      <a:tcPr>
                        <a:blipFill>
                          <a:blip r:embed="rId3"/>
                          <a:stretch>
                            <a:fillRect l="-76500" t="-298413" r="-185500" b="-584127"/>
                          </a:stretch>
                        </a:blipFill>
                      </a:tcPr>
                    </a:tc>
                    <a:tc>
                      <a:txBody>
                        <a:bodyPr/>
                        <a:lstStyle/>
                        <a:p>
                          <a:endParaRPr lang="ja-JP"/>
                        </a:p>
                      </a:txBody>
                      <a:tcPr>
                        <a:blipFill>
                          <a:blip r:embed="rId3"/>
                          <a:stretch>
                            <a:fillRect l="-95664" t="-298413" r="-542" b="-584127"/>
                          </a:stretch>
                        </a:blipFill>
                      </a:tcPr>
                    </a:tc>
                    <a:extLst>
                      <a:ext uri="{0D108BD9-81ED-4DB2-BD59-A6C34878D82A}">
                        <a16:rowId xmlns:a16="http://schemas.microsoft.com/office/drawing/2014/main" val="1295486149"/>
                      </a:ext>
                    </a:extLst>
                  </a:tr>
                  <a:tr h="370840">
                    <a:tc>
                      <a:txBody>
                        <a:bodyPr/>
                        <a:lstStyle/>
                        <a:p>
                          <a:endParaRPr lang="ja-JP"/>
                        </a:p>
                      </a:txBody>
                      <a:tcPr>
                        <a:blipFill>
                          <a:blip r:embed="rId3"/>
                          <a:stretch>
                            <a:fillRect l="-658" t="-411475" r="-375658" b="-503279"/>
                          </a:stretch>
                        </a:blipFill>
                      </a:tcPr>
                    </a:tc>
                    <a:tc>
                      <a:txBody>
                        <a:bodyPr/>
                        <a:lstStyle/>
                        <a:p>
                          <a:endParaRPr lang="ja-JP"/>
                        </a:p>
                      </a:txBody>
                      <a:tcPr>
                        <a:blipFill>
                          <a:blip r:embed="rId3"/>
                          <a:stretch>
                            <a:fillRect l="-76500" t="-411475" r="-185500" b="-503279"/>
                          </a:stretch>
                        </a:blipFill>
                      </a:tcPr>
                    </a:tc>
                    <a:tc>
                      <a:txBody>
                        <a:bodyPr/>
                        <a:lstStyle/>
                        <a:p>
                          <a:endParaRPr lang="ja-JP"/>
                        </a:p>
                      </a:txBody>
                      <a:tcPr>
                        <a:blipFill>
                          <a:blip r:embed="rId3"/>
                          <a:stretch>
                            <a:fillRect l="-95664" t="-411475" r="-542" b="-503279"/>
                          </a:stretch>
                        </a:blipFill>
                      </a:tcPr>
                    </a:tc>
                    <a:extLst>
                      <a:ext uri="{0D108BD9-81ED-4DB2-BD59-A6C34878D82A}">
                        <a16:rowId xmlns:a16="http://schemas.microsoft.com/office/drawing/2014/main" val="2902319756"/>
                      </a:ext>
                    </a:extLst>
                  </a:tr>
                  <a:tr h="370840">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135960524"/>
                      </a:ext>
                    </a:extLst>
                  </a:tr>
                  <a:tr h="370840">
                    <a:tc>
                      <a:txBody>
                        <a:bodyPr/>
                        <a:lstStyle/>
                        <a:p>
                          <a:pPr algn="ctr"/>
                          <a:endParaRPr kumimoji="1" lang="ja-JP" altLang="en-US" dirty="0"/>
                        </a:p>
                      </a:txBody>
                      <a:tcPr/>
                    </a:tc>
                    <a:tc gridSpan="2">
                      <a:txBody>
                        <a:bodyPr/>
                        <a:lstStyle/>
                        <a:p>
                          <a:endParaRPr lang="ja-JP"/>
                        </a:p>
                      </a:txBody>
                      <a:tcPr>
                        <a:blipFill>
                          <a:blip r:embed="rId3"/>
                          <a:stretch>
                            <a:fillRect l="-26889" t="-611475" r="-351" b="-303279"/>
                          </a:stretch>
                        </a:blipFill>
                      </a:tcPr>
                    </a:tc>
                    <a:tc hMerge="1">
                      <a:txBody>
                        <a:bodyPr/>
                        <a:lstStyle/>
                        <a:p>
                          <a:endParaRPr kumimoji="1" lang="ja-JP" altLang="en-US"/>
                        </a:p>
                      </a:txBody>
                      <a:tcPr/>
                    </a:tc>
                    <a:extLst>
                      <a:ext uri="{0D108BD9-81ED-4DB2-BD59-A6C34878D82A}">
                        <a16:rowId xmlns:a16="http://schemas.microsoft.com/office/drawing/2014/main" val="2027561445"/>
                      </a:ext>
                    </a:extLst>
                  </a:tr>
                  <a:tr h="370840">
                    <a:tc>
                      <a:txBody>
                        <a:bodyPr/>
                        <a:lstStyle/>
                        <a:p>
                          <a:endParaRPr lang="ja-JP"/>
                        </a:p>
                      </a:txBody>
                      <a:tcPr>
                        <a:blipFill>
                          <a:blip r:embed="rId3"/>
                          <a:stretch>
                            <a:fillRect l="-658" t="-711475" r="-375658" b="-203279"/>
                          </a:stretch>
                        </a:blipFill>
                      </a:tcPr>
                    </a:tc>
                    <a:tc>
                      <a:txBody>
                        <a:bodyPr/>
                        <a:lstStyle/>
                        <a:p>
                          <a:endParaRPr lang="ja-JP"/>
                        </a:p>
                      </a:txBody>
                      <a:tcPr>
                        <a:blipFill>
                          <a:blip r:embed="rId3"/>
                          <a:stretch>
                            <a:fillRect l="-76500" t="-711475" r="-185500" b="-203279"/>
                          </a:stretch>
                        </a:blipFill>
                      </a:tcPr>
                    </a:tc>
                    <a:tc>
                      <a:txBody>
                        <a:bodyPr/>
                        <a:lstStyle/>
                        <a:p>
                          <a:endParaRPr lang="ja-JP"/>
                        </a:p>
                      </a:txBody>
                      <a:tcPr>
                        <a:blipFill>
                          <a:blip r:embed="rId3"/>
                          <a:stretch>
                            <a:fillRect l="-95664" t="-711475" r="-542" b="-203279"/>
                          </a:stretch>
                        </a:blipFill>
                      </a:tcPr>
                    </a:tc>
                    <a:extLst>
                      <a:ext uri="{0D108BD9-81ED-4DB2-BD59-A6C34878D82A}">
                        <a16:rowId xmlns:a16="http://schemas.microsoft.com/office/drawing/2014/main" val="1065121288"/>
                      </a:ext>
                    </a:extLst>
                  </a:tr>
                  <a:tr h="370840">
                    <a:tc>
                      <a:txBody>
                        <a:bodyPr/>
                        <a:lstStyle/>
                        <a:p>
                          <a:endParaRPr lang="ja-JP"/>
                        </a:p>
                      </a:txBody>
                      <a:tcPr>
                        <a:blipFill>
                          <a:blip r:embed="rId3"/>
                          <a:stretch>
                            <a:fillRect l="-658" t="-811475" r="-375658" b="-103279"/>
                          </a:stretch>
                        </a:blipFill>
                      </a:tcPr>
                    </a:tc>
                    <a:tc>
                      <a:txBody>
                        <a:bodyPr/>
                        <a:lstStyle/>
                        <a:p>
                          <a:endParaRPr lang="ja-JP"/>
                        </a:p>
                      </a:txBody>
                      <a:tcPr>
                        <a:blipFill>
                          <a:blip r:embed="rId3"/>
                          <a:stretch>
                            <a:fillRect l="-76500" t="-811475" r="-185500" b="-103279"/>
                          </a:stretch>
                        </a:blipFill>
                      </a:tcPr>
                    </a:tc>
                    <a:tc>
                      <a:txBody>
                        <a:bodyPr/>
                        <a:lstStyle/>
                        <a:p>
                          <a:endParaRPr lang="ja-JP"/>
                        </a:p>
                      </a:txBody>
                      <a:tcPr>
                        <a:blipFill>
                          <a:blip r:embed="rId3"/>
                          <a:stretch>
                            <a:fillRect l="-95664" t="-811475" r="-542" b="-103279"/>
                          </a:stretch>
                        </a:blipFill>
                      </a:tcPr>
                    </a:tc>
                    <a:extLst>
                      <a:ext uri="{0D108BD9-81ED-4DB2-BD59-A6C34878D82A}">
                        <a16:rowId xmlns:a16="http://schemas.microsoft.com/office/drawing/2014/main" val="3675479137"/>
                      </a:ext>
                    </a:extLst>
                  </a:tr>
                  <a:tr h="370840">
                    <a:tc>
                      <a:txBody>
                        <a:bodyPr/>
                        <a:lstStyle/>
                        <a:p>
                          <a:endParaRPr lang="ja-JP"/>
                        </a:p>
                      </a:txBody>
                      <a:tcPr>
                        <a:blipFill>
                          <a:blip r:embed="rId3"/>
                          <a:stretch>
                            <a:fillRect l="-658" t="-911475" r="-375658" b="-3279"/>
                          </a:stretch>
                        </a:blipFill>
                      </a:tcPr>
                    </a:tc>
                    <a:tc>
                      <a:txBody>
                        <a:bodyPr/>
                        <a:lstStyle/>
                        <a:p>
                          <a:endParaRPr lang="ja-JP"/>
                        </a:p>
                      </a:txBody>
                      <a:tcPr>
                        <a:blipFill>
                          <a:blip r:embed="rId3"/>
                          <a:stretch>
                            <a:fillRect l="-76500" t="-911475" r="-185500" b="-3279"/>
                          </a:stretch>
                        </a:blipFill>
                      </a:tcPr>
                    </a:tc>
                    <a:tc>
                      <a:txBody>
                        <a:bodyPr/>
                        <a:lstStyle/>
                        <a:p>
                          <a:endParaRPr lang="ja-JP"/>
                        </a:p>
                      </a:txBody>
                      <a:tcPr>
                        <a:blipFill>
                          <a:blip r:embed="rId3"/>
                          <a:stretch>
                            <a:fillRect l="-95664" t="-911475" r="-542" b="-3279"/>
                          </a:stretch>
                        </a:blipFill>
                      </a:tcPr>
                    </a:tc>
                    <a:extLst>
                      <a:ext uri="{0D108BD9-81ED-4DB2-BD59-A6C34878D82A}">
                        <a16:rowId xmlns:a16="http://schemas.microsoft.com/office/drawing/2014/main" val="2836464053"/>
                      </a:ext>
                    </a:extLst>
                  </a:tr>
                </a:tbl>
              </a:graphicData>
            </a:graphic>
          </p:graphicFrame>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FDB8F1FE-3133-A57B-CE61-A4A5900F0BD7}"/>
                  </a:ext>
                </a:extLst>
              </p:cNvPr>
              <p:cNvSpPr txBox="1"/>
              <p:nvPr/>
            </p:nvSpPr>
            <p:spPr>
              <a:xfrm>
                <a:off x="7377951" y="5110004"/>
                <a:ext cx="4470865" cy="769441"/>
              </a:xfrm>
              <a:prstGeom prst="rect">
                <a:avLst/>
              </a:prstGeom>
              <a:noFill/>
            </p:spPr>
            <p:txBody>
              <a:bodyPr wrap="square" rtlCol="0">
                <a:spAutoFit/>
              </a:bodyPr>
              <a:lstStyle/>
              <a:p>
                <a:pPr algn="l"/>
                <a14:m>
                  <m:oMath xmlns:m="http://schemas.openxmlformats.org/officeDocument/2006/math">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𝑉</m:t>
                        </m:r>
                      </m:e>
                      <m:sub>
                        <m:r>
                          <a:rPr kumimoji="1" lang="en-US" altLang="ja-JP" sz="2200" b="0" i="1" smtClean="0">
                            <a:latin typeface="Cambria Math" panose="02040503050406030204" pitchFamily="18" charset="0"/>
                          </a:rPr>
                          <m:t>𝑛𝑆</m:t>
                        </m:r>
                      </m:sub>
                    </m:sSub>
                    <m:r>
                      <a:rPr lang="ja-JP" altLang="en-US" sz="2200" i="1">
                        <a:latin typeface="Cambria Math" panose="02040503050406030204" pitchFamily="18" charset="0"/>
                      </a:rPr>
                      <m:t>以外</m:t>
                    </m:r>
                  </m:oMath>
                </a14:m>
                <a:r>
                  <a:rPr kumimoji="1" lang="ja-JP" altLang="en-US" sz="2200" dirty="0"/>
                  <a:t>はほとんど設計通りのシミュレーション結果が得られた。</a:t>
                </a:r>
              </a:p>
            </p:txBody>
          </p:sp>
        </mc:Choice>
        <mc:Fallback xmlns="">
          <p:sp>
            <p:nvSpPr>
              <p:cNvPr id="6" name="テキスト ボックス 5">
                <a:extLst>
                  <a:ext uri="{FF2B5EF4-FFF2-40B4-BE49-F238E27FC236}">
                    <a16:creationId xmlns:a16="http://schemas.microsoft.com/office/drawing/2014/main" id="{FDB8F1FE-3133-A57B-CE61-A4A5900F0BD7}"/>
                  </a:ext>
                </a:extLst>
              </p:cNvPr>
              <p:cNvSpPr txBox="1">
                <a:spLocks noRot="1" noChangeAspect="1" noMove="1" noResize="1" noEditPoints="1" noAdjustHandles="1" noChangeArrowheads="1" noChangeShapeType="1" noTextEdit="1"/>
              </p:cNvSpPr>
              <p:nvPr/>
            </p:nvSpPr>
            <p:spPr>
              <a:xfrm>
                <a:off x="7377951" y="5110004"/>
                <a:ext cx="4470865" cy="769441"/>
              </a:xfrm>
              <a:prstGeom prst="rect">
                <a:avLst/>
              </a:prstGeom>
              <a:blipFill>
                <a:blip r:embed="rId4"/>
                <a:stretch>
                  <a:fillRect l="-1771" t="-3968" b="-1587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348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0D7C82-5080-82E7-656E-D1D1DC34032E}"/>
              </a:ext>
            </a:extLst>
          </p:cNvPr>
          <p:cNvSpPr>
            <a:spLocks noGrp="1"/>
          </p:cNvSpPr>
          <p:nvPr>
            <p:ph type="title"/>
          </p:nvPr>
        </p:nvSpPr>
        <p:spPr/>
        <p:txBody>
          <a:bodyPr/>
          <a:lstStyle/>
          <a:p>
            <a:r>
              <a:rPr lang="en-US" altLang="ja-JP" dirty="0"/>
              <a:t>DC</a:t>
            </a:r>
            <a:r>
              <a:rPr kumimoji="1" lang="ja-JP" altLang="en-US" dirty="0"/>
              <a:t>解析</a:t>
            </a:r>
          </a:p>
        </p:txBody>
      </p:sp>
      <p:sp>
        <p:nvSpPr>
          <p:cNvPr id="3" name="スライド番号プレースホルダー 2">
            <a:extLst>
              <a:ext uri="{FF2B5EF4-FFF2-40B4-BE49-F238E27FC236}">
                <a16:creationId xmlns:a16="http://schemas.microsoft.com/office/drawing/2014/main" id="{7866DEF1-5BE0-3D42-7ED3-F932FA24574F}"/>
              </a:ext>
            </a:extLst>
          </p:cNvPr>
          <p:cNvSpPr>
            <a:spLocks noGrp="1"/>
          </p:cNvSpPr>
          <p:nvPr>
            <p:ph type="sldNum" sz="quarter" idx="12"/>
          </p:nvPr>
        </p:nvSpPr>
        <p:spPr/>
        <p:txBody>
          <a:bodyPr/>
          <a:lstStyle/>
          <a:p>
            <a:fld id="{85B6C27D-B957-4A92-99D3-4644DF81A59E}" type="slidenum">
              <a:rPr kumimoji="1" lang="ja-JP" altLang="en-US" smtClean="0"/>
              <a:t>9</a:t>
            </a:fld>
            <a:endParaRPr kumimoji="1" lang="ja-JP" altLang="en-US"/>
          </a:p>
        </p:txBody>
      </p:sp>
      <p:pic>
        <p:nvPicPr>
          <p:cNvPr id="11" name="図 10" descr="グラフ&#10;&#10;自動的に生成された説明">
            <a:extLst>
              <a:ext uri="{FF2B5EF4-FFF2-40B4-BE49-F238E27FC236}">
                <a16:creationId xmlns:a16="http://schemas.microsoft.com/office/drawing/2014/main" id="{720EE4C9-DD8A-E162-005D-59260762D009}"/>
              </a:ext>
            </a:extLst>
          </p:cNvPr>
          <p:cNvPicPr>
            <a:picLocks noChangeAspect="1"/>
          </p:cNvPicPr>
          <p:nvPr/>
        </p:nvPicPr>
        <p:blipFill rotWithShape="1">
          <a:blip r:embed="rId2">
            <a:extLst>
              <a:ext uri="{28A0092B-C50C-407E-A947-70E740481C1C}">
                <a14:useLocalDpi xmlns:a14="http://schemas.microsoft.com/office/drawing/2010/main" val="0"/>
              </a:ext>
            </a:extLst>
          </a:blip>
          <a:srcRect r="10166"/>
          <a:stretch/>
        </p:blipFill>
        <p:spPr>
          <a:xfrm>
            <a:off x="0" y="1369070"/>
            <a:ext cx="6813176" cy="5308899"/>
          </a:xfrm>
          <a:prstGeom prst="rect">
            <a:avLst/>
          </a:prstGeom>
        </p:spPr>
      </p:pic>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34664D17-4F01-CED0-CA0F-95FA31789938}"/>
                  </a:ext>
                </a:extLst>
              </p:cNvPr>
              <p:cNvSpPr txBox="1"/>
              <p:nvPr/>
            </p:nvSpPr>
            <p:spPr>
              <a:xfrm>
                <a:off x="7082116" y="2115304"/>
                <a:ext cx="4661647" cy="4154984"/>
              </a:xfrm>
              <a:prstGeom prst="rect">
                <a:avLst/>
              </a:prstGeom>
              <a:noFill/>
            </p:spPr>
            <p:txBody>
              <a:bodyPr wrap="square" rtlCol="0">
                <a:spAutoFit/>
              </a:bodyPr>
              <a:lstStyle/>
              <a:p>
                <a:pPr algn="l"/>
                <a14:m>
                  <m:oMath xmlns:m="http://schemas.openxmlformats.org/officeDocument/2006/math">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𝑣</m:t>
                        </m:r>
                      </m:e>
                      <m:sub>
                        <m:r>
                          <a:rPr kumimoji="1" lang="en-US" altLang="ja-JP" sz="2200" b="0" i="1" smtClean="0">
                            <a:latin typeface="Cambria Math" panose="02040503050406030204" pitchFamily="18" charset="0"/>
                          </a:rPr>
                          <m:t>𝑖𝑛</m:t>
                        </m:r>
                      </m:sub>
                    </m:sSub>
                    <m:r>
                      <a:rPr kumimoji="1" lang="en-US" altLang="ja-JP" sz="2200" b="0" i="1" smtClean="0">
                        <a:latin typeface="Cambria Math" panose="02040503050406030204" pitchFamily="18" charset="0"/>
                      </a:rPr>
                      <m:t>,</m:t>
                    </m:r>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𝑉</m:t>
                        </m:r>
                      </m:e>
                      <m:sub>
                        <m:r>
                          <a:rPr kumimoji="1" lang="en-US" altLang="ja-JP" sz="2200" b="0" i="1" smtClean="0">
                            <a:latin typeface="Cambria Math" panose="02040503050406030204" pitchFamily="18" charset="0"/>
                          </a:rPr>
                          <m:t>𝐶𝑇𝑅𝐿</m:t>
                        </m:r>
                      </m:sub>
                    </m:sSub>
                  </m:oMath>
                </a14:m>
                <a:r>
                  <a:rPr kumimoji="1" lang="ja-JP" altLang="en-US" sz="2200" dirty="0"/>
                  <a:t>におよそ比例した出力が得られた。また、主力範囲は拡大することができた。</a:t>
                </a:r>
                <a:endParaRPr kumimoji="1" lang="en-US" altLang="ja-JP" sz="2200" dirty="0"/>
              </a:p>
              <a:p>
                <a:pPr algn="l"/>
                <a:endParaRPr kumimoji="1" lang="en-US" altLang="ja-JP" sz="2200" dirty="0"/>
              </a:p>
              <a:p>
                <a:pPr algn="l"/>
                <a:r>
                  <a:rPr lang="ja-JP" altLang="en-US" sz="2200" dirty="0"/>
                  <a:t>しかし、</a:t>
                </a:r>
                <a14:m>
                  <m:oMath xmlns:m="http://schemas.openxmlformats.org/officeDocument/2006/math">
                    <m:sSub>
                      <m:sSubPr>
                        <m:ctrlPr>
                          <a:rPr lang="en-US" altLang="ja-JP" sz="2200" b="0" i="1" smtClean="0">
                            <a:latin typeface="Cambria Math" panose="02040503050406030204" pitchFamily="18" charset="0"/>
                          </a:rPr>
                        </m:ctrlPr>
                      </m:sSubPr>
                      <m:e>
                        <m:r>
                          <a:rPr lang="en-US" altLang="ja-JP" sz="2200" b="0" i="1" smtClean="0">
                            <a:latin typeface="Cambria Math" panose="02040503050406030204" pitchFamily="18" charset="0"/>
                          </a:rPr>
                          <m:t>𝑣</m:t>
                        </m:r>
                      </m:e>
                      <m:sub>
                        <m:r>
                          <a:rPr lang="en-US" altLang="ja-JP" sz="2200" b="0" i="1" smtClean="0">
                            <a:latin typeface="Cambria Math" panose="02040503050406030204" pitchFamily="18" charset="0"/>
                          </a:rPr>
                          <m:t>𝑖𝑛</m:t>
                        </m:r>
                      </m:sub>
                    </m:sSub>
                    <m:r>
                      <a:rPr lang="en-US" altLang="ja-JP" sz="2200" b="0" i="1" smtClean="0">
                        <a:latin typeface="Cambria Math" panose="02040503050406030204" pitchFamily="18" charset="0"/>
                      </a:rPr>
                      <m:t>=±0.15 </m:t>
                    </m:r>
                    <m:r>
                      <m:rPr>
                        <m:sty m:val="p"/>
                      </m:rPr>
                      <a:rPr lang="en-US" altLang="ja-JP" sz="2200" b="0" i="0" smtClean="0">
                        <a:latin typeface="Cambria Math" panose="02040503050406030204" pitchFamily="18" charset="0"/>
                      </a:rPr>
                      <m:t>V</m:t>
                    </m:r>
                  </m:oMath>
                </a14:m>
                <a:r>
                  <a:rPr kumimoji="1" lang="ja-JP" altLang="en-US" sz="2200" dirty="0"/>
                  <a:t>付近で屈曲が見られた。これは</a:t>
                </a:r>
                <a14:m>
                  <m:oMath xmlns:m="http://schemas.openxmlformats.org/officeDocument/2006/math">
                    <m:r>
                      <m:rPr>
                        <m:sty m:val="p"/>
                      </m:rPr>
                      <a:rPr kumimoji="1" lang="en-US" altLang="ja-JP" sz="2200" i="0" dirty="0" smtClean="0">
                        <a:latin typeface="Cambria Math" panose="02040503050406030204" pitchFamily="18" charset="0"/>
                      </a:rPr>
                      <m:t>pmos</m:t>
                    </m:r>
                  </m:oMath>
                </a14:m>
                <a:r>
                  <a:rPr kumimoji="1" lang="ja-JP" altLang="en-US" sz="2200" dirty="0"/>
                  <a:t>の</a:t>
                </a:r>
                <a14:m>
                  <m:oMath xmlns:m="http://schemas.openxmlformats.org/officeDocument/2006/math">
                    <m:sSub>
                      <m:sSubPr>
                        <m:ctrlPr>
                          <a:rPr kumimoji="1" lang="en-US" altLang="ja-JP" sz="2200" b="0" i="1" dirty="0" smtClean="0">
                            <a:latin typeface="Cambria Math" panose="02040503050406030204" pitchFamily="18" charset="0"/>
                          </a:rPr>
                        </m:ctrlPr>
                      </m:sSubPr>
                      <m:e>
                        <m:r>
                          <a:rPr kumimoji="1" lang="en-US" altLang="ja-JP" sz="2200" b="0" i="1" dirty="0" smtClean="0">
                            <a:latin typeface="Cambria Math" panose="02040503050406030204" pitchFamily="18" charset="0"/>
                          </a:rPr>
                          <m:t>𝑔</m:t>
                        </m:r>
                      </m:e>
                      <m:sub>
                        <m:r>
                          <a:rPr kumimoji="1" lang="en-US" altLang="ja-JP" sz="2200" b="0" i="1" dirty="0" smtClean="0">
                            <a:latin typeface="Cambria Math" panose="02040503050406030204" pitchFamily="18" charset="0"/>
                          </a:rPr>
                          <m:t>𝑚</m:t>
                        </m:r>
                      </m:sub>
                    </m:sSub>
                    <m:r>
                      <a:rPr kumimoji="1" lang="en-US" altLang="ja-JP" sz="2200" b="0" i="1" dirty="0" smtClean="0">
                        <a:latin typeface="Cambria Math" panose="02040503050406030204" pitchFamily="18" charset="0"/>
                      </a:rPr>
                      <m:t>−</m:t>
                    </m:r>
                    <m:sSub>
                      <m:sSubPr>
                        <m:ctrlPr>
                          <a:rPr kumimoji="1" lang="en-US" altLang="ja-JP" sz="2200" b="0" i="1" dirty="0" smtClean="0">
                            <a:latin typeface="Cambria Math" panose="02040503050406030204" pitchFamily="18" charset="0"/>
                          </a:rPr>
                        </m:ctrlPr>
                      </m:sSubPr>
                      <m:e>
                        <m:r>
                          <a:rPr kumimoji="1" lang="en-US" altLang="ja-JP" sz="2200" b="0" i="1" dirty="0" smtClean="0">
                            <a:latin typeface="Cambria Math" panose="02040503050406030204" pitchFamily="18" charset="0"/>
                          </a:rPr>
                          <m:t>𝑉</m:t>
                        </m:r>
                      </m:e>
                      <m:sub>
                        <m:r>
                          <a:rPr kumimoji="1" lang="en-US" altLang="ja-JP" sz="2200" b="0" i="1" dirty="0" smtClean="0">
                            <a:latin typeface="Cambria Math" panose="02040503050406030204" pitchFamily="18" charset="0"/>
                          </a:rPr>
                          <m:t>𝐺𝑆</m:t>
                        </m:r>
                      </m:sub>
                    </m:sSub>
                  </m:oMath>
                </a14:m>
                <a:r>
                  <a:rPr kumimoji="1" lang="ja-JP" altLang="en-US" sz="2200" dirty="0"/>
                  <a:t>特性の時に見られた折れ曲がりの影響であると思われる。</a:t>
                </a:r>
                <a:r>
                  <a:rPr lang="ja-JP" altLang="en-US" sz="2200" dirty="0"/>
                  <a:t>したがって、線形に近づけるにはこの折れ曲がり付近を使わないように設計する必要がある。これは出力範囲を狭める方向に働く。</a:t>
                </a:r>
                <a:endParaRPr lang="en-US" altLang="ja-JP" sz="2200" dirty="0"/>
              </a:p>
            </p:txBody>
          </p:sp>
        </mc:Choice>
        <mc:Fallback xmlns="">
          <p:sp>
            <p:nvSpPr>
              <p:cNvPr id="13" name="テキスト ボックス 12">
                <a:extLst>
                  <a:ext uri="{FF2B5EF4-FFF2-40B4-BE49-F238E27FC236}">
                    <a16:creationId xmlns:a16="http://schemas.microsoft.com/office/drawing/2014/main" id="{34664D17-4F01-CED0-CA0F-95FA31789938}"/>
                  </a:ext>
                </a:extLst>
              </p:cNvPr>
              <p:cNvSpPr txBox="1">
                <a:spLocks noRot="1" noChangeAspect="1" noMove="1" noResize="1" noEditPoints="1" noAdjustHandles="1" noChangeArrowheads="1" noChangeShapeType="1" noTextEdit="1"/>
              </p:cNvSpPr>
              <p:nvPr/>
            </p:nvSpPr>
            <p:spPr>
              <a:xfrm>
                <a:off x="7082116" y="2115304"/>
                <a:ext cx="4661647" cy="4154984"/>
              </a:xfrm>
              <a:prstGeom prst="rect">
                <a:avLst/>
              </a:prstGeom>
              <a:blipFill>
                <a:blip r:embed="rId3"/>
                <a:stretch>
                  <a:fillRect l="-1702" t="-1026" r="-1832" b="-190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0552072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kumimoji="1" sz="2200"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652</TotalTime>
  <Words>526</Words>
  <Application>Microsoft Office PowerPoint</Application>
  <PresentationFormat>ワイド画面</PresentationFormat>
  <Paragraphs>111</Paragraphs>
  <Slides>12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游ゴシック</vt:lpstr>
      <vt:lpstr>游ゴシック Light</vt:lpstr>
      <vt:lpstr>Arial</vt:lpstr>
      <vt:lpstr>Cambria Math</vt:lpstr>
      <vt:lpstr>Office テーマ</vt:lpstr>
      <vt:lpstr>折り返し型の電圧範囲と シミュレーション</vt:lpstr>
      <vt:lpstr>目的</vt:lpstr>
      <vt:lpstr>前提条件</vt:lpstr>
      <vt:lpstr>従来型の設計値</vt:lpstr>
      <vt:lpstr>pmosのシミュレーション</vt:lpstr>
      <vt:lpstr>pmosの設計</vt:lpstr>
      <vt:lpstr>pmosのしきい電圧</vt:lpstr>
      <vt:lpstr>op解析</vt:lpstr>
      <vt:lpstr>DC解析</vt:lpstr>
      <vt:lpstr>AC解析</vt:lpstr>
      <vt:lpstr>AC解析</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折り返し型の電圧範囲と シミュレーション</dc:title>
  <dc:creator>Hikaru Kojima</dc:creator>
  <cp:lastModifiedBy>KOJIMAHIKARU</cp:lastModifiedBy>
  <cp:revision>7</cp:revision>
  <dcterms:created xsi:type="dcterms:W3CDTF">2023-07-12T00:13:23Z</dcterms:created>
  <dcterms:modified xsi:type="dcterms:W3CDTF">2023-07-19T00:31:31Z</dcterms:modified>
</cp:coreProperties>
</file>