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2024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M1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ce241002@meiji.ac.jp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  <a:lvl2pPr>
              <a:defRPr>
                <a:latin typeface="Times Newer Roman" panose="00000500000000000000" pitchFamily="50" charset="0"/>
              </a:defRPr>
            </a:lvl2pPr>
            <a:lvl3pPr>
              <a:defRPr>
                <a:latin typeface="Times Newer Roman" panose="00000500000000000000" pitchFamily="50" charset="0"/>
              </a:defRPr>
            </a:lvl3pPr>
            <a:lvl4pPr>
              <a:defRPr>
                <a:latin typeface="Times Newer Roman" panose="00000500000000000000" pitchFamily="50" charset="0"/>
              </a:defRPr>
            </a:lvl4pPr>
            <a:lvl5pPr>
              <a:defRPr>
                <a:latin typeface="Times Newer Roman" panose="00000500000000000000" pitchFamily="50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2024/5/24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段構成</a:t>
            </a:r>
            <a:r>
              <a:rPr kumimoji="1" lang="en-US" altLang="ja-JP" dirty="0"/>
              <a:t>TIA</a:t>
            </a:r>
            <a:r>
              <a:rPr kumimoji="1" lang="ja-JP" altLang="en-US" dirty="0"/>
              <a:t>の検討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5</a:t>
            </a:r>
            <a:r>
              <a:rPr kumimoji="1" lang="ja-JP" altLang="en-US" dirty="0"/>
              <a:t>月</a:t>
            </a:r>
            <a:r>
              <a:rPr kumimoji="1" lang="en-US" altLang="ja-JP" dirty="0"/>
              <a:t>24</a:t>
            </a:r>
            <a:r>
              <a:rPr kumimoji="1" lang="ja-JP" altLang="en-US" dirty="0"/>
              <a:t>日　和田研</a:t>
            </a:r>
            <a:r>
              <a:rPr kumimoji="1" lang="en-US" altLang="ja-JP" dirty="0"/>
              <a:t>M1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DC8656-E24A-0530-1D11-6977E360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C0EC0D-6438-D0EF-229E-E991B321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21446-8212-7138-B2ED-FA4EEF97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回路構成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5065B3-D090-3D1C-9FE9-913462C9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04014D-AA08-EFC1-39E1-57E01701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FA67D-BCFA-6170-2173-9B866A323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9" name="図 8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F3A4BA98-D0D1-B792-BDC3-0930957B6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414445"/>
            <a:ext cx="7155913" cy="492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8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2714B-97A8-B3B9-9ACD-E2F17813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小信号等価回路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911C36-9D8A-3C29-1F46-8383130D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641F9F-7F37-69D5-9EBC-1DEFB964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E9292-FD05-6D2C-D31F-CEBC4EB55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5B9E26D9-1D34-0F8A-56DE-C61DF03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203289"/>
            <a:ext cx="5341519" cy="2749569"/>
          </a:xfrm>
          <a:prstGeom prst="rect">
            <a:avLst/>
          </a:prstGeom>
        </p:spPr>
      </p:pic>
      <p:pic>
        <p:nvPicPr>
          <p:cNvPr id="9" name="図 8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B48C2E6-B0ED-D9A4-9EE6-6F2B7971A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46" y="3009795"/>
            <a:ext cx="8545139" cy="3355147"/>
          </a:xfrm>
          <a:prstGeom prst="rect">
            <a:avLst/>
          </a:prstGeom>
        </p:spPr>
      </p:pic>
      <p:sp>
        <p:nvSpPr>
          <p:cNvPr id="10" name="矢印: 下 9">
            <a:extLst>
              <a:ext uri="{FF2B5EF4-FFF2-40B4-BE49-F238E27FC236}">
                <a16:creationId xmlns:a16="http://schemas.microsoft.com/office/drawing/2014/main" id="{31E9E8FE-3468-8332-FF9B-5C03C68D39AC}"/>
              </a:ext>
            </a:extLst>
          </p:cNvPr>
          <p:cNvSpPr/>
          <p:nvPr/>
        </p:nvSpPr>
        <p:spPr>
          <a:xfrm rot="18798753">
            <a:off x="4637372" y="3103642"/>
            <a:ext cx="573741" cy="7317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2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FB311-479D-7DE2-51E5-574FDC0B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544B42-5049-545C-698F-D1778D19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F7C36B-37B8-45D6-8767-4308DDCA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D6A86D-3FA9-BB68-C9E6-61453A836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88235701-E25B-3FF0-9DEE-2A84F6867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70" y="2923491"/>
            <a:ext cx="7933765" cy="3115098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1DA4DB7-3E32-CE56-EFCB-06C7326C8FFA}"/>
              </a:ext>
            </a:extLst>
          </p:cNvPr>
          <p:cNvGrpSpPr/>
          <p:nvPr/>
        </p:nvGrpSpPr>
        <p:grpSpPr>
          <a:xfrm>
            <a:off x="1066800" y="1494127"/>
            <a:ext cx="10058399" cy="1029769"/>
            <a:chOff x="1586753" y="1374086"/>
            <a:chExt cx="10058399" cy="1029769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20FBCDE-7E64-4AD1-ABE5-DF2A4412262C}"/>
                </a:ext>
              </a:extLst>
            </p:cNvPr>
            <p:cNvGrpSpPr/>
            <p:nvPr/>
          </p:nvGrpSpPr>
          <p:grpSpPr>
            <a:xfrm>
              <a:off x="2626657" y="1374086"/>
              <a:ext cx="9018495" cy="1029769"/>
              <a:chOff x="1586752" y="1311333"/>
              <a:chExt cx="9018495" cy="10297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EF382724-3DB5-B571-FFB7-2202C6C0438A}"/>
                      </a:ext>
                    </a:extLst>
                  </p:cNvPr>
                  <p:cNvSpPr txBox="1"/>
                  <p:nvPr/>
                </p:nvSpPr>
                <p:spPr>
                  <a:xfrm>
                    <a:off x="1586752" y="1311333"/>
                    <a:ext cx="9018495" cy="1029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𝑃𝐷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1" lang="en-US" altLang="ja-JP" dirty="0">
                      <a:latin typeface="Times Newer Roman" panose="00000500000000000000" pitchFamily="50" charset="0"/>
                    </a:endParaRPr>
                  </a:p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dirty="0">
                      <a:latin typeface="Times Newer Roman" panose="00000500000000000000" pitchFamily="50" charset="0"/>
                    </a:endParaRPr>
                  </a:p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𝑗𝑒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kumimoji="1" lang="ja-JP" altLang="en-US" dirty="0">
                      <a:latin typeface="Times Newer Roman" panose="00000500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EF382724-3DB5-B571-FFB7-2202C6C043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6752" y="1311333"/>
                    <a:ext cx="9018495" cy="10297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0947" b="-8934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左中かっこ 7">
                <a:extLst>
                  <a:ext uri="{FF2B5EF4-FFF2-40B4-BE49-F238E27FC236}">
                    <a16:creationId xmlns:a16="http://schemas.microsoft.com/office/drawing/2014/main" id="{6ACA0775-57E6-3898-3134-880D42ACD511}"/>
                  </a:ext>
                </a:extLst>
              </p:cNvPr>
              <p:cNvSpPr/>
              <p:nvPr/>
            </p:nvSpPr>
            <p:spPr>
              <a:xfrm>
                <a:off x="1766047" y="1311333"/>
                <a:ext cx="233082" cy="1029769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B802DCC-B725-E21D-856C-5097E3F74734}"/>
                </a:ext>
              </a:extLst>
            </p:cNvPr>
            <p:cNvSpPr txBox="1"/>
            <p:nvPr/>
          </p:nvSpPr>
          <p:spPr>
            <a:xfrm>
              <a:off x="1586753" y="1719511"/>
              <a:ext cx="115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dirty="0">
                  <a:latin typeface="Times Newer Roman" panose="00000500000000000000" pitchFamily="50" charset="0"/>
                </a:rPr>
                <a:t>KCL</a:t>
              </a:r>
              <a:r>
                <a:rPr kumimoji="1" lang="ja-JP" altLang="en-US" dirty="0">
                  <a:latin typeface="Times Newer Roman" panose="00000500000000000000" pitchFamily="50" charset="0"/>
                </a:rPr>
                <a:t>より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89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9CBA94-CE4D-283C-1BB7-C7E44002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7025A8-D3D7-EBE6-7E92-749A1D87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9BFBB5-F3C0-2027-98D2-088B646A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9F4DE5-3A5C-51C9-8013-D0F8909FE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Wave Signal Processing Circuit Laboratory,  Meiji University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C265373-B539-B93F-6BEA-A66FB65775C2}"/>
              </a:ext>
            </a:extLst>
          </p:cNvPr>
          <p:cNvGrpSpPr/>
          <p:nvPr/>
        </p:nvGrpSpPr>
        <p:grpSpPr>
          <a:xfrm>
            <a:off x="1103718" y="1290288"/>
            <a:ext cx="9049870" cy="1029769"/>
            <a:chOff x="1371600" y="2754346"/>
            <a:chExt cx="9049870" cy="1029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400ADA0-278D-F6C0-1C0F-2271543CBEE8}"/>
                    </a:ext>
                  </a:extLst>
                </p:cNvPr>
                <p:cNvSpPr txBox="1"/>
                <p:nvPr/>
              </p:nvSpPr>
              <p:spPr>
                <a:xfrm>
                  <a:off x="1402975" y="2754346"/>
                  <a:ext cx="9018495" cy="1029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𝑃𝐷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𝑗𝑐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en-US" altLang="ja-JP" dirty="0">
                    <a:latin typeface="Times Newer Roman" panose="00000500000000000000" pitchFamily="50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dirty="0">
                    <a:latin typeface="Times Newer Roman" panose="00000500000000000000" pitchFamily="50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𝑗𝑐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𝑗𝑒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dirty="0">
                    <a:latin typeface="Times Newer Roman" panose="00000500000000000000" pitchFamily="50" charset="0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400ADA0-278D-F6C0-1C0F-2271543CB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975" y="2754346"/>
                  <a:ext cx="9018495" cy="1029769"/>
                </a:xfrm>
                <a:prstGeom prst="rect">
                  <a:avLst/>
                </a:prstGeom>
                <a:blipFill>
                  <a:blip r:embed="rId3"/>
                  <a:stretch>
                    <a:fillRect t="-60947" b="-8934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中かっこ 9">
              <a:extLst>
                <a:ext uri="{FF2B5EF4-FFF2-40B4-BE49-F238E27FC236}">
                  <a16:creationId xmlns:a16="http://schemas.microsoft.com/office/drawing/2014/main" id="{DD08B3B4-A959-830F-9ADC-5689A37EBBFF}"/>
                </a:ext>
              </a:extLst>
            </p:cNvPr>
            <p:cNvSpPr/>
            <p:nvPr/>
          </p:nvSpPr>
          <p:spPr>
            <a:xfrm>
              <a:off x="1371600" y="2754346"/>
              <a:ext cx="233082" cy="102976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9A0AB17-C408-A3EF-D1CE-A343587BC65C}"/>
                  </a:ext>
                </a:extLst>
              </p:cNvPr>
              <p:cNvSpPr txBox="1"/>
              <p:nvPr/>
            </p:nvSpPr>
            <p:spPr>
              <a:xfrm>
                <a:off x="1021978" y="2435590"/>
                <a:ext cx="9048688" cy="163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9A0AB17-C408-A3EF-D1CE-A343587B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8" y="2435590"/>
                <a:ext cx="9048688" cy="1634550"/>
              </a:xfrm>
              <a:prstGeom prst="rect">
                <a:avLst/>
              </a:prstGeom>
              <a:blipFill>
                <a:blip r:embed="rId4"/>
                <a:stretch>
                  <a:fillRect b="-56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6D9769C1-291F-1E68-A425-FF65DB85284C}"/>
              </a:ext>
            </a:extLst>
          </p:cNvPr>
          <p:cNvSpPr/>
          <p:nvPr/>
        </p:nvSpPr>
        <p:spPr>
          <a:xfrm>
            <a:off x="1135093" y="2592742"/>
            <a:ext cx="233082" cy="147739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A46B49-C5B2-44CC-3565-439220683EEC}"/>
                  </a:ext>
                </a:extLst>
              </p:cNvPr>
              <p:cNvSpPr txBox="1"/>
              <p:nvPr/>
            </p:nvSpPr>
            <p:spPr>
              <a:xfrm>
                <a:off x="674003" y="4183749"/>
                <a:ext cx="10843994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𝑗𝑐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𝑗𝑐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r>
                  <a:rPr lang="ja-JP" altLang="en-US" dirty="0">
                    <a:latin typeface="Times Newer Roman" panose="00000500000000000000" pitchFamily="50" charset="0"/>
                  </a:rPr>
                  <a:t>と置くと</a:t>
                </a:r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A46B49-C5B2-44CC-3565-439220683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03" y="4183749"/>
                <a:ext cx="10843994" cy="668645"/>
              </a:xfrm>
              <a:prstGeom prst="rect">
                <a:avLst/>
              </a:prstGeom>
              <a:blipFill>
                <a:blip r:embed="rId5"/>
                <a:stretch>
                  <a:fillRect l="-506"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7F49D32-A472-4B30-A9EC-89D0B4847104}"/>
                  </a:ext>
                </a:extLst>
              </p:cNvPr>
              <p:cNvSpPr txBox="1"/>
              <p:nvPr/>
            </p:nvSpPr>
            <p:spPr>
              <a:xfrm>
                <a:off x="1103718" y="4776470"/>
                <a:ext cx="9048688" cy="1582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7F49D32-A472-4B30-A9EC-89D0B4847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18" y="4776470"/>
                <a:ext cx="9048688" cy="1582484"/>
              </a:xfrm>
              <a:prstGeom prst="rect">
                <a:avLst/>
              </a:prstGeom>
              <a:blipFill>
                <a:blip r:embed="rId6"/>
                <a:stretch>
                  <a:fillRect b="-583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69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81D06-A31A-68AD-9C65-87C458F3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0D8AC4-9B37-6EE8-519D-34C0AFA0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C53AF1-4ED1-3ADC-697A-7E4B3558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9AF9ED-EFFA-023D-4D7C-0AA2E7122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D38E9B7-C254-46F8-FCEF-87CE4AB986A8}"/>
                  </a:ext>
                </a:extLst>
              </p:cNvPr>
              <p:cNvSpPr txBox="1"/>
              <p:nvPr/>
            </p:nvSpPr>
            <p:spPr>
              <a:xfrm>
                <a:off x="133350" y="2011859"/>
                <a:ext cx="11925300" cy="3150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sz="1200" b="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200" i="1" dirty="0">
                  <a:latin typeface="Times Newer Roman" panose="00000500000000000000" pitchFamily="50" charset="0"/>
                </a:endParaRPr>
              </a:p>
              <a:p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}"/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𝑐𝑒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}"/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𝑐𝑒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ja-JP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endParaRPr lang="en-US" altLang="ja-JP" sz="1200" dirty="0">
                  <a:latin typeface="Times Newer Roman" panose="00000500000000000000" pitchFamily="50" charset="0"/>
                </a:endParaRPr>
              </a:p>
              <a:p>
                <a:r>
                  <a:rPr lang="ja-JP" altLang="en-US" sz="1200" dirty="0">
                    <a:latin typeface="Times Newer Roman" panose="00000500000000000000" pitchFamily="50" charset="0"/>
                  </a:rPr>
                  <a:t>分母はすべて</a:t>
                </a:r>
                <a:r>
                  <a:rPr lang="en-US" altLang="ja-JP" sz="1200" dirty="0">
                    <a:latin typeface="Times Newer Roman" panose="00000500000000000000" pitchFamily="50" charset="0"/>
                  </a:rPr>
                  <a:t>4</a:t>
                </a:r>
                <a:r>
                  <a:rPr lang="ja-JP" altLang="en-US" sz="1200" dirty="0">
                    <a:latin typeface="Times Newer Roman" panose="00000500000000000000" pitchFamily="50" charset="0"/>
                  </a:rPr>
                  <a:t>次のコンダクタンスの和、分子は</a:t>
                </a:r>
                <a:r>
                  <a:rPr lang="en-US" altLang="ja-JP" sz="1200" dirty="0">
                    <a:latin typeface="Times Newer Roman" panose="00000500000000000000" pitchFamily="50" charset="0"/>
                  </a:rPr>
                  <a:t>3</a:t>
                </a:r>
                <a:r>
                  <a:rPr lang="ja-JP" altLang="en-US" sz="1200" dirty="0">
                    <a:latin typeface="Times Newer Roman" panose="00000500000000000000" pitchFamily="50" charset="0"/>
                  </a:rPr>
                  <a:t>次のコンダクタンスの和になっている。</a:t>
                </a:r>
                <a:endParaRPr lang="en-US" altLang="ja-JP" sz="1200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D38E9B7-C254-46F8-FCEF-87CE4AB98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011859"/>
                <a:ext cx="11925300" cy="3150927"/>
              </a:xfrm>
              <a:prstGeom prst="rect">
                <a:avLst/>
              </a:prstGeom>
              <a:blipFill>
                <a:blip r:embed="rId2"/>
                <a:stretch>
                  <a:fillRect l="-51" t="-9478" b="-61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61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148D07-B132-5B51-C7F1-2B5B4F86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6BB251-9E84-AE99-4CFF-D92DE6FF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B8DAE7-CC8D-5232-29C3-5BC14B48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8AC3DF-9F4F-D204-D68D-FD44BE2B5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93713E7-D5B9-7790-DE72-D3AA0CDAB4EE}"/>
                  </a:ext>
                </a:extLst>
              </p:cNvPr>
              <p:cNvSpPr txBox="1"/>
              <p:nvPr/>
            </p:nvSpPr>
            <p:spPr>
              <a:xfrm>
                <a:off x="838200" y="1767840"/>
                <a:ext cx="10515600" cy="1428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とおけば、周波数特性は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の次数が大きいほど影響が強くなる。</a:t>
                </a:r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ja-JP" altLang="en-US" dirty="0">
                    <a:latin typeface="Times Newer Roman" panose="00000500000000000000" pitchFamily="50" charset="0"/>
                  </a:rPr>
                  <a:t>⇒考慮すべき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の係数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の優先順位が分かるのでこれ以上全体は計算しないでおく。</a:t>
                </a:r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:endParaRPr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93713E7-D5B9-7790-DE72-D3AA0CDAB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7840"/>
                <a:ext cx="10515600" cy="1428468"/>
              </a:xfrm>
              <a:prstGeom prst="rect">
                <a:avLst/>
              </a:prstGeo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02828D0-4202-0F11-5180-746948E7776E}"/>
                  </a:ext>
                </a:extLst>
              </p:cNvPr>
              <p:cNvSpPr txBox="1"/>
              <p:nvPr/>
            </p:nvSpPr>
            <p:spPr>
              <a:xfrm>
                <a:off x="0" y="4969109"/>
                <a:ext cx="12192000" cy="619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}"/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𝑐𝑒</m:t>
                                                  </m:r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ja-JP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02828D0-4202-0F11-5180-746948E77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9109"/>
                <a:ext cx="12192000" cy="619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91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dirty="0">
            <a:latin typeface="Times Newer Roman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B9D22E92-26FD-49C4-8F32-81C7869BB9A3}" vid="{C695C887-2EA8-40B3-A9F2-7F39666193F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1058</TotalTime>
  <Words>357</Words>
  <Application>Microsoft Office PowerPoint</Application>
  <PresentationFormat>ワイド画面</PresentationFormat>
  <Paragraphs>59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游ゴシック Medium</vt:lpstr>
      <vt:lpstr>Arial</vt:lpstr>
      <vt:lpstr>Cambria Math</vt:lpstr>
      <vt:lpstr>Times Newer Roman</vt:lpstr>
      <vt:lpstr>Office テーマ</vt:lpstr>
      <vt:lpstr>2段構成TIAの検討</vt:lpstr>
      <vt:lpstr>回路構成</vt:lpstr>
      <vt:lpstr>小信号等価回路</vt:lpstr>
      <vt:lpstr>小信号解析</vt:lpstr>
      <vt:lpstr>小信号解析</vt:lpstr>
      <vt:lpstr>小信号解析</vt:lpstr>
      <vt:lpstr>小信号解析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2段構成TIAの検討</dc:title>
  <dc:creator>KOJIMAHIKARU</dc:creator>
  <cp:lastModifiedBy>Kojima Hikaru</cp:lastModifiedBy>
  <cp:revision>9</cp:revision>
  <dcterms:created xsi:type="dcterms:W3CDTF">2024-05-19T15:53:20Z</dcterms:created>
  <dcterms:modified xsi:type="dcterms:W3CDTF">2024-05-22T08:01:13Z</dcterms:modified>
</cp:coreProperties>
</file>