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26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EB786-CBBE-E22B-377B-F18FE3131C5D}"/>
              </a:ext>
            </a:extLst>
          </p:cNvPr>
          <p:cNvSpPr>
            <a:spLocks noGrp="1"/>
          </p:cNvSpPr>
          <p:nvPr>
            <p:ph type="ctrTitle"/>
          </p:nvPr>
        </p:nvSpPr>
        <p:spPr>
          <a:xfrm>
            <a:off x="857250" y="1621191"/>
            <a:ext cx="5143500" cy="3448756"/>
          </a:xfrm>
        </p:spPr>
        <p:txBody>
          <a:bodyPr anchor="b"/>
          <a:lstStyle>
            <a:lvl1pPr algn="ctr">
              <a:defRPr sz="3375"/>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05B60D-80CE-73CD-1845-9E86409EDD1E}"/>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C60629-F4AF-BB08-BDCE-51202A7AA0E0}"/>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638E6F6A-E27F-74B0-6776-15FF62F5FA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C195CA-5DBB-ADBD-179B-7AF5D5831C73}"/>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889021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27E83-FAE6-D4A2-F990-F050294A010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0EC0CA-883C-E84E-8886-686A738962D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AFCF03-5400-85D5-639E-3DDA096992CC}"/>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BFE3F3A0-B5F2-5D7E-1FC8-86DEFC01A8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68DCD1-60E5-DEC3-60AD-4BA38D46F384}"/>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388884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3E2983-E237-E6D7-8897-7AC63DAA9B33}"/>
              </a:ext>
            </a:extLst>
          </p:cNvPr>
          <p:cNvSpPr>
            <a:spLocks noGrp="1"/>
          </p:cNvSpPr>
          <p:nvPr>
            <p:ph type="title" orient="vert"/>
          </p:nvPr>
        </p:nvSpPr>
        <p:spPr>
          <a:xfrm>
            <a:off x="4907756" y="527403"/>
            <a:ext cx="1478756" cy="8394877"/>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B7C197-7EFC-C645-D3F6-AE500856265B}"/>
              </a:ext>
            </a:extLst>
          </p:cNvPr>
          <p:cNvSpPr>
            <a:spLocks noGrp="1"/>
          </p:cNvSpPr>
          <p:nvPr>
            <p:ph type="body" orient="vert" idx="1"/>
          </p:nvPr>
        </p:nvSpPr>
        <p:spPr>
          <a:xfrm>
            <a:off x="471487" y="527403"/>
            <a:ext cx="4350544" cy="8394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725FB6-43E3-1566-0713-D9627B402045}"/>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D5F64C97-5140-8F25-9745-2D843A31B1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A8BAE7-CDA9-E00C-743D-8F22B277D545}"/>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73625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A4D9C8-C4F6-0914-826D-AEBB9FF96B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F638F3-0995-99DF-5959-FCE01BF4071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C939FF-0B55-3442-9AF5-C88060AAE094}"/>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08521891-CFF1-CDDE-A71F-8037F050E0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4397ED-71C6-8AD3-0148-F34FB8D875F2}"/>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34120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F6982E-B7F0-3BE1-AE4E-87BCB059ADDD}"/>
              </a:ext>
            </a:extLst>
          </p:cNvPr>
          <p:cNvSpPr>
            <a:spLocks noGrp="1"/>
          </p:cNvSpPr>
          <p:nvPr>
            <p:ph type="title"/>
          </p:nvPr>
        </p:nvSpPr>
        <p:spPr>
          <a:xfrm>
            <a:off x="467916" y="2469622"/>
            <a:ext cx="5915025" cy="4120620"/>
          </a:xfrm>
        </p:spPr>
        <p:txBody>
          <a:bodyPr anchor="b"/>
          <a:lstStyle>
            <a:lvl1pPr>
              <a:defRPr sz="3375"/>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9A6960-36B6-E2FD-97E1-3051FA2C5001}"/>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231BC1-8E58-1D37-E7F5-1005CF55B0E2}"/>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45F11556-8C27-459A-E501-A621BF9429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9CA852-F0F5-AD99-A845-AD1D828E104B}"/>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251753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8D342C-E84B-AC57-B8C6-2B8C84EF5F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02C893-6709-DDC6-E728-32C08E42ED38}"/>
              </a:ext>
            </a:extLst>
          </p:cNvPr>
          <p:cNvSpPr>
            <a:spLocks noGrp="1"/>
          </p:cNvSpPr>
          <p:nvPr>
            <p:ph sz="half" idx="1"/>
          </p:nvPr>
        </p:nvSpPr>
        <p:spPr>
          <a:xfrm>
            <a:off x="471488"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72DD746-F8C1-1F07-CB72-A86AD10C1CF4}"/>
              </a:ext>
            </a:extLst>
          </p:cNvPr>
          <p:cNvSpPr>
            <a:spLocks noGrp="1"/>
          </p:cNvSpPr>
          <p:nvPr>
            <p:ph sz="half" idx="2"/>
          </p:nvPr>
        </p:nvSpPr>
        <p:spPr>
          <a:xfrm>
            <a:off x="3471863"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A70B2D6-96B3-A858-28E9-1972FBC0BBF0}"/>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02DD01CB-2AE2-802A-A4A6-E9010B9D14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F3C42B-211A-0805-510A-DB59A6C7A1C3}"/>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94758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841D1-7AED-AACF-4D26-F6BBF33BDCBD}"/>
              </a:ext>
            </a:extLst>
          </p:cNvPr>
          <p:cNvSpPr>
            <a:spLocks noGrp="1"/>
          </p:cNvSpPr>
          <p:nvPr>
            <p:ph type="title"/>
          </p:nvPr>
        </p:nvSpPr>
        <p:spPr>
          <a:xfrm>
            <a:off x="472381" y="527404"/>
            <a:ext cx="5915025" cy="191470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283669-4622-2BDD-A0E8-4D86669EC2BF}"/>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85E595B-5633-1A0A-864F-167260DF56AD}"/>
              </a:ext>
            </a:extLst>
          </p:cNvPr>
          <p:cNvSpPr>
            <a:spLocks noGrp="1"/>
          </p:cNvSpPr>
          <p:nvPr>
            <p:ph sz="half" idx="2"/>
          </p:nvPr>
        </p:nvSpPr>
        <p:spPr>
          <a:xfrm>
            <a:off x="472381" y="3618442"/>
            <a:ext cx="2901255"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F26D10-1B69-5666-ECD9-9FADE621C00C}"/>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D981BED-764F-1034-A2AE-86D9A7583CF8}"/>
              </a:ext>
            </a:extLst>
          </p:cNvPr>
          <p:cNvSpPr>
            <a:spLocks noGrp="1"/>
          </p:cNvSpPr>
          <p:nvPr>
            <p:ph sz="quarter" idx="4"/>
          </p:nvPr>
        </p:nvSpPr>
        <p:spPr>
          <a:xfrm>
            <a:off x="3471863" y="3618442"/>
            <a:ext cx="2915543"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5EABEA4-D58F-2891-BC3B-68E818268465}"/>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8" name="フッター プレースホルダー 7">
            <a:extLst>
              <a:ext uri="{FF2B5EF4-FFF2-40B4-BE49-F238E27FC236}">
                <a16:creationId xmlns:a16="http://schemas.microsoft.com/office/drawing/2014/main" id="{A068DF31-5EA8-08D2-1BBE-A8841A769D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085A48C-79FA-9E44-E876-5838BA628F67}"/>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66313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3451F-BB1C-0093-BD4F-77911CA3DB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7311DEB-98C6-E4CA-31B0-80BF9984F7BD}"/>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4" name="フッター プレースホルダー 3">
            <a:extLst>
              <a:ext uri="{FF2B5EF4-FFF2-40B4-BE49-F238E27FC236}">
                <a16:creationId xmlns:a16="http://schemas.microsoft.com/office/drawing/2014/main" id="{55D641A2-743C-9F2A-3ED4-5C804302BE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AE59B5B-4E9F-AAD2-2E6D-DDC096402013}"/>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4059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CD1021C-550B-C506-AB9F-73CFE9640D06}"/>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3" name="フッター プレースホルダー 2">
            <a:extLst>
              <a:ext uri="{FF2B5EF4-FFF2-40B4-BE49-F238E27FC236}">
                <a16:creationId xmlns:a16="http://schemas.microsoft.com/office/drawing/2014/main" id="{4BDA3E4E-1D8D-43EC-A9BE-D9EE1D580A7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4D38A27-24A1-5328-C299-E1F057C60B7B}"/>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84100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20DE9E-ED02-7164-109E-AC717EFA182B}"/>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6BDFE9-3352-C855-545D-1E2C300474D8}"/>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3F2FB9B-1DC9-C3ED-1DA5-2A7F7DCACBB6}"/>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0F1B47-D47F-F1BC-349C-3AC9F7AA0803}"/>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F1CDA17F-217D-5342-6744-FC8C674EB6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6FD92C-B54E-9C37-368D-61BC029163BE}"/>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8895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60C6F-2EA2-0F72-03F5-8F2428215913}"/>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868BE1B-BAE9-0635-6CA5-094F66B3BDDA}"/>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kumimoji="1" lang="ja-JP" altLang="en-US"/>
          </a:p>
        </p:txBody>
      </p:sp>
      <p:sp>
        <p:nvSpPr>
          <p:cNvPr id="4" name="テキスト プレースホルダー 3">
            <a:extLst>
              <a:ext uri="{FF2B5EF4-FFF2-40B4-BE49-F238E27FC236}">
                <a16:creationId xmlns:a16="http://schemas.microsoft.com/office/drawing/2014/main" id="{AE8572B0-6024-5508-522F-6CE17EB60102}"/>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D658DA2-6984-40CE-8739-21D88995C7B5}"/>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603904FE-F23F-5BF5-D584-8B63FF574F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1BD1D7-1784-C615-C459-16D125AAA811}"/>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329052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B3217BE-C283-732A-86BC-7A7F4875699C}"/>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65DD0F-5651-F864-1FD7-CB3DA0B5AEAE}"/>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BA9979-A486-2B9C-D4C2-B704BBF477F9}"/>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D14D92BA-7251-0B05-3352-3B300A0F5D47}"/>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D366427-D6D9-3F1D-F6C0-68D2C05A7D1A}"/>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318391283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514350" rtl="0" eaLnBrk="1" latinLnBrk="0" hangingPunct="1">
        <a:lnSpc>
          <a:spcPct val="90000"/>
        </a:lnSpc>
        <a:spcBef>
          <a:spcPct val="0"/>
        </a:spcBef>
        <a:buNone/>
        <a:defRPr kumimoji="1"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kumimoji="1"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kumimoji="1"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kumimoji="1"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p:bodyStyle>
    <p:otherStyle>
      <a:defPPr>
        <a:defRPr lang="ja-JP"/>
      </a:defPPr>
      <a:lvl1pPr marL="0" algn="l" defTabSz="514350" rtl="0" eaLnBrk="1" latinLnBrk="0" hangingPunct="1">
        <a:defRPr kumimoji="1" sz="1013" kern="1200">
          <a:solidFill>
            <a:schemeClr val="tx1"/>
          </a:solidFill>
          <a:latin typeface="+mn-lt"/>
          <a:ea typeface="+mn-ea"/>
          <a:cs typeface="+mn-cs"/>
        </a:defRPr>
      </a:lvl1pPr>
      <a:lvl2pPr marL="257175" algn="l" defTabSz="514350" rtl="0" eaLnBrk="1" latinLnBrk="0" hangingPunct="1">
        <a:defRPr kumimoji="1" sz="1013" kern="1200">
          <a:solidFill>
            <a:schemeClr val="tx1"/>
          </a:solidFill>
          <a:latin typeface="+mn-lt"/>
          <a:ea typeface="+mn-ea"/>
          <a:cs typeface="+mn-cs"/>
        </a:defRPr>
      </a:lvl2pPr>
      <a:lvl3pPr marL="514350" algn="l" defTabSz="514350" rtl="0" eaLnBrk="1" latinLnBrk="0" hangingPunct="1">
        <a:defRPr kumimoji="1" sz="1013" kern="1200">
          <a:solidFill>
            <a:schemeClr val="tx1"/>
          </a:solidFill>
          <a:latin typeface="+mn-lt"/>
          <a:ea typeface="+mn-ea"/>
          <a:cs typeface="+mn-cs"/>
        </a:defRPr>
      </a:lvl3pPr>
      <a:lvl4pPr marL="771525" algn="l" defTabSz="514350" rtl="0" eaLnBrk="1" latinLnBrk="0" hangingPunct="1">
        <a:defRPr kumimoji="1" sz="1013" kern="1200">
          <a:solidFill>
            <a:schemeClr val="tx1"/>
          </a:solidFill>
          <a:latin typeface="+mn-lt"/>
          <a:ea typeface="+mn-ea"/>
          <a:cs typeface="+mn-cs"/>
        </a:defRPr>
      </a:lvl4pPr>
      <a:lvl5pPr marL="1028700" algn="l" defTabSz="514350" rtl="0" eaLnBrk="1" latinLnBrk="0" hangingPunct="1">
        <a:defRPr kumimoji="1" sz="1013" kern="1200">
          <a:solidFill>
            <a:schemeClr val="tx1"/>
          </a:solidFill>
          <a:latin typeface="+mn-lt"/>
          <a:ea typeface="+mn-ea"/>
          <a:cs typeface="+mn-cs"/>
        </a:defRPr>
      </a:lvl5pPr>
      <a:lvl6pPr marL="1285875" algn="l" defTabSz="514350" rtl="0" eaLnBrk="1" latinLnBrk="0" hangingPunct="1">
        <a:defRPr kumimoji="1" sz="1013" kern="1200">
          <a:solidFill>
            <a:schemeClr val="tx1"/>
          </a:solidFill>
          <a:latin typeface="+mn-lt"/>
          <a:ea typeface="+mn-ea"/>
          <a:cs typeface="+mn-cs"/>
        </a:defRPr>
      </a:lvl6pPr>
      <a:lvl7pPr marL="1543050" algn="l" defTabSz="514350" rtl="0" eaLnBrk="1" latinLnBrk="0" hangingPunct="1">
        <a:defRPr kumimoji="1" sz="1013" kern="1200">
          <a:solidFill>
            <a:schemeClr val="tx1"/>
          </a:solidFill>
          <a:latin typeface="+mn-lt"/>
          <a:ea typeface="+mn-ea"/>
          <a:cs typeface="+mn-cs"/>
        </a:defRPr>
      </a:lvl7pPr>
      <a:lvl8pPr marL="1800225" algn="l" defTabSz="514350" rtl="0" eaLnBrk="1" latinLnBrk="0" hangingPunct="1">
        <a:defRPr kumimoji="1" sz="1013" kern="1200">
          <a:solidFill>
            <a:schemeClr val="tx1"/>
          </a:solidFill>
          <a:latin typeface="+mn-lt"/>
          <a:ea typeface="+mn-ea"/>
          <a:cs typeface="+mn-cs"/>
        </a:defRPr>
      </a:lvl8pPr>
      <a:lvl9pPr marL="2057400" algn="l" defTabSz="514350" rtl="0" eaLnBrk="1" latinLnBrk="0" hangingPunct="1">
        <a:defRPr kumimoji="1"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CFFEC927-A5F1-9155-6699-2B6E0AC3B12C}"/>
              </a:ext>
            </a:extLst>
          </p:cNvPr>
          <p:cNvSpPr txBox="1"/>
          <p:nvPr/>
        </p:nvSpPr>
        <p:spPr>
          <a:xfrm>
            <a:off x="733427" y="5414418"/>
            <a:ext cx="2638424" cy="461665"/>
          </a:xfrm>
          <a:prstGeom prst="rect">
            <a:avLst/>
          </a:prstGeom>
          <a:noFill/>
        </p:spPr>
        <p:txBody>
          <a:bodyPr wrap="square" rtlCol="0">
            <a:spAutoFit/>
          </a:bodyPr>
          <a:lstStyle/>
          <a:p>
            <a:r>
              <a:rPr lang="ja-JP" altLang="en-US" sz="1200" dirty="0">
                <a:solidFill>
                  <a:schemeClr val="accent2">
                    <a:lumMod val="75000"/>
                  </a:schemeClr>
                </a:solidFill>
              </a:rPr>
              <a:t>折り返し型の特性を従来型と比較し、その利点と欠点を検討する。</a:t>
            </a:r>
            <a:endParaRPr kumimoji="1" lang="ja-JP" altLang="en-US" sz="1200" dirty="0">
              <a:solidFill>
                <a:schemeClr val="accent2">
                  <a:lumMod val="75000"/>
                </a:schemeClr>
              </a:solidFill>
            </a:endParaRPr>
          </a:p>
        </p:txBody>
      </p:sp>
      <p:sp>
        <p:nvSpPr>
          <p:cNvPr id="5" name="正方形/長方形 4">
            <a:extLst>
              <a:ext uri="{FF2B5EF4-FFF2-40B4-BE49-F238E27FC236}">
                <a16:creationId xmlns:a16="http://schemas.microsoft.com/office/drawing/2014/main" id="{9C8837B8-2545-EAD2-590D-1EC040AD2BA3}"/>
              </a:ext>
            </a:extLst>
          </p:cNvPr>
          <p:cNvSpPr/>
          <p:nvPr/>
        </p:nvSpPr>
        <p:spPr>
          <a:xfrm>
            <a:off x="259080" y="186914"/>
            <a:ext cx="6339840" cy="1304544"/>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7C6157B-F6DF-25C0-FFBE-6880ABF1ABFB}"/>
              </a:ext>
            </a:extLst>
          </p:cNvPr>
          <p:cNvSpPr txBox="1"/>
          <p:nvPr/>
        </p:nvSpPr>
        <p:spPr>
          <a:xfrm>
            <a:off x="888492" y="366641"/>
            <a:ext cx="4928616" cy="830997"/>
          </a:xfrm>
          <a:prstGeom prst="rect">
            <a:avLst/>
          </a:prstGeom>
          <a:noFill/>
        </p:spPr>
        <p:txBody>
          <a:bodyPr wrap="square" rtlCol="0">
            <a:spAutoFit/>
          </a:bodyPr>
          <a:lstStyle/>
          <a:p>
            <a:pPr algn="ctr"/>
            <a:r>
              <a:rPr kumimoji="1" lang="ja-JP" altLang="en-US" sz="2400" dirty="0"/>
              <a:t>折り返し型ギルバート乗算回路と周波数特性</a:t>
            </a:r>
          </a:p>
        </p:txBody>
      </p:sp>
      <p:sp>
        <p:nvSpPr>
          <p:cNvPr id="6" name="テキスト ボックス 5">
            <a:extLst>
              <a:ext uri="{FF2B5EF4-FFF2-40B4-BE49-F238E27FC236}">
                <a16:creationId xmlns:a16="http://schemas.microsoft.com/office/drawing/2014/main" id="{9795C848-A0EA-CCA4-6DC1-BCE94DA5D87C}"/>
              </a:ext>
            </a:extLst>
          </p:cNvPr>
          <p:cNvSpPr txBox="1"/>
          <p:nvPr/>
        </p:nvSpPr>
        <p:spPr>
          <a:xfrm>
            <a:off x="2606040" y="1233586"/>
            <a:ext cx="3916680" cy="338554"/>
          </a:xfrm>
          <a:prstGeom prst="rect">
            <a:avLst/>
          </a:prstGeom>
          <a:noFill/>
        </p:spPr>
        <p:txBody>
          <a:bodyPr wrap="square" rtlCol="0">
            <a:spAutoFit/>
          </a:bodyPr>
          <a:lstStyle/>
          <a:p>
            <a:r>
              <a:rPr kumimoji="1" lang="ja-JP" altLang="en-US" sz="1600" dirty="0"/>
              <a:t>波動信号処理回路研究室　</a:t>
            </a:r>
            <a:r>
              <a:rPr kumimoji="1" lang="en-US" altLang="ja-JP" sz="1600" dirty="0"/>
              <a:t>B4</a:t>
            </a:r>
            <a:r>
              <a:rPr kumimoji="1" lang="ja-JP" altLang="en-US" sz="1600" dirty="0"/>
              <a:t>　小島 光</a:t>
            </a:r>
          </a:p>
        </p:txBody>
      </p:sp>
      <p:sp>
        <p:nvSpPr>
          <p:cNvPr id="9" name="テキスト ボックス 8">
            <a:extLst>
              <a:ext uri="{FF2B5EF4-FFF2-40B4-BE49-F238E27FC236}">
                <a16:creationId xmlns:a16="http://schemas.microsoft.com/office/drawing/2014/main" id="{6D106E1E-9474-2EF0-8E8C-EFEF9A49227F}"/>
              </a:ext>
            </a:extLst>
          </p:cNvPr>
          <p:cNvSpPr txBox="1"/>
          <p:nvPr/>
        </p:nvSpPr>
        <p:spPr>
          <a:xfrm>
            <a:off x="259080" y="1830322"/>
            <a:ext cx="659892" cy="276999"/>
          </a:xfrm>
          <a:prstGeom prst="rect">
            <a:avLst/>
          </a:prstGeom>
          <a:noFill/>
        </p:spPr>
        <p:txBody>
          <a:bodyPr wrap="square" rtlCol="0">
            <a:spAutoFit/>
          </a:bodyPr>
          <a:lstStyle/>
          <a:p>
            <a:r>
              <a:rPr kumimoji="1" lang="ja-JP" altLang="en-US" sz="1200" dirty="0">
                <a:solidFill>
                  <a:schemeClr val="tx2"/>
                </a:solidFill>
              </a:rPr>
              <a:t>背景</a:t>
            </a:r>
            <a:endParaRPr kumimoji="1" lang="ja-JP" altLang="en-US" sz="1600" dirty="0">
              <a:solidFill>
                <a:schemeClr val="tx2"/>
              </a:solidFill>
            </a:endParaRPr>
          </a:p>
        </p:txBody>
      </p:sp>
      <p:sp>
        <p:nvSpPr>
          <p:cNvPr id="10" name="テキスト ボックス 9">
            <a:extLst>
              <a:ext uri="{FF2B5EF4-FFF2-40B4-BE49-F238E27FC236}">
                <a16:creationId xmlns:a16="http://schemas.microsoft.com/office/drawing/2014/main" id="{0B484CAB-6AA4-D425-93E1-6A04BA753A22}"/>
              </a:ext>
            </a:extLst>
          </p:cNvPr>
          <p:cNvSpPr txBox="1"/>
          <p:nvPr/>
        </p:nvSpPr>
        <p:spPr>
          <a:xfrm>
            <a:off x="259080" y="2077478"/>
            <a:ext cx="3112770" cy="1631216"/>
          </a:xfrm>
          <a:prstGeom prst="rect">
            <a:avLst/>
          </a:prstGeom>
          <a:noFill/>
        </p:spPr>
        <p:txBody>
          <a:bodyPr wrap="square" rtlCol="0">
            <a:spAutoFit/>
          </a:bodyPr>
          <a:lstStyle/>
          <a:p>
            <a:r>
              <a:rPr kumimoji="1" lang="ja-JP" altLang="en-US" sz="1000" dirty="0"/>
              <a:t>フォトニックリザバコンピューティングでは現状光での積和演算が困難であり、積和演算については電気に変換し下図のようなギルバート乗算回路により実現しようとしている。回路による演算がボトルネックにならないよう高速動作させるため集積化を検討しているが、電源電圧が小さくその結果信号振幅が抑圧されてしまう。さらに、積和演算をするために下図のギルバート乗算回路を並列に接続し、一つの抵抗に電流を流す必要がある。そこで、今回折り返し型ギルバート乗算回路を提案する。</a:t>
            </a:r>
          </a:p>
        </p:txBody>
      </p:sp>
      <p:pic>
        <p:nvPicPr>
          <p:cNvPr id="12" name="図 11" descr="星のマーク&#10;&#10;中程度の精度で自動的に生成された説明">
            <a:extLst>
              <a:ext uri="{FF2B5EF4-FFF2-40B4-BE49-F238E27FC236}">
                <a16:creationId xmlns:a16="http://schemas.microsoft.com/office/drawing/2014/main" id="{34A1183D-970B-44A3-269C-2E37E732F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830" y="3615217"/>
            <a:ext cx="2004728" cy="1533719"/>
          </a:xfrm>
          <a:prstGeom prst="rect">
            <a:avLst/>
          </a:prstGeom>
        </p:spPr>
      </p:pic>
      <p:sp>
        <p:nvSpPr>
          <p:cNvPr id="14" name="正方形/長方形 13">
            <a:extLst>
              <a:ext uri="{FF2B5EF4-FFF2-40B4-BE49-F238E27FC236}">
                <a16:creationId xmlns:a16="http://schemas.microsoft.com/office/drawing/2014/main" id="{A4CB799A-D06B-387D-C547-92A01589D741}"/>
              </a:ext>
            </a:extLst>
          </p:cNvPr>
          <p:cNvSpPr/>
          <p:nvPr/>
        </p:nvSpPr>
        <p:spPr>
          <a:xfrm>
            <a:off x="3486150" y="1804416"/>
            <a:ext cx="3112770" cy="4184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FE9ECE7-ECAC-743F-D43A-87951ED45684}"/>
              </a:ext>
            </a:extLst>
          </p:cNvPr>
          <p:cNvSpPr/>
          <p:nvPr/>
        </p:nvSpPr>
        <p:spPr>
          <a:xfrm>
            <a:off x="259080" y="1804417"/>
            <a:ext cx="3112770" cy="3511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DF92254-E2EA-45C2-2E2B-DCBAA768A0AC}"/>
              </a:ext>
            </a:extLst>
          </p:cNvPr>
          <p:cNvSpPr txBox="1"/>
          <p:nvPr/>
        </p:nvSpPr>
        <p:spPr>
          <a:xfrm>
            <a:off x="571658" y="5115675"/>
            <a:ext cx="2485073" cy="200055"/>
          </a:xfrm>
          <a:prstGeom prst="rect">
            <a:avLst/>
          </a:prstGeom>
          <a:noFill/>
        </p:spPr>
        <p:txBody>
          <a:bodyPr wrap="square" rtlCol="0">
            <a:spAutoFit/>
          </a:bodyPr>
          <a:lstStyle/>
          <a:p>
            <a:pPr algn="ctr"/>
            <a:r>
              <a:rPr kumimoji="1" lang="ja-JP" altLang="en-US" sz="700" dirty="0"/>
              <a:t>従来型のギルバート乗算回路</a:t>
            </a:r>
          </a:p>
        </p:txBody>
      </p:sp>
      <p:sp>
        <p:nvSpPr>
          <p:cNvPr id="16" name="正方形/長方形 15">
            <a:extLst>
              <a:ext uri="{FF2B5EF4-FFF2-40B4-BE49-F238E27FC236}">
                <a16:creationId xmlns:a16="http://schemas.microsoft.com/office/drawing/2014/main" id="{65E5EEC1-4174-AFC1-F3F4-00130BB5C3BD}"/>
              </a:ext>
            </a:extLst>
          </p:cNvPr>
          <p:cNvSpPr/>
          <p:nvPr/>
        </p:nvSpPr>
        <p:spPr>
          <a:xfrm>
            <a:off x="259080" y="5414420"/>
            <a:ext cx="3112770" cy="46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FA6E64DB-E2D8-C1AE-94B9-EB18629DA923}"/>
              </a:ext>
            </a:extLst>
          </p:cNvPr>
          <p:cNvSpPr txBox="1"/>
          <p:nvPr/>
        </p:nvSpPr>
        <p:spPr>
          <a:xfrm>
            <a:off x="259080" y="5506750"/>
            <a:ext cx="566327" cy="276999"/>
          </a:xfrm>
          <a:prstGeom prst="rect">
            <a:avLst/>
          </a:prstGeom>
          <a:noFill/>
        </p:spPr>
        <p:txBody>
          <a:bodyPr wrap="square" rtlCol="0">
            <a:spAutoFit/>
          </a:bodyPr>
          <a:lstStyle/>
          <a:p>
            <a:r>
              <a:rPr kumimoji="1" lang="ja-JP" altLang="en-US" sz="1200" dirty="0">
                <a:solidFill>
                  <a:schemeClr val="tx2"/>
                </a:solidFill>
              </a:rPr>
              <a:t>目的</a:t>
            </a:r>
          </a:p>
        </p:txBody>
      </p:sp>
      <p:sp>
        <p:nvSpPr>
          <p:cNvPr id="19" name="正方形/長方形 18">
            <a:extLst>
              <a:ext uri="{FF2B5EF4-FFF2-40B4-BE49-F238E27FC236}">
                <a16:creationId xmlns:a16="http://schemas.microsoft.com/office/drawing/2014/main" id="{94C77B0F-C8ED-5AF4-8DEF-0C45BE080213}"/>
              </a:ext>
            </a:extLst>
          </p:cNvPr>
          <p:cNvSpPr/>
          <p:nvPr/>
        </p:nvSpPr>
        <p:spPr>
          <a:xfrm>
            <a:off x="262349" y="5988448"/>
            <a:ext cx="3112770" cy="3649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B7A4DDC7-E146-B316-6989-DC6299BEB7D6}"/>
              </a:ext>
            </a:extLst>
          </p:cNvPr>
          <p:cNvSpPr txBox="1"/>
          <p:nvPr/>
        </p:nvSpPr>
        <p:spPr>
          <a:xfrm>
            <a:off x="259080" y="5988448"/>
            <a:ext cx="802959" cy="276999"/>
          </a:xfrm>
          <a:prstGeom prst="rect">
            <a:avLst/>
          </a:prstGeom>
          <a:noFill/>
        </p:spPr>
        <p:txBody>
          <a:bodyPr wrap="square" rtlCol="0">
            <a:spAutoFit/>
          </a:bodyPr>
          <a:lstStyle/>
          <a:p>
            <a:r>
              <a:rPr kumimoji="1" lang="ja-JP" altLang="en-US" sz="1200" dirty="0">
                <a:solidFill>
                  <a:schemeClr val="tx2"/>
                </a:solidFill>
              </a:rPr>
              <a:t>回路構成</a:t>
            </a:r>
          </a:p>
        </p:txBody>
      </p:sp>
      <p:pic>
        <p:nvPicPr>
          <p:cNvPr id="22" name="図 21" descr="背景パターン&#10;&#10;低い精度で自動的に生成された説明">
            <a:extLst>
              <a:ext uri="{FF2B5EF4-FFF2-40B4-BE49-F238E27FC236}">
                <a16:creationId xmlns:a16="http://schemas.microsoft.com/office/drawing/2014/main" id="{E6FCE827-56C7-0FB3-F177-ACAF85E8B63B}"/>
              </a:ext>
            </a:extLst>
          </p:cNvPr>
          <p:cNvPicPr>
            <a:picLocks noChangeAspect="1"/>
          </p:cNvPicPr>
          <p:nvPr/>
        </p:nvPicPr>
        <p:blipFill rotWithShape="1">
          <a:blip r:embed="rId3">
            <a:extLst>
              <a:ext uri="{28A0092B-C50C-407E-A947-70E740481C1C}">
                <a14:useLocalDpi xmlns:a14="http://schemas.microsoft.com/office/drawing/2010/main" val="0"/>
              </a:ext>
            </a:extLst>
          </a:blip>
          <a:srcRect l="4302" r="3449"/>
          <a:stretch/>
        </p:blipFill>
        <p:spPr>
          <a:xfrm>
            <a:off x="538980" y="6232379"/>
            <a:ext cx="2595068" cy="1416407"/>
          </a:xfrm>
          <a:prstGeom prst="rect">
            <a:avLst/>
          </a:prstGeom>
        </p:spPr>
      </p:pic>
      <p:sp>
        <p:nvSpPr>
          <p:cNvPr id="23" name="テキスト ボックス 22">
            <a:extLst>
              <a:ext uri="{FF2B5EF4-FFF2-40B4-BE49-F238E27FC236}">
                <a16:creationId xmlns:a16="http://schemas.microsoft.com/office/drawing/2014/main" id="{085A2CEA-A858-E3C9-24A8-B8E076628A97}"/>
              </a:ext>
            </a:extLst>
          </p:cNvPr>
          <p:cNvSpPr txBox="1"/>
          <p:nvPr/>
        </p:nvSpPr>
        <p:spPr>
          <a:xfrm>
            <a:off x="963470" y="7612211"/>
            <a:ext cx="1746089" cy="200055"/>
          </a:xfrm>
          <a:prstGeom prst="rect">
            <a:avLst/>
          </a:prstGeom>
          <a:noFill/>
        </p:spPr>
        <p:txBody>
          <a:bodyPr wrap="square" rtlCol="0">
            <a:spAutoFit/>
          </a:bodyPr>
          <a:lstStyle/>
          <a:p>
            <a:pPr algn="ctr"/>
            <a:r>
              <a:rPr kumimoji="1" lang="ja-JP" altLang="en-US" sz="700" dirty="0"/>
              <a:t>折り返し型のギルバート乗算回路</a:t>
            </a:r>
          </a:p>
        </p:txBody>
      </p:sp>
      <p:sp>
        <p:nvSpPr>
          <p:cNvPr id="24" name="テキスト ボックス 23">
            <a:extLst>
              <a:ext uri="{FF2B5EF4-FFF2-40B4-BE49-F238E27FC236}">
                <a16:creationId xmlns:a16="http://schemas.microsoft.com/office/drawing/2014/main" id="{FFB7EB5B-9044-A4E7-D452-9EF432239061}"/>
              </a:ext>
            </a:extLst>
          </p:cNvPr>
          <p:cNvSpPr txBox="1"/>
          <p:nvPr/>
        </p:nvSpPr>
        <p:spPr>
          <a:xfrm>
            <a:off x="262350" y="7745943"/>
            <a:ext cx="3112769" cy="861774"/>
          </a:xfrm>
          <a:prstGeom prst="rect">
            <a:avLst/>
          </a:prstGeom>
          <a:noFill/>
        </p:spPr>
        <p:txBody>
          <a:bodyPr wrap="square" rtlCol="0">
            <a:spAutoFit/>
          </a:bodyPr>
          <a:lstStyle/>
          <a:p>
            <a:pPr algn="l"/>
            <a:r>
              <a:rPr kumimoji="1" lang="ja-JP" altLang="en-US" sz="1000" dirty="0"/>
              <a:t>今回提案する折り返し型ギルバート乗算回路は上図のような構成である。上から定電流を流すことで信号成分は従来型と同様に流れる。</a:t>
            </a:r>
            <a:endParaRPr kumimoji="1" lang="en-US" altLang="ja-JP" sz="1000" dirty="0"/>
          </a:p>
          <a:p>
            <a:pPr algn="l"/>
            <a:r>
              <a:rPr lang="ja-JP" altLang="en-US" sz="1000" dirty="0">
                <a:solidFill>
                  <a:schemeClr val="accent2">
                    <a:lumMod val="75000"/>
                  </a:schemeClr>
                </a:solidFill>
              </a:rPr>
              <a:t>出力側で縦に積まれるトランジスタを</a:t>
            </a:r>
            <a:r>
              <a:rPr lang="en-US" altLang="ja-JP" sz="1000" dirty="0">
                <a:solidFill>
                  <a:schemeClr val="accent2">
                    <a:lumMod val="75000"/>
                  </a:schemeClr>
                </a:solidFill>
              </a:rPr>
              <a:t>1</a:t>
            </a:r>
            <a:r>
              <a:rPr lang="ja-JP" altLang="en-US" sz="1000" dirty="0">
                <a:solidFill>
                  <a:schemeClr val="accent2">
                    <a:lumMod val="75000"/>
                  </a:schemeClr>
                </a:solidFill>
              </a:rPr>
              <a:t>段減らすことができる。</a:t>
            </a:r>
            <a:endParaRPr lang="en-US" altLang="ja-JP" sz="1000" dirty="0">
              <a:solidFill>
                <a:schemeClr val="accent2">
                  <a:lumMod val="75000"/>
                </a:schemeClr>
              </a:solidFill>
            </a:endParaRPr>
          </a:p>
        </p:txBody>
      </p:sp>
      <p:sp>
        <p:nvSpPr>
          <p:cNvPr id="25" name="テキスト ボックス 24">
            <a:extLst>
              <a:ext uri="{FF2B5EF4-FFF2-40B4-BE49-F238E27FC236}">
                <a16:creationId xmlns:a16="http://schemas.microsoft.com/office/drawing/2014/main" id="{AAE9278B-975F-120D-CF95-7634FE8CADB4}"/>
              </a:ext>
            </a:extLst>
          </p:cNvPr>
          <p:cNvSpPr txBox="1"/>
          <p:nvPr/>
        </p:nvSpPr>
        <p:spPr>
          <a:xfrm>
            <a:off x="305862" y="8545201"/>
            <a:ext cx="566327" cy="276999"/>
          </a:xfrm>
          <a:prstGeom prst="rect">
            <a:avLst/>
          </a:prstGeom>
          <a:noFill/>
        </p:spPr>
        <p:txBody>
          <a:bodyPr wrap="square" rtlCol="0">
            <a:spAutoFit/>
          </a:bodyPr>
          <a:lstStyle/>
          <a:p>
            <a:r>
              <a:rPr kumimoji="1" lang="ja-JP" altLang="en-US" sz="1200" dirty="0">
                <a:solidFill>
                  <a:schemeClr val="tx2"/>
                </a:solidFill>
              </a:rPr>
              <a:t>利点</a:t>
            </a:r>
          </a:p>
        </p:txBody>
      </p:sp>
      <p:sp>
        <p:nvSpPr>
          <p:cNvPr id="26" name="テキスト ボックス 25">
            <a:extLst>
              <a:ext uri="{FF2B5EF4-FFF2-40B4-BE49-F238E27FC236}">
                <a16:creationId xmlns:a16="http://schemas.microsoft.com/office/drawing/2014/main" id="{635831E9-CFDE-5C63-FB9E-3E938439D1D1}"/>
              </a:ext>
            </a:extLst>
          </p:cNvPr>
          <p:cNvSpPr txBox="1"/>
          <p:nvPr/>
        </p:nvSpPr>
        <p:spPr>
          <a:xfrm>
            <a:off x="511357" y="8782397"/>
            <a:ext cx="2517751" cy="246221"/>
          </a:xfrm>
          <a:prstGeom prst="rect">
            <a:avLst/>
          </a:prstGeom>
          <a:noFill/>
        </p:spPr>
        <p:txBody>
          <a:bodyPr wrap="square" rtlCol="0">
            <a:spAutoFit/>
          </a:bodyPr>
          <a:lstStyle/>
          <a:p>
            <a:pPr marL="171450" indent="-171450" algn="l">
              <a:buClr>
                <a:schemeClr val="tx1"/>
              </a:buClr>
              <a:buFont typeface="Arial" panose="020B0604020202020204" pitchFamily="34" charset="0"/>
              <a:buChar char="•"/>
            </a:pPr>
            <a:r>
              <a:rPr kumimoji="1" lang="ja-JP" altLang="en-US" sz="1000" dirty="0">
                <a:solidFill>
                  <a:schemeClr val="accent2"/>
                </a:solidFill>
              </a:rPr>
              <a:t>出力範囲、入力範囲の拡大</a:t>
            </a:r>
          </a:p>
        </p:txBody>
      </p:sp>
      <p:sp>
        <p:nvSpPr>
          <p:cNvPr id="27" name="テキスト ボックス 26">
            <a:extLst>
              <a:ext uri="{FF2B5EF4-FFF2-40B4-BE49-F238E27FC236}">
                <a16:creationId xmlns:a16="http://schemas.microsoft.com/office/drawing/2014/main" id="{616DF79F-ACE1-68C5-D52B-FE481C9C0E6D}"/>
              </a:ext>
            </a:extLst>
          </p:cNvPr>
          <p:cNvSpPr txBox="1"/>
          <p:nvPr/>
        </p:nvSpPr>
        <p:spPr>
          <a:xfrm>
            <a:off x="288494" y="8969981"/>
            <a:ext cx="566327" cy="276999"/>
          </a:xfrm>
          <a:prstGeom prst="rect">
            <a:avLst/>
          </a:prstGeom>
          <a:noFill/>
        </p:spPr>
        <p:txBody>
          <a:bodyPr wrap="square" rtlCol="0">
            <a:spAutoFit/>
          </a:bodyPr>
          <a:lstStyle/>
          <a:p>
            <a:r>
              <a:rPr lang="ja-JP" altLang="en-US" sz="1200" dirty="0">
                <a:solidFill>
                  <a:schemeClr val="tx2"/>
                </a:solidFill>
              </a:rPr>
              <a:t>欠点</a:t>
            </a:r>
            <a:endParaRPr kumimoji="1" lang="ja-JP" altLang="en-US" sz="1200" dirty="0">
              <a:solidFill>
                <a:schemeClr val="tx2"/>
              </a:solidFill>
            </a:endParaRPr>
          </a:p>
        </p:txBody>
      </p:sp>
      <p:sp>
        <p:nvSpPr>
          <p:cNvPr id="28" name="テキスト ボックス 27">
            <a:extLst>
              <a:ext uri="{FF2B5EF4-FFF2-40B4-BE49-F238E27FC236}">
                <a16:creationId xmlns:a16="http://schemas.microsoft.com/office/drawing/2014/main" id="{08D823D9-84B7-B1FD-9DA7-0BC1C2AF6995}"/>
              </a:ext>
            </a:extLst>
          </p:cNvPr>
          <p:cNvSpPr txBox="1"/>
          <p:nvPr/>
        </p:nvSpPr>
        <p:spPr>
          <a:xfrm>
            <a:off x="511357" y="9233950"/>
            <a:ext cx="2517751" cy="400110"/>
          </a:xfrm>
          <a:prstGeom prst="rect">
            <a:avLst/>
          </a:prstGeom>
          <a:noFill/>
        </p:spPr>
        <p:txBody>
          <a:bodyPr wrap="square" rtlCol="0">
            <a:spAutoFit/>
          </a:bodyPr>
          <a:lstStyle/>
          <a:p>
            <a:pPr marL="171450" indent="-171450" algn="l">
              <a:buClr>
                <a:schemeClr val="tx1"/>
              </a:buClr>
              <a:buFont typeface="Arial" panose="020B0604020202020204" pitchFamily="34" charset="0"/>
              <a:buChar char="•"/>
            </a:pPr>
            <a:r>
              <a:rPr kumimoji="1" lang="ja-JP" altLang="en-US" sz="1000" dirty="0">
                <a:solidFill>
                  <a:schemeClr val="accent2"/>
                </a:solidFill>
              </a:rPr>
              <a:t>消費電力の増加</a:t>
            </a:r>
            <a:endParaRPr kumimoji="1" lang="en-US" altLang="ja-JP" sz="1000" dirty="0">
              <a:solidFill>
                <a:schemeClr val="accent2"/>
              </a:solidFill>
            </a:endParaRPr>
          </a:p>
          <a:p>
            <a:pPr marL="171450" indent="-171450" algn="l">
              <a:buClr>
                <a:schemeClr val="tx1"/>
              </a:buClr>
              <a:buFont typeface="Arial" panose="020B0604020202020204" pitchFamily="34" charset="0"/>
              <a:buChar char="•"/>
            </a:pPr>
            <a:r>
              <a:rPr lang="ja-JP" altLang="en-US" sz="1000" dirty="0">
                <a:solidFill>
                  <a:schemeClr val="accent2"/>
                </a:solidFill>
              </a:rPr>
              <a:t>周波数特性の悪化</a:t>
            </a:r>
            <a:endParaRPr kumimoji="1" lang="ja-JP" altLang="en-US" sz="1000" dirty="0">
              <a:solidFill>
                <a:schemeClr val="accent2"/>
              </a:solidFill>
            </a:endParaRPr>
          </a:p>
        </p:txBody>
      </p:sp>
      <p:sp>
        <p:nvSpPr>
          <p:cNvPr id="30" name="テキスト ボックス 29">
            <a:extLst>
              <a:ext uri="{FF2B5EF4-FFF2-40B4-BE49-F238E27FC236}">
                <a16:creationId xmlns:a16="http://schemas.microsoft.com/office/drawing/2014/main" id="{0063C1D8-AC3B-55CE-1E37-F6BCA4C38753}"/>
              </a:ext>
            </a:extLst>
          </p:cNvPr>
          <p:cNvSpPr txBox="1"/>
          <p:nvPr/>
        </p:nvSpPr>
        <p:spPr>
          <a:xfrm>
            <a:off x="3482881" y="1830321"/>
            <a:ext cx="841058" cy="276999"/>
          </a:xfrm>
          <a:prstGeom prst="rect">
            <a:avLst/>
          </a:prstGeom>
          <a:noFill/>
        </p:spPr>
        <p:txBody>
          <a:bodyPr wrap="square" rtlCol="0">
            <a:spAutoFit/>
          </a:bodyPr>
          <a:lstStyle/>
          <a:p>
            <a:r>
              <a:rPr lang="ja-JP" altLang="en-US" sz="1200" dirty="0">
                <a:solidFill>
                  <a:schemeClr val="tx2"/>
                </a:solidFill>
              </a:rPr>
              <a:t>回路特性</a:t>
            </a:r>
            <a:endParaRPr kumimoji="1" lang="ja-JP" altLang="en-US" sz="1600" dirty="0">
              <a:solidFill>
                <a:schemeClr val="tx2"/>
              </a:solidFill>
            </a:endParaRPr>
          </a:p>
        </p:txBody>
      </p:sp>
      <p:pic>
        <p:nvPicPr>
          <p:cNvPr id="31" name="図 30" descr="グラフ&#10;&#10;自動的に生成された説明">
            <a:extLst>
              <a:ext uri="{FF2B5EF4-FFF2-40B4-BE49-F238E27FC236}">
                <a16:creationId xmlns:a16="http://schemas.microsoft.com/office/drawing/2014/main" id="{C8D6C79A-1978-0748-F36B-46653F503BB9}"/>
              </a:ext>
            </a:extLst>
          </p:cNvPr>
          <p:cNvPicPr>
            <a:picLocks noChangeAspect="1"/>
          </p:cNvPicPr>
          <p:nvPr/>
        </p:nvPicPr>
        <p:blipFill rotWithShape="1">
          <a:blip r:embed="rId4">
            <a:extLst>
              <a:ext uri="{28A0092B-C50C-407E-A947-70E740481C1C}">
                <a14:useLocalDpi xmlns:a14="http://schemas.microsoft.com/office/drawing/2010/main" val="0"/>
              </a:ext>
            </a:extLst>
          </a:blip>
          <a:srcRect l="1055" r="10104"/>
          <a:stretch/>
        </p:blipFill>
        <p:spPr>
          <a:xfrm>
            <a:off x="5039438" y="2077478"/>
            <a:ext cx="1513046" cy="1192169"/>
          </a:xfrm>
          <a:prstGeom prst="rect">
            <a:avLst/>
          </a:prstGeom>
        </p:spPr>
      </p:pic>
      <p:pic>
        <p:nvPicPr>
          <p:cNvPr id="32" name="図 31" descr="グラフ&#10;&#10;自動的に生成された説明">
            <a:extLst>
              <a:ext uri="{FF2B5EF4-FFF2-40B4-BE49-F238E27FC236}">
                <a16:creationId xmlns:a16="http://schemas.microsoft.com/office/drawing/2014/main" id="{C35B6C22-09BA-CBE6-A348-AC220ABBE782}"/>
              </a:ext>
            </a:extLst>
          </p:cNvPr>
          <p:cNvPicPr>
            <a:picLocks noChangeAspect="1"/>
          </p:cNvPicPr>
          <p:nvPr/>
        </p:nvPicPr>
        <p:blipFill rotWithShape="1">
          <a:blip r:embed="rId5">
            <a:extLst>
              <a:ext uri="{28A0092B-C50C-407E-A947-70E740481C1C}">
                <a14:useLocalDpi xmlns:a14="http://schemas.microsoft.com/office/drawing/2010/main" val="0"/>
              </a:ext>
            </a:extLst>
          </a:blip>
          <a:srcRect l="1596" r="12856"/>
          <a:stretch/>
        </p:blipFill>
        <p:spPr>
          <a:xfrm>
            <a:off x="3548509" y="2077479"/>
            <a:ext cx="1456959" cy="1192169"/>
          </a:xfrm>
          <a:prstGeom prst="rect">
            <a:avLst/>
          </a:prstGeom>
        </p:spPr>
      </p:pic>
      <p:sp>
        <p:nvSpPr>
          <p:cNvPr id="33" name="テキスト ボックス 32">
            <a:extLst>
              <a:ext uri="{FF2B5EF4-FFF2-40B4-BE49-F238E27FC236}">
                <a16:creationId xmlns:a16="http://schemas.microsoft.com/office/drawing/2014/main" id="{1F3FF82D-33A7-8751-AF9C-A48285E2ADAB}"/>
              </a:ext>
            </a:extLst>
          </p:cNvPr>
          <p:cNvSpPr txBox="1"/>
          <p:nvPr/>
        </p:nvSpPr>
        <p:spPr>
          <a:xfrm>
            <a:off x="3784782" y="3220024"/>
            <a:ext cx="1192527" cy="200055"/>
          </a:xfrm>
          <a:prstGeom prst="rect">
            <a:avLst/>
          </a:prstGeom>
          <a:noFill/>
        </p:spPr>
        <p:txBody>
          <a:bodyPr wrap="square" rtlCol="0">
            <a:spAutoFit/>
          </a:bodyPr>
          <a:lstStyle/>
          <a:p>
            <a:pPr algn="ctr"/>
            <a:r>
              <a:rPr kumimoji="1" lang="ja-JP" altLang="en-US" sz="700" dirty="0"/>
              <a:t>従来型</a:t>
            </a:r>
          </a:p>
        </p:txBody>
      </p:sp>
      <p:sp>
        <p:nvSpPr>
          <p:cNvPr id="34" name="テキスト ボックス 33">
            <a:extLst>
              <a:ext uri="{FF2B5EF4-FFF2-40B4-BE49-F238E27FC236}">
                <a16:creationId xmlns:a16="http://schemas.microsoft.com/office/drawing/2014/main" id="{A52D568B-48DE-36F5-2625-25C8F7A97936}"/>
              </a:ext>
            </a:extLst>
          </p:cNvPr>
          <p:cNvSpPr txBox="1"/>
          <p:nvPr/>
        </p:nvSpPr>
        <p:spPr>
          <a:xfrm>
            <a:off x="5279168" y="3222510"/>
            <a:ext cx="1098682" cy="200055"/>
          </a:xfrm>
          <a:prstGeom prst="rect">
            <a:avLst/>
          </a:prstGeom>
          <a:noFill/>
        </p:spPr>
        <p:txBody>
          <a:bodyPr wrap="square" rtlCol="0">
            <a:spAutoFit/>
          </a:bodyPr>
          <a:lstStyle/>
          <a:p>
            <a:pPr algn="ctr"/>
            <a:r>
              <a:rPr kumimoji="1" lang="ja-JP" altLang="en-US" sz="700" dirty="0"/>
              <a:t>折り返し型</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9370098-C603-E682-1A59-0FA5A8672185}"/>
                  </a:ext>
                </a:extLst>
              </p:cNvPr>
              <p:cNvSpPr txBox="1"/>
              <p:nvPr/>
            </p:nvSpPr>
            <p:spPr>
              <a:xfrm>
                <a:off x="3481418" y="3405991"/>
                <a:ext cx="3116039" cy="861774"/>
              </a:xfrm>
              <a:prstGeom prst="rect">
                <a:avLst/>
              </a:prstGeom>
              <a:noFill/>
            </p:spPr>
            <p:txBody>
              <a:bodyPr wrap="square" rtlCol="0">
                <a:spAutoFit/>
              </a:bodyPr>
              <a:lstStyle/>
              <a:p>
                <a:pPr algn="l"/>
                <a:r>
                  <a:rPr kumimoji="1" lang="ja-JP" altLang="en-US" sz="1000" dirty="0"/>
                  <a:t>ギルバート乗算回路は</a:t>
                </a:r>
                <a14:m>
                  <m:oMath xmlns:m="http://schemas.openxmlformats.org/officeDocument/2006/math">
                    <m:sSub>
                      <m:sSubPr>
                        <m:ctrlPr>
                          <a:rPr kumimoji="1" lang="en-US" altLang="ja-JP" sz="1000" b="0" i="1" smtClean="0">
                            <a:latin typeface="Cambria Math" panose="02040503050406030204" pitchFamily="18" charset="0"/>
                          </a:rPr>
                        </m:ctrlPr>
                      </m:sSubPr>
                      <m:e>
                        <m:r>
                          <a:rPr kumimoji="1" lang="en-US" altLang="ja-JP" sz="1000" b="0" i="1" smtClean="0">
                            <a:latin typeface="Cambria Math" panose="02040503050406030204" pitchFamily="18" charset="0"/>
                          </a:rPr>
                          <m:t>𝑣</m:t>
                        </m:r>
                      </m:e>
                      <m:sub>
                        <m:r>
                          <a:rPr kumimoji="1" lang="en-US" altLang="ja-JP" sz="1000" b="0" i="1" smtClean="0">
                            <a:latin typeface="Cambria Math" panose="02040503050406030204" pitchFamily="18" charset="0"/>
                          </a:rPr>
                          <m:t>𝑖𝑛</m:t>
                        </m:r>
                      </m:sub>
                    </m:sSub>
                  </m:oMath>
                </a14:m>
                <a:r>
                  <a:rPr kumimoji="1" lang="ja-JP" altLang="en-US" sz="1000" dirty="0"/>
                  <a:t>と</a:t>
                </a:r>
                <a14:m>
                  <m:oMath xmlns:m="http://schemas.openxmlformats.org/officeDocument/2006/math">
                    <m:sSub>
                      <m:sSubPr>
                        <m:ctrlPr>
                          <a:rPr kumimoji="1" lang="en-US" altLang="ja-JP" sz="1000" b="0" i="1" dirty="0" smtClean="0">
                            <a:latin typeface="Cambria Math" panose="02040503050406030204" pitchFamily="18" charset="0"/>
                          </a:rPr>
                        </m:ctrlPr>
                      </m:sSubPr>
                      <m:e>
                        <m:r>
                          <a:rPr kumimoji="1" lang="en-US" altLang="ja-JP" sz="1000" b="0" i="1" dirty="0" smtClean="0">
                            <a:latin typeface="Cambria Math" panose="02040503050406030204" pitchFamily="18" charset="0"/>
                          </a:rPr>
                          <m:t>𝑉</m:t>
                        </m:r>
                      </m:e>
                      <m:sub>
                        <m:r>
                          <a:rPr kumimoji="1" lang="en-US" altLang="ja-JP" sz="1000" b="0" i="1" dirty="0" smtClean="0">
                            <a:latin typeface="Cambria Math" panose="02040503050406030204" pitchFamily="18" charset="0"/>
                          </a:rPr>
                          <m:t>𝐶𝑇𝑅𝐿</m:t>
                        </m:r>
                      </m:sub>
                    </m:sSub>
                  </m:oMath>
                </a14:m>
                <a:r>
                  <a:rPr kumimoji="1" lang="ja-JP" altLang="en-US" sz="1000" dirty="0"/>
                  <a:t>に比例した出力を得ることができる。上図は従来型と折り返し</a:t>
                </a:r>
                <a:r>
                  <a:rPr lang="ja-JP" altLang="en-US" sz="1000" dirty="0"/>
                  <a:t>型の直流特性である。</a:t>
                </a:r>
                <a:endParaRPr lang="en-US" altLang="ja-JP" sz="1000" dirty="0"/>
              </a:p>
              <a:p>
                <a:pPr algn="l"/>
                <a:r>
                  <a:rPr kumimoji="1" lang="ja-JP" altLang="en-US" sz="1000" dirty="0"/>
                  <a:t>折り返し型は従来型に比べ</a:t>
                </a:r>
                <a:r>
                  <a:rPr kumimoji="1" lang="ja-JP" altLang="en-US" sz="1000" dirty="0">
                    <a:solidFill>
                      <a:schemeClr val="accent2"/>
                    </a:solidFill>
                  </a:rPr>
                  <a:t>大きな出力範囲になっている。</a:t>
                </a:r>
              </a:p>
            </p:txBody>
          </p:sp>
        </mc:Choice>
        <mc:Fallback xmlns="">
          <p:sp>
            <p:nvSpPr>
              <p:cNvPr id="35" name="テキスト ボックス 34">
                <a:extLst>
                  <a:ext uri="{FF2B5EF4-FFF2-40B4-BE49-F238E27FC236}">
                    <a16:creationId xmlns:a16="http://schemas.microsoft.com/office/drawing/2014/main" id="{19370098-C603-E682-1A59-0FA5A8672185}"/>
                  </a:ext>
                </a:extLst>
              </p:cNvPr>
              <p:cNvSpPr txBox="1">
                <a:spLocks noRot="1" noChangeAspect="1" noMove="1" noResize="1" noEditPoints="1" noAdjustHandles="1" noChangeArrowheads="1" noChangeShapeType="1" noTextEdit="1"/>
              </p:cNvSpPr>
              <p:nvPr/>
            </p:nvSpPr>
            <p:spPr>
              <a:xfrm>
                <a:off x="3481418" y="3405991"/>
                <a:ext cx="3116039" cy="861774"/>
              </a:xfrm>
              <a:prstGeom prst="rect">
                <a:avLst/>
              </a:prstGeom>
              <a:blipFill>
                <a:blip r:embed="rId6"/>
                <a:stretch>
                  <a:fillRect b="-28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7BC372A6-92AE-5C91-5283-094E37A558D2}"/>
                  </a:ext>
                </a:extLst>
              </p:cNvPr>
              <p:cNvSpPr txBox="1"/>
              <p:nvPr/>
            </p:nvSpPr>
            <p:spPr>
              <a:xfrm>
                <a:off x="5058450" y="1831257"/>
                <a:ext cx="1517252" cy="246221"/>
              </a:xfrm>
              <a:prstGeom prst="rect">
                <a:avLst/>
              </a:prstGeom>
              <a:noFill/>
              <a:ln>
                <a:solidFill>
                  <a:schemeClr val="tx1"/>
                </a:solidFill>
              </a:ln>
            </p:spPr>
            <p:txBody>
              <a:bodyPr wrap="squar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n-US" altLang="ja-JP" sz="1000" b="0" i="0" smtClean="0">
                          <a:latin typeface="Cambria Math" panose="02040503050406030204" pitchFamily="18" charset="0"/>
                        </a:rPr>
                        <m:t>process</m:t>
                      </m:r>
                      <m:r>
                        <a:rPr kumimoji="1" lang="en-US" altLang="ja-JP" sz="1000" b="0" i="0" smtClean="0">
                          <a:latin typeface="Cambria Math" panose="02040503050406030204" pitchFamily="18" charset="0"/>
                        </a:rPr>
                        <m:t> :</m:t>
                      </m:r>
                      <m:r>
                        <m:rPr>
                          <m:sty m:val="p"/>
                        </m:rPr>
                        <a:rPr kumimoji="1" lang="en-US" altLang="ja-JP" sz="1000" b="0" i="0" smtClean="0">
                          <a:latin typeface="Cambria Math" panose="02040503050406030204" pitchFamily="18" charset="0"/>
                        </a:rPr>
                        <m:t>Rohm</m:t>
                      </m:r>
                      <m:r>
                        <a:rPr kumimoji="1" lang="en-US" altLang="ja-JP" sz="1000" b="0" i="0" smtClean="0">
                          <a:latin typeface="Cambria Math" panose="02040503050406030204" pitchFamily="18" charset="0"/>
                        </a:rPr>
                        <m:t> 0.18 </m:t>
                      </m:r>
                      <m:r>
                        <m:rPr>
                          <m:sty m:val="p"/>
                        </m:rPr>
                        <a:rPr kumimoji="1" lang="en-US" altLang="ja-JP" sz="1000" b="0" i="0" smtClean="0">
                          <a:latin typeface="Cambria Math" panose="02040503050406030204" pitchFamily="18" charset="0"/>
                        </a:rPr>
                        <m:t>μm</m:t>
                      </m:r>
                    </m:oMath>
                  </m:oMathPara>
                </a14:m>
                <a:endParaRPr kumimoji="1" lang="ja-JP" altLang="en-US" sz="1000" dirty="0"/>
              </a:p>
            </p:txBody>
          </p:sp>
        </mc:Choice>
        <mc:Fallback xmlns="">
          <p:sp>
            <p:nvSpPr>
              <p:cNvPr id="36" name="テキスト ボックス 35">
                <a:extLst>
                  <a:ext uri="{FF2B5EF4-FFF2-40B4-BE49-F238E27FC236}">
                    <a16:creationId xmlns:a16="http://schemas.microsoft.com/office/drawing/2014/main" id="{7BC372A6-92AE-5C91-5283-094E37A558D2}"/>
                  </a:ext>
                </a:extLst>
              </p:cNvPr>
              <p:cNvSpPr txBox="1">
                <a:spLocks noRot="1" noChangeAspect="1" noMove="1" noResize="1" noEditPoints="1" noAdjustHandles="1" noChangeArrowheads="1" noChangeShapeType="1" noTextEdit="1"/>
              </p:cNvSpPr>
              <p:nvPr/>
            </p:nvSpPr>
            <p:spPr>
              <a:xfrm>
                <a:off x="5058450" y="1831257"/>
                <a:ext cx="1517252" cy="246221"/>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pic>
        <p:nvPicPr>
          <p:cNvPr id="37" name="図 36" descr="グラフ&#10;&#10;自動的に生成された説明">
            <a:extLst>
              <a:ext uri="{FF2B5EF4-FFF2-40B4-BE49-F238E27FC236}">
                <a16:creationId xmlns:a16="http://schemas.microsoft.com/office/drawing/2014/main" id="{7033E067-D9E9-2663-85AC-8C663C26B625}"/>
              </a:ext>
            </a:extLst>
          </p:cNvPr>
          <p:cNvPicPr>
            <a:picLocks noChangeAspect="1"/>
          </p:cNvPicPr>
          <p:nvPr/>
        </p:nvPicPr>
        <p:blipFill rotWithShape="1">
          <a:blip r:embed="rId8">
            <a:extLst>
              <a:ext uri="{28A0092B-C50C-407E-A947-70E740481C1C}">
                <a14:useLocalDpi xmlns:a14="http://schemas.microsoft.com/office/drawing/2010/main" val="0"/>
              </a:ext>
            </a:extLst>
          </a:blip>
          <a:srcRect r="7558"/>
          <a:stretch/>
        </p:blipFill>
        <p:spPr>
          <a:xfrm>
            <a:off x="3548509" y="4237887"/>
            <a:ext cx="1514288" cy="1146678"/>
          </a:xfrm>
          <a:prstGeom prst="rect">
            <a:avLst/>
          </a:prstGeom>
        </p:spPr>
      </p:pic>
      <p:pic>
        <p:nvPicPr>
          <p:cNvPr id="38" name="図 37" descr="グラフ&#10;&#10;自動的に生成された説明">
            <a:extLst>
              <a:ext uri="{FF2B5EF4-FFF2-40B4-BE49-F238E27FC236}">
                <a16:creationId xmlns:a16="http://schemas.microsoft.com/office/drawing/2014/main" id="{5F02C731-7E04-7E1F-CD8A-28C4E7E8569C}"/>
              </a:ext>
            </a:extLst>
          </p:cNvPr>
          <p:cNvPicPr>
            <a:picLocks noChangeAspect="1"/>
          </p:cNvPicPr>
          <p:nvPr/>
        </p:nvPicPr>
        <p:blipFill rotWithShape="1">
          <a:blip r:embed="rId9">
            <a:extLst>
              <a:ext uri="{28A0092B-C50C-407E-A947-70E740481C1C}">
                <a14:useLocalDpi xmlns:a14="http://schemas.microsoft.com/office/drawing/2010/main" val="0"/>
              </a:ext>
            </a:extLst>
          </a:blip>
          <a:srcRect l="1012" r="7567"/>
          <a:stretch/>
        </p:blipFill>
        <p:spPr>
          <a:xfrm>
            <a:off x="5037106" y="4237887"/>
            <a:ext cx="1497565" cy="1146678"/>
          </a:xfrm>
          <a:prstGeom prst="rect">
            <a:avLst/>
          </a:prstGeom>
        </p:spPr>
      </p:pic>
      <p:sp>
        <p:nvSpPr>
          <p:cNvPr id="40" name="テキスト ボックス 39">
            <a:extLst>
              <a:ext uri="{FF2B5EF4-FFF2-40B4-BE49-F238E27FC236}">
                <a16:creationId xmlns:a16="http://schemas.microsoft.com/office/drawing/2014/main" id="{1BFE6AEA-5AC7-ADDE-59EB-41D64E88616A}"/>
              </a:ext>
            </a:extLst>
          </p:cNvPr>
          <p:cNvSpPr txBox="1"/>
          <p:nvPr/>
        </p:nvSpPr>
        <p:spPr>
          <a:xfrm>
            <a:off x="3727675" y="5333311"/>
            <a:ext cx="1192527" cy="200055"/>
          </a:xfrm>
          <a:prstGeom prst="rect">
            <a:avLst/>
          </a:prstGeom>
          <a:noFill/>
        </p:spPr>
        <p:txBody>
          <a:bodyPr wrap="square" rtlCol="0">
            <a:spAutoFit/>
          </a:bodyPr>
          <a:lstStyle/>
          <a:p>
            <a:pPr algn="ctr"/>
            <a:r>
              <a:rPr kumimoji="1" lang="ja-JP" altLang="en-US" sz="700" dirty="0"/>
              <a:t>従来型</a:t>
            </a:r>
          </a:p>
        </p:txBody>
      </p:sp>
      <p:sp>
        <p:nvSpPr>
          <p:cNvPr id="41" name="テキスト ボックス 40">
            <a:extLst>
              <a:ext uri="{FF2B5EF4-FFF2-40B4-BE49-F238E27FC236}">
                <a16:creationId xmlns:a16="http://schemas.microsoft.com/office/drawing/2014/main" id="{BDC38860-629E-778A-FF37-6F1B11548FA5}"/>
              </a:ext>
            </a:extLst>
          </p:cNvPr>
          <p:cNvSpPr txBox="1"/>
          <p:nvPr/>
        </p:nvSpPr>
        <p:spPr>
          <a:xfrm>
            <a:off x="5267735" y="5333310"/>
            <a:ext cx="1098682" cy="200055"/>
          </a:xfrm>
          <a:prstGeom prst="rect">
            <a:avLst/>
          </a:prstGeom>
          <a:noFill/>
        </p:spPr>
        <p:txBody>
          <a:bodyPr wrap="square" rtlCol="0">
            <a:spAutoFit/>
          </a:bodyPr>
          <a:lstStyle/>
          <a:p>
            <a:pPr algn="ctr"/>
            <a:r>
              <a:rPr kumimoji="1" lang="ja-JP" altLang="en-US" sz="700" dirty="0"/>
              <a:t>折り返し型</a:t>
            </a:r>
          </a:p>
        </p:txBody>
      </p:sp>
      <p:sp>
        <p:nvSpPr>
          <p:cNvPr id="42" name="テキスト ボックス 41">
            <a:extLst>
              <a:ext uri="{FF2B5EF4-FFF2-40B4-BE49-F238E27FC236}">
                <a16:creationId xmlns:a16="http://schemas.microsoft.com/office/drawing/2014/main" id="{872A2966-9437-9821-F66E-A41FD68900BB}"/>
              </a:ext>
            </a:extLst>
          </p:cNvPr>
          <p:cNvSpPr txBox="1"/>
          <p:nvPr/>
        </p:nvSpPr>
        <p:spPr>
          <a:xfrm>
            <a:off x="3495527" y="5445194"/>
            <a:ext cx="3101930" cy="553998"/>
          </a:xfrm>
          <a:prstGeom prst="rect">
            <a:avLst/>
          </a:prstGeom>
          <a:noFill/>
        </p:spPr>
        <p:txBody>
          <a:bodyPr wrap="square" rtlCol="0">
            <a:spAutoFit/>
          </a:bodyPr>
          <a:lstStyle/>
          <a:p>
            <a:pPr algn="l"/>
            <a:r>
              <a:rPr kumimoji="1" lang="ja-JP" altLang="en-US" sz="1000" dirty="0"/>
              <a:t>次のグラフは従来型と折り返し型の周波数特性である。折り返し型は従来型に比べ、</a:t>
            </a:r>
            <a:r>
              <a:rPr kumimoji="1" lang="ja-JP" altLang="en-US" sz="1000" dirty="0">
                <a:solidFill>
                  <a:schemeClr val="accent2"/>
                </a:solidFill>
              </a:rPr>
              <a:t>振幅の減衰が</a:t>
            </a:r>
            <a:r>
              <a:rPr kumimoji="1" lang="en-US" altLang="ja-JP" sz="1000" dirty="0">
                <a:solidFill>
                  <a:schemeClr val="accent2"/>
                </a:solidFill>
              </a:rPr>
              <a:t>1</a:t>
            </a:r>
            <a:r>
              <a:rPr kumimoji="1" lang="ja-JP" altLang="en-US" sz="1000" dirty="0">
                <a:solidFill>
                  <a:schemeClr val="accent2"/>
                </a:solidFill>
              </a:rPr>
              <a:t>桁程度早く始まっている。</a:t>
            </a:r>
          </a:p>
        </p:txBody>
      </p:sp>
      <p:sp>
        <p:nvSpPr>
          <p:cNvPr id="43" name="正方形/長方形 42">
            <a:extLst>
              <a:ext uri="{FF2B5EF4-FFF2-40B4-BE49-F238E27FC236}">
                <a16:creationId xmlns:a16="http://schemas.microsoft.com/office/drawing/2014/main" id="{6671AA7E-190C-CA0C-4248-48EA414039E4}"/>
              </a:ext>
            </a:extLst>
          </p:cNvPr>
          <p:cNvSpPr/>
          <p:nvPr/>
        </p:nvSpPr>
        <p:spPr>
          <a:xfrm>
            <a:off x="3481418" y="6101616"/>
            <a:ext cx="3112769" cy="2809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5F802ED6-B39D-B08F-07C2-DE4C1B2CAC63}"/>
              </a:ext>
            </a:extLst>
          </p:cNvPr>
          <p:cNvSpPr txBox="1"/>
          <p:nvPr/>
        </p:nvSpPr>
        <p:spPr>
          <a:xfrm>
            <a:off x="3474028" y="6112360"/>
            <a:ext cx="1349431" cy="276999"/>
          </a:xfrm>
          <a:prstGeom prst="rect">
            <a:avLst/>
          </a:prstGeom>
          <a:noFill/>
        </p:spPr>
        <p:txBody>
          <a:bodyPr wrap="square" rtlCol="0">
            <a:spAutoFit/>
          </a:bodyPr>
          <a:lstStyle/>
          <a:p>
            <a:r>
              <a:rPr kumimoji="1" lang="ja-JP" altLang="en-US" sz="1200" dirty="0">
                <a:solidFill>
                  <a:schemeClr val="tx2"/>
                </a:solidFill>
              </a:rPr>
              <a:t>小信号等価回路</a:t>
            </a:r>
          </a:p>
        </p:txBody>
      </p:sp>
      <p:sp>
        <p:nvSpPr>
          <p:cNvPr id="46" name="テキスト ボックス 45">
            <a:extLst>
              <a:ext uri="{FF2B5EF4-FFF2-40B4-BE49-F238E27FC236}">
                <a16:creationId xmlns:a16="http://schemas.microsoft.com/office/drawing/2014/main" id="{F77CDEEC-E570-AC7F-8F41-488E4516EA40}"/>
              </a:ext>
            </a:extLst>
          </p:cNvPr>
          <p:cNvSpPr txBox="1"/>
          <p:nvPr/>
        </p:nvSpPr>
        <p:spPr>
          <a:xfrm>
            <a:off x="3480481" y="8049610"/>
            <a:ext cx="3112769" cy="861774"/>
          </a:xfrm>
          <a:prstGeom prst="rect">
            <a:avLst/>
          </a:prstGeom>
          <a:noFill/>
        </p:spPr>
        <p:txBody>
          <a:bodyPr wrap="square" rtlCol="0">
            <a:spAutoFit/>
          </a:bodyPr>
          <a:lstStyle/>
          <a:p>
            <a:pPr algn="l"/>
            <a:r>
              <a:rPr kumimoji="1" lang="ja-JP" altLang="en-US" sz="1000" dirty="0"/>
              <a:t>周波数特性悪化の原因の一つに</a:t>
            </a:r>
            <a:r>
              <a:rPr kumimoji="1" lang="en-US" altLang="ja-JP" sz="1000" dirty="0" err="1"/>
              <a:t>pmos</a:t>
            </a:r>
            <a:r>
              <a:rPr kumimoji="1" lang="ja-JP" altLang="en-US" sz="1000" dirty="0"/>
              <a:t>に付く寄生容量が考えられる。具体的にどの部分の寄生容量かを特定するため上図のような小信号等価回路を考えたがこのままでは解析が難しいので、引き続き解析方法の検討をしてゆく。</a:t>
            </a:r>
            <a:endParaRPr lang="en-US" altLang="ja-JP" sz="1000" dirty="0"/>
          </a:p>
        </p:txBody>
      </p:sp>
      <p:pic>
        <p:nvPicPr>
          <p:cNvPr id="48" name="図 47" descr="背景パターン&#10;&#10;中程度の精度で自動的に生成された説明">
            <a:extLst>
              <a:ext uri="{FF2B5EF4-FFF2-40B4-BE49-F238E27FC236}">
                <a16:creationId xmlns:a16="http://schemas.microsoft.com/office/drawing/2014/main" id="{DE5161D9-26BB-5301-A8A8-EE76192115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7595" y="6300532"/>
            <a:ext cx="2419021" cy="1635364"/>
          </a:xfrm>
          <a:prstGeom prst="rect">
            <a:avLst/>
          </a:prstGeom>
        </p:spPr>
      </p:pic>
      <p:sp>
        <p:nvSpPr>
          <p:cNvPr id="49" name="テキスト ボックス 48">
            <a:extLst>
              <a:ext uri="{FF2B5EF4-FFF2-40B4-BE49-F238E27FC236}">
                <a16:creationId xmlns:a16="http://schemas.microsoft.com/office/drawing/2014/main" id="{178FEDEB-3228-6D92-5C00-18C53E449DF3}"/>
              </a:ext>
            </a:extLst>
          </p:cNvPr>
          <p:cNvSpPr txBox="1"/>
          <p:nvPr/>
        </p:nvSpPr>
        <p:spPr>
          <a:xfrm>
            <a:off x="4185404" y="7909827"/>
            <a:ext cx="1746089" cy="200055"/>
          </a:xfrm>
          <a:prstGeom prst="rect">
            <a:avLst/>
          </a:prstGeom>
          <a:noFill/>
        </p:spPr>
        <p:txBody>
          <a:bodyPr wrap="square" rtlCol="0">
            <a:spAutoFit/>
          </a:bodyPr>
          <a:lstStyle/>
          <a:p>
            <a:pPr algn="ctr"/>
            <a:r>
              <a:rPr kumimoji="1" lang="ja-JP" altLang="en-US" sz="700" dirty="0"/>
              <a:t>折り返し型の小信号等価回路</a:t>
            </a:r>
          </a:p>
        </p:txBody>
      </p:sp>
      <p:sp>
        <p:nvSpPr>
          <p:cNvPr id="50" name="正方形/長方形 49">
            <a:extLst>
              <a:ext uri="{FF2B5EF4-FFF2-40B4-BE49-F238E27FC236}">
                <a16:creationId xmlns:a16="http://schemas.microsoft.com/office/drawing/2014/main" id="{DA635D54-554B-C9F0-38A8-A0B1666DF7EE}"/>
              </a:ext>
            </a:extLst>
          </p:cNvPr>
          <p:cNvSpPr/>
          <p:nvPr/>
        </p:nvSpPr>
        <p:spPr>
          <a:xfrm>
            <a:off x="3480481" y="9008440"/>
            <a:ext cx="3112770" cy="621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テキスト ボックス 50">
            <a:extLst>
              <a:ext uri="{FF2B5EF4-FFF2-40B4-BE49-F238E27FC236}">
                <a16:creationId xmlns:a16="http://schemas.microsoft.com/office/drawing/2014/main" id="{A2BF7C77-6AD3-2F5F-24FF-F195C99537C4}"/>
              </a:ext>
            </a:extLst>
          </p:cNvPr>
          <p:cNvSpPr txBox="1"/>
          <p:nvPr/>
        </p:nvSpPr>
        <p:spPr>
          <a:xfrm>
            <a:off x="3461911" y="9024552"/>
            <a:ext cx="1000351" cy="276999"/>
          </a:xfrm>
          <a:prstGeom prst="rect">
            <a:avLst/>
          </a:prstGeom>
          <a:noFill/>
        </p:spPr>
        <p:txBody>
          <a:bodyPr wrap="square" rtlCol="0">
            <a:spAutoFit/>
          </a:bodyPr>
          <a:lstStyle/>
          <a:p>
            <a:r>
              <a:rPr kumimoji="1" lang="ja-JP" altLang="en-US" sz="1200" dirty="0">
                <a:solidFill>
                  <a:schemeClr val="tx2"/>
                </a:solidFill>
              </a:rPr>
              <a:t>今後の展望</a:t>
            </a:r>
          </a:p>
        </p:txBody>
      </p:sp>
      <p:sp>
        <p:nvSpPr>
          <p:cNvPr id="52" name="テキスト ボックス 51">
            <a:extLst>
              <a:ext uri="{FF2B5EF4-FFF2-40B4-BE49-F238E27FC236}">
                <a16:creationId xmlns:a16="http://schemas.microsoft.com/office/drawing/2014/main" id="{D7BAFA64-BBFE-2A02-4243-6DB836DCAF81}"/>
              </a:ext>
            </a:extLst>
          </p:cNvPr>
          <p:cNvSpPr txBox="1"/>
          <p:nvPr/>
        </p:nvSpPr>
        <p:spPr>
          <a:xfrm>
            <a:off x="3480481" y="9251303"/>
            <a:ext cx="3112769" cy="400110"/>
          </a:xfrm>
          <a:prstGeom prst="rect">
            <a:avLst/>
          </a:prstGeom>
          <a:noFill/>
        </p:spPr>
        <p:txBody>
          <a:bodyPr wrap="square" rtlCol="0">
            <a:spAutoFit/>
          </a:bodyPr>
          <a:lstStyle/>
          <a:p>
            <a:pPr algn="l"/>
            <a:r>
              <a:rPr kumimoji="1" lang="ja-JP" altLang="en-US" sz="1000" dirty="0"/>
              <a:t>小信号解析を行い周波数特性悪化の原因を特定する。</a:t>
            </a:r>
            <a:endParaRPr kumimoji="1" lang="en-US" altLang="ja-JP" sz="1000" dirty="0"/>
          </a:p>
          <a:p>
            <a:pPr algn="l"/>
            <a:r>
              <a:rPr lang="ja-JP" altLang="en-US" sz="1000"/>
              <a:t>集積化に向けてレイアウトを考える。</a:t>
            </a:r>
            <a:endParaRPr kumimoji="1" lang="ja-JP" altLang="en-US" sz="1000" dirty="0"/>
          </a:p>
        </p:txBody>
      </p:sp>
      <p:sp>
        <p:nvSpPr>
          <p:cNvPr id="2" name="テキスト ボックス 1">
            <a:extLst>
              <a:ext uri="{FF2B5EF4-FFF2-40B4-BE49-F238E27FC236}">
                <a16:creationId xmlns:a16="http://schemas.microsoft.com/office/drawing/2014/main" id="{65268018-E337-66C2-9660-168059C265AC}"/>
              </a:ext>
            </a:extLst>
          </p:cNvPr>
          <p:cNvSpPr txBox="1"/>
          <p:nvPr/>
        </p:nvSpPr>
        <p:spPr>
          <a:xfrm>
            <a:off x="220728" y="1206449"/>
            <a:ext cx="1025397" cy="261610"/>
          </a:xfrm>
          <a:prstGeom prst="rect">
            <a:avLst/>
          </a:prstGeom>
          <a:noFill/>
        </p:spPr>
        <p:txBody>
          <a:bodyPr wrap="square" rtlCol="0">
            <a:spAutoFit/>
          </a:bodyPr>
          <a:lstStyle/>
          <a:p>
            <a:pPr algn="ctr"/>
            <a:r>
              <a:rPr kumimoji="1" lang="en-US" altLang="ja-JP" sz="1100" dirty="0"/>
              <a:t>4-10</a:t>
            </a:r>
            <a:endParaRPr kumimoji="1" lang="ja-JP" altLang="en-US" sz="1100" dirty="0"/>
          </a:p>
        </p:txBody>
      </p:sp>
    </p:spTree>
    <p:extLst>
      <p:ext uri="{BB962C8B-B14F-4D97-AF65-F5344CB8AC3E}">
        <p14:creationId xmlns:p14="http://schemas.microsoft.com/office/powerpoint/2010/main" val="35740152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10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402</Words>
  <Application>Microsoft Office PowerPoint</Application>
  <PresentationFormat>A4 210 x 297 mm</PresentationFormat>
  <Paragraphs>32</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游ゴシック Light</vt:lpstr>
      <vt:lpstr>Arial</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KOJIMAHIKARU</dc:creator>
  <cp:lastModifiedBy>KOJIMAHIKARU</cp:lastModifiedBy>
  <cp:revision>3</cp:revision>
  <dcterms:created xsi:type="dcterms:W3CDTF">2023-09-05T01:50:23Z</dcterms:created>
  <dcterms:modified xsi:type="dcterms:W3CDTF">2023-09-05T06:07:52Z</dcterms:modified>
</cp:coreProperties>
</file>