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3" r:id="rId6"/>
    <p:sldId id="274" r:id="rId7"/>
    <p:sldId id="265" r:id="rId8"/>
    <p:sldId id="260" r:id="rId9"/>
    <p:sldId id="264" r:id="rId10"/>
    <p:sldId id="266" r:id="rId11"/>
    <p:sldId id="267" r:id="rId12"/>
    <p:sldId id="261" r:id="rId13"/>
    <p:sldId id="272" r:id="rId14"/>
    <p:sldId id="268" r:id="rId15"/>
    <p:sldId id="269" r:id="rId16"/>
    <p:sldId id="262" r:id="rId17"/>
    <p:sldId id="273" r:id="rId18"/>
    <p:sldId id="270" r:id="rId19"/>
    <p:sldId id="271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CC71-4E0B-4CAF-B004-A737532E51DB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89C-F9E7-4901-9E80-795CA00E9CCC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134B-D76B-4956-AC68-1FE1F5A4C946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ABE0-AF72-4E87-968A-C1E0F2022156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7A82-36BC-44DE-8A15-9500034F6B56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3F97-0F33-4AE2-B423-F8A6EF06FD48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0D4C-723E-4C7A-A071-BFC393537034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60F3-3BCD-4928-ADBB-E545A83A646C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3264-7B9C-4627-81C3-62646DDEC186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3667-FCD2-4865-A731-6F3946085CDE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7C97-FCDD-4DB4-BEAC-0590BBE7E4FC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B495EDE-5EF7-4307-A9B1-01F5684097A7}" type="datetime1">
              <a:rPr lang="ja-JP" altLang="en-US" smtClean="0"/>
              <a:t>2024/3/2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2024/02/26 TO</a:t>
            </a:r>
            <a:r>
              <a:rPr kumimoji="1" lang="ja-JP" altLang="en-US" dirty="0"/>
              <a:t>回路詳細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2024/02/23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B4</a:t>
            </a:r>
            <a:r>
              <a:rPr kumimoji="1" lang="ja-JP" altLang="en-US" dirty="0"/>
              <a:t>　小島光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3019-1432-2536-1795-FD391E345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305FA6-89B5-54D8-47D1-31018B5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.2</a:t>
            </a:r>
            <a:r>
              <a:rPr kumimoji="1" lang="ja-JP" altLang="en-US" dirty="0"/>
              <a:t>　測定系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28C1AE-FF04-778F-3F3F-CFC37BABF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9E7AB36-E4CB-4ED6-AB58-180836000A0F}"/>
                  </a:ext>
                </a:extLst>
              </p:cNvPr>
              <p:cNvSpPr txBox="1"/>
              <p:nvPr/>
            </p:nvSpPr>
            <p:spPr>
              <a:xfrm>
                <a:off x="7333130" y="2961003"/>
                <a:ext cx="407894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MultiplerVDD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: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1.8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V</a:t>
                </a:r>
              </a:p>
              <a:p>
                <a:r>
                  <a:rPr kumimoji="1" lang="en-US" altLang="ja-JP" dirty="0" err="1"/>
                  <a:t>UCurrentSourceCopy</a:t>
                </a:r>
                <a:r>
                  <a:rPr kumimoji="1" lang="en-US" altLang="ja-JP" dirty="0"/>
                  <a:t> : 0.5 V</a:t>
                </a:r>
              </a:p>
              <a:p>
                <a:r>
                  <a:rPr lang="ja-JP" altLang="en-US" dirty="0"/>
                  <a:t>のバイアスをかけ、</a:t>
                </a:r>
                <a:endParaRPr lang="en-US" altLang="ja-JP" dirty="0"/>
              </a:p>
              <a:p>
                <a:r>
                  <a:rPr lang="en-US" altLang="ja-JP" dirty="0" err="1"/>
                  <a:t>UCurrentSourceRef</a:t>
                </a:r>
                <a:r>
                  <a:rPr lang="ja-JP" altLang="en-US" dirty="0"/>
                  <a:t>を掃引する。</a:t>
                </a:r>
                <a:endParaRPr lang="en-US" altLang="ja-JP" dirty="0"/>
              </a:p>
              <a:p>
                <a:r>
                  <a:rPr lang="ja-JP" altLang="en-US" dirty="0"/>
                  <a:t>この時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ja-JP" dirty="0"/>
                  <a:t>(</a:t>
                </a:r>
                <a:r>
                  <a:rPr lang="ja-JP" altLang="en-US" dirty="0"/>
                  <a:t>低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抵抗の両端電圧を測定することで電流を測定する。</a:t>
                </a:r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9E7AB36-E4CB-4ED6-AB58-180836000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130" y="2961003"/>
                <a:ext cx="4078941" cy="2031325"/>
              </a:xfrm>
              <a:prstGeom prst="rect">
                <a:avLst/>
              </a:prstGeom>
              <a:blipFill>
                <a:blip r:embed="rId2"/>
                <a:stretch>
                  <a:fillRect l="-1345" t="-18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2BC50AD-8698-F2EB-7226-CB55F16AD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53" y="1845169"/>
            <a:ext cx="6231455" cy="426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B767A-4A52-3D91-AEED-4CCD598D5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8DD14-1B64-25BC-A5BE-6149B6AE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2.3</a:t>
            </a:r>
            <a:r>
              <a:rPr kumimoji="1" lang="ja-JP" altLang="en-US" dirty="0"/>
              <a:t>　測定のシミュレーション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06210-4A7B-BCBD-CC71-1B0ED2045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E37131B2-1F62-FE61-0B34-4DF3CF091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9" t="7464" r="1794"/>
          <a:stretch/>
        </p:blipFill>
        <p:spPr>
          <a:xfrm>
            <a:off x="762001" y="1329442"/>
            <a:ext cx="6490446" cy="490934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DDDB26-558D-E91F-F566-C2DDF6CC3456}"/>
              </a:ext>
            </a:extLst>
          </p:cNvPr>
          <p:cNvSpPr txBox="1"/>
          <p:nvPr/>
        </p:nvSpPr>
        <p:spPr>
          <a:xfrm>
            <a:off x="7700682" y="3460949"/>
            <a:ext cx="399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緑 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UCurrentSourceCopy</a:t>
            </a:r>
            <a:endParaRPr kumimoji="1" lang="en-US" altLang="ja-JP" dirty="0"/>
          </a:p>
          <a:p>
            <a:r>
              <a:rPr lang="ja-JP" altLang="en-US" dirty="0"/>
              <a:t>赤 </a:t>
            </a:r>
            <a:r>
              <a:rPr lang="en-US" altLang="ja-JP" dirty="0"/>
              <a:t>: </a:t>
            </a:r>
            <a:r>
              <a:rPr lang="en-US" altLang="ja-JP" dirty="0" err="1"/>
              <a:t>UCurrentSourceRef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62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802DA-BD19-CA5E-1CA0-054CC5EA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5023B-5B80-9DB8-24A5-1B4CF9FB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785955"/>
          </a:xfrm>
        </p:spPr>
        <p:txBody>
          <a:bodyPr/>
          <a:lstStyle/>
          <a:p>
            <a:pPr algn="ctr"/>
            <a:r>
              <a:rPr kumimoji="1" lang="en-US" altLang="ja-JP" dirty="0"/>
              <a:t>3. </a:t>
            </a:r>
            <a:r>
              <a:rPr kumimoji="1" lang="ja-JP" altLang="en-US" dirty="0"/>
              <a:t>乗算回路</a:t>
            </a:r>
            <a:r>
              <a:rPr kumimoji="1" lang="en-US" altLang="ja-JP" dirty="0"/>
              <a:t>(</a:t>
            </a:r>
            <a:r>
              <a:rPr kumimoji="1" lang="ja-JP" altLang="en-US" dirty="0"/>
              <a:t>針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9DD085-2A27-615D-A058-6574360B9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130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E96AC-9189-705E-E476-AF4865A8C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F4EB4-DC6C-4F29-1BE7-C2502858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.1</a:t>
            </a:r>
            <a:r>
              <a:rPr kumimoji="1" lang="ja-JP" altLang="en-US" dirty="0"/>
              <a:t>　回路図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E7720F-3C2B-61CE-0705-5BB24811D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098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FF686-91BA-6874-2A83-6F20AAB7E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6CCBB4-8C2D-34E1-4D44-ACFAB92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3.2</a:t>
            </a:r>
            <a:r>
              <a:rPr kumimoji="1" lang="ja-JP" altLang="en-US" dirty="0"/>
              <a:t>　測定系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F94089-6467-D18B-6730-4E24C74C1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853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985A-C432-DF9F-FE54-EA2FDB936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86B00-99CF-8B75-A0F6-10881404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3.3</a:t>
            </a:r>
            <a:r>
              <a:rPr kumimoji="1" lang="ja-JP" altLang="en-US" dirty="0"/>
              <a:t>　測定のシミュレーション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521FFB-DC38-A8F8-16E3-0480BBD82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38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477C9-9D1B-ADE3-FB23-3A217C8F7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A5EC6-04D0-6B87-DB96-6951BE40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785955"/>
          </a:xfrm>
        </p:spPr>
        <p:txBody>
          <a:bodyPr/>
          <a:lstStyle/>
          <a:p>
            <a:pPr algn="ctr"/>
            <a:r>
              <a:rPr kumimoji="1" lang="en-US" altLang="ja-JP" dirty="0"/>
              <a:t>4. </a:t>
            </a:r>
            <a:r>
              <a:rPr kumimoji="1" lang="ja-JP" altLang="en-US" dirty="0"/>
              <a:t>乗算回路</a:t>
            </a:r>
            <a:r>
              <a:rPr kumimoji="1" lang="en-US" altLang="ja-JP" dirty="0"/>
              <a:t>(PCB)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6CC13E-8BF2-6CEC-248E-252A10F20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8228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A918A-3244-9C8D-E252-4288D223F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9A0D6E-FF2C-62C4-A64A-58297FCE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.1</a:t>
            </a:r>
            <a:r>
              <a:rPr kumimoji="1" lang="ja-JP" altLang="en-US" dirty="0"/>
              <a:t>　回路図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D153DA-35A8-2CC2-E479-C2F9AA303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0613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AFAFD-8675-3F1E-A1F8-A15B98F39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3D1F6-AA8C-7C24-2403-8A958128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4.2</a:t>
            </a:r>
            <a:r>
              <a:rPr kumimoji="1" lang="ja-JP" altLang="en-US" dirty="0"/>
              <a:t>　測定系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38ABAB-1885-55D6-14A9-96347F8F3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032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9F44D-E81C-60B4-0B4A-FA7BC4A16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F8653-4292-3CEB-2158-E981F536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4.3</a:t>
            </a:r>
            <a:r>
              <a:rPr kumimoji="1" lang="ja-JP" altLang="en-US" dirty="0"/>
              <a:t>　測定のシミュレーション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B86E9A-C2D3-7C08-1BCA-8BDFEEC61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343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3F579-6AD1-76FC-6094-FA37BCAF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54BA11-DE28-B043-C575-EC6B0D01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59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DEEP-N Well TEG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PMOS</a:t>
            </a:r>
            <a:r>
              <a:rPr kumimoji="1" lang="ja-JP" altLang="en-US" dirty="0"/>
              <a:t>電流源 </a:t>
            </a:r>
            <a:r>
              <a:rPr kumimoji="1" lang="en-US" altLang="ja-JP" dirty="0"/>
              <a:t>TEG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乗算回路</a:t>
            </a:r>
            <a:r>
              <a:rPr kumimoji="1" lang="en-US" altLang="ja-JP" dirty="0"/>
              <a:t>(</a:t>
            </a:r>
            <a:r>
              <a:rPr kumimoji="1" lang="ja-JP" altLang="en-US" dirty="0"/>
              <a:t>針</a:t>
            </a:r>
            <a:r>
              <a:rPr kumimoji="1" lang="en-US" altLang="ja-JP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乗算回路</a:t>
            </a:r>
            <a:r>
              <a:rPr lang="en-US" altLang="ja-JP" dirty="0"/>
              <a:t>(PCB)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C2FF42-3287-9681-4CD3-D38F49CE8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23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222AD-A6AA-42F5-6EF4-E0B77578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785955"/>
          </a:xfrm>
        </p:spPr>
        <p:txBody>
          <a:bodyPr/>
          <a:lstStyle/>
          <a:p>
            <a:pPr algn="ctr"/>
            <a:r>
              <a:rPr kumimoji="1" lang="en-US" altLang="ja-JP" dirty="0"/>
              <a:t>1. DEEP-N Well TEG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4687C7-4FD0-4C17-0B1A-719D2D36B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9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89BCF-1EC7-69BD-EF7B-ECD8AC8C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回路図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B7AC26-1F2E-95AE-30F6-CD677E47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夜に光っている星&#10;&#10;自動的に生成された説明">
            <a:extLst>
              <a:ext uri="{FF2B5EF4-FFF2-40B4-BE49-F238E27FC236}">
                <a16:creationId xmlns:a16="http://schemas.microsoft.com/office/drawing/2014/main" id="{0B1BE097-2455-EFAD-F9D0-6583F9B72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7" y="1583880"/>
            <a:ext cx="5299639" cy="444936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857BDD-FF31-4A56-A8C6-591AA8D34135}"/>
              </a:ext>
            </a:extLst>
          </p:cNvPr>
          <p:cNvSpPr txBox="1"/>
          <p:nvPr/>
        </p:nvSpPr>
        <p:spPr>
          <a:xfrm>
            <a:off x="6735793" y="2840536"/>
            <a:ext cx="4613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当研究室では</a:t>
            </a:r>
            <a:r>
              <a:rPr lang="en-US" altLang="ja-JP" dirty="0"/>
              <a:t>Deep-N Well</a:t>
            </a:r>
            <a:r>
              <a:rPr lang="ja-JP" altLang="en-US" dirty="0"/>
              <a:t>の使用が初めてであるため、</a:t>
            </a:r>
            <a:r>
              <a:rPr lang="en-US" altLang="ja-JP" dirty="0"/>
              <a:t>TEG</a:t>
            </a:r>
            <a:r>
              <a:rPr lang="ja-JP" altLang="en-US" dirty="0"/>
              <a:t>として利用。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VDD</a:t>
            </a:r>
            <a:r>
              <a:rPr kumimoji="1" lang="ja-JP" altLang="en-US" dirty="0"/>
              <a:t>端子は</a:t>
            </a:r>
            <a:r>
              <a:rPr lang="en-US" altLang="ja-JP" dirty="0"/>
              <a:t>N</a:t>
            </a:r>
            <a:r>
              <a:rPr lang="ja-JP" altLang="en-US" dirty="0"/>
              <a:t>ガードリングの電位を吊り上げるために用意。</a:t>
            </a:r>
            <a:endParaRPr lang="en-US" altLang="ja-JP" dirty="0"/>
          </a:p>
          <a:p>
            <a:r>
              <a:rPr kumimoji="1" lang="ja-JP" altLang="en-US" dirty="0"/>
              <a:t>二重ガードリングの外側の端子は回路図上存在しないため、レイアウトでの接続は目視で確認する必要がある。</a:t>
            </a:r>
          </a:p>
        </p:txBody>
      </p:sp>
    </p:spTree>
    <p:extLst>
      <p:ext uri="{BB962C8B-B14F-4D97-AF65-F5344CB8AC3E}">
        <p14:creationId xmlns:p14="http://schemas.microsoft.com/office/powerpoint/2010/main" val="86820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3A263-2475-C21D-E7BF-D8FE6215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</a:t>
            </a:r>
            <a:r>
              <a:rPr kumimoji="1" lang="ja-JP" altLang="en-US" dirty="0"/>
              <a:t>　測定系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B05895-6C9F-E3FD-4D81-FFA9177DC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FB5DD6A-45F6-24D1-4665-D3066531F5D1}"/>
                  </a:ext>
                </a:extLst>
              </p:cNvPr>
              <p:cNvSpPr txBox="1"/>
              <p:nvPr/>
            </p:nvSpPr>
            <p:spPr>
              <a:xfrm>
                <a:off x="8453533" y="2230016"/>
                <a:ext cx="333102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電源電圧は</a:t>
                </a:r>
                <a:r>
                  <a:rPr kumimoji="1" lang="en-US" altLang="ja-JP" dirty="0"/>
                  <a:t>1.8 V</a:t>
                </a:r>
                <a:r>
                  <a:rPr kumimoji="1" lang="ja-JP" altLang="en-US" dirty="0"/>
                  <a:t>固定。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ドレイン端子には</a:t>
                </a:r>
                <a:r>
                  <a:rPr lang="en-US" altLang="ja-JP" dirty="0"/>
                  <a:t>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ja-JP" dirty="0"/>
                  <a:t>(</a:t>
                </a:r>
                <a:r>
                  <a:rPr lang="ja-JP" altLang="en-US" dirty="0"/>
                  <a:t>低抵抗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を付け、電圧をモニターすることで電流を測定。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ゲートソース間電圧とドレイン電流の特性をソース電位を</a:t>
                </a:r>
                <a:r>
                  <a:rPr lang="en-US" altLang="ja-JP" dirty="0"/>
                  <a:t>(0.1 V</a:t>
                </a:r>
                <a:r>
                  <a:rPr lang="ja-JP" altLang="en-US" dirty="0"/>
                  <a:t>程度の幅で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変化させながら測定する。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kumimoji="1" lang="ja-JP" altLang="en-US" dirty="0"/>
                  <a:t>左図は</a:t>
                </a:r>
                <a:r>
                  <a:rPr kumimoji="1" lang="en-US" altLang="ja-JP" dirty="0"/>
                  <a:t>Deep N</a:t>
                </a:r>
                <a:r>
                  <a:rPr kumimoji="1" lang="ja-JP" altLang="en-US" dirty="0"/>
                  <a:t>なしの状態。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FB5DD6A-45F6-24D1-4665-D3066531F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33" y="2230016"/>
                <a:ext cx="3331029" cy="3416320"/>
              </a:xfrm>
              <a:prstGeom prst="rect">
                <a:avLst/>
              </a:prstGeom>
              <a:blipFill>
                <a:blip r:embed="rId3"/>
                <a:stretch>
                  <a:fillRect l="-1648" t="-1071" b="-19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設計図 が含まれている画像&#10;&#10;自動的に生成された説明">
            <a:extLst>
              <a:ext uri="{FF2B5EF4-FFF2-40B4-BE49-F238E27FC236}">
                <a16:creationId xmlns:a16="http://schemas.microsoft.com/office/drawing/2014/main" id="{9D63736A-FE5E-B352-CD75-26775FBFE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8" y="1778176"/>
            <a:ext cx="766936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B89EFB-5570-2001-7499-00431A22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</a:t>
            </a:r>
            <a:r>
              <a:rPr kumimoji="1" lang="ja-JP" altLang="en-US" dirty="0"/>
              <a:t>　測定系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56A01-1054-7296-F64A-61AF42A33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A86B66-EC0F-4EEE-3DC2-FA4A1681B407}"/>
              </a:ext>
            </a:extLst>
          </p:cNvPr>
          <p:cNvSpPr txBox="1"/>
          <p:nvPr/>
        </p:nvSpPr>
        <p:spPr>
          <a:xfrm>
            <a:off x="8500187" y="2690336"/>
            <a:ext cx="3461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右図は</a:t>
            </a:r>
            <a:r>
              <a:rPr kumimoji="1" lang="en-US" altLang="ja-JP" dirty="0"/>
              <a:t>Deep N</a:t>
            </a:r>
            <a:r>
              <a:rPr kumimoji="1" lang="ja-JP" altLang="en-US" dirty="0"/>
              <a:t>ありの場合。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接続する端子が異なるだけで測定方法は</a:t>
            </a:r>
            <a:r>
              <a:rPr kumimoji="1" lang="en-US" altLang="ja-JP" dirty="0"/>
              <a:t>Deep N</a:t>
            </a:r>
            <a:r>
              <a:rPr kumimoji="1" lang="ja-JP" altLang="en-US" dirty="0"/>
              <a:t>なしの場合と同じ。</a:t>
            </a:r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AD54095-3BF0-7D30-726D-D6897394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624115"/>
            <a:ext cx="747999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7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86ACE-D141-478C-86AA-95C2378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1.3</a:t>
            </a:r>
            <a:r>
              <a:rPr kumimoji="1" lang="ja-JP" altLang="en-US" dirty="0"/>
              <a:t>　測定のシミュレーション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44A1B6-215D-083B-0985-04DAE134D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9FB287A9-0739-4F49-8684-BFB2A45154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/>
          <a:stretch/>
        </p:blipFill>
        <p:spPr>
          <a:xfrm>
            <a:off x="6553635" y="1219200"/>
            <a:ext cx="5493386" cy="4419600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7CCA2687-11B5-4A3A-033F-4BDE9F644B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2"/>
          <a:stretch/>
        </p:blipFill>
        <p:spPr>
          <a:xfrm>
            <a:off x="351629" y="1219200"/>
            <a:ext cx="5618879" cy="44196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559D31-7D47-3F44-C5D5-AB9E90C06A4B}"/>
              </a:ext>
            </a:extLst>
          </p:cNvPr>
          <p:cNvSpPr txBox="1"/>
          <p:nvPr/>
        </p:nvSpPr>
        <p:spPr>
          <a:xfrm>
            <a:off x="1732716" y="5530334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DEEP N </a:t>
            </a:r>
            <a:r>
              <a:rPr kumimoji="1" lang="ja-JP" altLang="en-US" dirty="0"/>
              <a:t>なし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AB070C-BB63-7463-E473-379E7B986B8A}"/>
              </a:ext>
            </a:extLst>
          </p:cNvPr>
          <p:cNvSpPr txBox="1"/>
          <p:nvPr/>
        </p:nvSpPr>
        <p:spPr>
          <a:xfrm>
            <a:off x="7866816" y="5530334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DEEP N </a:t>
            </a:r>
            <a:r>
              <a:rPr kumimoji="1" lang="ja-JP" altLang="en-US" dirty="0"/>
              <a:t>あり</a:t>
            </a:r>
          </a:p>
        </p:txBody>
      </p:sp>
    </p:spTree>
    <p:extLst>
      <p:ext uri="{BB962C8B-B14F-4D97-AF65-F5344CB8AC3E}">
        <p14:creationId xmlns:p14="http://schemas.microsoft.com/office/powerpoint/2010/main" val="253577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5E32D-BD39-9FE3-846B-1FD654FE8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3EAAF-75A4-CAC4-378D-2792213B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785955"/>
          </a:xfrm>
        </p:spPr>
        <p:txBody>
          <a:bodyPr/>
          <a:lstStyle/>
          <a:p>
            <a:pPr algn="ctr"/>
            <a:r>
              <a:rPr lang="en-US" altLang="ja-JP" dirty="0"/>
              <a:t>2</a:t>
            </a:r>
            <a:r>
              <a:rPr kumimoji="1" lang="en-US" altLang="ja-JP" dirty="0"/>
              <a:t>. PMOS</a:t>
            </a:r>
            <a:r>
              <a:rPr kumimoji="1" lang="ja-JP" altLang="en-US" dirty="0"/>
              <a:t>電流源 </a:t>
            </a:r>
            <a:r>
              <a:rPr kumimoji="1" lang="en-US" altLang="ja-JP" dirty="0"/>
              <a:t>TEG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265106-EFF0-000D-A6F8-AF3A89660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7091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70731-271E-D5A9-96E0-CF9EA64A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2.1</a:t>
            </a:r>
            <a:r>
              <a:rPr kumimoji="1" lang="ja-JP" altLang="en-US" dirty="0"/>
              <a:t>　回路図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5CC81E-5443-0A02-FFF2-36B4F5F0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暗い背景に白い文字がある&#10;&#10;自動的に生成された説明">
            <a:extLst>
              <a:ext uri="{FF2B5EF4-FFF2-40B4-BE49-F238E27FC236}">
                <a16:creationId xmlns:a16="http://schemas.microsoft.com/office/drawing/2014/main" id="{00B89432-29AC-42AE-7E4B-611C72781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6" y="1550531"/>
            <a:ext cx="7081212" cy="4177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C090884-9A5E-48C4-AFA8-5DEF42822F27}"/>
                  </a:ext>
                </a:extLst>
              </p:cNvPr>
              <p:cNvSpPr txBox="1"/>
              <p:nvPr/>
            </p:nvSpPr>
            <p:spPr>
              <a:xfrm>
                <a:off x="7658255" y="2866125"/>
                <a:ext cx="394207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乗算器内で使用する</a:t>
                </a:r>
                <a:r>
                  <a:rPr kumimoji="1" lang="en-US" altLang="ja-JP" dirty="0"/>
                  <a:t>PMOS</a:t>
                </a:r>
                <a:r>
                  <a:rPr kumimoji="1" lang="ja-JP" altLang="en-US" dirty="0"/>
                  <a:t>電流源。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ポストレイアウトシミュレーションの結果が正確でないと思い電流源を</a:t>
                </a:r>
                <a:r>
                  <a:rPr lang="en-US" altLang="ja-JP" dirty="0"/>
                  <a:t>TEG</a:t>
                </a:r>
                <a:r>
                  <a:rPr lang="ja-JP" altLang="en-US" dirty="0"/>
                  <a:t>として乗せた。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カレントミラーであり、すべて素子値は同じ、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=(0.72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4.32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,8)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C090884-9A5E-48C4-AFA8-5DEF4282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55" y="2866125"/>
                <a:ext cx="3942076" cy="2862322"/>
              </a:xfrm>
              <a:prstGeom prst="rect">
                <a:avLst/>
              </a:prstGeom>
              <a:blipFill>
                <a:blip r:embed="rId3"/>
                <a:stretch>
                  <a:fillRect l="-1236" t="-1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96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43645077-1089-44F8-B16B-D100E45D642F}" vid="{3A16795E-70AB-4064-BDA2-3D42EA22E0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384</TotalTime>
  <Words>474</Words>
  <Application>Microsoft Office PowerPoint</Application>
  <PresentationFormat>ワイド画面</PresentationFormat>
  <Paragraphs>75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Medium</vt:lpstr>
      <vt:lpstr>Arial</vt:lpstr>
      <vt:lpstr>Cambria Math</vt:lpstr>
      <vt:lpstr>Office テーマ</vt:lpstr>
      <vt:lpstr>2024/02/26 TO回路詳細</vt:lpstr>
      <vt:lpstr>目次</vt:lpstr>
      <vt:lpstr>1. DEEP-N Well TEG</vt:lpstr>
      <vt:lpstr>1.1　回路図</vt:lpstr>
      <vt:lpstr>1.2　測定系</vt:lpstr>
      <vt:lpstr>1.2　測定系</vt:lpstr>
      <vt:lpstr>1.3　測定のシミュレーション</vt:lpstr>
      <vt:lpstr>2. PMOS電流源 TEG</vt:lpstr>
      <vt:lpstr>2.1　回路図</vt:lpstr>
      <vt:lpstr>2.2　測定系</vt:lpstr>
      <vt:lpstr>2.3　測定のシミュレーション</vt:lpstr>
      <vt:lpstr>3. 乗算回路(針)</vt:lpstr>
      <vt:lpstr>3.1　回路図</vt:lpstr>
      <vt:lpstr>3.2　測定系</vt:lpstr>
      <vt:lpstr>3.3　測定のシミュレーション</vt:lpstr>
      <vt:lpstr>4. 乗算回路(PCB)</vt:lpstr>
      <vt:lpstr>4.1　回路図</vt:lpstr>
      <vt:lpstr>4.2　測定系</vt:lpstr>
      <vt:lpstr>4.3　測定のシミュレーション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2024/02/26 TO回路詳細</dc:title>
  <dc:creator>KOJIMAHIKARU</dc:creator>
  <cp:lastModifiedBy>KOJIMAHIKARU</cp:lastModifiedBy>
  <cp:revision>5</cp:revision>
  <dcterms:created xsi:type="dcterms:W3CDTF">2024-02-23T02:49:21Z</dcterms:created>
  <dcterms:modified xsi:type="dcterms:W3CDTF">2024-03-02T11:21:53Z</dcterms:modified>
</cp:coreProperties>
</file>