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85" r:id="rId13"/>
    <p:sldId id="287" r:id="rId14"/>
    <p:sldId id="260" r:id="rId15"/>
    <p:sldId id="289" r:id="rId16"/>
    <p:sldId id="290" r:id="rId17"/>
    <p:sldId id="288" r:id="rId18"/>
    <p:sldId id="291" r:id="rId19"/>
    <p:sldId id="292" r:id="rId20"/>
    <p:sldId id="266" r:id="rId21"/>
    <p:sldId id="293" r:id="rId22"/>
    <p:sldId id="29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波動信号処理回路研究室</a:t>
            </a:r>
            <a:endParaRPr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B031-6C3A-4904-0015-F4D5E72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9BBD87-ED15-553F-E244-CAC8B28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/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とした。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この時、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.7&lt;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を仮定している。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を範囲の中間で使えば、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と決められる。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実際には基板バイアス効果により、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のしきい電圧が異なるので、</a:t>
                </a:r>
                <a:r>
                  <a:rPr lang="en-US" altLang="ja-JP" sz="2400" dirty="0" err="1"/>
                  <a:t>mos</a:t>
                </a:r>
                <a:r>
                  <a:rPr lang="ja-JP" altLang="en-US" sz="2400" dirty="0"/>
                  <a:t>単体でのシミュレーションを行いゲートソース間電圧を調整した。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最終的な設計値とその時のシミュレーションの値を次のスライドに示す。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blipFill>
                <a:blip r:embed="rId2"/>
                <a:stretch>
                  <a:fillRect l="-928" t="-1173" b="-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E317C-016F-D22F-D914-CDD138F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A3E5A-B993-955E-6157-3E32416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67451713-D720-39BD-3955-E02711FD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1" y="2169319"/>
            <a:ext cx="6011520" cy="459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74.4 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238.7 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3.96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964" t="-108197" r="-120305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108197" r="-424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717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208197" r="-33618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208197" r="-24307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208197" r="-24598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208197" r="-5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08197" r="-717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308197" r="-33618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308197" r="-24307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308197" r="-24598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308197" r="-5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08197" r="-71735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408197" r="-33618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408197" r="-24307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408197" r="-24598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408197" r="-5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516667" r="-33618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516667" r="-243077" b="-5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516667" r="-424" b="-5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06557" r="-717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606557" r="-3361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606557" r="-243077" b="-4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606557" r="-424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06557" r="-717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706557" r="-3361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706557" r="-243077" b="-3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706557" r="-424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57" r="-717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806557" r="-3361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806557" r="-243077" b="-2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806557" r="-424" b="-2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906557" r="-3361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906557" r="-424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06557" r="-717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1006557" r="-3361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1006557" r="-24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1006557" r="-245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1006557" r="-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/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blipFill>
                <a:blip r:embed="rId4"/>
                <a:stretch>
                  <a:fillRect l="-398" r="-1193" b="-64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CD3165-2124-C38C-3A97-870FACCE8AA6}"/>
              </a:ext>
            </a:extLst>
          </p:cNvPr>
          <p:cNvSpPr txBox="1"/>
          <p:nvPr/>
        </p:nvSpPr>
        <p:spPr>
          <a:xfrm>
            <a:off x="6958352" y="1164794"/>
            <a:ext cx="4974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赤枠内と負荷抵抗はとりあえず従来型と同様の設計値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まずは各トランジスタに流れる電流をそろえる。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A81E503-766D-FD8F-E381-B6D4F818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/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𝑝𝑚𝑜𝑠</m:t>
                    </m:r>
                  </m:oMath>
                </a14:m>
                <a:r>
                  <a:rPr kumimoji="1" lang="ja-JP" altLang="en-US" sz="2400" dirty="0"/>
                  <a:t>単体でシミュレーションを行い、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流れるような形状を探した。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blipFill>
                <a:blip r:embed="rId3"/>
                <a:stretch>
                  <a:fillRect l="-2508" t="-3980" r="-8934" b="-10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970-74A7-A4AC-70E1-524F4F9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DBF5D-05C5-B612-8303-8F61D33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13A16B-1568-BFF0-99A3-FB55B5AA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6"/>
          <a:stretch/>
        </p:blipFill>
        <p:spPr>
          <a:xfrm>
            <a:off x="14729" y="1545571"/>
            <a:ext cx="6305389" cy="4993341"/>
          </a:xfrm>
          <a:prstGeom prst="rect">
            <a:avLst/>
          </a:prstGeom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B1B0BC6-4605-F8E7-D815-0E5FEB6D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85" y="193270"/>
            <a:ext cx="3493015" cy="221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/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上図のような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単体でシミュレーションを行った。</a:t>
                </a:r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r>
                  <a:rPr lang="ja-JP" altLang="en-US" sz="2200" dirty="0"/>
                  <a:t>グラフより、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 79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では</a:t>
                </a:r>
                <a14:m>
                  <m:oMath xmlns:m="http://schemas.openxmlformats.org/officeDocument/2006/math"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97.4577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≈97.5 </m:t>
                    </m:r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endParaRPr kumimoji="1" lang="en-US" altLang="ja-JP" sz="2200" dirty="0"/>
              </a:p>
              <a:p>
                <a:r>
                  <a:rPr kumimoji="1" lang="ja-JP" altLang="en-US" sz="2200" dirty="0"/>
                  <a:t>のドレイン電流が流れていた。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blipFill>
                <a:blip r:embed="rId5"/>
                <a:stretch>
                  <a:fillRect l="-1726" t="-1051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219ADB0-0291-638B-66D4-C1E7C6FB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143435" y="1403818"/>
            <a:ext cx="6553725" cy="51673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0957-A704-BCB1-EC47-E4BAC97F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8462CB-D761-B5C2-E38A-C732DDA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/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97.45</m:t>
                          </m:r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=10.26⋯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kumimoji="1" lang="ja-JP" altLang="en-US" sz="2200" dirty="0"/>
                  <a:t>したがって、今回は並列数を</a:t>
                </a:r>
                <a:r>
                  <a:rPr lang="en-US" altLang="ja-JP" sz="2200" dirty="0"/>
                  <a:t>10</a:t>
                </a:r>
                <a:r>
                  <a:rPr kumimoji="1" lang="ja-JP" altLang="en-US" sz="2200" dirty="0"/>
                  <a:t>に増やすことで調整した。そのシミュレーション結果が左のグラフであり、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=0.79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の時およそ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200" dirty="0"/>
                  <a:t>流れていることが分かる。</a:t>
                </a:r>
                <a:endParaRPr kumimoji="1" lang="en-US" altLang="ja-JP" sz="2200" dirty="0"/>
              </a:p>
              <a:p>
                <a:endParaRPr kumimoji="1" lang="en-US" altLang="ja-JP" sz="2200" dirty="0"/>
              </a:p>
              <a:p>
                <a:r>
                  <a:rPr lang="ja-JP" altLang="en-US" sz="2200" dirty="0"/>
                  <a:t>上の電流源で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200" dirty="0"/>
                  <a:t>電位降下が起きるとすると、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の電位は</a:t>
                </a:r>
                <a:endParaRPr kumimoji="1" lang="en-US" altLang="ja-JP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1.8−0.3−0.79=0. 71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200" dirty="0"/>
              </a:p>
              <a:p>
                <a:r>
                  <a:rPr lang="ja-JP" altLang="en-US" sz="2200" dirty="0"/>
                  <a:t>とすればよい。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blipFill>
                <a:blip r:embed="rId4"/>
                <a:stretch>
                  <a:fillRect l="-1658" r="-4847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BDE1C-5281-FD04-582F-7B33B3F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7A817-D311-4380-33CD-59BBD77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/>
              <p:nvPr/>
            </p:nvSpPr>
            <p:spPr>
              <a:xfrm>
                <a:off x="6822141" y="1304118"/>
                <a:ext cx="4670612" cy="487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左のグラフは以下の条件での</a:t>
                </a:r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特性である。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200" dirty="0"/>
                  <a:t>軸との交点は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42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≈0.4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したがって、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のドレイン電位は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0.71 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高い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1.11 </m:t>
                    </m:r>
                    <m:r>
                      <m:rPr>
                        <m:sty m:val="p"/>
                      </m:rPr>
                      <a:rPr kumimoji="1" lang="en-US" altLang="ja-JP" sz="22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まで上昇しても飽和領域で動作できる。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したがって、出力振幅は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0.55 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程度まで許容できる。</a:t>
                </a:r>
                <a:endParaRPr kumimoji="1" lang="en-US" altLang="ja-JP" sz="22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1304118"/>
                <a:ext cx="4670612" cy="4879734"/>
              </a:xfrm>
              <a:prstGeom prst="rect">
                <a:avLst/>
              </a:prstGeom>
              <a:blipFill>
                <a:blip r:embed="rId2"/>
                <a:stretch>
                  <a:fillRect l="-1697" t="-875" r="-7572" b="-2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A44C0598-0134-3673-ECB7-FD8FA3126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7"/>
          <a:stretch/>
        </p:blipFill>
        <p:spPr>
          <a:xfrm>
            <a:off x="70945" y="1523538"/>
            <a:ext cx="651666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76A0-EBE5-0614-1E49-A52FFB1F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65953-6A51-802D-3D5E-2A1B0E9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𝑛𝑆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0.252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𝑝𝑆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1.507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1.988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3.976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49437"/>
                  </p:ext>
                </p:extLst>
              </p:nvPr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108197" r="-351" b="-8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08197" r="-37565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08197" r="-1855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08197" r="-542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98413" r="-375658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98413" r="-185500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98413" r="-542" b="-584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1475" r="-375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411475" r="-185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411475" r="-5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611475" r="-351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11475" r="-375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711475" r="-185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711475" r="-54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11475" r="-375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811475" r="-185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811475" r="-54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11475" r="-375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911475" r="-185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911475" r="-54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B8F1FE-3133-A57B-CE61-A4A5900F0BD7}"/>
              </a:ext>
            </a:extLst>
          </p:cNvPr>
          <p:cNvSpPr txBox="1"/>
          <p:nvPr/>
        </p:nvSpPr>
        <p:spPr>
          <a:xfrm>
            <a:off x="7237422" y="5280388"/>
            <a:ext cx="473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ほとんど設計通りのシミュレーション結果が得られた。</a:t>
            </a:r>
            <a:endParaRPr kumimoji="1" lang="en-US" altLang="ja-JP" sz="2200" dirty="0"/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F13AFCF-D39F-A1E8-736D-DDBBA113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082707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DFEE02BE-C955-62CB-66FF-3975AA51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2856"/>
          <a:stretch/>
        </p:blipFill>
        <p:spPr>
          <a:xfrm>
            <a:off x="6002190" y="1431394"/>
            <a:ext cx="5701942" cy="466566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D92FF38-F158-AEB0-57AC-0D5F9265C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0104"/>
          <a:stretch/>
        </p:blipFill>
        <p:spPr>
          <a:xfrm>
            <a:off x="349535" y="1431394"/>
            <a:ext cx="5746465" cy="45277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5BC34B-36BD-15E0-26E1-0BF8A921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4215FF-1BF3-F7F9-AB1C-A60C351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651ACB-F05D-BC55-FD28-1F7579D8884B}"/>
              </a:ext>
            </a:extLst>
          </p:cNvPr>
          <p:cNvSpPr txBox="1"/>
          <p:nvPr/>
        </p:nvSpPr>
        <p:spPr>
          <a:xfrm>
            <a:off x="1173018" y="6097056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折り返し型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A9AED-834D-AF9F-DABE-EBC24D047724}"/>
              </a:ext>
            </a:extLst>
          </p:cNvPr>
          <p:cNvSpPr txBox="1"/>
          <p:nvPr/>
        </p:nvSpPr>
        <p:spPr>
          <a:xfrm>
            <a:off x="7107381" y="6116732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D0C3BC-438D-3546-B784-8F231E31F569}"/>
              </a:ext>
            </a:extLst>
          </p:cNvPr>
          <p:cNvSpPr txBox="1"/>
          <p:nvPr/>
        </p:nvSpPr>
        <p:spPr>
          <a:xfrm>
            <a:off x="2798618" y="4516582"/>
            <a:ext cx="37961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従来型と比較して出力範囲が大きくなっていることが分かる。</a:t>
            </a:r>
          </a:p>
        </p:txBody>
      </p:sp>
    </p:spTree>
    <p:extLst>
      <p:ext uri="{BB962C8B-B14F-4D97-AF65-F5344CB8AC3E}">
        <p14:creationId xmlns:p14="http://schemas.microsoft.com/office/powerpoint/2010/main" val="244292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8FA01-A674-2BB5-834D-A1EBF44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04708-9797-6B12-91DE-91C8C682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/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入力範囲について、現状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の電位を従来型から変更していない。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のドレインソース間電圧が大きくなっているので、入力範囲も広げられることが予測できる。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blipFill>
                <a:blip r:embed="rId2"/>
                <a:stretch>
                  <a:fillRect l="-2363" t="-1822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D777E662-196E-97B1-383C-11C2D4DCF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586182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r>
              <a:rPr lang="ja-JP" altLang="en-US" dirty="0"/>
              <a:t>従来型と折り返し型の比較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27E28-9C7C-5F12-8457-554153D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AE09E8-CDA1-9F2C-D11E-6A51E91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5E911C62-E1EE-FA6B-C1F3-28FF73DA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5980590" y="2048304"/>
            <a:ext cx="5639598" cy="4240305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7A5F472F-7E04-C5DD-8404-2604FE0D5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252144" y="2048304"/>
            <a:ext cx="5639598" cy="42403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4756A3-31D0-C90F-368D-FFCF4B0BF4FA}"/>
              </a:ext>
            </a:extLst>
          </p:cNvPr>
          <p:cNvSpPr txBox="1"/>
          <p:nvPr/>
        </p:nvSpPr>
        <p:spPr>
          <a:xfrm>
            <a:off x="4349013" y="1509115"/>
            <a:ext cx="326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折り返し型の周波数特性</a:t>
            </a:r>
          </a:p>
        </p:txBody>
      </p:sp>
    </p:spTree>
    <p:extLst>
      <p:ext uri="{BB962C8B-B14F-4D97-AF65-F5344CB8AC3E}">
        <p14:creationId xmlns:p14="http://schemas.microsoft.com/office/powerpoint/2010/main" val="114524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89A3-CC64-370D-3038-7805F96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C381BE-A9EA-6892-1AA3-8F7F7438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8B9E08A-7135-F56E-F35B-05A055E68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"/>
          <a:stretch/>
        </p:blipFill>
        <p:spPr>
          <a:xfrm>
            <a:off x="6096000" y="1308847"/>
            <a:ext cx="5599694" cy="4240305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60B5C68B-E769-F3E9-FAFE-C5D457E4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7567"/>
          <a:stretch/>
        </p:blipFill>
        <p:spPr>
          <a:xfrm>
            <a:off x="496306" y="1308846"/>
            <a:ext cx="5537854" cy="42403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3FB06-5F72-F2B4-12B1-F18F51F171DB}"/>
              </a:ext>
            </a:extLst>
          </p:cNvPr>
          <p:cNvSpPr txBox="1"/>
          <p:nvPr/>
        </p:nvSpPr>
        <p:spPr>
          <a:xfrm>
            <a:off x="3265233" y="5612985"/>
            <a:ext cx="61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左が折り返し型、右が従来型の周波数特性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折り返し型のほうが</a:t>
            </a:r>
            <a:r>
              <a:rPr lang="en-US" altLang="ja-JP" sz="2400" dirty="0"/>
              <a:t>1</a:t>
            </a:r>
            <a:r>
              <a:rPr lang="ja-JP" altLang="en-US" sz="2400" dirty="0"/>
              <a:t>桁程度立下りが早い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143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7C2DF-FEBB-AAE1-D65A-0D9AC16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秋学期の研究計画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911EA-2A20-A521-5EFD-2A8FE44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6E5128-BE81-F67E-B86E-82F71880E0F3}"/>
              </a:ext>
            </a:extLst>
          </p:cNvPr>
          <p:cNvSpPr txBox="1"/>
          <p:nvPr/>
        </p:nvSpPr>
        <p:spPr>
          <a:xfrm>
            <a:off x="1641986" y="2500025"/>
            <a:ext cx="8908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周波数特性劣化の具体的原因を探す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周波数特性を回路的に修正する</a:t>
            </a:r>
            <a:r>
              <a:rPr kumimoji="1" lang="en-US" altLang="ja-JP" sz="2400" dirty="0"/>
              <a:t>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10</a:t>
            </a:r>
            <a:r>
              <a:rPr lang="ja-JP" altLang="en-US" sz="2400" dirty="0"/>
              <a:t>月</a:t>
            </a:r>
            <a:r>
              <a:rPr lang="en-US" altLang="ja-JP" sz="2400" dirty="0"/>
              <a:t>TO</a:t>
            </a:r>
            <a:r>
              <a:rPr lang="ja-JP" altLang="en-US" sz="2400" dirty="0"/>
              <a:t>に向け折り返し型の設計・レイアウトを行う</a:t>
            </a: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多入力にした際の設計、シミュレーションを行う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5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/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は定電流源なので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に流れる</m:t>
                    </m:r>
                  </m:oMath>
                </a14:m>
                <a:r>
                  <a:rPr kumimoji="1" lang="ja-JP" altLang="en-US" sz="2400" dirty="0"/>
                  <a:t>電流の増減はそのまま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にも</m:t>
                    </m:r>
                  </m:oMath>
                </a14:m>
                <a:r>
                  <a:rPr kumimoji="1" lang="ja-JP" altLang="en-US" sz="2400" dirty="0"/>
                  <a:t>表れる。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⇒従来と同様積和演算が可能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小信号では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blipFill>
                <a:blip r:embed="rId3"/>
                <a:stretch>
                  <a:fillRect l="-2542" t="-1124" r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1D74E96-25BC-34F6-6EFF-34DFB63BF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88EBE-6813-39E6-3BC5-66B029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53487-9578-FE8E-DA38-AA36F68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F49B0-0C3D-713D-7B53-8386404BC4DC}"/>
              </a:ext>
            </a:extLst>
          </p:cNvPr>
          <p:cNvSpPr txBox="1"/>
          <p:nvPr/>
        </p:nvSpPr>
        <p:spPr>
          <a:xfrm>
            <a:off x="8156571" y="2189874"/>
            <a:ext cx="410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折り返し型の特徴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5E968C0-5D11-681E-A4C0-361194A9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と決められた。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と一定値として計算した。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1478</Words>
  <Application>Microsoft Office PowerPoint</Application>
  <PresentationFormat>ワイド画面</PresentationFormat>
  <Paragraphs>266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学期末発表 折り返し型乗算回路の設計</vt:lpstr>
      <vt:lpstr>目次</vt:lpstr>
      <vt:lpstr>折り返し型乗算回路について</vt:lpstr>
      <vt:lpstr>折り返し型乗算回路について</vt:lpstr>
      <vt:lpstr>比較対象となる従来型の設計</vt:lpstr>
      <vt:lpstr>PowerPoint プレゼンテーション</vt:lpstr>
      <vt:lpstr>比較対象となる従来型の設計</vt:lpstr>
      <vt:lpstr>PowerPoint プレゼンテーション</vt:lpstr>
      <vt:lpstr>比較対象となる従来型の設計</vt:lpstr>
      <vt:lpstr>比較対象となる従来型の設計</vt:lpstr>
      <vt:lpstr>比較対象となる従来型の設計</vt:lpstr>
      <vt:lpstr>比較対象となる従来型の設計</vt:lpstr>
      <vt:lpstr>折り返し型の設計</vt:lpstr>
      <vt:lpstr>折り返し型の設計</vt:lpstr>
      <vt:lpstr>折り返し型の設計</vt:lpstr>
      <vt:lpstr>折り返し型の設計</vt:lpstr>
      <vt:lpstr>折り返し型の設計</vt:lpstr>
      <vt:lpstr>従来型と折り返し型の比較</vt:lpstr>
      <vt:lpstr>従来型と折り返し型の比較</vt:lpstr>
      <vt:lpstr>従来型と折り返し型の比較</vt:lpstr>
      <vt:lpstr>従来型と折り返し型の比較</vt:lpstr>
      <vt:lpstr>秋学期の研究計画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KOJIMAHIKARU</cp:lastModifiedBy>
  <cp:revision>8</cp:revision>
  <dcterms:created xsi:type="dcterms:W3CDTF">2023-07-18T11:13:44Z</dcterms:created>
  <dcterms:modified xsi:type="dcterms:W3CDTF">2023-07-19T05:51:58Z</dcterms:modified>
</cp:coreProperties>
</file>