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6" r:id="rId3"/>
    <p:sldId id="277" r:id="rId4"/>
    <p:sldId id="287" r:id="rId5"/>
    <p:sldId id="317" r:id="rId6"/>
    <p:sldId id="319" r:id="rId7"/>
    <p:sldId id="257" r:id="rId8"/>
    <p:sldId id="318" r:id="rId9"/>
    <p:sldId id="314" r:id="rId10"/>
    <p:sldId id="288" r:id="rId11"/>
    <p:sldId id="322" r:id="rId12"/>
    <p:sldId id="320" r:id="rId13"/>
    <p:sldId id="32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tanh(x)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Sheet1!$A$2:$A$62</c:f>
              <c:numCache>
                <c:formatCode>General</c:formatCode>
                <c:ptCount val="61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</c:numCache>
            </c:numRef>
          </c:xVal>
          <c:yVal>
            <c:numRef>
              <c:f>Sheet1!$B$2:$B$62</c:f>
              <c:numCache>
                <c:formatCode>General</c:formatCode>
                <c:ptCount val="61"/>
                <c:pt idx="0">
                  <c:v>-0.99505475368673058</c:v>
                </c:pt>
                <c:pt idx="1">
                  <c:v>-0.99396316735058299</c:v>
                </c:pt>
                <c:pt idx="2">
                  <c:v>-0.99263152020112788</c:v>
                </c:pt>
                <c:pt idx="3">
                  <c:v>-0.99100745367811749</c:v>
                </c:pt>
                <c:pt idx="4">
                  <c:v>-0.9890274022010993</c:v>
                </c:pt>
                <c:pt idx="5">
                  <c:v>-0.98661429815143042</c:v>
                </c:pt>
                <c:pt idx="6">
                  <c:v>-0.98367485769368002</c:v>
                </c:pt>
                <c:pt idx="7">
                  <c:v>-0.98009639626619138</c:v>
                </c:pt>
                <c:pt idx="8">
                  <c:v>-0.97574313003145152</c:v>
                </c:pt>
                <c:pt idx="9">
                  <c:v>-0.97045193661345408</c:v>
                </c:pt>
                <c:pt idx="10">
                  <c:v>-0.96402758007581701</c:v>
                </c:pt>
                <c:pt idx="11">
                  <c:v>-0.95623745812773897</c:v>
                </c:pt>
                <c:pt idx="12">
                  <c:v>-0.9468060128462682</c:v>
                </c:pt>
                <c:pt idx="13">
                  <c:v>-0.93540907060309908</c:v>
                </c:pt>
                <c:pt idx="14">
                  <c:v>-0.92166855440647122</c:v>
                </c:pt>
                <c:pt idx="15">
                  <c:v>-0.9051482536448664</c:v>
                </c:pt>
                <c:pt idx="16">
                  <c:v>-0.88535164820226242</c:v>
                </c:pt>
                <c:pt idx="17">
                  <c:v>-0.86172315931330645</c:v>
                </c:pt>
                <c:pt idx="18">
                  <c:v>-0.83365460701215521</c:v>
                </c:pt>
                <c:pt idx="19">
                  <c:v>-0.8004990217606297</c:v>
                </c:pt>
                <c:pt idx="20">
                  <c:v>-0.76159415595576485</c:v>
                </c:pt>
                <c:pt idx="21">
                  <c:v>-0.71629787019902458</c:v>
                </c:pt>
                <c:pt idx="22">
                  <c:v>-0.66403677026784891</c:v>
                </c:pt>
                <c:pt idx="23">
                  <c:v>-0.60436777711716361</c:v>
                </c:pt>
                <c:pt idx="24">
                  <c:v>-0.5370495669980353</c:v>
                </c:pt>
                <c:pt idx="25">
                  <c:v>-0.46211715726000979</c:v>
                </c:pt>
                <c:pt idx="26">
                  <c:v>-0.3799489622552249</c:v>
                </c:pt>
                <c:pt idx="27">
                  <c:v>-0.2913126124515909</c:v>
                </c:pt>
                <c:pt idx="28">
                  <c:v>-0.19737532022490403</c:v>
                </c:pt>
                <c:pt idx="29">
                  <c:v>-9.9667994624955833E-2</c:v>
                </c:pt>
                <c:pt idx="30">
                  <c:v>0</c:v>
                </c:pt>
                <c:pt idx="31">
                  <c:v>9.9667994624955833E-2</c:v>
                </c:pt>
                <c:pt idx="32">
                  <c:v>0.19737532022490403</c:v>
                </c:pt>
                <c:pt idx="33">
                  <c:v>0.2913126124515909</c:v>
                </c:pt>
                <c:pt idx="34">
                  <c:v>0.3799489622552249</c:v>
                </c:pt>
                <c:pt idx="35">
                  <c:v>0.46211715726000979</c:v>
                </c:pt>
                <c:pt idx="36">
                  <c:v>0.5370495669980353</c:v>
                </c:pt>
                <c:pt idx="37">
                  <c:v>0.60436777711716361</c:v>
                </c:pt>
                <c:pt idx="38">
                  <c:v>0.66403677026784891</c:v>
                </c:pt>
                <c:pt idx="39">
                  <c:v>0.71629787019902458</c:v>
                </c:pt>
                <c:pt idx="40">
                  <c:v>0.76159415595576485</c:v>
                </c:pt>
                <c:pt idx="41">
                  <c:v>0.8004990217606297</c:v>
                </c:pt>
                <c:pt idx="42">
                  <c:v>0.83365460701215521</c:v>
                </c:pt>
                <c:pt idx="43">
                  <c:v>0.86172315931330645</c:v>
                </c:pt>
                <c:pt idx="44">
                  <c:v>0.88535164820226242</c:v>
                </c:pt>
                <c:pt idx="45">
                  <c:v>0.9051482536448664</c:v>
                </c:pt>
                <c:pt idx="46">
                  <c:v>0.92166855440647122</c:v>
                </c:pt>
                <c:pt idx="47">
                  <c:v>0.93540907060309908</c:v>
                </c:pt>
                <c:pt idx="48">
                  <c:v>0.9468060128462682</c:v>
                </c:pt>
                <c:pt idx="49">
                  <c:v>0.95623745812773897</c:v>
                </c:pt>
                <c:pt idx="50">
                  <c:v>0.96402758007581701</c:v>
                </c:pt>
                <c:pt idx="51">
                  <c:v>0.97045193661345408</c:v>
                </c:pt>
                <c:pt idx="52">
                  <c:v>0.97574313003145152</c:v>
                </c:pt>
                <c:pt idx="53">
                  <c:v>0.98009639626619138</c:v>
                </c:pt>
                <c:pt idx="54">
                  <c:v>0.98367485769368002</c:v>
                </c:pt>
                <c:pt idx="55">
                  <c:v>0.98661429815143042</c:v>
                </c:pt>
                <c:pt idx="56">
                  <c:v>0.9890274022010993</c:v>
                </c:pt>
                <c:pt idx="57">
                  <c:v>0.99100745367811749</c:v>
                </c:pt>
                <c:pt idx="58">
                  <c:v>0.99263152020112788</c:v>
                </c:pt>
                <c:pt idx="59">
                  <c:v>0.99396316735058299</c:v>
                </c:pt>
                <c:pt idx="60">
                  <c:v>0.99505475368673058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F6-4A4B-9404-B6060F84D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361200"/>
        <c:axId val="360347760"/>
      </c:scatterChart>
      <c:valAx>
        <c:axId val="360361200"/>
        <c:scaling>
          <c:orientation val="minMax"/>
          <c:max val="3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347760"/>
        <c:crosses val="autoZero"/>
        <c:crossBetween val="midCat"/>
        <c:majorUnit val="0.5"/>
      </c:valAx>
      <c:valAx>
        <c:axId val="360347760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tanh(x)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36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tanh(x)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Sheet1!$A$2:$A$62</c:f>
              <c:numCache>
                <c:formatCode>General</c:formatCode>
                <c:ptCount val="61"/>
                <c:pt idx="0">
                  <c:v>-3</c:v>
                </c:pt>
                <c:pt idx="1">
                  <c:v>-2.9</c:v>
                </c:pt>
                <c:pt idx="2">
                  <c:v>-2.8</c:v>
                </c:pt>
                <c:pt idx="3">
                  <c:v>-2.7</c:v>
                </c:pt>
                <c:pt idx="4">
                  <c:v>-2.6</c:v>
                </c:pt>
                <c:pt idx="5">
                  <c:v>-2.5</c:v>
                </c:pt>
                <c:pt idx="6">
                  <c:v>-2.4</c:v>
                </c:pt>
                <c:pt idx="7">
                  <c:v>-2.2999999999999998</c:v>
                </c:pt>
                <c:pt idx="8">
                  <c:v>-2.2000000000000002</c:v>
                </c:pt>
                <c:pt idx="9">
                  <c:v>-2.1</c:v>
                </c:pt>
                <c:pt idx="10">
                  <c:v>-2</c:v>
                </c:pt>
                <c:pt idx="11">
                  <c:v>-1.9</c:v>
                </c:pt>
                <c:pt idx="12">
                  <c:v>-1.8</c:v>
                </c:pt>
                <c:pt idx="13">
                  <c:v>-1.7</c:v>
                </c:pt>
                <c:pt idx="14">
                  <c:v>-1.6</c:v>
                </c:pt>
                <c:pt idx="15">
                  <c:v>-1.5</c:v>
                </c:pt>
                <c:pt idx="16">
                  <c:v>-1.4</c:v>
                </c:pt>
                <c:pt idx="17">
                  <c:v>-1.3</c:v>
                </c:pt>
                <c:pt idx="18">
                  <c:v>-1.2</c:v>
                </c:pt>
                <c:pt idx="19">
                  <c:v>-1.1000000000000001</c:v>
                </c:pt>
                <c:pt idx="20">
                  <c:v>-1</c:v>
                </c:pt>
                <c:pt idx="21">
                  <c:v>-0.9</c:v>
                </c:pt>
                <c:pt idx="22">
                  <c:v>-0.8</c:v>
                </c:pt>
                <c:pt idx="23">
                  <c:v>-0.7</c:v>
                </c:pt>
                <c:pt idx="24">
                  <c:v>-0.6</c:v>
                </c:pt>
                <c:pt idx="25">
                  <c:v>-0.5</c:v>
                </c:pt>
                <c:pt idx="26">
                  <c:v>-0.4</c:v>
                </c:pt>
                <c:pt idx="27">
                  <c:v>-0.3</c:v>
                </c:pt>
                <c:pt idx="28">
                  <c:v>-0.2</c:v>
                </c:pt>
                <c:pt idx="29">
                  <c:v>-0.1</c:v>
                </c:pt>
                <c:pt idx="30">
                  <c:v>0</c:v>
                </c:pt>
                <c:pt idx="31">
                  <c:v>0.1</c:v>
                </c:pt>
                <c:pt idx="32">
                  <c:v>0.2</c:v>
                </c:pt>
                <c:pt idx="33">
                  <c:v>0.3</c:v>
                </c:pt>
                <c:pt idx="34">
                  <c:v>0.4</c:v>
                </c:pt>
                <c:pt idx="35">
                  <c:v>0.5</c:v>
                </c:pt>
                <c:pt idx="36">
                  <c:v>0.6</c:v>
                </c:pt>
                <c:pt idx="37">
                  <c:v>0.7</c:v>
                </c:pt>
                <c:pt idx="38">
                  <c:v>0.8</c:v>
                </c:pt>
                <c:pt idx="39">
                  <c:v>0.9</c:v>
                </c:pt>
                <c:pt idx="40">
                  <c:v>1</c:v>
                </c:pt>
                <c:pt idx="41">
                  <c:v>1.1000000000000001</c:v>
                </c:pt>
                <c:pt idx="42">
                  <c:v>1.2</c:v>
                </c:pt>
                <c:pt idx="43">
                  <c:v>1.3</c:v>
                </c:pt>
                <c:pt idx="44">
                  <c:v>1.4</c:v>
                </c:pt>
                <c:pt idx="45">
                  <c:v>1.5</c:v>
                </c:pt>
                <c:pt idx="46">
                  <c:v>1.6</c:v>
                </c:pt>
                <c:pt idx="47">
                  <c:v>1.7</c:v>
                </c:pt>
                <c:pt idx="48">
                  <c:v>1.8</c:v>
                </c:pt>
                <c:pt idx="49">
                  <c:v>1.9</c:v>
                </c:pt>
                <c:pt idx="50">
                  <c:v>2</c:v>
                </c:pt>
                <c:pt idx="51">
                  <c:v>2.1</c:v>
                </c:pt>
                <c:pt idx="52">
                  <c:v>2.2000000000000002</c:v>
                </c:pt>
                <c:pt idx="53">
                  <c:v>2.2999999999999998</c:v>
                </c:pt>
                <c:pt idx="54">
                  <c:v>2.4</c:v>
                </c:pt>
                <c:pt idx="55">
                  <c:v>2.5</c:v>
                </c:pt>
                <c:pt idx="56">
                  <c:v>2.6</c:v>
                </c:pt>
                <c:pt idx="57">
                  <c:v>2.7</c:v>
                </c:pt>
                <c:pt idx="58">
                  <c:v>2.8</c:v>
                </c:pt>
                <c:pt idx="59">
                  <c:v>2.9</c:v>
                </c:pt>
                <c:pt idx="60">
                  <c:v>3</c:v>
                </c:pt>
              </c:numCache>
            </c:numRef>
          </c:xVal>
          <c:yVal>
            <c:numRef>
              <c:f>Sheet1!$B$2:$B$62</c:f>
              <c:numCache>
                <c:formatCode>General</c:formatCode>
                <c:ptCount val="61"/>
                <c:pt idx="0">
                  <c:v>-0.99505475368673058</c:v>
                </c:pt>
                <c:pt idx="1">
                  <c:v>-0.99396316735058299</c:v>
                </c:pt>
                <c:pt idx="2">
                  <c:v>-0.99263152020112788</c:v>
                </c:pt>
                <c:pt idx="3">
                  <c:v>-0.99100745367811749</c:v>
                </c:pt>
                <c:pt idx="4">
                  <c:v>-0.9890274022010993</c:v>
                </c:pt>
                <c:pt idx="5">
                  <c:v>-0.98661429815143042</c:v>
                </c:pt>
                <c:pt idx="6">
                  <c:v>-0.98367485769368002</c:v>
                </c:pt>
                <c:pt idx="7">
                  <c:v>-0.98009639626619138</c:v>
                </c:pt>
                <c:pt idx="8">
                  <c:v>-0.97574313003145152</c:v>
                </c:pt>
                <c:pt idx="9">
                  <c:v>-0.97045193661345408</c:v>
                </c:pt>
                <c:pt idx="10">
                  <c:v>-0.96402758007581701</c:v>
                </c:pt>
                <c:pt idx="11">
                  <c:v>-0.95623745812773897</c:v>
                </c:pt>
                <c:pt idx="12">
                  <c:v>-0.9468060128462682</c:v>
                </c:pt>
                <c:pt idx="13">
                  <c:v>-0.93540907060309908</c:v>
                </c:pt>
                <c:pt idx="14">
                  <c:v>-0.92166855440647122</c:v>
                </c:pt>
                <c:pt idx="15">
                  <c:v>-0.9051482536448664</c:v>
                </c:pt>
                <c:pt idx="16">
                  <c:v>-0.88535164820226242</c:v>
                </c:pt>
                <c:pt idx="17">
                  <c:v>-0.86172315931330645</c:v>
                </c:pt>
                <c:pt idx="18">
                  <c:v>-0.83365460701215521</c:v>
                </c:pt>
                <c:pt idx="19">
                  <c:v>-0.8004990217606297</c:v>
                </c:pt>
                <c:pt idx="20">
                  <c:v>-0.76159415595576485</c:v>
                </c:pt>
                <c:pt idx="21">
                  <c:v>-0.71629787019902458</c:v>
                </c:pt>
                <c:pt idx="22">
                  <c:v>-0.66403677026784891</c:v>
                </c:pt>
                <c:pt idx="23">
                  <c:v>-0.60436777711716361</c:v>
                </c:pt>
                <c:pt idx="24">
                  <c:v>-0.5370495669980353</c:v>
                </c:pt>
                <c:pt idx="25">
                  <c:v>-0.46211715726000979</c:v>
                </c:pt>
                <c:pt idx="26">
                  <c:v>-0.3799489622552249</c:v>
                </c:pt>
                <c:pt idx="27">
                  <c:v>-0.2913126124515909</c:v>
                </c:pt>
                <c:pt idx="28">
                  <c:v>-0.19737532022490403</c:v>
                </c:pt>
                <c:pt idx="29">
                  <c:v>-9.9667994624955833E-2</c:v>
                </c:pt>
                <c:pt idx="30">
                  <c:v>0</c:v>
                </c:pt>
                <c:pt idx="31">
                  <c:v>9.9667994624955833E-2</c:v>
                </c:pt>
                <c:pt idx="32">
                  <c:v>0.19737532022490403</c:v>
                </c:pt>
                <c:pt idx="33">
                  <c:v>0.2913126124515909</c:v>
                </c:pt>
                <c:pt idx="34">
                  <c:v>0.3799489622552249</c:v>
                </c:pt>
                <c:pt idx="35">
                  <c:v>0.46211715726000979</c:v>
                </c:pt>
                <c:pt idx="36">
                  <c:v>0.5370495669980353</c:v>
                </c:pt>
                <c:pt idx="37">
                  <c:v>0.60436777711716361</c:v>
                </c:pt>
                <c:pt idx="38">
                  <c:v>0.66403677026784891</c:v>
                </c:pt>
                <c:pt idx="39">
                  <c:v>0.71629787019902458</c:v>
                </c:pt>
                <c:pt idx="40">
                  <c:v>0.76159415595576485</c:v>
                </c:pt>
                <c:pt idx="41">
                  <c:v>0.8004990217606297</c:v>
                </c:pt>
                <c:pt idx="42">
                  <c:v>0.83365460701215521</c:v>
                </c:pt>
                <c:pt idx="43">
                  <c:v>0.86172315931330645</c:v>
                </c:pt>
                <c:pt idx="44">
                  <c:v>0.88535164820226242</c:v>
                </c:pt>
                <c:pt idx="45">
                  <c:v>0.9051482536448664</c:v>
                </c:pt>
                <c:pt idx="46">
                  <c:v>0.92166855440647122</c:v>
                </c:pt>
                <c:pt idx="47">
                  <c:v>0.93540907060309908</c:v>
                </c:pt>
                <c:pt idx="48">
                  <c:v>0.9468060128462682</c:v>
                </c:pt>
                <c:pt idx="49">
                  <c:v>0.95623745812773897</c:v>
                </c:pt>
                <c:pt idx="50">
                  <c:v>0.96402758007581701</c:v>
                </c:pt>
                <c:pt idx="51">
                  <c:v>0.97045193661345408</c:v>
                </c:pt>
                <c:pt idx="52">
                  <c:v>0.97574313003145152</c:v>
                </c:pt>
                <c:pt idx="53">
                  <c:v>0.98009639626619138</c:v>
                </c:pt>
                <c:pt idx="54">
                  <c:v>0.98367485769368002</c:v>
                </c:pt>
                <c:pt idx="55">
                  <c:v>0.98661429815143042</c:v>
                </c:pt>
                <c:pt idx="56">
                  <c:v>0.9890274022010993</c:v>
                </c:pt>
                <c:pt idx="57">
                  <c:v>0.99100745367811749</c:v>
                </c:pt>
                <c:pt idx="58">
                  <c:v>0.99263152020112788</c:v>
                </c:pt>
                <c:pt idx="59">
                  <c:v>0.99396316735058299</c:v>
                </c:pt>
                <c:pt idx="60">
                  <c:v>0.99505475368673058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D-4162-9530-BA64A5861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361200"/>
        <c:axId val="360347760"/>
      </c:scatterChart>
      <c:valAx>
        <c:axId val="360361200"/>
        <c:scaling>
          <c:orientation val="minMax"/>
          <c:max val="3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347760"/>
        <c:crosses val="autoZero"/>
        <c:crossBetween val="midCat"/>
        <c:majorUnit val="0.5"/>
      </c:valAx>
      <c:valAx>
        <c:axId val="360347760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tanh(x)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36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56361111111112"/>
          <c:y val="4.3479999999999998E-2"/>
          <c:w val="0.75690638888888884"/>
          <c:h val="0.780689166666666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SNR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13A9855-CBB0-4ABC-BBF4-6E9D0FD07196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08472222222222"/>
                      <c:h val="0.1090261111111111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929-4B48-8433-64FCA4F00C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17B20EE-4CD5-4C4C-8039-B624C6A6FD41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040967869383337"/>
                      <c:h val="0.1467645275264395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929-4B48-8433-64FCA4F00C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EBB0D7C-C1CF-4AF2-861F-75DF1CEA8427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1150665228337"/>
                      <c:h val="7.220664029725518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3929-4B48-8433-64FCA4F00C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CD8FFD4-2BBA-457B-AF97-93ACDEB71698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73555555555548"/>
                      <c:h val="9.055805555555555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3929-4B48-8433-64FCA4F00C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8629C86-04D3-4D80-A7AF-7A5986032A07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500138888888883"/>
                      <c:h val="0.123137222222222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3929-4B48-8433-64FCA4F00C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D997120-553F-43BA-BE46-D8808A2DC1DE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123555555555548"/>
                      <c:h val="0.1152525000000000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929-4B48-8433-64FCA4F00C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Sheet1!$B$2:$B$7</c:f>
              <c:numCache>
                <c:formatCode>General</c:formatCode>
                <c:ptCount val="6"/>
                <c:pt idx="0">
                  <c:v>3.3</c:v>
                </c:pt>
                <c:pt idx="1">
                  <c:v>3.6</c:v>
                </c:pt>
                <c:pt idx="2">
                  <c:v>4.2</c:v>
                </c:pt>
                <c:pt idx="3">
                  <c:v>4.8</c:v>
                </c:pt>
                <c:pt idx="4">
                  <c:v>5.6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43.2</c:v>
                </c:pt>
                <c:pt idx="1">
                  <c:v>41.9</c:v>
                </c:pt>
                <c:pt idx="2">
                  <c:v>39.700000000000003</c:v>
                </c:pt>
                <c:pt idx="3">
                  <c:v>35.799999999999997</c:v>
                </c:pt>
                <c:pt idx="4">
                  <c:v>28.8</c:v>
                </c:pt>
                <c:pt idx="5">
                  <c:v>17.399999999999999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Sheet1!$A$2:$A$7</c15:f>
                <c15:dlblRangeCache>
                  <c:ptCount val="6"/>
                  <c:pt idx="0">
                    <c:v>-1.5≦x≦1.5</c:v>
                  </c:pt>
                  <c:pt idx="1">
                    <c:v>-1.25≦x≦1.25</c:v>
                  </c:pt>
                  <c:pt idx="2">
                    <c:v>-1≦x≦1</c:v>
                  </c:pt>
                  <c:pt idx="3">
                    <c:v>-0.75≦x≦0.75</c:v>
                  </c:pt>
                  <c:pt idx="4">
                    <c:v>-0.5≦x≦0.5</c:v>
                  </c:pt>
                  <c:pt idx="5">
                    <c:v>-0.25≦x≦0.25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3929-4B48-8433-64FCA4F00C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94005551"/>
        <c:axId val="394009871"/>
      </c:scatterChart>
      <c:valAx>
        <c:axId val="394005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遮断周波数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4009871"/>
        <c:crosses val="autoZero"/>
        <c:crossBetween val="midCat"/>
      </c:valAx>
      <c:valAx>
        <c:axId val="39400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 [dB]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4005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BC69-F329-4B5C-B8F4-0EFD06023A2F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498A-33C4-4AD1-94E5-AC9A984C3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7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498A-33C4-4AD1-94E5-AC9A984C304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1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9379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0593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6731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1048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72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558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937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375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152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182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645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9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1C448-4F67-6514-D573-6D69FC4D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SNR</a:t>
            </a:r>
            <a:r>
              <a:rPr kumimoji="1" lang="ja-JP" altLang="en-US" dirty="0"/>
              <a:t>と周波数特性を考慮した入力範囲の検討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FA47F4-0465-39B6-FE74-34685ED43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緒方敦洋</a:t>
            </a:r>
          </a:p>
        </p:txBody>
      </p:sp>
    </p:spTree>
    <p:extLst>
      <p:ext uri="{BB962C8B-B14F-4D97-AF65-F5344CB8AC3E}">
        <p14:creationId xmlns:p14="http://schemas.microsoft.com/office/powerpoint/2010/main" val="13152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7F77B-EB58-D95E-35CE-F568B0BE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9FCBC-BD3C-DE95-4C7F-3B1EFFC3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241" y="1300331"/>
            <a:ext cx="6868159" cy="4779963"/>
          </a:xfrm>
        </p:spPr>
        <p:txBody>
          <a:bodyPr/>
          <a:lstStyle/>
          <a:p>
            <a:r>
              <a:rPr kumimoji="1" lang="ja-JP" altLang="en-US" dirty="0"/>
              <a:t>ギルバートセル単体の遮断周波数が</a:t>
            </a:r>
            <a:r>
              <a:rPr kumimoji="1" lang="en-US" altLang="ja-JP" dirty="0"/>
              <a:t>7.9 GHz</a:t>
            </a:r>
          </a:p>
          <a:p>
            <a:r>
              <a:rPr lang="ja-JP" altLang="en-US" dirty="0"/>
              <a:t>→入力範囲を狭めすぎても遮断周波数が頭打ちに</a:t>
            </a:r>
            <a:endParaRPr kumimoji="1" lang="ja-JP" alt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7CFF3B36-EDDC-7064-29DA-D5DBB2E2D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66773"/>
              </p:ext>
            </p:extLst>
          </p:nvPr>
        </p:nvGraphicFramePr>
        <p:xfrm>
          <a:off x="436880" y="1250147"/>
          <a:ext cx="4866641" cy="4866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9EE78AA6-D82B-1D1D-00EC-5675D1247053}"/>
              </a:ext>
            </a:extLst>
          </p:cNvPr>
          <p:cNvSpPr txBox="1">
            <a:spLocks/>
          </p:cNvSpPr>
          <p:nvPr/>
        </p:nvSpPr>
        <p:spPr bwMode="auto">
          <a:xfrm>
            <a:off x="1229360" y="6080294"/>
            <a:ext cx="3505200" cy="42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000">
                <a:solidFill>
                  <a:srgbClr val="000000"/>
                </a:solidFill>
                <a:latin typeface="Arial" charset="0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>
                <a:solidFill>
                  <a:srgbClr val="000000"/>
                </a:solidFill>
                <a:latin typeface="Arial" charset="0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図</a:t>
            </a:r>
            <a:r>
              <a:rPr lang="en-US" altLang="ja-JP" kern="0" dirty="0"/>
              <a:t>4</a:t>
            </a:r>
            <a:r>
              <a:rPr lang="ja-JP" altLang="en-US" kern="0" dirty="0"/>
              <a:t>　遮断周波数 </a:t>
            </a:r>
            <a:r>
              <a:rPr lang="en-US" altLang="ja-JP" kern="0" dirty="0"/>
              <a:t>vs SNR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5514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18E51-A85B-EE1C-0CA9-813183D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　スケジュール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4B3B70-CA93-E44F-694C-859D2F95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" t="28000" r="10001" b="11412"/>
          <a:stretch/>
        </p:blipFill>
        <p:spPr>
          <a:xfrm>
            <a:off x="66644" y="1374772"/>
            <a:ext cx="12058711" cy="46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6F8F9-D9B1-6F0B-135D-06A91C9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内藤電誠工業様からの検討事項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4FBA3-9FD1-90B5-7DA0-173BE82A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295401"/>
            <a:ext cx="10437284" cy="5186679"/>
          </a:xfrm>
        </p:spPr>
        <p:txBody>
          <a:bodyPr/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1</a:t>
            </a:r>
            <a:r>
              <a:rPr kumimoji="1" lang="ja-JP" altLang="en-US" dirty="0"/>
              <a:t>チップ作成に関して、明治大学様</a:t>
            </a:r>
            <a:r>
              <a:rPr kumimoji="1" lang="en-US" altLang="ja-JP" dirty="0"/>
              <a:t>(</a:t>
            </a:r>
            <a:r>
              <a:rPr kumimoji="1" lang="ja-JP" altLang="en-US" dirty="0"/>
              <a:t>電気回路部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と金沢大学様</a:t>
            </a:r>
            <a:r>
              <a:rPr kumimoji="1" lang="en-US" altLang="ja-JP" dirty="0"/>
              <a:t>(</a:t>
            </a:r>
            <a:r>
              <a:rPr kumimoji="1" lang="ja-JP" altLang="en-US" dirty="0"/>
              <a:t>光回路部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の分担を決める。</a:t>
            </a:r>
          </a:p>
          <a:p>
            <a:r>
              <a:rPr kumimoji="1" lang="ja-JP" altLang="en-US" dirty="0"/>
              <a:t>・いつまでに？　なにを？</a:t>
            </a:r>
          </a:p>
          <a:p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</a:t>
            </a:r>
          </a:p>
          <a:p>
            <a:r>
              <a:rPr kumimoji="1" lang="en-US" altLang="ja-JP" dirty="0"/>
              <a:t>8/26</a:t>
            </a:r>
            <a:r>
              <a:rPr kumimoji="1" lang="ja-JP" altLang="en-US" dirty="0"/>
              <a:t>　チップレイアウト、</a:t>
            </a:r>
            <a:r>
              <a:rPr kumimoji="1" lang="en-US" altLang="ja-JP" dirty="0"/>
              <a:t>DRC</a:t>
            </a:r>
            <a:r>
              <a:rPr kumimoji="1" lang="ja-JP" altLang="en-US" dirty="0"/>
              <a:t>、</a:t>
            </a:r>
            <a:r>
              <a:rPr kumimoji="1" lang="en-US" altLang="ja-JP" dirty="0"/>
              <a:t>LVS</a:t>
            </a:r>
          </a:p>
          <a:p>
            <a:r>
              <a:rPr kumimoji="1" lang="ja-JP" altLang="en-US" dirty="0"/>
              <a:t>⇒　光回路部の仮レイアウトデータを入手</a:t>
            </a:r>
          </a:p>
          <a:p>
            <a:r>
              <a:rPr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統合作業前に光回路部を含めた</a:t>
            </a:r>
            <a:r>
              <a:rPr kumimoji="1" lang="en-US" altLang="ja-JP" dirty="0"/>
              <a:t>DRC</a:t>
            </a:r>
            <a:r>
              <a:rPr kumimoji="1" lang="ja-JP" altLang="en-US" dirty="0"/>
              <a:t>検証等の事前検証を行う。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不具合等があれば金沢大学様へのフィードバックが必要。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9/23</a:t>
            </a:r>
            <a:r>
              <a:rPr kumimoji="1" lang="ja-JP" altLang="en-US" dirty="0"/>
              <a:t>　統合作業</a:t>
            </a:r>
          </a:p>
          <a:p>
            <a:r>
              <a:rPr kumimoji="1" lang="ja-JP" altLang="en-US" dirty="0"/>
              <a:t>　　　⇒　光回路部の</a:t>
            </a:r>
            <a:r>
              <a:rPr kumimoji="1" lang="en-US" altLang="ja-JP" dirty="0"/>
              <a:t>Fix</a:t>
            </a:r>
            <a:r>
              <a:rPr kumimoji="1" lang="ja-JP" altLang="en-US" dirty="0"/>
              <a:t>レイアウトデータを入手</a:t>
            </a:r>
          </a:p>
          <a:p>
            <a:r>
              <a:rPr kumimoji="1" lang="ja-JP" altLang="en-US" dirty="0"/>
              <a:t>　・光回路部の検証情報を入手</a:t>
            </a:r>
            <a:r>
              <a:rPr kumimoji="1" lang="en-US" altLang="ja-JP" dirty="0"/>
              <a:t>(</a:t>
            </a:r>
            <a:r>
              <a:rPr kumimoji="1" lang="ja-JP" altLang="en-US" dirty="0"/>
              <a:t>明治大学様で検証する場合に必要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・光回路部の設計が間に合わない場合はどうするのか。</a:t>
            </a:r>
          </a:p>
        </p:txBody>
      </p:sp>
    </p:spTree>
    <p:extLst>
      <p:ext uri="{BB962C8B-B14F-4D97-AF65-F5344CB8AC3E}">
        <p14:creationId xmlns:p14="http://schemas.microsoft.com/office/powerpoint/2010/main" val="28872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B5320-B216-CCBF-99EB-3C4AA14C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内藤電誠工業様からの検討事項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84947-F728-71A9-E9C8-289E8DE6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② IHP</a:t>
            </a:r>
            <a:r>
              <a:rPr kumimoji="1" lang="ja-JP" altLang="en-US" dirty="0"/>
              <a:t>社に対して</a:t>
            </a:r>
            <a:r>
              <a:rPr kumimoji="1" lang="en-US" altLang="ja-JP" dirty="0"/>
              <a:t>MPW </a:t>
            </a:r>
            <a:r>
              <a:rPr kumimoji="1" lang="ja-JP" altLang="en-US" dirty="0"/>
              <a:t>シャトルへエントリーする担当者を決める。</a:t>
            </a:r>
          </a:p>
          <a:p>
            <a:r>
              <a:rPr kumimoji="1" lang="ja-JP" altLang="en-US" dirty="0"/>
              <a:t>・エントリーに際して、何が必要になるのか不明ですので早めのエントリーをお勧めいたします。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MPW </a:t>
            </a:r>
            <a:r>
              <a:rPr kumimoji="1" lang="ja-JP" altLang="en-US" dirty="0"/>
              <a:t>シャトルですので、使用できるデバイス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トランジスタ、抵抗、配線層等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に制限があるかもしれませんので注意してください。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635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9F7545-351A-C9FE-69BD-4A7C42EEB0B1}"/>
              </a:ext>
            </a:extLst>
          </p:cNvPr>
          <p:cNvGrpSpPr/>
          <p:nvPr/>
        </p:nvGrpSpPr>
        <p:grpSpPr>
          <a:xfrm>
            <a:off x="2138680" y="86884"/>
            <a:ext cx="7914639" cy="5960509"/>
            <a:chOff x="2479040" y="136504"/>
            <a:chExt cx="8879841" cy="6687401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5F608D3-6F27-383C-07AC-409D69F3B144}"/>
                </a:ext>
              </a:extLst>
            </p:cNvPr>
            <p:cNvSpPr/>
            <p:nvPr/>
          </p:nvSpPr>
          <p:spPr bwMode="auto">
            <a:xfrm>
              <a:off x="2480437" y="136505"/>
              <a:ext cx="8878444" cy="6687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ACB30CB-75BE-DEA2-438D-3BC59678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040" y="136504"/>
              <a:ext cx="8879840" cy="6686229"/>
            </a:xfrm>
            <a:prstGeom prst="rect">
              <a:avLst/>
            </a:prstGeom>
          </p:spPr>
        </p:pic>
      </p:grp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015E2E3D-1592-2263-52D6-570C4473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19" y="6046348"/>
            <a:ext cx="2143759" cy="424527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検討回路</a:t>
            </a:r>
          </a:p>
        </p:txBody>
      </p:sp>
    </p:spTree>
    <p:extLst>
      <p:ext uri="{BB962C8B-B14F-4D97-AF65-F5344CB8AC3E}">
        <p14:creationId xmlns:p14="http://schemas.microsoft.com/office/powerpoint/2010/main" val="202719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C8875A90-80E6-0A42-4F08-AE3747449022}"/>
              </a:ext>
            </a:extLst>
          </p:cNvPr>
          <p:cNvSpPr txBox="1">
            <a:spLocks/>
          </p:cNvSpPr>
          <p:nvPr/>
        </p:nvSpPr>
        <p:spPr bwMode="auto">
          <a:xfrm>
            <a:off x="4927486" y="6010917"/>
            <a:ext cx="2885440" cy="42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000">
                <a:solidFill>
                  <a:srgbClr val="000000"/>
                </a:solidFill>
                <a:latin typeface="Arial" charset="0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>
                <a:solidFill>
                  <a:srgbClr val="000000"/>
                </a:solidFill>
                <a:latin typeface="Arial" charset="0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図</a:t>
            </a:r>
            <a:r>
              <a:rPr lang="en-US" altLang="ja-JP" kern="0" dirty="0"/>
              <a:t>2</a:t>
            </a:r>
            <a:r>
              <a:rPr lang="ja-JP" altLang="en-US" kern="0" dirty="0"/>
              <a:t>　ギルバートセル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5449E38-7765-C32A-0D9F-275ACB64B910}"/>
              </a:ext>
            </a:extLst>
          </p:cNvPr>
          <p:cNvGrpSpPr/>
          <p:nvPr/>
        </p:nvGrpSpPr>
        <p:grpSpPr>
          <a:xfrm>
            <a:off x="2199739" y="113504"/>
            <a:ext cx="8342137" cy="5898429"/>
            <a:chOff x="2224966" y="0"/>
            <a:chExt cx="8742060" cy="61812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EE6284-04F4-6310-ED09-A7C87F389916}"/>
                </a:ext>
              </a:extLst>
            </p:cNvPr>
            <p:cNvSpPr/>
            <p:nvPr/>
          </p:nvSpPr>
          <p:spPr bwMode="auto">
            <a:xfrm>
              <a:off x="2224966" y="0"/>
              <a:ext cx="8740800" cy="6181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EE74EBE8-689A-AD29-2902-BAA37E04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966" y="0"/>
              <a:ext cx="8742060" cy="618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2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86090-9F5E-B3A1-A4CB-0A7EFD0B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F964E6-053A-BF92-3848-667D4A3DA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𝑜𝑢𝑡𝑃𝐿𝑈𝑆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𝑈𝑆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𝑐𝑜𝑛𝑡𝑃𝐿𝑈𝑆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𝑐𝑜𝑛𝑡𝑃𝐿𝑈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から入力範囲を考える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入力範囲を狭める</a:t>
                </a:r>
                <a:endParaRPr lang="en-US" altLang="ja-JP" dirty="0"/>
              </a:p>
              <a:p>
                <a:r>
                  <a:rPr lang="ja-JP" altLang="en-US" dirty="0"/>
                  <a:t>→周波数特性の向上、</a:t>
                </a:r>
                <a:r>
                  <a:rPr lang="en-US" altLang="ja-JP" dirty="0"/>
                  <a:t>SNR</a:t>
                </a:r>
                <a:r>
                  <a:rPr lang="ja-JP" altLang="en-US" dirty="0"/>
                  <a:t>の悪化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入力範囲を広げる</a:t>
                </a:r>
                <a:endParaRPr lang="en-US" altLang="ja-JP" dirty="0"/>
              </a:p>
              <a:p>
                <a:r>
                  <a:rPr lang="ja-JP" altLang="en-US" dirty="0"/>
                  <a:t>→</a:t>
                </a:r>
                <a:r>
                  <a:rPr lang="en-US" altLang="ja-JP" dirty="0"/>
                  <a:t>SNR</a:t>
                </a:r>
                <a:r>
                  <a:rPr lang="ja-JP" altLang="en-US" dirty="0"/>
                  <a:t>の向上、周波数特性の悪化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F964E6-053A-BF92-3848-667D4A3DA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D84E77B-F4BC-02E6-1849-89BB9F717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91329"/>
              </p:ext>
            </p:extLst>
          </p:nvPr>
        </p:nvGraphicFramePr>
        <p:xfrm>
          <a:off x="5186411" y="2146646"/>
          <a:ext cx="7005589" cy="420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6">
                <a:extLst>
                  <a:ext uri="{FF2B5EF4-FFF2-40B4-BE49-F238E27FC236}">
                    <a16:creationId xmlns:a16="http://schemas.microsoft.com/office/drawing/2014/main" id="{5859A21F-6F23-376C-1F60-0E72006B6C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64976" y="6075364"/>
                <a:ext cx="1904238" cy="424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449263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1" fontAlgn="base" hangingPunct="1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20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2pPr>
                <a:lvl3pPr marL="1143000" indent="-228600" algn="l" defTabSz="449263" rtl="0" eaLnBrk="1" fontAlgn="base" hangingPunct="1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>
                    <a:solidFill>
                      <a:srgbClr val="000000"/>
                    </a:solidFill>
                    <a:latin typeface="Arial" charset="0"/>
                    <a:ea typeface="+mn-ea"/>
                  </a:defRPr>
                </a:lvl3pPr>
                <a:lvl4pPr marL="16002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4pPr>
                <a:lvl5pPr marL="20574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5pPr>
                <a:lvl6pPr marL="25146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6pPr>
                <a:lvl7pPr marL="29718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7pPr>
                <a:lvl8pPr marL="34290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8pPr>
                <a:lvl9pPr marL="38862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9pPr>
              </a:lstStyle>
              <a:p>
                <a:r>
                  <a:rPr lang="ja-JP" altLang="en-US" kern="0" dirty="0"/>
                  <a:t>図</a:t>
                </a:r>
                <a:r>
                  <a:rPr lang="en-US" altLang="ja-JP" kern="0" dirty="0"/>
                  <a:t>3</a:t>
                </a:r>
                <a:r>
                  <a:rPr lang="ja-JP" altLang="en-US" kern="0" dirty="0"/>
                  <a:t>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ja-JP" altLang="en-US" kern="0" dirty="0"/>
              </a:p>
            </p:txBody>
          </p:sp>
        </mc:Choice>
        <mc:Fallback xmlns="">
          <p:sp>
            <p:nvSpPr>
              <p:cNvPr id="5" name="コンテンツ プレースホルダー 6">
                <a:extLst>
                  <a:ext uri="{FF2B5EF4-FFF2-40B4-BE49-F238E27FC236}">
                    <a16:creationId xmlns:a16="http://schemas.microsoft.com/office/drawing/2014/main" id="{5859A21F-6F23-376C-1F60-0E72006B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4976" y="6075364"/>
                <a:ext cx="1904238" cy="424527"/>
              </a:xfrm>
              <a:prstGeom prst="rect">
                <a:avLst/>
              </a:prstGeom>
              <a:blipFill>
                <a:blip r:embed="rId4"/>
                <a:stretch>
                  <a:fillRect l="-5128" t="-15942" b="-43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60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BD14-1DBE-D1C5-791D-60A930C3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5E63E5-FB0D-53AC-02FD-263492D64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10546079" cy="4779963"/>
              </a:xfrm>
            </p:spPr>
            <p:txBody>
              <a:bodyPr/>
              <a:lstStyle/>
              <a:p>
                <a:r>
                  <a:rPr lang="ja-JP" altLang="en-US" dirty="0"/>
                  <a:t>評価条件</a:t>
                </a:r>
                <a:endParaRPr lang="en-US" altLang="ja-JP" dirty="0"/>
              </a:p>
              <a:p>
                <a:r>
                  <a:rPr lang="ja-JP" altLang="en-US" dirty="0"/>
                  <a:t>・ギルバートセルの設計値は一定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TIA</a:t>
                </a:r>
                <a:r>
                  <a:rPr kumimoji="1" lang="ja-JP" altLang="en-US" dirty="0"/>
                  <a:t>の伝達インピーダンスを変更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評価の流れ</a:t>
                </a:r>
                <a:endParaRPr lang="en-US" altLang="ja-JP" dirty="0"/>
              </a:p>
              <a:p>
                <a:r>
                  <a:rPr lang="ja-JP" altLang="en-US" dirty="0"/>
                  <a:t>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における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の範囲とそれに対応した入力範囲を挙げる</a:t>
                </a:r>
                <a:endParaRPr lang="en-US" altLang="ja-JP" dirty="0"/>
              </a:p>
              <a:p>
                <a:r>
                  <a:rPr lang="ja-JP" altLang="en-US" dirty="0"/>
                  <a:t>②①の入力範囲に応じた伝達インピーダンスになるよう</a:t>
                </a:r>
                <a:r>
                  <a:rPr lang="en-US" altLang="ja-JP" dirty="0"/>
                  <a:t>TIA</a:t>
                </a:r>
                <a:r>
                  <a:rPr lang="ja-JP" altLang="en-US" dirty="0"/>
                  <a:t>を設計</a:t>
                </a:r>
                <a:endParaRPr lang="en-US" altLang="ja-JP" dirty="0"/>
              </a:p>
              <a:p>
                <a:r>
                  <a:rPr lang="ja-JP" altLang="en-US" dirty="0"/>
                  <a:t>③検討回路のシミュレーション結果から評価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5E63E5-FB0D-53AC-02FD-263492D64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10546079" cy="4779963"/>
              </a:xfrm>
              <a:blipFill>
                <a:blip r:embed="rId2"/>
                <a:stretch>
                  <a:fillRect l="-867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AFBF8-CADD-A6ED-0E68-31DBA879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7D32D5-CB6A-F49B-1578-3E9A44783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dirty="0"/>
                  <a:t>における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の範囲とそれに対応した入力範囲を挙げる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  <a:p>
                <a:endParaRPr kumimoji="1" lang="en-US" altLang="ja-JP" sz="2400" b="0" dirty="0">
                  <a:ea typeface="Cambria Math" panose="02040503050406030204" pitchFamily="18" charset="0"/>
                </a:endParaRPr>
              </a:p>
              <a:p>
                <a:r>
                  <a:rPr kumimoji="1" lang="ja-JP" altLang="en-US" sz="2400" dirty="0"/>
                  <a:t>　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D7D32D5-CB6A-F49B-1578-3E9A44783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CBFD459F-4E1F-DF4B-1230-E0ABA3542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231995"/>
                  </p:ext>
                </p:extLst>
              </p:nvPr>
            </p:nvGraphicFramePr>
            <p:xfrm>
              <a:off x="6031443" y="2697479"/>
              <a:ext cx="6132891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9844">
                      <a:extLst>
                        <a:ext uri="{9D8B030D-6E8A-4147-A177-3AD203B41FA5}">
                          <a16:colId xmlns:a16="http://schemas.microsoft.com/office/drawing/2014/main" val="3558817174"/>
                        </a:ext>
                      </a:extLst>
                    </a:gridCol>
                    <a:gridCol w="3853047">
                      <a:extLst>
                        <a:ext uri="{9D8B030D-6E8A-4147-A177-3AD203B41FA5}">
                          <a16:colId xmlns:a16="http://schemas.microsoft.com/office/drawing/2014/main" val="312884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kumimoji="1" lang="ja-JP" altLang="en-US" sz="2000" dirty="0"/>
                            <a:t>の範囲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/>
                            <a:t>ギルバートセルの入力範囲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8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≤1.5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≤80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503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≤1.25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−75 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55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−55 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−0.75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≤0.75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19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−25 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566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≤0.25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−12.5 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≤12.5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13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CBFD459F-4E1F-DF4B-1230-E0ABA3542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231995"/>
                  </p:ext>
                </p:extLst>
              </p:nvPr>
            </p:nvGraphicFramePr>
            <p:xfrm>
              <a:off x="6031443" y="2697479"/>
              <a:ext cx="6132891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9844">
                      <a:extLst>
                        <a:ext uri="{9D8B030D-6E8A-4147-A177-3AD203B41FA5}">
                          <a16:colId xmlns:a16="http://schemas.microsoft.com/office/drawing/2014/main" val="3558817174"/>
                        </a:ext>
                      </a:extLst>
                    </a:gridCol>
                    <a:gridCol w="3853047">
                      <a:extLst>
                        <a:ext uri="{9D8B030D-6E8A-4147-A177-3AD203B41FA5}">
                          <a16:colId xmlns:a16="http://schemas.microsoft.com/office/drawing/2014/main" val="312884813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10769" r="-169786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/>
                            <a:t>ギルバートセルの入力範囲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8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110769" r="-169786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110769" r="-316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5036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210769" r="-169786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210769" r="-316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5585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306061" r="-169786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306061" r="-316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770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412308" r="-169786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412308" r="-316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1919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512308" r="-169786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512308" r="-316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5661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7" t="-612308" r="-16978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9242" t="-612308" r="-316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13897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5537645-1257-8E82-4954-44E25C792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294818"/>
              </p:ext>
            </p:extLst>
          </p:nvPr>
        </p:nvGraphicFramePr>
        <p:xfrm>
          <a:off x="-108579" y="2242312"/>
          <a:ext cx="6140022" cy="368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6">
                <a:extLst>
                  <a:ext uri="{FF2B5EF4-FFF2-40B4-BE49-F238E27FC236}">
                    <a16:creationId xmlns:a16="http://schemas.microsoft.com/office/drawing/2014/main" id="{EDD84EAE-1523-4A7B-099B-E33E5498C8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68416" y="5650837"/>
                <a:ext cx="1904238" cy="424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449263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1" fontAlgn="base" hangingPunct="1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20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2pPr>
                <a:lvl3pPr marL="1143000" indent="-228600" algn="l" defTabSz="449263" rtl="0" eaLnBrk="1" fontAlgn="base" hangingPunct="1">
                  <a:spcBef>
                    <a:spcPts val="4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>
                    <a:solidFill>
                      <a:srgbClr val="000000"/>
                    </a:solidFill>
                    <a:latin typeface="Arial" charset="0"/>
                    <a:ea typeface="+mn-ea"/>
                  </a:defRPr>
                </a:lvl3pPr>
                <a:lvl4pPr marL="16002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4pPr>
                <a:lvl5pPr marL="20574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5pPr>
                <a:lvl6pPr marL="25146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6pPr>
                <a:lvl7pPr marL="29718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7pPr>
                <a:lvl8pPr marL="34290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8pPr>
                <a:lvl9pPr marL="3886200" indent="-228600" algn="l" defTabSz="449263" rtl="0" eaLnBrk="1" fontAlgn="base" hangingPunct="1">
                  <a:spcBef>
                    <a:spcPts val="4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kumimoji="1" sz="1600">
                    <a:solidFill>
                      <a:srgbClr val="000000"/>
                    </a:solidFill>
                    <a:latin typeface="Arial" charset="0"/>
                    <a:ea typeface="+mn-ea"/>
                  </a:defRPr>
                </a:lvl9pPr>
              </a:lstStyle>
              <a:p>
                <a:r>
                  <a:rPr lang="ja-JP" altLang="en-US" kern="0" dirty="0"/>
                  <a:t>図</a:t>
                </a:r>
                <a:r>
                  <a:rPr lang="en-US" altLang="ja-JP" kern="0" dirty="0"/>
                  <a:t>3</a:t>
                </a:r>
                <a:r>
                  <a:rPr lang="ja-JP" altLang="en-US" kern="0" dirty="0"/>
                  <a:t>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ja-JP" altLang="en-US" kern="0" dirty="0"/>
              </a:p>
            </p:txBody>
          </p:sp>
        </mc:Choice>
        <mc:Fallback xmlns="">
          <p:sp>
            <p:nvSpPr>
              <p:cNvPr id="9" name="コンテンツ プレースホルダー 6">
                <a:extLst>
                  <a:ext uri="{FF2B5EF4-FFF2-40B4-BE49-F238E27FC236}">
                    <a16:creationId xmlns:a16="http://schemas.microsoft.com/office/drawing/2014/main" id="{EDD84EAE-1523-4A7B-099B-E33E5498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8416" y="5650837"/>
                <a:ext cx="1904238" cy="424527"/>
              </a:xfrm>
              <a:prstGeom prst="rect">
                <a:avLst/>
              </a:prstGeom>
              <a:blipFill>
                <a:blip r:embed="rId5"/>
                <a:stretch>
                  <a:fillRect l="-5128" t="-15714" b="-4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8B187687-6651-21FD-DDC7-CC076D270A0B}"/>
              </a:ext>
            </a:extLst>
          </p:cNvPr>
          <p:cNvSpPr txBox="1">
            <a:spLocks/>
          </p:cNvSpPr>
          <p:nvPr/>
        </p:nvSpPr>
        <p:spPr bwMode="auto">
          <a:xfrm>
            <a:off x="7589128" y="2240557"/>
            <a:ext cx="3017520" cy="42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000">
                <a:solidFill>
                  <a:srgbClr val="000000"/>
                </a:solidFill>
                <a:latin typeface="Arial" charset="0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>
                <a:solidFill>
                  <a:srgbClr val="000000"/>
                </a:solidFill>
                <a:latin typeface="Arial" charset="0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表</a:t>
            </a:r>
            <a:r>
              <a:rPr lang="en-US" altLang="ja-JP" kern="0" dirty="0"/>
              <a:t>1</a:t>
            </a:r>
            <a:r>
              <a:rPr lang="ja-JP" altLang="en-US" kern="0" dirty="0"/>
              <a:t>　入力範囲の候補</a:t>
            </a:r>
          </a:p>
        </p:txBody>
      </p:sp>
    </p:spTree>
    <p:extLst>
      <p:ext uri="{BB962C8B-B14F-4D97-AF65-F5344CB8AC3E}">
        <p14:creationId xmlns:p14="http://schemas.microsoft.com/office/powerpoint/2010/main" val="13443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69DAF-C530-D668-01B7-028F3B98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B95F8-8215-F7FD-1897-89E96AFE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25" y="1230612"/>
            <a:ext cx="10437284" cy="5301950"/>
          </a:xfrm>
        </p:spPr>
        <p:txBody>
          <a:bodyPr/>
          <a:lstStyle/>
          <a:p>
            <a:r>
              <a:rPr lang="ja-JP" altLang="en-US" dirty="0"/>
              <a:t>②①の入力範囲に応じた伝達インピーダンスになるよう</a:t>
            </a:r>
            <a:r>
              <a:rPr lang="en-US" altLang="ja-JP" dirty="0"/>
              <a:t>TIA</a:t>
            </a:r>
            <a:r>
              <a:rPr lang="ja-JP" altLang="en-US" dirty="0"/>
              <a:t>を設計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PD</a:t>
            </a:r>
            <a:r>
              <a:rPr kumimoji="1" lang="ja-JP" altLang="en-US" dirty="0"/>
              <a:t>からの出力が最大で</a:t>
            </a:r>
            <a:r>
              <a:rPr kumimoji="1" lang="en-US" altLang="ja-JP" dirty="0"/>
              <a:t>55 µA</a:t>
            </a:r>
            <a:r>
              <a:rPr kumimoji="1" lang="ja-JP" altLang="en-US" dirty="0"/>
              <a:t>であることを考慮して伝達インピーダンスを算出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上記の値になるよう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を設計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6BA7ECEF-F14D-6AE3-29F1-B279E9BE3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916862"/>
                  </p:ext>
                </p:extLst>
              </p:nvPr>
            </p:nvGraphicFramePr>
            <p:xfrm>
              <a:off x="1544323" y="3063239"/>
              <a:ext cx="9103354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9844">
                      <a:extLst>
                        <a:ext uri="{9D8B030D-6E8A-4147-A177-3AD203B41FA5}">
                          <a16:colId xmlns:a16="http://schemas.microsoft.com/office/drawing/2014/main" val="3558817174"/>
                        </a:ext>
                      </a:extLst>
                    </a:gridCol>
                    <a:gridCol w="3853047">
                      <a:extLst>
                        <a:ext uri="{9D8B030D-6E8A-4147-A177-3AD203B41FA5}">
                          <a16:colId xmlns:a16="http://schemas.microsoft.com/office/drawing/2014/main" val="3128848137"/>
                        </a:ext>
                      </a:extLst>
                    </a:gridCol>
                    <a:gridCol w="2970463">
                      <a:extLst>
                        <a:ext uri="{9D8B030D-6E8A-4147-A177-3AD203B41FA5}">
                          <a16:colId xmlns:a16="http://schemas.microsoft.com/office/drawing/2014/main" val="1227790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kumimoji="1" lang="ja-JP" altLang="en-US" sz="2000" dirty="0"/>
                            <a:t>の範囲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/>
                            <a:t>ギルバートセルの入力範囲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TIA</a:t>
                          </a:r>
                          <a:r>
                            <a:rPr kumimoji="1" lang="ja-JP" altLang="en-US" sz="2000" dirty="0"/>
                            <a:t>の伝達インピーダンス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8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≤1.5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≤80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1.45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503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≤1.25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−75 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1.25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55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−55 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−0.75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≤0.75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≤40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730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191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−25 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450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566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≤0.25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−12.5 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𝑐𝑜𝑛𝑡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≤12.5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225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13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6BA7ECEF-F14D-6AE3-29F1-B279E9BE3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916862"/>
                  </p:ext>
                </p:extLst>
              </p:nvPr>
            </p:nvGraphicFramePr>
            <p:xfrm>
              <a:off x="1544323" y="3063239"/>
              <a:ext cx="9103354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9844">
                      <a:extLst>
                        <a:ext uri="{9D8B030D-6E8A-4147-A177-3AD203B41FA5}">
                          <a16:colId xmlns:a16="http://schemas.microsoft.com/office/drawing/2014/main" val="3558817174"/>
                        </a:ext>
                      </a:extLst>
                    </a:gridCol>
                    <a:gridCol w="3853047">
                      <a:extLst>
                        <a:ext uri="{9D8B030D-6E8A-4147-A177-3AD203B41FA5}">
                          <a16:colId xmlns:a16="http://schemas.microsoft.com/office/drawing/2014/main" val="3128848137"/>
                        </a:ext>
                      </a:extLst>
                    </a:gridCol>
                    <a:gridCol w="2970463">
                      <a:extLst>
                        <a:ext uri="{9D8B030D-6E8A-4147-A177-3AD203B41FA5}">
                          <a16:colId xmlns:a16="http://schemas.microsoft.com/office/drawing/2014/main" val="122779058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0769" r="-300000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/>
                            <a:t>ギルバートセルの入力範囲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TIA</a:t>
                          </a:r>
                          <a:r>
                            <a:rPr kumimoji="1" lang="ja-JP" altLang="en-US" sz="2000" dirty="0"/>
                            <a:t>の伝達インピーダンス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878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10769" r="-30000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110769" r="-7725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1.45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5036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210769" r="-3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210769" r="-7725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1.25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5585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06061" r="-300000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306061" r="-77251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1 </a:t>
                          </a:r>
                          <a:r>
                            <a:rPr kumimoji="1" lang="en-US" altLang="ja-JP" sz="2000" dirty="0" err="1"/>
                            <a:t>kΩ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70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412308" r="-300000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412308" r="-77251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730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1919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512308" r="-30000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512308" r="-7725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450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5661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7" t="-612308" r="-30000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9242" t="-612308" r="-7725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000" dirty="0"/>
                            <a:t>225 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1389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45E449CE-EFCE-AB7A-E8AD-8FAC6BB55BD7}"/>
              </a:ext>
            </a:extLst>
          </p:cNvPr>
          <p:cNvSpPr txBox="1">
            <a:spLocks/>
          </p:cNvSpPr>
          <p:nvPr/>
        </p:nvSpPr>
        <p:spPr bwMode="auto">
          <a:xfrm>
            <a:off x="3332480" y="2545357"/>
            <a:ext cx="5953760" cy="42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2000">
                <a:solidFill>
                  <a:srgbClr val="000000"/>
                </a:solidFill>
                <a:latin typeface="Arial" charset="0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>
                <a:solidFill>
                  <a:srgbClr val="000000"/>
                </a:solidFill>
                <a:latin typeface="Arial" charset="0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umimoji="1" sz="16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表</a:t>
            </a:r>
            <a:r>
              <a:rPr lang="en-US" altLang="ja-JP" kern="0" dirty="0"/>
              <a:t>2</a:t>
            </a:r>
            <a:r>
              <a:rPr lang="ja-JP" altLang="en-US" kern="0" dirty="0"/>
              <a:t>　入力範囲と</a:t>
            </a:r>
            <a:r>
              <a:rPr kumimoji="1" lang="ja-JP" altLang="en-US" sz="2400" dirty="0"/>
              <a:t>伝達インピーダンスの候補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46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9B30A-F975-5AA4-D10F-9882C8B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3A3838-F091-0B9C-7086-24CD77153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③検討回路のシミュレーション結果から評価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評価指標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検討回路の遮断周波数</a:t>
                </a:r>
                <a:r>
                  <a:rPr kumimoji="1" lang="en-US" altLang="ja-JP" dirty="0"/>
                  <a:t>(ac</a:t>
                </a:r>
                <a:r>
                  <a:rPr kumimoji="1" lang="ja-JP" altLang="en-US" dirty="0"/>
                  <a:t>解析</a:t>
                </a:r>
                <a:r>
                  <a:rPr kumimoji="1" lang="en-US" altLang="ja-JP" dirty="0"/>
                  <a:t>)</a:t>
                </a:r>
              </a:p>
              <a:p>
                <a:r>
                  <a:rPr lang="ja-JP" altLang="en-US" dirty="0"/>
                  <a:t>検討回路における</a:t>
                </a:r>
                <a:r>
                  <a:rPr lang="en-US" altLang="ja-JP" dirty="0"/>
                  <a:t>SNR(</a:t>
                </a:r>
                <a:r>
                  <a:rPr lang="en-US" altLang="ja-JP" dirty="0" err="1"/>
                  <a:t>tran</a:t>
                </a:r>
                <a:r>
                  <a:rPr lang="ja-JP" altLang="en-US" dirty="0"/>
                  <a:t>解析</a:t>
                </a:r>
                <a:r>
                  <a:rPr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r>
                  <a:rPr lang="en-US" altLang="ja-JP" dirty="0"/>
                  <a:t>SNR</a:t>
                </a:r>
                <a:r>
                  <a:rPr lang="ja-JP" altLang="en-US" dirty="0"/>
                  <a:t>は</a:t>
                </a:r>
                <a:endParaRPr kumimoji="1" lang="ja-JP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signal</m:t>
                                  </m:r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level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noise</m:t>
                                  </m:r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level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で求める。信号振幅は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𝑜𝑢𝑡𝑃𝐿𝑈𝑆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のシミュレーション値を使用した。</a:t>
                </a:r>
                <a:endParaRPr kumimoji="1" lang="en-US" altLang="ja-JP" dirty="0"/>
              </a:p>
              <a:p>
                <a:r>
                  <a:rPr lang="ja-JP" altLang="en-US" dirty="0"/>
                  <a:t>またシミュレーション時の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ja-JP" altLang="en-US" dirty="0"/>
                  <a:t>は各設計における最大値とする。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3A3838-F091-0B9C-7086-24CD77153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 b="-3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3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59E25-FE4F-BD18-1F27-B2AD07CE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ギルバートセルの入力範囲の検討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7299F2-5BE7-5ABD-D668-AB54D22CC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大塚さんが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dirty="0"/>
                  <a:t>一定、横軸を時間として測定した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入力積和演算回路の直流特性を用いてノイズを求めた。測定値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を用いて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noise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ac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としてノイズを算出した。</a:t>
                </a:r>
                <a:r>
                  <a:rPr kumimoji="1" lang="en-US" altLang="ja-JP" dirty="0"/>
                  <a:t>6</a:t>
                </a:r>
                <a:r>
                  <a:rPr kumimoji="1" lang="ja-JP" altLang="en-US" dirty="0"/>
                  <a:t>つの測定パターンでノイズの大きさを算出したところ</a:t>
                </a:r>
                <a:r>
                  <a:rPr kumimoji="1" lang="en-US" altLang="ja-JP" dirty="0"/>
                  <a:t>1.6 ~1.7 mV</a:t>
                </a:r>
                <a:r>
                  <a:rPr kumimoji="1" lang="ja-JP" altLang="en-US" dirty="0"/>
                  <a:t>の範囲にほぼ収まったので</a:t>
                </a:r>
                <a:r>
                  <a:rPr kumimoji="1" lang="en-US" altLang="ja-JP" dirty="0"/>
                  <a:t>1.65 mV</a:t>
                </a:r>
                <a:r>
                  <a:rPr kumimoji="1" lang="ja-JP" altLang="en-US" dirty="0"/>
                  <a:t>をノイズの大きさとして定める。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7299F2-5BE7-5ABD-D668-AB54D22CC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 r="-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411196"/>
      </p:ext>
    </p:extLst>
  </p:cSld>
  <p:clrMapOvr>
    <a:masterClrMapping/>
  </p:clrMapOvr>
</p:sld>
</file>

<file path=ppt/theme/theme1.xml><?xml version="1.0" encoding="utf-8"?>
<a:theme xmlns:a="http://schemas.openxmlformats.org/drawingml/2006/main" name="関根研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関根研テーマ" id="{CA45C03E-F710-43A6-93C0-091222B56394}" vid="{2A536B6E-70A8-4E06-8746-93F504FDAB1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関根研テーマ</Template>
  <TotalTime>316</TotalTime>
  <Words>870</Words>
  <Application>Microsoft Office PowerPoint</Application>
  <PresentationFormat>ワイド画面</PresentationFormat>
  <Paragraphs>127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Cambria Math</vt:lpstr>
      <vt:lpstr>Times New Roman</vt:lpstr>
      <vt:lpstr>関根研テーマ</vt:lpstr>
      <vt:lpstr>SNRと周波数特性を考慮した入力範囲の検討</vt:lpstr>
      <vt:lpstr>PowerPoint プレゼンテーション</vt:lpstr>
      <vt:lpstr>PowerPoint プレゼンテーション</vt:lpstr>
      <vt:lpstr>ギルバートセルの入力範囲の検討</vt:lpstr>
      <vt:lpstr>ギルバートセルの入力範囲の検討</vt:lpstr>
      <vt:lpstr>ギルバートセルの入力範囲の検討</vt:lpstr>
      <vt:lpstr>ギルバートセルの入力範囲の検討</vt:lpstr>
      <vt:lpstr>ギルバートセルの入力範囲の検討</vt:lpstr>
      <vt:lpstr>ギルバートセルの入力範囲の検討</vt:lpstr>
      <vt:lpstr>ギルバートセルの入力範囲の検討</vt:lpstr>
      <vt:lpstr>付録　スケジュール</vt:lpstr>
      <vt:lpstr>内藤電誠工業様からの検討事項</vt:lpstr>
      <vt:lpstr>内藤電誠工業様からの検討事項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OGATAATSUHIRO</dc:creator>
  <cp:lastModifiedBy>OGATAATSUHIRO</cp:lastModifiedBy>
  <cp:revision>6</cp:revision>
  <dcterms:created xsi:type="dcterms:W3CDTF">2024-06-19T05:07:30Z</dcterms:created>
  <dcterms:modified xsi:type="dcterms:W3CDTF">2024-06-20T03:34:35Z</dcterms:modified>
</cp:coreProperties>
</file>