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120" d="100"/>
          <a:sy n="120" d="100"/>
        </p:scale>
        <p:origin x="13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2024/7/4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バッファ回路の設計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2024/7/5	</a:t>
            </a:r>
          </a:p>
          <a:p>
            <a:r>
              <a:rPr kumimoji="1" lang="ja-JP" altLang="en-US" dirty="0"/>
              <a:t>和田研</a:t>
            </a:r>
            <a:r>
              <a:rPr lang="ja-JP" altLang="en-US" dirty="0"/>
              <a:t>　小島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52A042B-14A8-D3B5-8B7C-F4FB3F4AAB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シミュレーション</a:t>
                </a:r>
                <a:r>
                  <a:rPr kumimoji="1" lang="en-US" altLang="ja-JP" dirty="0"/>
                  <a:t>-</a:t>
                </a:r>
                <a:r>
                  <a:rPr kumimoji="1" lang="ja-JP" altLang="en-US" dirty="0"/>
                  <a:t>バッファ回路</a:t>
                </a:r>
                <a:r>
                  <a:rPr kumimoji="1" lang="en-US" altLang="ja-JP" dirty="0"/>
                  <a:t>+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52A042B-14A8-D3B5-8B7C-F4FB3F4AA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3953" b="-24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5F245-5CD9-7934-AFA6-3633657A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88E76-B0A5-8402-53CC-88C518F8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D1543-01CB-EDF5-47CB-BD053851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55863DB5-7478-B6B8-4E60-AF82E27C2E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" r="6975"/>
          <a:stretch/>
        </p:blipFill>
        <p:spPr>
          <a:xfrm>
            <a:off x="266036" y="1248733"/>
            <a:ext cx="6856660" cy="5070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9DC669-F4EC-E461-B343-C44106C4E4F2}"/>
                  </a:ext>
                </a:extLst>
              </p:cNvPr>
              <p:cNvSpPr txBox="1"/>
              <p:nvPr/>
            </p:nvSpPr>
            <p:spPr>
              <a:xfrm>
                <a:off x="6789821" y="1740569"/>
                <a:ext cx="531795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バッファと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を接続したときの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解析結果。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解析でトランスコンダクタンスは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20.13 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mS</m:t>
                    </m:r>
                  </m:oMath>
                </a14:m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ドレインコンダクタンスは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1.111 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mS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となっていた。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この結果では利得は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dB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より大きくなると考えられるが実際は小さくなっていたが、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問題なく使用できそう。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9DC669-F4EC-E461-B343-C44106C4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21" y="1740569"/>
                <a:ext cx="5317958" cy="3785652"/>
              </a:xfrm>
              <a:prstGeom prst="rect">
                <a:avLst/>
              </a:prstGeom>
              <a:blipFill>
                <a:blip r:embed="rId4"/>
                <a:stretch>
                  <a:fillRect l="-1835" t="-1610" r="-803" b="-2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1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34272-7B75-4E94-3B41-9330E339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F654D8-2CC9-84F6-52D1-5DE7AA33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D1A19-A814-4E2D-88D5-A7617298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095BE-F025-4F7E-AA91-52668C18A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C03CA0-BFD3-EB89-E558-E1BD23EEF632}"/>
              </a:ext>
            </a:extLst>
          </p:cNvPr>
          <p:cNvSpPr txBox="1"/>
          <p:nvPr/>
        </p:nvSpPr>
        <p:spPr>
          <a:xfrm>
            <a:off x="1667255" y="3223230"/>
            <a:ext cx="8857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乗算器の出力を調整することでバッファ回路を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設計することができた。</a:t>
            </a:r>
          </a:p>
        </p:txBody>
      </p:sp>
    </p:spTree>
    <p:extLst>
      <p:ext uri="{BB962C8B-B14F-4D97-AF65-F5344CB8AC3E}">
        <p14:creationId xmlns:p14="http://schemas.microsoft.com/office/powerpoint/2010/main" val="74457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F66D3-C952-6431-3003-F95164D8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6EAA6-C366-EBE4-63C8-EC2F9FE5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目的</a:t>
            </a:r>
            <a:endParaRPr lang="en-US" altLang="ja-JP" dirty="0"/>
          </a:p>
          <a:p>
            <a:r>
              <a:rPr kumimoji="1" lang="ja-JP" altLang="en-US" dirty="0"/>
              <a:t>出力振幅の減衰</a:t>
            </a:r>
            <a:endParaRPr lang="en-US" altLang="ja-JP" dirty="0"/>
          </a:p>
          <a:p>
            <a:r>
              <a:rPr kumimoji="1" lang="ja-JP" altLang="en-US" dirty="0"/>
              <a:t>入力の調整</a:t>
            </a:r>
            <a:endParaRPr lang="en-US" altLang="ja-JP" dirty="0"/>
          </a:p>
          <a:p>
            <a:r>
              <a:rPr lang="en-US" altLang="ja-JP" dirty="0" err="1"/>
              <a:t>r</a:t>
            </a:r>
            <a:r>
              <a:rPr kumimoji="1" lang="en-US" altLang="ja-JP" dirty="0" err="1"/>
              <a:t>fnmos</a:t>
            </a:r>
            <a:r>
              <a:rPr kumimoji="1" lang="ja-JP" altLang="en-US" dirty="0"/>
              <a:t>の特性</a:t>
            </a:r>
            <a:endParaRPr lang="en-US" altLang="ja-JP" dirty="0"/>
          </a:p>
          <a:p>
            <a:r>
              <a:rPr kumimoji="1" lang="ja-JP" altLang="en-US" dirty="0"/>
              <a:t>バッファ回路の設計</a:t>
            </a:r>
            <a:endParaRPr lang="en-US" altLang="ja-JP" dirty="0"/>
          </a:p>
          <a:p>
            <a:r>
              <a:rPr kumimoji="1" lang="ja-JP" altLang="en-US" dirty="0"/>
              <a:t>シミュレーション</a:t>
            </a:r>
            <a:endParaRPr lang="en-US" altLang="ja-JP" dirty="0"/>
          </a:p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D58D36-2C85-1B93-C87A-970BC976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6C7E9E-463B-DFB7-3A7B-BFA4F91B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5283C4-8715-7761-B51B-DA7999D6D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10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3CF66-E669-E4E9-D90C-1595B14D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015972-EA30-C2FA-2513-0116EE53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0244BE-AFAE-BB02-C4C6-7CB1F652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C5FFF-0750-54C1-128B-6A7F46E55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5013CC-AB34-5776-FC80-FB5766F6612D}"/>
              </a:ext>
            </a:extLst>
          </p:cNvPr>
          <p:cNvSpPr txBox="1"/>
          <p:nvPr/>
        </p:nvSpPr>
        <p:spPr>
          <a:xfrm>
            <a:off x="2743200" y="3245506"/>
            <a:ext cx="6755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乗算器の出力を測定できるよう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バッファ回路を設計する。</a:t>
            </a:r>
          </a:p>
        </p:txBody>
      </p:sp>
    </p:spTree>
    <p:extLst>
      <p:ext uri="{BB962C8B-B14F-4D97-AF65-F5344CB8AC3E}">
        <p14:creationId xmlns:p14="http://schemas.microsoft.com/office/powerpoint/2010/main" val="316614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E991A-528C-5952-DBEE-13AE025C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出力振幅の減衰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2C8112-A6BC-5ED0-7667-3321E5C5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918724-C082-5E6D-B23A-1F1214E1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5743E-A71B-2A97-1DFB-5B084D3E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6E65881D-D8B6-BE3F-AE51-1B39A808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" y="1244809"/>
            <a:ext cx="3059111" cy="246241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4FB0B9-C0C8-29C9-C79A-D7883B6C85B4}"/>
              </a:ext>
            </a:extLst>
          </p:cNvPr>
          <p:cNvSpPr txBox="1"/>
          <p:nvPr/>
        </p:nvSpPr>
        <p:spPr>
          <a:xfrm>
            <a:off x="6946383" y="1951793"/>
            <a:ext cx="4814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ソース端子に抵抗を入れることで出力振幅を減衰させる。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出力抵抗は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図 9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16C9DB2F-D39E-6CB1-8488-3785AFBFE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69" y="1411673"/>
            <a:ext cx="3410768" cy="2295552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FED25D1-1241-0076-2234-5411886BF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" y="3693624"/>
            <a:ext cx="4201783" cy="2608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952F054-2C12-EB07-DC5F-12B3B556A06C}"/>
                  </a:ext>
                </a:extLst>
              </p:cNvPr>
              <p:cNvSpPr txBox="1"/>
              <p:nvPr/>
            </p:nvSpPr>
            <p:spPr>
              <a:xfrm>
                <a:off x="5675587" y="4000152"/>
                <a:ext cx="6085490" cy="199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と、トランスコンダクタンスと抵抗のコンダクタンスの足し算になる。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952F054-2C12-EB07-DC5F-12B3B556A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87" y="4000152"/>
                <a:ext cx="6085490" cy="1995354"/>
              </a:xfrm>
              <a:prstGeom prst="rect">
                <a:avLst/>
              </a:prstGeom>
              <a:blipFill>
                <a:blip r:embed="rId5"/>
                <a:stretch>
                  <a:fillRect l="-1503" b="-6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3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7CAA6-A1B5-1942-1166-54D0B0D9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出力振幅の減衰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52E85B-EC46-B8BE-E962-A74920F8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078E95-C279-59D9-9EF2-2A8A325D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8C616-338D-AC84-3C5F-8E5522B31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5DBDA91F-3C18-A4BC-7910-9A593ADD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310665"/>
            <a:ext cx="4398273" cy="2615189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51E011-8C09-7FA9-CF38-2F3DCEA0F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2354"/>
            <a:ext cx="4480569" cy="1929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43713E-5E0B-2F11-ABE8-9A244F24D5EF}"/>
                  </a:ext>
                </a:extLst>
              </p:cNvPr>
              <p:cNvSpPr txBox="1"/>
              <p:nvPr/>
            </p:nvSpPr>
            <p:spPr>
              <a:xfrm>
                <a:off x="4741999" y="2042098"/>
                <a:ext cx="7450001" cy="444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この時、オシロスコープの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を含めると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バッファ回路の利得は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と求められる。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整合をとるためには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が必要なので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となる。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43713E-5E0B-2F11-ABE8-9A244F24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99" y="2042098"/>
                <a:ext cx="7450001" cy="4440511"/>
              </a:xfrm>
              <a:prstGeom prst="rect">
                <a:avLst/>
              </a:prstGeom>
              <a:blipFill>
                <a:blip r:embed="rId4"/>
                <a:stretch>
                  <a:fillRect l="-1309" t="-1099" b="-23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7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E58E2-0DF1-6D20-DC5A-1F31C4F7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入力の調整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78D805-F0B9-1D06-6E18-97EA7551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8E2D19-EC31-6C63-063B-6726CFA8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35A526-4385-ADB5-5A82-BE6DC517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9CF33D-0CAF-E2E3-D216-B4F17D77A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6" y="1606497"/>
            <a:ext cx="3460306" cy="4208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286A5A-1EB4-7764-96D3-D1367337D000}"/>
                  </a:ext>
                </a:extLst>
              </p:cNvPr>
              <p:cNvSpPr txBox="1"/>
              <p:nvPr/>
            </p:nvSpPr>
            <p:spPr>
              <a:xfrm>
                <a:off x="5148649" y="2092411"/>
                <a:ext cx="6302360" cy="3046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乗算回路の負荷抵抗を分けることで出力の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直流バイアスをあげ、振幅を小さくする。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単純に分圧されるだけなので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286A5A-1EB4-7764-96D3-D1367337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49" y="2092411"/>
                <a:ext cx="6302360" cy="3046796"/>
              </a:xfrm>
              <a:prstGeom prst="rect">
                <a:avLst/>
              </a:prstGeom>
              <a:blipFill>
                <a:blip r:embed="rId3"/>
                <a:stretch>
                  <a:fillRect l="-1549" t="-1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07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BB7BF-582A-70BD-0885-E4F86E29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rfnmos</a:t>
            </a:r>
            <a:r>
              <a:rPr kumimoji="1" lang="ja-JP" altLang="en-US" dirty="0"/>
              <a:t>のしきい電圧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94159C-3EF2-6FCC-8936-011E088A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964BFC-E2BF-751F-8EA7-1C73542C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1868B-CB21-EBBB-57ED-960E895EB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D66CF939-3BBD-A552-2FDE-6B175A37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" r="13075"/>
          <a:stretch/>
        </p:blipFill>
        <p:spPr>
          <a:xfrm>
            <a:off x="5003689" y="1345736"/>
            <a:ext cx="6270688" cy="4896960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B5DEA15E-86E1-D102-AF9D-F563B5E01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5" y="1145978"/>
            <a:ext cx="3890097" cy="2840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D964C51-529A-6F13-536F-6B88A9928AF4}"/>
                  </a:ext>
                </a:extLst>
              </p:cNvPr>
              <p:cNvSpPr txBox="1"/>
              <p:nvPr/>
            </p:nvSpPr>
            <p:spPr>
              <a:xfrm>
                <a:off x="97769" y="4108457"/>
                <a:ext cx="5530884" cy="2386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/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250 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nm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/ 1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μm</m:t>
                          </m:r>
                        </m:e>
                      </m:d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で線形近似を行った結果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rad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の傾きは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mS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この時しきい電圧は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ja-JP" altLang="en-US" sz="2400" i="0" dirty="0">
                    <a:latin typeface="+mj-lt"/>
                    <a:cs typeface="Times New Roman" panose="02020603050405020304" pitchFamily="18" charset="0"/>
                  </a:rPr>
                  <a:t>であった。</a:t>
                </a:r>
                <a:endParaRPr lang="en-US" altLang="ja-JP" sz="2400" i="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ja-JP" altLang="en-US" sz="2400" dirty="0">
                    <a:latin typeface="+mj-lt"/>
                    <a:cs typeface="Times New Roman" panose="02020603050405020304" pitchFamily="18" charset="0"/>
                  </a:rPr>
                  <a:t>また、トランスコンダクタンス係数は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μS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と計算できた。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D964C51-529A-6F13-536F-6B88A992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9" y="4108457"/>
                <a:ext cx="5530884" cy="2386231"/>
              </a:xfrm>
              <a:prstGeom prst="rect">
                <a:avLst/>
              </a:prstGeom>
              <a:blipFill>
                <a:blip r:embed="rId4"/>
                <a:stretch>
                  <a:fillRect l="-1654" b="-5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70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B08EF-D501-4712-EC99-EFC9F006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A7A9B2-41B4-EC26-0637-E5915FFC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1CF9F8-4F15-1024-453B-2020E340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9BE52F-8F5F-2D6E-C8DC-306AB7CDD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E414C9F-4436-6CF8-3297-28DEA1CD36F9}"/>
                  </a:ext>
                </a:extLst>
              </p:cNvPr>
              <p:cNvSpPr txBox="1"/>
              <p:nvPr/>
            </p:nvSpPr>
            <p:spPr>
              <a:xfrm>
                <a:off x="5628653" y="1387276"/>
                <a:ext cx="5974080" cy="4764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と置くと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となる。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NMOS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に流れる電流を仮定すると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𝐷𝐷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E414C9F-4436-6CF8-3297-28DEA1CD3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53" y="1387276"/>
                <a:ext cx="5974080" cy="4764061"/>
              </a:xfrm>
              <a:prstGeom prst="rect">
                <a:avLst/>
              </a:prstGeom>
              <a:blipFill>
                <a:blip r:embed="rId2"/>
                <a:stretch>
                  <a:fillRect l="-1531" r="-1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E4A57D9-C6E3-6DCD-3B7D-73E05B274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9" y="1266519"/>
            <a:ext cx="5463054" cy="49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2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8DDD6-083E-508B-D986-99745C8A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1E2924-D6E8-1081-3AC1-328D9DEF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2B2C0D-77C6-1929-3401-4373B511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69628-0CB0-DC88-37CD-E717BE8C4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AF5EF1E-04ED-61A1-A018-96A896AED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9" y="1266519"/>
            <a:ext cx="5463054" cy="4990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F96A52-3140-87AF-FB04-D79774CB39E6}"/>
                  </a:ext>
                </a:extLst>
              </p:cNvPr>
              <p:cNvSpPr txBox="1"/>
              <p:nvPr/>
            </p:nvSpPr>
            <p:spPr>
              <a:xfrm>
                <a:off x="5452876" y="1805829"/>
                <a:ext cx="630538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バッファの出力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として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1/4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倍を目標にすると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mS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という組み合わせが考えられる。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この時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=153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であり、出力の直流電位は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=0.308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と定まる。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乗算器の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出力振幅は今回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±0.4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である。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トランスコンダクタンス係数は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μS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なので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nm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とすると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≈77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um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と求められる。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F96A52-3140-87AF-FB04-D79774CB3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76" y="1805829"/>
                <a:ext cx="6305384" cy="3785652"/>
              </a:xfrm>
              <a:prstGeom prst="rect">
                <a:avLst/>
              </a:prstGeom>
              <a:blipFill>
                <a:blip r:embed="rId3"/>
                <a:stretch>
                  <a:fillRect l="-1547" t="-1288" b="-2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09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2E9F122-2670-4D89-98DE-2A812B568F0E}" vid="{0D071A70-6379-47BA-B796-5A1EEE4D05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476</TotalTime>
  <Words>573</Words>
  <Application>Microsoft Office PowerPoint</Application>
  <PresentationFormat>ワイド画面</PresentationFormat>
  <Paragraphs>103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Medium</vt:lpstr>
      <vt:lpstr>Arial</vt:lpstr>
      <vt:lpstr>Cambria Math</vt:lpstr>
      <vt:lpstr>Times New Roman</vt:lpstr>
      <vt:lpstr>Office テーマ</vt:lpstr>
      <vt:lpstr>バッファ回路の設計</vt:lpstr>
      <vt:lpstr>目次</vt:lpstr>
      <vt:lpstr>目的</vt:lpstr>
      <vt:lpstr>出力振幅の減衰</vt:lpstr>
      <vt:lpstr>出力振幅の減衰</vt:lpstr>
      <vt:lpstr>入力の調整</vt:lpstr>
      <vt:lpstr>rfnmosのしきい電圧</vt:lpstr>
      <vt:lpstr>バッファの設計</vt:lpstr>
      <vt:lpstr>バッファの設計</vt:lpstr>
      <vt:lpstr>シミュレーション-バッファ回路+50Ω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5</cp:revision>
  <dcterms:created xsi:type="dcterms:W3CDTF">2024-07-04T03:41:35Z</dcterms:created>
  <dcterms:modified xsi:type="dcterms:W3CDTF">2024-07-04T11:55:07Z</dcterms:modified>
</cp:coreProperties>
</file>