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2" r:id="rId3"/>
    <p:sldId id="263" r:id="rId4"/>
    <p:sldId id="257" r:id="rId5"/>
    <p:sldId id="258" r:id="rId6"/>
    <p:sldId id="259" r:id="rId7"/>
    <p:sldId id="260" r:id="rId8"/>
    <p:sldId id="261" r:id="rId9"/>
    <p:sldId id="264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318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29" d="100"/>
          <a:sy n="129" d="100"/>
        </p:scale>
        <p:origin x="13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456487-DC86-474A-B4EE-F658698A396D}" type="datetimeFigureOut">
              <a:rPr kumimoji="1" lang="ja-JP" altLang="en-US" smtClean="0"/>
              <a:t>2024/7/10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AF006A-98BA-4709-B08D-1062E8ED0A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4751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DF7DCA-1AD3-4824-4A93-AFF5E5334EC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000">
                <a:latin typeface="Times New Roman" panose="02020603050405020304" pitchFamily="18" charset="0"/>
                <a:ea typeface="游ゴシック" panose="020B0400000000000000" pitchFamily="50" charset="-128"/>
                <a:cs typeface="Times New Roman" panose="02020603050405020304" pitchFamily="18" charset="0"/>
              </a:defRPr>
            </a:lvl1pPr>
          </a:lstStyle>
          <a:p>
            <a:r>
              <a:rPr kumimoji="1" lang="ja-JP" altLang="en-US" dirty="0"/>
              <a:t>タイトル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FEDBC54-A3B3-D4B0-83AD-58510BBCF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05557"/>
            <a:ext cx="9144000" cy="2067534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DBAC465-78BE-A173-E166-31A941963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442CF-CD45-410F-900D-B06704BF6C90}" type="datetime1">
              <a:rPr kumimoji="1" lang="ja-JP" altLang="en-US" smtClean="0"/>
              <a:t>2024/7/10</a:t>
            </a:fld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729A2B7-573F-9158-06D9-FB9621BF3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フッター プレースホルダー 4">
            <a:extLst>
              <a:ext uri="{FF2B5EF4-FFF2-40B4-BE49-F238E27FC236}">
                <a16:creationId xmlns:a16="http://schemas.microsoft.com/office/drawing/2014/main" id="{90A47C47-BFF6-CBFE-218F-30D91BF184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5FF5934-74CC-BB33-D7AE-1F7BE2EBC5C7}"/>
              </a:ext>
            </a:extLst>
          </p:cNvPr>
          <p:cNvSpPr/>
          <p:nvPr userDrawn="1"/>
        </p:nvSpPr>
        <p:spPr>
          <a:xfrm>
            <a:off x="2053741" y="3778370"/>
            <a:ext cx="8084517" cy="51758"/>
          </a:xfrm>
          <a:prstGeom prst="rect">
            <a:avLst/>
          </a:prstGeom>
          <a:gradFill flip="none" rotWithShape="1">
            <a:gsLst>
              <a:gs pos="0">
                <a:srgbClr val="36318F"/>
              </a:gs>
              <a:gs pos="75000">
                <a:srgbClr val="36318F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8358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D8A5A4-73FC-EBE1-20A5-BA213B70E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9B3FCA6-3548-5275-D188-19B99E9164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100A169-9959-CD36-CCC5-FE92CF8FD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B0828-AE1D-42CB-9A09-03366CD2626D}" type="datetime1">
              <a:rPr kumimoji="1" lang="ja-JP" altLang="en-US" smtClean="0"/>
              <a:t>2024/7/10</a:t>
            </a:fld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7C85886-4092-C89E-D9FE-D1A56DC52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フッター プレースホルダー 4">
            <a:extLst>
              <a:ext uri="{FF2B5EF4-FFF2-40B4-BE49-F238E27FC236}">
                <a16:creationId xmlns:a16="http://schemas.microsoft.com/office/drawing/2014/main" id="{FF7D6E32-8098-E002-0601-809A47B953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1871626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F553AA9-8EB3-4530-A6C5-EEC71369F8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AEAD601-C711-3F0C-0F78-E06446869E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6FE5AF-6C8B-9BFB-C7CE-DC7E60A75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B4898-A77B-4B71-A5F2-60FD53D81565}" type="datetime1">
              <a:rPr kumimoji="1" lang="ja-JP" altLang="en-US" smtClean="0"/>
              <a:t>2024/7/10</a:t>
            </a:fld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54155A6-0718-4190-BFB2-2A377FBC9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フッター プレースホルダー 4">
            <a:extLst>
              <a:ext uri="{FF2B5EF4-FFF2-40B4-BE49-F238E27FC236}">
                <a16:creationId xmlns:a16="http://schemas.microsoft.com/office/drawing/2014/main" id="{C5CEC103-84E3-F527-C0A4-12B091342B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1347427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4013C9-944D-ABEC-45C2-BD86324DE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037" y="144969"/>
            <a:ext cx="10515600" cy="835890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7CBD656-8D94-510B-DD6D-548312D88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2C44E10-5AA9-465F-DE20-F68C5FEF6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E823E-4A8F-4F8D-99D0-5753B75E78B1}" type="datetime1">
              <a:rPr kumimoji="1" lang="ja-JP" altLang="en-US" smtClean="0"/>
              <a:t>2024/7/10</a:t>
            </a:fld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FAE0EF0-C233-65DA-A9FA-F24AF37C0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フッター プレースホルダー 4">
            <a:extLst>
              <a:ext uri="{FF2B5EF4-FFF2-40B4-BE49-F238E27FC236}">
                <a16:creationId xmlns:a16="http://schemas.microsoft.com/office/drawing/2014/main" id="{8C2142D4-2A35-BAAD-6F50-6AF6BE0A06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A6F6550-3325-30B1-C42A-E200C935AA8E}"/>
              </a:ext>
            </a:extLst>
          </p:cNvPr>
          <p:cNvSpPr/>
          <p:nvPr userDrawn="1"/>
        </p:nvSpPr>
        <p:spPr>
          <a:xfrm>
            <a:off x="370853" y="945718"/>
            <a:ext cx="11450293" cy="69707"/>
          </a:xfrm>
          <a:prstGeom prst="rect">
            <a:avLst/>
          </a:prstGeom>
          <a:gradFill flip="none" rotWithShape="1">
            <a:gsLst>
              <a:gs pos="0">
                <a:srgbClr val="36318F"/>
              </a:gs>
              <a:gs pos="75000">
                <a:srgbClr val="36318F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85499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998A17-6C87-459C-3803-CB06BB793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3658900-6445-2FBD-A740-B624DA812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DE4565F-CE5C-CE07-D796-EEC7CE857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7934E-58FB-4511-9666-12A5D53E0F74}" type="datetime1">
              <a:rPr kumimoji="1" lang="ja-JP" altLang="en-US" smtClean="0"/>
              <a:t>2024/7/10</a:t>
            </a:fld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259FD41-468A-4DE6-83E8-4701E4648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フッター プレースホルダー 4">
            <a:extLst>
              <a:ext uri="{FF2B5EF4-FFF2-40B4-BE49-F238E27FC236}">
                <a16:creationId xmlns:a16="http://schemas.microsoft.com/office/drawing/2014/main" id="{137E571A-BE6D-A40A-B3A1-E193D3E831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1797004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5EAB2A-E624-C4CD-50E7-A60BA236C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B2ECCAD-6299-9E14-30BA-56EFCC2D8C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4DF5906-3D01-96F6-5D3B-CDF38A4150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2283477-7050-13D7-7AAA-E763A08B2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4A307-6848-4705-A236-7BA58849FDD0}" type="datetime1">
              <a:rPr kumimoji="1" lang="ja-JP" altLang="en-US" smtClean="0"/>
              <a:t>2024/7/10</a:t>
            </a:fld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DF00D51-E4E3-63F7-168D-0B703360A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フッター プレースホルダー 4">
            <a:extLst>
              <a:ext uri="{FF2B5EF4-FFF2-40B4-BE49-F238E27FC236}">
                <a16:creationId xmlns:a16="http://schemas.microsoft.com/office/drawing/2014/main" id="{D2195FD4-4EFF-1802-ECA8-504977E2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4204476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E2B7C6-6C36-D54E-C63E-1562180C4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73F46A4-54B9-C474-5A55-E167E7D7B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497C89B-67B4-566D-7C22-7BA407CC21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352735D-36A2-3828-5633-8FC5E9A7EF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182C66C-32A7-2B5F-530C-02AB35454F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E18B47F-0A52-B3DA-4B99-8B0A629C8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0390C-2B75-4759-8339-FF240D97D93F}" type="datetime1">
              <a:rPr kumimoji="1" lang="ja-JP" altLang="en-US" smtClean="0"/>
              <a:t>2024/7/10</a:t>
            </a:fld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7397F93-7104-0B78-BDD9-13D30E68A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フッター プレースホルダー 4">
            <a:extLst>
              <a:ext uri="{FF2B5EF4-FFF2-40B4-BE49-F238E27FC236}">
                <a16:creationId xmlns:a16="http://schemas.microsoft.com/office/drawing/2014/main" id="{13519D46-DE9A-5081-4FA0-744A6D72F93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1989120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B8A10B-05E0-74D6-A153-CD996CCFE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853" y="209480"/>
            <a:ext cx="10515600" cy="785955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D4B826B-0548-E701-1785-A3A308978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D7A0-95E9-4E80-AEE1-2416C3BC5BFF}" type="datetime1">
              <a:rPr kumimoji="1" lang="ja-JP" altLang="en-US" smtClean="0"/>
              <a:t>2024/7/10</a:t>
            </a:fld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0F5030B-B5A3-6B5B-1070-CB6271A26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フッター プレースホルダー 4">
            <a:extLst>
              <a:ext uri="{FF2B5EF4-FFF2-40B4-BE49-F238E27FC236}">
                <a16:creationId xmlns:a16="http://schemas.microsoft.com/office/drawing/2014/main" id="{E03AC579-A86E-35AB-CCAD-5C233A10F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F714CFC-BC59-F772-B35E-02FC128F60C3}"/>
              </a:ext>
            </a:extLst>
          </p:cNvPr>
          <p:cNvSpPr/>
          <p:nvPr userDrawn="1"/>
        </p:nvSpPr>
        <p:spPr>
          <a:xfrm>
            <a:off x="370853" y="996525"/>
            <a:ext cx="11450293" cy="69707"/>
          </a:xfrm>
          <a:prstGeom prst="rect">
            <a:avLst/>
          </a:prstGeom>
          <a:gradFill flip="none" rotWithShape="1">
            <a:gsLst>
              <a:gs pos="0">
                <a:srgbClr val="36318F"/>
              </a:gs>
              <a:gs pos="75000">
                <a:srgbClr val="36318F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66460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53F81F7-DC83-6A6E-F56A-8F7193837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6BAF5-8095-4F11-95EE-1BA9D667A88E}" type="datetime1">
              <a:rPr kumimoji="1" lang="ja-JP" altLang="en-US" smtClean="0"/>
              <a:t>2024/7/10</a:t>
            </a:fld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CF00389-77E0-70A8-55AD-D80B539EF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A25CC5-173F-AD18-A5FF-2089A2CB76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9BD6C6A-AEDC-18A3-554B-588D177E3A32}"/>
              </a:ext>
            </a:extLst>
          </p:cNvPr>
          <p:cNvSpPr/>
          <p:nvPr userDrawn="1"/>
        </p:nvSpPr>
        <p:spPr>
          <a:xfrm>
            <a:off x="370853" y="996525"/>
            <a:ext cx="11450293" cy="69707"/>
          </a:xfrm>
          <a:prstGeom prst="rect">
            <a:avLst/>
          </a:prstGeom>
          <a:gradFill flip="none" rotWithShape="1">
            <a:gsLst>
              <a:gs pos="0">
                <a:srgbClr val="36318F"/>
              </a:gs>
              <a:gs pos="75000">
                <a:srgbClr val="36318F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64201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FBF37D-2F49-BAF0-B49D-455322CF0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B6C94F0-AD33-2078-3F0F-9D6187262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A03890C-A07B-57A0-0929-D457EF43D6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E4338AA-2A3C-FEBA-E479-069B76770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E0A53-1732-44BE-985C-3E9D7CDE6368}" type="datetime1">
              <a:rPr kumimoji="1" lang="ja-JP" altLang="en-US" smtClean="0"/>
              <a:t>2024/7/10</a:t>
            </a:fld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50948E4-129A-5475-43D7-CD2DC601E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フッター プレースホルダー 4">
            <a:extLst>
              <a:ext uri="{FF2B5EF4-FFF2-40B4-BE49-F238E27FC236}">
                <a16:creationId xmlns:a16="http://schemas.microsoft.com/office/drawing/2014/main" id="{315981A4-A5CD-CB6B-D68C-327AB44C89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3027742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440FD1-D088-E7F5-C13C-68FCFFE35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89D6AA7-37A9-34E5-6B9E-E368D5BB90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9B8D8A8-C4E2-E7C1-A364-0A4C0FDFC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CB43079-E21C-1230-9F8E-A66B88B69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3F8AE-6ACF-42D3-BD0C-E9F840DFABEE}" type="datetime1">
              <a:rPr kumimoji="1" lang="ja-JP" altLang="en-US" smtClean="0"/>
              <a:t>2024/7/10</a:t>
            </a:fld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4AFE4F1-5B82-56EA-D026-EDF19AF5C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フッター プレースホルダー 4">
            <a:extLst>
              <a:ext uri="{FF2B5EF4-FFF2-40B4-BE49-F238E27FC236}">
                <a16:creationId xmlns:a16="http://schemas.microsoft.com/office/drawing/2014/main" id="{43D0C7D4-B952-5F72-7C4E-3179605F0B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1871162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9D3B73CD-A014-C213-1ECB-28B31EAD3155}"/>
              </a:ext>
            </a:extLst>
          </p:cNvPr>
          <p:cNvSpPr/>
          <p:nvPr userDrawn="1"/>
        </p:nvSpPr>
        <p:spPr>
          <a:xfrm>
            <a:off x="0" y="6608169"/>
            <a:ext cx="12192000" cy="249827"/>
          </a:xfrm>
          <a:prstGeom prst="rect">
            <a:avLst/>
          </a:prstGeom>
          <a:solidFill>
            <a:srgbClr val="36318F"/>
          </a:solidFill>
          <a:ln>
            <a:solidFill>
              <a:srgbClr val="36318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CDA5671-C399-D66C-7DAF-5C78B86F2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29564D1-155D-8489-E000-234FE0B450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EF1FDCF-7C9D-45A5-F571-EA553DC67F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55051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14B0ED59-9B55-4884-9B2D-C61E880B635C}" type="datetime1">
              <a:rPr lang="ja-JP" altLang="en-US" smtClean="0"/>
              <a:t>2024/7/10</a:t>
            </a:fld>
            <a:endParaRPr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88C0BEF-F179-8F24-C28E-851BA8ACE7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051B6EE-8EFB-0655-1355-0DDFF67EC1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55484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6294761A-CFE9-4878-87A7-90ECABD59CE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89A75EE9-8D15-D789-C805-4C4A9AE0E51F}"/>
              </a:ext>
            </a:extLst>
          </p:cNvPr>
          <p:cNvGrpSpPr/>
          <p:nvPr userDrawn="1"/>
        </p:nvGrpSpPr>
        <p:grpSpPr>
          <a:xfrm>
            <a:off x="10212600" y="102206"/>
            <a:ext cx="1605208" cy="847972"/>
            <a:chOff x="10212600" y="102206"/>
            <a:chExt cx="1605208" cy="847972"/>
          </a:xfrm>
        </p:grpSpPr>
        <p:pic>
          <p:nvPicPr>
            <p:cNvPr id="8" name="図 7">
              <a:extLst>
                <a:ext uri="{FF2B5EF4-FFF2-40B4-BE49-F238E27FC236}">
                  <a16:creationId xmlns:a16="http://schemas.microsoft.com/office/drawing/2014/main" id="{C288F07D-FECD-D0DA-CD05-02C394E380A5}"/>
                </a:ext>
              </a:extLst>
            </p:cNvPr>
            <p:cNvPicPr/>
            <p:nvPr/>
          </p:nvPicPr>
          <p:blipFill rotWithShape="1">
            <a:blip r:embed="rId13"/>
            <a:srcRect l="11008" t="11027"/>
            <a:stretch/>
          </p:blipFill>
          <p:spPr>
            <a:xfrm>
              <a:off x="10212600" y="102206"/>
              <a:ext cx="939616" cy="818984"/>
            </a:xfrm>
            <a:prstGeom prst="rect">
              <a:avLst/>
            </a:prstGeom>
          </p:spPr>
        </p:pic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2459AC51-C160-7785-B9E7-F9813B96A1C1}"/>
                </a:ext>
              </a:extLst>
            </p:cNvPr>
            <p:cNvPicPr/>
            <p:nvPr/>
          </p:nvPicPr>
          <p:blipFill rotWithShape="1">
            <a:blip r:embed="rId14"/>
            <a:srcRect l="47743" t="38335" r="7279" b="6883"/>
            <a:stretch/>
          </p:blipFill>
          <p:spPr>
            <a:xfrm>
              <a:off x="10982848" y="401933"/>
              <a:ext cx="834960" cy="5482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48498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0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019CC1-AEB6-38C8-2A44-E40808FE85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/>
              <a:t>BJT</a:t>
            </a:r>
            <a:r>
              <a:rPr lang="ja-JP" altLang="en-US" dirty="0"/>
              <a:t>を用いたバッファ回路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C7A2E69-7B9F-1D43-EC58-966DE0E26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和田研　小島</a:t>
            </a: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8FAAAC6-D0F4-6D26-DDA7-ACA9758F10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C664BBE-EC0C-D5F8-86BB-7B8D70423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9ED9-85F4-47C6-A7CC-5CD27ABB7CC3}" type="datetime1">
              <a:rPr kumimoji="1" lang="ja-JP" altLang="en-US" smtClean="0"/>
              <a:t>2024/7/10</a:t>
            </a:fld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DD6D300-1D9A-33A6-0E31-779276624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7137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B7FEEF-47CC-11FB-8C5A-42DC314E5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目次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F4EAB6E-521F-881F-A814-11BA4CF7C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1089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kumimoji="1" lang="ja-JP" altLang="en-US" dirty="0"/>
              <a:t>目的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en-US" altLang="ja-JP" dirty="0"/>
              <a:t>BJT</a:t>
            </a:r>
            <a:r>
              <a:rPr kumimoji="1" lang="ja-JP" altLang="en-US" dirty="0"/>
              <a:t>の特性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バイアスの調整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シミュレーション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まとめ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7A9A654-50D6-5042-7611-2A0A96E45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E823E-4A8F-4F8D-99D0-5753B75E78B1}" type="datetime1">
              <a:rPr kumimoji="1" lang="ja-JP" altLang="en-US" smtClean="0"/>
              <a:t>2024/7/10</a:t>
            </a:fld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32DD6BD-095B-EE0C-2AB8-EF644F02F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71942A1-11A2-DB63-92F6-DDAEEB4FAF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088249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E2F9F6-61E0-3B36-035A-179D178D6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目的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4B35B01-D4B9-D8C7-6F7A-9BDE33BD4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D7A0-95E9-4E80-AEE1-2416C3BC5BFF}" type="datetime1">
              <a:rPr kumimoji="1" lang="ja-JP" altLang="en-US" smtClean="0"/>
              <a:t>2024/7/10</a:t>
            </a:fld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BD43E8D-5972-BCE9-8117-C6FEAFCE6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0A85898-2339-F68C-8771-6C74D4195C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83646E5-AA61-3C4A-7634-E7168C32C3AD}"/>
              </a:ext>
            </a:extLst>
          </p:cNvPr>
          <p:cNvSpPr txBox="1"/>
          <p:nvPr/>
        </p:nvSpPr>
        <p:spPr>
          <a:xfrm>
            <a:off x="1906858" y="3307062"/>
            <a:ext cx="83782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乗算回路の出力を調整し、</a:t>
            </a:r>
            <a:r>
              <a:rPr kumimoji="1"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BJT</a:t>
            </a:r>
            <a:r>
              <a:rPr kumimoji="1" lang="ja-JP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でも</a:t>
            </a:r>
            <a:endParaRPr kumimoji="1" lang="en-US" altLang="ja-JP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kumimoji="1" lang="ja-JP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バッファ回路を設計してみる。</a:t>
            </a:r>
          </a:p>
        </p:txBody>
      </p:sp>
    </p:spTree>
    <p:extLst>
      <p:ext uri="{BB962C8B-B14F-4D97-AF65-F5344CB8AC3E}">
        <p14:creationId xmlns:p14="http://schemas.microsoft.com/office/powerpoint/2010/main" val="1054377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85AD66-E810-21A9-DE82-30EAC95E3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BJT</a:t>
            </a:r>
            <a:r>
              <a:rPr kumimoji="1" lang="ja-JP" altLang="en-US" dirty="0"/>
              <a:t>の特性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D86EE5A-0791-E9EA-27D5-93B7C0589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D7A0-95E9-4E80-AEE1-2416C3BC5BFF}" type="datetime1">
              <a:rPr kumimoji="1" lang="ja-JP" altLang="en-US" smtClean="0"/>
              <a:t>2024/7/10</a:t>
            </a:fld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0F7AACD-D06E-3550-C90C-F82D96EAC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C981DF0-EC16-5B1B-4FE4-77318A6A55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pic>
        <p:nvPicPr>
          <p:cNvPr id="7" name="図 6" descr="グラフ, 折れ線グラフ&#10;&#10;自動的に生成された説明">
            <a:extLst>
              <a:ext uri="{FF2B5EF4-FFF2-40B4-BE49-F238E27FC236}">
                <a16:creationId xmlns:a16="http://schemas.microsoft.com/office/drawing/2014/main" id="{CA04BF10-EA24-3662-61FB-A0191EBEBB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308" y="3654596"/>
            <a:ext cx="3970684" cy="2779479"/>
          </a:xfrm>
          <a:prstGeom prst="rect">
            <a:avLst/>
          </a:prstGeom>
        </p:spPr>
      </p:pic>
      <p:pic>
        <p:nvPicPr>
          <p:cNvPr id="9" name="図 8" descr="グラフィカル ユーザー インターフェイス, アプリケーション, Teams&#10;&#10;自動的に生成された説明">
            <a:extLst>
              <a:ext uri="{FF2B5EF4-FFF2-40B4-BE49-F238E27FC236}">
                <a16:creationId xmlns:a16="http://schemas.microsoft.com/office/drawing/2014/main" id="{32291BA7-63EA-FF1E-2ACE-46D3E97D3B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727" y="934689"/>
            <a:ext cx="3291847" cy="2798070"/>
          </a:xfrm>
          <a:prstGeom prst="rect">
            <a:avLst/>
          </a:prstGeom>
        </p:spPr>
      </p:pic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B1CFAD48-45A8-178F-AB5D-C27049E19EEC}"/>
              </a:ext>
            </a:extLst>
          </p:cNvPr>
          <p:cNvGrpSpPr>
            <a:grpSpLocks noChangeAspect="1"/>
          </p:cNvGrpSpPr>
          <p:nvPr/>
        </p:nvGrpSpPr>
        <p:grpSpPr>
          <a:xfrm>
            <a:off x="5478125" y="1223367"/>
            <a:ext cx="5869148" cy="4108404"/>
            <a:chOff x="5413982" y="1258673"/>
            <a:chExt cx="6383172" cy="4468221"/>
          </a:xfrm>
        </p:grpSpPr>
        <p:pic>
          <p:nvPicPr>
            <p:cNvPr id="11" name="図 10" descr="グラフ, 折れ線グラフ&#10;&#10;自動的に生成された説明">
              <a:extLst>
                <a:ext uri="{FF2B5EF4-FFF2-40B4-BE49-F238E27FC236}">
                  <a16:creationId xmlns:a16="http://schemas.microsoft.com/office/drawing/2014/main" id="{4D7A0387-B9F2-E445-AA74-EE4DAD92550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13982" y="1258673"/>
              <a:ext cx="6383172" cy="4468221"/>
            </a:xfrm>
            <a:prstGeom prst="rect">
              <a:avLst/>
            </a:prstGeom>
          </p:spPr>
        </p:pic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BF564AC1-C6C7-D5A6-A237-5538F820CB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60556" y="3329802"/>
              <a:ext cx="2691630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>
              <a:extLst>
                <a:ext uri="{FF2B5EF4-FFF2-40B4-BE49-F238E27FC236}">
                  <a16:creationId xmlns:a16="http://schemas.microsoft.com/office/drawing/2014/main" id="{5B958F25-E169-71F7-D52A-89BFD1081E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60556" y="3329802"/>
              <a:ext cx="0" cy="1894661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コネクタ 18">
              <a:extLst>
                <a:ext uri="{FF2B5EF4-FFF2-40B4-BE49-F238E27FC236}">
                  <a16:creationId xmlns:a16="http://schemas.microsoft.com/office/drawing/2014/main" id="{836AF15B-D2FA-1D7B-CC86-37BC8C547C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60306" y="4544240"/>
              <a:ext cx="2000250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楕円 21">
              <a:extLst>
                <a:ext uri="{FF2B5EF4-FFF2-40B4-BE49-F238E27FC236}">
                  <a16:creationId xmlns:a16="http://schemas.microsoft.com/office/drawing/2014/main" id="{842B0D82-6F47-670A-1D98-F7C3FFE72E56}"/>
                </a:ext>
              </a:extLst>
            </p:cNvPr>
            <p:cNvSpPr/>
            <p:nvPr/>
          </p:nvSpPr>
          <p:spPr>
            <a:xfrm>
              <a:off x="8212932" y="4499790"/>
              <a:ext cx="95249" cy="889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楕円 22">
              <a:extLst>
                <a:ext uri="{FF2B5EF4-FFF2-40B4-BE49-F238E27FC236}">
                  <a16:creationId xmlns:a16="http://schemas.microsoft.com/office/drawing/2014/main" id="{DD3769C6-EB4C-0E1B-9599-088C2CB7D5DA}"/>
                </a:ext>
              </a:extLst>
            </p:cNvPr>
            <p:cNvSpPr/>
            <p:nvPr/>
          </p:nvSpPr>
          <p:spPr>
            <a:xfrm>
              <a:off x="8212932" y="3285351"/>
              <a:ext cx="95249" cy="889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5AE8580B-BFDE-98B8-1D0E-7E40073F3ED9}"/>
                  </a:ext>
                </a:extLst>
              </p:cNvPr>
              <p:cNvSpPr txBox="1"/>
              <p:nvPr/>
            </p:nvSpPr>
            <p:spPr>
              <a:xfrm>
                <a:off x="5293656" y="5526249"/>
                <a:ext cx="662382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ja-JP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BJT</a:t>
                </a:r>
                <a:r>
                  <a:rPr lang="ja-JP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は形状を変えられないので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𝐵𝐸</m:t>
                        </m:r>
                      </m:sub>
                    </m:sSub>
                  </m:oMath>
                </a14:m>
                <a:r>
                  <a:rPr kumimoji="1" lang="ja-JP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のみで出力抵抗を変える。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𝐵𝐸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≈885 </m:t>
                    </m:r>
                    <m:r>
                      <m:rPr>
                        <m:sty m:val="p"/>
                      </m:rPr>
                      <a:rPr kumimoji="1" lang="en-US" altLang="ja-JP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mV</m:t>
                    </m:r>
                  </m:oMath>
                </a14:m>
                <a:r>
                  <a:rPr kumimoji="1" lang="ja-JP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のとき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≈20 </m:t>
                    </m:r>
                    <m:r>
                      <m:rPr>
                        <m:sty m:val="p"/>
                      </m:rPr>
                      <a:rPr kumimoji="1" lang="en-US" altLang="ja-JP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mS</m:t>
                    </m:r>
                  </m:oMath>
                </a14:m>
                <a:r>
                  <a:rPr kumimoji="1" lang="ja-JP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</m:e>
                      <m:sub>
                        <m:r>
                          <a:rPr kumimoji="1" lang="en-US" altLang="ja-JP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sub>
                    </m:sSub>
                    <m:r>
                      <a:rPr kumimoji="1" lang="en-US" altLang="ja-JP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≈732 </m:t>
                    </m:r>
                    <m:r>
                      <m:rPr>
                        <m:sty m:val="p"/>
                      </m:rPr>
                      <a:rPr kumimoji="1" lang="en-US" altLang="ja-JP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μA</m:t>
                    </m:r>
                  </m:oMath>
                </a14:m>
                <a:endParaRPr kumimoji="1" lang="en-US" altLang="ja-JP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r>
                  <a:rPr kumimoji="1" lang="ja-JP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であった。</a:t>
                </a:r>
                <a:endParaRPr kumimoji="1" lang="en-US" altLang="ja-JP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5AE8580B-BFDE-98B8-1D0E-7E40073F3E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3656" y="5526249"/>
                <a:ext cx="6623824" cy="923330"/>
              </a:xfrm>
              <a:prstGeom prst="rect">
                <a:avLst/>
              </a:prstGeom>
              <a:blipFill>
                <a:blip r:embed="rId5"/>
                <a:stretch>
                  <a:fillRect l="-736" t="-4636" b="-105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2516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C97D8B-5852-B17D-E01E-F56CB830D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バイアスの調整</a:t>
            </a:r>
            <a:endParaRPr kumimoji="1" lang="ja-JP" altLang="en-US" dirty="0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310D8D5-4F8C-5CC0-7C9E-A461762FA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D7A0-95E9-4E80-AEE1-2416C3BC5BFF}" type="datetime1">
              <a:rPr kumimoji="1" lang="ja-JP" altLang="en-US" smtClean="0"/>
              <a:t>2024/7/10</a:t>
            </a:fld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82AC9DF-2E4E-580F-3D9E-6A40CC0F0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6767B00-7F4E-CEDA-B8DC-4609EF7B68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9C3F6843-59B9-DBDE-2DAC-262347C12641}"/>
                  </a:ext>
                </a:extLst>
              </p:cNvPr>
              <p:cNvSpPr txBox="1"/>
              <p:nvPr/>
            </p:nvSpPr>
            <p:spPr>
              <a:xfrm>
                <a:off x="4564564" y="1754458"/>
                <a:ext cx="6653561" cy="45399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kumimoji="1" lang="en-US" altLang="ja-JP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BJT</a:t>
                </a:r>
                <a:r>
                  <a:rPr kumimoji="1" lang="ja-JP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𝐵𝐸</m:t>
                        </m:r>
                      </m:sub>
                    </m:sSub>
                  </m:oMath>
                </a14:m>
                <a:r>
                  <a:rPr kumimoji="1" lang="ja-JP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に対する感度が高いので、バッファへの入力振幅を小さくする必要がある</a:t>
                </a:r>
                <a:r>
                  <a:rPr lang="ja-JP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  <a:endParaRPr lang="en-US" altLang="ja-JP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r>
                  <a:rPr kumimoji="1" lang="ja-JP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今回は、先週の分圧する方法を使ってバッファへの入力振幅が</a:t>
                </a:r>
                <a:r>
                  <a:rPr kumimoji="1" lang="en-US" altLang="ja-JP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1/4</a:t>
                </a:r>
                <a:r>
                  <a:rPr kumimoji="1" lang="ja-JP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になるように調整した。</a:t>
                </a:r>
                <a:endParaRPr kumimoji="1" lang="en-US" altLang="ja-JP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endParaRPr lang="en-US" altLang="ja-JP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r>
                  <a:rPr kumimoji="1" lang="ja-JP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つまり</a:t>
                </a:r>
                <a:endParaRPr kumimoji="1" lang="en-US" altLang="ja-JP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𝛼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≔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kumimoji="1" lang="en-US" altLang="ja-JP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r>
                  <a:rPr lang="ja-JP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とした。この時</a:t>
                </a:r>
                <a:endParaRPr lang="en-US" altLang="ja-JP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1−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𝛼</m:t>
                          </m:r>
                        </m:e>
                      </m:d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𝐶𝐶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kumimoji="1" lang="en-US" altLang="ja-JP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≈1.56 </m:t>
                      </m:r>
                      <m:r>
                        <m:rPr>
                          <m:sty m:val="p"/>
                        </m:rPr>
                        <a:rPr kumimoji="1" lang="en-US" altLang="ja-JP" sz="24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V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</m:t>
                      </m:r>
                    </m:oMath>
                  </m:oMathPara>
                </a14:m>
                <a:endParaRPr kumimoji="1" lang="en-US" altLang="ja-JP" sz="2400" b="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(∵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=1.15 </m:t>
                      </m:r>
                      <m:r>
                        <m:rPr>
                          <m:sty m:val="p"/>
                        </m:rPr>
                        <a:rPr kumimoji="1" lang="en-US" altLang="ja-JP" sz="24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V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𝐶𝐶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=1.7 </m:t>
                      </m:r>
                      <m:r>
                        <m:rPr>
                          <m:sty m:val="p"/>
                        </m:rPr>
                        <a:rPr kumimoji="1" lang="en-US" altLang="ja-JP" sz="24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V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ja-JP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9C3F6843-59B9-DBDE-2DAC-262347C126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4564" y="1754458"/>
                <a:ext cx="6653561" cy="4539961"/>
              </a:xfrm>
              <a:prstGeom prst="rect">
                <a:avLst/>
              </a:prstGeom>
              <a:blipFill>
                <a:blip r:embed="rId2"/>
                <a:stretch>
                  <a:fillRect l="-1467" t="-1342" r="-1192" b="-107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図 12" descr="グラフィカル ユーザー インターフェイス&#10;&#10;中程度の精度で自動的に生成された説明">
            <a:extLst>
              <a:ext uri="{FF2B5EF4-FFF2-40B4-BE49-F238E27FC236}">
                <a16:creationId xmlns:a16="http://schemas.microsoft.com/office/drawing/2014/main" id="{0E994C50-034F-3132-DF20-B2BDFDB46F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60" y="1366911"/>
            <a:ext cx="2631059" cy="4904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200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F55B74-BD75-5AD2-7532-45EBF70CF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バイアスの調整</a:t>
            </a:r>
            <a:endParaRPr kumimoji="1" lang="ja-JP" altLang="en-US" dirty="0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CD99343-66E5-389E-00E7-5C8332EA0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D7A0-95E9-4E80-AEE1-2416C3BC5BFF}" type="datetime1">
              <a:rPr kumimoji="1" lang="ja-JP" altLang="en-US" smtClean="0"/>
              <a:t>2024/7/10</a:t>
            </a:fld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CDE568D-61E0-3658-CD00-728A1E8D2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41F99E6-E4D6-DA4B-C023-D216B629B5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pic>
        <p:nvPicPr>
          <p:cNvPr id="7" name="図 6" descr="グラフィカル ユーザー インターフェイス, アプリケーション, Teams&#10;&#10;自動的に生成された説明">
            <a:extLst>
              <a:ext uri="{FF2B5EF4-FFF2-40B4-BE49-F238E27FC236}">
                <a16:creationId xmlns:a16="http://schemas.microsoft.com/office/drawing/2014/main" id="{FEE8F0D5-F8AD-7405-27A6-2070751778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95" y="1642758"/>
            <a:ext cx="4755868" cy="357248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6EA6BB86-4091-0F89-E33F-D460F3B6C6B3}"/>
                  </a:ext>
                </a:extLst>
              </p:cNvPr>
              <p:cNvSpPr txBox="1"/>
              <p:nvPr/>
            </p:nvSpPr>
            <p:spPr>
              <a:xfrm>
                <a:off x="5351498" y="1790777"/>
                <a:ext cx="6312678" cy="4154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𝐵𝐸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=885 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𝑚𝑉</m:t>
                    </m:r>
                  </m:oMath>
                </a14:m>
                <a:r>
                  <a:rPr kumimoji="1" lang="ja-JP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で使用するためには</a:t>
                </a:r>
                <a:endParaRPr kumimoji="1" lang="en-US" altLang="ja-JP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𝑜𝑢𝑡</m:t>
                          </m:r>
                        </m:sub>
                        <m: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bSup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−0.885=0.675 </m:t>
                      </m:r>
                      <m:r>
                        <m:rPr>
                          <m:sty m:val="p"/>
                        </m:rPr>
                        <a:rPr kumimoji="1" lang="en-US" altLang="ja-JP" sz="24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V</m:t>
                      </m:r>
                    </m:oMath>
                  </m:oMathPara>
                </a14:m>
                <a:endParaRPr kumimoji="1" lang="en-US" altLang="ja-JP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ja-JP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となる必要がある。しかし、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𝐵𝐸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=885 </m:t>
                    </m:r>
                    <m:r>
                      <m:rPr>
                        <m:sty m:val="p"/>
                      </m:rPr>
                      <a:rPr lang="en-US" altLang="ja-JP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mV</m:t>
                    </m:r>
                  </m:oMath>
                </a14:m>
                <a:r>
                  <a:rPr kumimoji="1" lang="ja-JP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の時電流はおよそ</a:t>
                </a:r>
                <a14:m>
                  <m:oMath xmlns:m="http://schemas.openxmlformats.org/officeDocument/2006/math">
                    <m:r>
                      <a:rPr lang="en-US" altLang="ja-JP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732</m:t>
                    </m:r>
                    <m:r>
                      <a:rPr lang="en-US" altLang="ja-JP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ja-JP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μA</m:t>
                    </m:r>
                  </m:oMath>
                </a14:m>
                <a:r>
                  <a:rPr kumimoji="1" lang="ja-JP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程度しか流れない。</a:t>
                </a:r>
                <a:endParaRPr kumimoji="1" lang="en-US" altLang="ja-JP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r>
                  <a:rPr lang="ja-JP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そのため出力直流バイアスを調整するために電流源を付ける。</a:t>
                </a:r>
                <a:endParaRPr lang="en-US" altLang="ja-JP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endParaRPr kumimoji="1" lang="en-US" altLang="ja-JP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𝑏𝑖𝑎𝑠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𝑜</m:t>
                          </m:r>
                        </m:sub>
                      </m:sSub>
                      <m:sSubSup>
                        <m:sSubSup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𝑜𝑢𝑡</m:t>
                          </m:r>
                        </m:sub>
                        <m: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bSup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altLang="ja-JP" sz="2400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732</m:t>
                      </m:r>
                      <m:r>
                        <a:rPr lang="en-US" altLang="ja-JP" sz="24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ja-JP" sz="2400" b="0" i="0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μA</m:t>
                      </m:r>
                      <m:r>
                        <a:rPr lang="en-US" altLang="ja-JP" sz="24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≈12.8 </m:t>
                      </m:r>
                      <m:r>
                        <m:rPr>
                          <m:sty m:val="p"/>
                        </m:rPr>
                        <a:rPr lang="en-US" altLang="ja-JP" sz="2400" b="0" i="0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mA</m:t>
                      </m:r>
                    </m:oMath>
                  </m:oMathPara>
                </a14:m>
                <a:endParaRPr kumimoji="1" lang="en-US" altLang="ja-JP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ja-JP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ja-JP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このような電流を流すことで</a:t>
                </a:r>
                <a:endParaRPr lang="en-US" altLang="ja-JP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ja-JP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バイアスを調整する。</a:t>
                </a:r>
                <a:endParaRPr kumimoji="1" lang="ja-JP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6EA6BB86-4091-0F89-E33F-D460F3B6C6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1498" y="1790777"/>
                <a:ext cx="6312678" cy="4154984"/>
              </a:xfrm>
              <a:prstGeom prst="rect">
                <a:avLst/>
              </a:prstGeom>
              <a:blipFill>
                <a:blip r:embed="rId3"/>
                <a:stretch>
                  <a:fillRect l="-1546" t="-1175" r="-1159" b="-24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4615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7E04A8-4DB2-3EB1-A42B-8B3A65B3B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シミュレーション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065A0BF-C3E2-D73F-67DC-9527E245D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D7A0-95E9-4E80-AEE1-2416C3BC5BFF}" type="datetime1">
              <a:rPr kumimoji="1" lang="ja-JP" altLang="en-US" smtClean="0"/>
              <a:t>2024/7/10</a:t>
            </a:fld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BCBA47E-18D0-2ABB-43F7-114A41962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64A9513-8E01-D0FD-2DA9-3A67E701A7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pic>
        <p:nvPicPr>
          <p:cNvPr id="7" name="図 6" descr="グラフィカル ユーザー インターフェイス&#10;&#10;低い精度で自動的に生成された説明">
            <a:extLst>
              <a:ext uri="{FF2B5EF4-FFF2-40B4-BE49-F238E27FC236}">
                <a16:creationId xmlns:a16="http://schemas.microsoft.com/office/drawing/2014/main" id="{469B3B0E-33C4-F402-32DC-C400B812BA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19" y="1570831"/>
            <a:ext cx="5661322" cy="4079119"/>
          </a:xfrm>
          <a:prstGeom prst="rect">
            <a:avLst/>
          </a:prstGeom>
        </p:spPr>
      </p:pic>
      <p:pic>
        <p:nvPicPr>
          <p:cNvPr id="11" name="図 10" descr="グラフ&#10;&#10;自動的に生成された説明">
            <a:extLst>
              <a:ext uri="{FF2B5EF4-FFF2-40B4-BE49-F238E27FC236}">
                <a16:creationId xmlns:a16="http://schemas.microsoft.com/office/drawing/2014/main" id="{6C2797E5-6C81-40D9-24C7-9474723DD31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73"/>
          <a:stretch/>
        </p:blipFill>
        <p:spPr>
          <a:xfrm>
            <a:off x="5375218" y="1108122"/>
            <a:ext cx="6114913" cy="460130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53DDB15D-D03B-F0D7-AF68-08A27C91C267}"/>
                  </a:ext>
                </a:extLst>
              </p:cNvPr>
              <p:cNvSpPr txBox="1"/>
              <p:nvPr/>
            </p:nvSpPr>
            <p:spPr>
              <a:xfrm>
                <a:off x="5084956" y="5880240"/>
                <a:ext cx="668329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kumimoji="1" lang="en-US" altLang="ja-JP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−6 </m:t>
                    </m:r>
                    <m:r>
                      <m:rPr>
                        <m:sty m:val="p"/>
                      </m:rPr>
                      <a:rPr kumimoji="1" lang="en-US" altLang="ja-JP" sz="20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dB</m:t>
                    </m:r>
                  </m:oMath>
                </a14:m>
                <a:r>
                  <a:rPr kumimoji="1" lang="ja-JP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を下回っているが帯域は問題ないと思われる。</a:t>
                </a:r>
                <a:endParaRPr kumimoji="1" lang="en-US" altLang="ja-JP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53DDB15D-D03B-F0D7-AF68-08A27C91C2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4956" y="5880240"/>
                <a:ext cx="6683298" cy="400110"/>
              </a:xfrm>
              <a:prstGeom prst="rect">
                <a:avLst/>
              </a:prstGeom>
              <a:blipFill>
                <a:blip r:embed="rId4"/>
                <a:stretch>
                  <a:fillRect t="-7692" b="-2923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6035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E63CDE-6D9A-46A9-A6D5-E9FDE92F6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シミュレーション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EAF5BF5-5E77-9168-C2A5-17EEB2E33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D7A0-95E9-4E80-AEE1-2416C3BC5BFF}" type="datetime1">
              <a:rPr kumimoji="1" lang="ja-JP" altLang="en-US" smtClean="0"/>
              <a:t>2024/7/10</a:t>
            </a:fld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3238904-AD08-245E-F140-9720358F5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3A14A37-058C-674B-5E17-E202F1ED67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397F807-F9F0-761F-5EFC-CA9C4218992E}"/>
              </a:ext>
            </a:extLst>
          </p:cNvPr>
          <p:cNvSpPr txBox="1"/>
          <p:nvPr/>
        </p:nvSpPr>
        <p:spPr>
          <a:xfrm>
            <a:off x="1862253" y="5559766"/>
            <a:ext cx="86905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右はバイアスをそろえたもの。</a:t>
            </a:r>
            <a:endParaRPr kumimoji="1" lang="en-US" altLang="ja-JP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kumimoji="1" lang="ja-JP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波形の下半分が歪んでいる様子が見える。</a:t>
            </a:r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60B3E875-4333-12F2-86C3-CCB309A7A271}"/>
              </a:ext>
            </a:extLst>
          </p:cNvPr>
          <p:cNvGrpSpPr/>
          <p:nvPr/>
        </p:nvGrpSpPr>
        <p:grpSpPr>
          <a:xfrm>
            <a:off x="710964" y="1155191"/>
            <a:ext cx="10770072" cy="4172742"/>
            <a:chOff x="370853" y="1155191"/>
            <a:chExt cx="10770072" cy="4172742"/>
          </a:xfrm>
        </p:grpSpPr>
        <p:pic>
          <p:nvPicPr>
            <p:cNvPr id="7" name="図 6" descr="グラフ&#10;&#10;自動的に生成された説明">
              <a:extLst>
                <a:ext uri="{FF2B5EF4-FFF2-40B4-BE49-F238E27FC236}">
                  <a16:creationId xmlns:a16="http://schemas.microsoft.com/office/drawing/2014/main" id="{C62C84D3-473D-A313-BCBA-FE132BF4947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0916"/>
            <a:stretch/>
          </p:blipFill>
          <p:spPr>
            <a:xfrm>
              <a:off x="5830604" y="1155191"/>
              <a:ext cx="5310321" cy="4172742"/>
            </a:xfrm>
            <a:prstGeom prst="rect">
              <a:avLst/>
            </a:prstGeom>
          </p:spPr>
        </p:pic>
        <p:pic>
          <p:nvPicPr>
            <p:cNvPr id="10" name="図 9" descr="グラフ, ヒストグラム&#10;&#10;自動的に生成された説明">
              <a:extLst>
                <a:ext uri="{FF2B5EF4-FFF2-40B4-BE49-F238E27FC236}">
                  <a16:creationId xmlns:a16="http://schemas.microsoft.com/office/drawing/2014/main" id="{23A7418A-2679-19BF-CB78-88A36CA081F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0357"/>
            <a:stretch/>
          </p:blipFill>
          <p:spPr>
            <a:xfrm>
              <a:off x="370853" y="1155191"/>
              <a:ext cx="5343687" cy="417274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47167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28D9D6-25E1-CB2D-2ADA-CE6413FDE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まとめ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01C1AF8-67B2-E0E5-F5C3-CC353679F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D7A0-95E9-4E80-AEE1-2416C3BC5BFF}" type="datetime1">
              <a:rPr kumimoji="1" lang="ja-JP" altLang="en-US" smtClean="0"/>
              <a:t>2024/7/10</a:t>
            </a:fld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BA53B33-E2FF-CCC2-7EB8-604A0C8D3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BA8FD9A-93F2-15FB-3590-B386180BCC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9638F36-1442-EFFE-7DD2-61B779993195}"/>
              </a:ext>
            </a:extLst>
          </p:cNvPr>
          <p:cNvSpPr txBox="1"/>
          <p:nvPr/>
        </p:nvSpPr>
        <p:spPr>
          <a:xfrm>
            <a:off x="775512" y="2988526"/>
            <a:ext cx="106409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設計はできたが振幅をかなり小さくしなければならず</a:t>
            </a:r>
            <a:endParaRPr kumimoji="1" lang="en-US" altLang="ja-JP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kumimoji="1" lang="ja-JP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ノイズに埋もれないか不安な結果になった。</a:t>
            </a:r>
          </a:p>
        </p:txBody>
      </p:sp>
    </p:spTree>
    <p:extLst>
      <p:ext uri="{BB962C8B-B14F-4D97-AF65-F5344CB8AC3E}">
        <p14:creationId xmlns:p14="http://schemas.microsoft.com/office/powerpoint/2010/main" val="1888795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kumimoji="1" sz="2400" dirty="0">
            <a:latin typeface="Times New Roman" panose="02020603050405020304" pitchFamily="18" charset="0"/>
            <a:cs typeface="Times New Roman" panose="02020603050405020304" pitchFamily="18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プレゼンテーション1" id="{12E9F122-2670-4D89-98DE-2A812B568F0E}" vid="{0D071A70-6379-47BA-B796-5A1EEE4D05DD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PowerPointTemplate</Template>
  <TotalTime>123</TotalTime>
  <Words>375</Words>
  <Application>Microsoft Office PowerPoint</Application>
  <PresentationFormat>ワイド画面</PresentationFormat>
  <Paragraphs>73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5" baseType="lpstr">
      <vt:lpstr>游ゴシック</vt:lpstr>
      <vt:lpstr>游ゴシック Medium</vt:lpstr>
      <vt:lpstr>Arial</vt:lpstr>
      <vt:lpstr>Cambria Math</vt:lpstr>
      <vt:lpstr>Times New Roman</vt:lpstr>
      <vt:lpstr>Office テーマ</vt:lpstr>
      <vt:lpstr>BJTを用いたバッファ回路</vt:lpstr>
      <vt:lpstr>目次</vt:lpstr>
      <vt:lpstr>目的</vt:lpstr>
      <vt:lpstr>BJTの特性</vt:lpstr>
      <vt:lpstr>バイアスの調整</vt:lpstr>
      <vt:lpstr>バイアスの調整</vt:lpstr>
      <vt:lpstr>シミュレーション</vt:lpstr>
      <vt:lpstr>シミュレーション</vt:lpstr>
      <vt:lpstr>まとめ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KOJIMAHIKARU</dc:creator>
  <cp:lastModifiedBy>KOJIMAHIKARU</cp:lastModifiedBy>
  <cp:revision>2</cp:revision>
  <dcterms:created xsi:type="dcterms:W3CDTF">2024-07-10T07:12:35Z</dcterms:created>
  <dcterms:modified xsi:type="dcterms:W3CDTF">2024-07-10T09:16:16Z</dcterms:modified>
</cp:coreProperties>
</file>