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9" r:id="rId3"/>
    <p:sldId id="273" r:id="rId4"/>
    <p:sldId id="274" r:id="rId5"/>
    <p:sldId id="275"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面積の検討・光入力の強度と周波数特性についての検討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01018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7F027-2967-ED90-A516-DC298E68B10C}"/>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AED98FA1-D988-13A0-69A6-53B868228B14}"/>
              </a:ext>
            </a:extLst>
          </p:cNvPr>
          <p:cNvSpPr>
            <a:spLocks noGrp="1"/>
          </p:cNvSpPr>
          <p:nvPr>
            <p:ph idx="1"/>
          </p:nvPr>
        </p:nvSpPr>
        <p:spPr/>
        <p:txBody>
          <a:bodyPr/>
          <a:lstStyle/>
          <a:p>
            <a:r>
              <a:rPr kumimoji="1" lang="en-US" altLang="ja-JP" dirty="0"/>
              <a:t>PDK</a:t>
            </a:r>
            <a:r>
              <a:rPr lang="ja-JP" altLang="en-US" dirty="0"/>
              <a:t>では</a:t>
            </a:r>
            <a:r>
              <a:rPr lang="en-US" altLang="ja-JP" dirty="0"/>
              <a:t>PAD</a:t>
            </a:r>
            <a:r>
              <a:rPr lang="ja-JP" altLang="en-US" dirty="0"/>
              <a:t>は八角形と円形の</a:t>
            </a:r>
            <a:r>
              <a:rPr lang="en-US" altLang="ja-JP" dirty="0"/>
              <a:t>2</a:t>
            </a:r>
            <a:r>
              <a:rPr lang="ja-JP" altLang="en-US" dirty="0"/>
              <a:t>種類の図が載っていた</a:t>
            </a:r>
            <a:endParaRPr lang="en-US" altLang="ja-JP" dirty="0"/>
          </a:p>
          <a:p>
            <a:r>
              <a:rPr lang="ja-JP" altLang="en-US" dirty="0"/>
              <a:t>他の形状も可能？</a:t>
            </a:r>
            <a:endParaRPr lang="en-US" altLang="ja-JP" dirty="0"/>
          </a:p>
          <a:p>
            <a:r>
              <a:rPr kumimoji="1" lang="ja-JP" altLang="en-US" dirty="0"/>
              <a:t>ここでは簡単のため正方形で考える</a:t>
            </a:r>
            <a:endParaRPr kumimoji="1" lang="en-US" altLang="ja-JP" dirty="0"/>
          </a:p>
          <a:p>
            <a:endParaRPr lang="en-US" altLang="ja-JP" dirty="0"/>
          </a:p>
          <a:p>
            <a:endParaRPr kumimoji="1" lang="ja-JP" altLang="en-US" dirty="0"/>
          </a:p>
        </p:txBody>
      </p:sp>
      <p:cxnSp>
        <p:nvCxnSpPr>
          <p:cNvPr id="7" name="直線矢印コネクタ 6">
            <a:extLst>
              <a:ext uri="{FF2B5EF4-FFF2-40B4-BE49-F238E27FC236}">
                <a16:creationId xmlns:a16="http://schemas.microsoft.com/office/drawing/2014/main" id="{873AA0B1-970C-61EE-B225-3D405B4581AB}"/>
              </a:ext>
            </a:extLst>
          </p:cNvPr>
          <p:cNvCxnSpPr/>
          <p:nvPr/>
        </p:nvCxnSpPr>
        <p:spPr bwMode="auto">
          <a:xfrm>
            <a:off x="2702560" y="3685382"/>
            <a:ext cx="2880000" cy="0"/>
          </a:xfrm>
          <a:prstGeom prst="straightConnector1">
            <a:avLst/>
          </a:prstGeom>
          <a:solidFill>
            <a:srgbClr val="00B8FF"/>
          </a:solidFill>
          <a:ln w="1905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テキスト ボックス 9">
            <a:extLst>
              <a:ext uri="{FF2B5EF4-FFF2-40B4-BE49-F238E27FC236}">
                <a16:creationId xmlns:a16="http://schemas.microsoft.com/office/drawing/2014/main" id="{506CF2B5-7173-DB41-C961-18E1DB67E494}"/>
              </a:ext>
            </a:extLst>
          </p:cNvPr>
          <p:cNvSpPr txBox="1"/>
          <p:nvPr/>
        </p:nvSpPr>
        <p:spPr>
          <a:xfrm>
            <a:off x="3566160" y="3680302"/>
            <a:ext cx="985520" cy="461665"/>
          </a:xfrm>
          <a:prstGeom prst="rect">
            <a:avLst/>
          </a:prstGeom>
          <a:noFill/>
        </p:spPr>
        <p:txBody>
          <a:bodyPr wrap="square" rtlCol="0">
            <a:spAutoFit/>
          </a:bodyPr>
          <a:lstStyle/>
          <a:p>
            <a:r>
              <a:rPr kumimoji="1" lang="en-US" altLang="ja-JP" sz="2400" dirty="0"/>
              <a:t>80 µm</a:t>
            </a:r>
            <a:endParaRPr kumimoji="1" lang="ja-JP" altLang="en-US" sz="2400" dirty="0"/>
          </a:p>
        </p:txBody>
      </p:sp>
      <p:cxnSp>
        <p:nvCxnSpPr>
          <p:cNvPr id="12" name="直線矢印コネクタ 11">
            <a:extLst>
              <a:ext uri="{FF2B5EF4-FFF2-40B4-BE49-F238E27FC236}">
                <a16:creationId xmlns:a16="http://schemas.microsoft.com/office/drawing/2014/main" id="{A3DFEFEB-5ECC-1BC5-7677-A6A4727148AF}"/>
              </a:ext>
            </a:extLst>
          </p:cNvPr>
          <p:cNvCxnSpPr/>
          <p:nvPr/>
        </p:nvCxnSpPr>
        <p:spPr bwMode="auto">
          <a:xfrm>
            <a:off x="2702559" y="4498182"/>
            <a:ext cx="4680000" cy="0"/>
          </a:xfrm>
          <a:prstGeom prst="straightConnector1">
            <a:avLst/>
          </a:prstGeom>
          <a:solidFill>
            <a:srgbClr val="00B8FF"/>
          </a:solidFill>
          <a:ln w="1905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テキスト ボックス 14">
            <a:extLst>
              <a:ext uri="{FF2B5EF4-FFF2-40B4-BE49-F238E27FC236}">
                <a16:creationId xmlns:a16="http://schemas.microsoft.com/office/drawing/2014/main" id="{392A801F-CEA4-EA4C-1467-609216606316}"/>
              </a:ext>
            </a:extLst>
          </p:cNvPr>
          <p:cNvSpPr txBox="1"/>
          <p:nvPr/>
        </p:nvSpPr>
        <p:spPr>
          <a:xfrm>
            <a:off x="5598436" y="4498182"/>
            <a:ext cx="1139402" cy="461665"/>
          </a:xfrm>
          <a:prstGeom prst="rect">
            <a:avLst/>
          </a:prstGeom>
          <a:noFill/>
        </p:spPr>
        <p:txBody>
          <a:bodyPr wrap="square" rtlCol="0">
            <a:spAutoFit/>
          </a:bodyPr>
          <a:lstStyle/>
          <a:p>
            <a:r>
              <a:rPr lang="en-US" altLang="ja-JP" sz="2400" dirty="0"/>
              <a:t>13</a:t>
            </a:r>
            <a:r>
              <a:rPr kumimoji="1" lang="en-US" altLang="ja-JP" sz="2400" dirty="0"/>
              <a:t>0 µm</a:t>
            </a:r>
            <a:endParaRPr kumimoji="1" lang="ja-JP" altLang="en-US" sz="2400" dirty="0"/>
          </a:p>
        </p:txBody>
      </p:sp>
      <p:sp>
        <p:nvSpPr>
          <p:cNvPr id="19" name="正方形/長方形 18">
            <a:extLst>
              <a:ext uri="{FF2B5EF4-FFF2-40B4-BE49-F238E27FC236}">
                <a16:creationId xmlns:a16="http://schemas.microsoft.com/office/drawing/2014/main" id="{FA626498-5D5B-BB15-E4D8-5C9DC6FFDAF7}"/>
              </a:ext>
            </a:extLst>
          </p:cNvPr>
          <p:cNvSpPr/>
          <p:nvPr/>
        </p:nvSpPr>
        <p:spPr bwMode="auto">
          <a:xfrm>
            <a:off x="2710498" y="2702560"/>
            <a:ext cx="2880000" cy="28800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2FE8CFFF-6439-945F-AB5F-44B312BA1294}"/>
              </a:ext>
            </a:extLst>
          </p:cNvPr>
          <p:cNvSpPr/>
          <p:nvPr/>
        </p:nvSpPr>
        <p:spPr bwMode="auto">
          <a:xfrm>
            <a:off x="7382559" y="2702560"/>
            <a:ext cx="2880000" cy="28800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01337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p:txBody>
          <a:bodyPr/>
          <a:lstStyle/>
          <a:p>
            <a:r>
              <a:rPr kumimoji="1" lang="ja-JP" altLang="en-US" dirty="0"/>
              <a:t>参考</a:t>
            </a:r>
            <a:endParaRPr kumimoji="1" lang="en-US" altLang="ja-JP" dirty="0"/>
          </a:p>
          <a:p>
            <a:r>
              <a:rPr kumimoji="1" lang="ja-JP" altLang="en-US" dirty="0"/>
              <a:t>回路の面積がどの程度か見積もるために各回路単体でレイアウトを行った</a:t>
            </a:r>
            <a:endParaRPr kumimoji="1" lang="en-US" altLang="ja-JP" dirty="0"/>
          </a:p>
          <a:p>
            <a:r>
              <a:rPr lang="ja-JP" altLang="en-US" dirty="0"/>
              <a:t>その際のサイズをまとめる</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nvGraphicFramePr>
            <p:xfrm>
              <a:off x="2966720" y="3520440"/>
              <a:ext cx="6258560" cy="18288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3299428976"/>
                  </p:ext>
                </p:extLst>
              </p:nvPr>
            </p:nvGraphicFramePr>
            <p:xfrm>
              <a:off x="2966720" y="3520440"/>
              <a:ext cx="6258560" cy="18288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1842" r="-389" b="-222368"/>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4667" r="-389" b="-125333"/>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14667" r="-389" b="-25333"/>
                          </a:stretch>
                        </a:blipFill>
                      </a:tcPr>
                    </a:tc>
                    <a:extLst>
                      <a:ext uri="{0D108BD9-81ED-4DB2-BD59-A6C34878D82A}">
                        <a16:rowId xmlns:a16="http://schemas.microsoft.com/office/drawing/2014/main" val="1272299596"/>
                      </a:ext>
                    </a:extLst>
                  </a:tr>
                </a:tbl>
              </a:graphicData>
            </a:graphic>
          </p:graphicFrame>
        </mc:Fallback>
      </mc:AlternateContent>
    </p:spTree>
    <p:extLst>
      <p:ext uri="{BB962C8B-B14F-4D97-AF65-F5344CB8AC3E}">
        <p14:creationId xmlns:p14="http://schemas.microsoft.com/office/powerpoint/2010/main" val="147810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lang="ja-JP" altLang="en-US" dirty="0"/>
              <a:t>回路面積</a:t>
            </a:r>
            <a:r>
              <a:rPr kumimoji="1" lang="ja-JP" altLang="en-US" dirty="0"/>
              <a:t>の検討</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3728661045"/>
                  </p:ext>
                </p:extLst>
              </p:nvPr>
            </p:nvGraphicFramePr>
            <p:xfrm>
              <a:off x="104239" y="3279526"/>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3728661045"/>
                  </p:ext>
                </p:extLst>
              </p:nvPr>
            </p:nvGraphicFramePr>
            <p:xfrm>
              <a:off x="104239" y="3279526"/>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26966" r="-18152"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185321" r="-18152"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3" name="図 2">
            <a:extLst>
              <a:ext uri="{FF2B5EF4-FFF2-40B4-BE49-F238E27FC236}">
                <a16:creationId xmlns:a16="http://schemas.microsoft.com/office/drawing/2014/main" id="{E9ECEC85-A2BD-5C03-7434-36C0188DD1CA}"/>
              </a:ext>
            </a:extLst>
          </p:cNvPr>
          <p:cNvPicPr>
            <a:picLocks noChangeAspect="1"/>
          </p:cNvPicPr>
          <p:nvPr/>
        </p:nvPicPr>
        <p:blipFill>
          <a:blip r:embed="rId3"/>
          <a:stretch>
            <a:fillRect/>
          </a:stretch>
        </p:blipFill>
        <p:spPr>
          <a:xfrm>
            <a:off x="5456259" y="2002772"/>
            <a:ext cx="6585108" cy="3996784"/>
          </a:xfrm>
          <a:prstGeom prst="rect">
            <a:avLst/>
          </a:prstGeom>
        </p:spPr>
      </p:pic>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812801" y="1295401"/>
            <a:ext cx="10437284" cy="4779963"/>
          </a:xfrm>
        </p:spPr>
        <p:txBody>
          <a:bodyPr/>
          <a:lstStyle/>
          <a:p>
            <a:r>
              <a:rPr lang="en-US" altLang="ja-JP" dirty="0"/>
              <a:t>2</a:t>
            </a:r>
            <a:r>
              <a:rPr lang="ja-JP" altLang="en-US" dirty="0"/>
              <a:t>入力積和演算回路</a:t>
            </a:r>
            <a:endParaRPr kumimoji="1" lang="ja-JP" altLang="en-US" dirty="0"/>
          </a:p>
        </p:txBody>
      </p:sp>
    </p:spTree>
    <p:extLst>
      <p:ext uri="{BB962C8B-B14F-4D97-AF65-F5344CB8AC3E}">
        <p14:creationId xmlns:p14="http://schemas.microsoft.com/office/powerpoint/2010/main" val="53772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370550" y="28910"/>
            <a:ext cx="680610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9" name="正方形/長方形 18">
            <a:extLst>
              <a:ext uri="{FF2B5EF4-FFF2-40B4-BE49-F238E27FC236}">
                <a16:creationId xmlns:a16="http://schemas.microsoft.com/office/drawing/2014/main" id="{1F59371D-CD30-3498-0241-87BDDD9ACE81}"/>
              </a:ext>
            </a:extLst>
          </p:cNvPr>
          <p:cNvSpPr/>
          <p:nvPr/>
        </p:nvSpPr>
        <p:spPr bwMode="auto">
          <a:xfrm>
            <a:off x="7036755" y="3113230"/>
            <a:ext cx="3128890" cy="1516974"/>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lang="ja-JP" altLang="en-US" dirty="0"/>
              <a:t>回路面積</a:t>
            </a:r>
            <a:r>
              <a:rPr kumimoji="1" lang="ja-JP" altLang="en-US" dirty="0"/>
              <a:t>の検討</a:t>
            </a:r>
          </a:p>
        </p:txBody>
      </p:sp>
      <p:sp>
        <p:nvSpPr>
          <p:cNvPr id="7" name="テキスト ボックス 6">
            <a:extLst>
              <a:ext uri="{FF2B5EF4-FFF2-40B4-BE49-F238E27FC236}">
                <a16:creationId xmlns:a16="http://schemas.microsoft.com/office/drawing/2014/main" id="{84CBD7DD-F718-7DF0-C7BD-3E585C42EBC0}"/>
              </a:ext>
            </a:extLst>
          </p:cNvPr>
          <p:cNvSpPr txBox="1"/>
          <p:nvPr/>
        </p:nvSpPr>
        <p:spPr>
          <a:xfrm>
            <a:off x="7787581" y="5193267"/>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587862" y="5236368"/>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542454" y="5183689"/>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6990566" y="5042335"/>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6968709" y="5237891"/>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056127" y="2739378"/>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7004267" y="4445833"/>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8207679" y="4434502"/>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7004662" y="4621231"/>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7736629" y="4609900"/>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7535223" y="4132822"/>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7746555" y="4434502"/>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6756349" y="4134424"/>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057012" y="4019762"/>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587862" y="4757482"/>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061377" y="4116963"/>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056127" y="1851074"/>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6990566" y="555031"/>
            <a:ext cx="0" cy="30725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6984279" y="628683"/>
            <a:ext cx="3636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18161" y="260491"/>
            <a:ext cx="1035169" cy="369332"/>
          </a:xfrm>
          <a:prstGeom prst="rect">
            <a:avLst/>
          </a:prstGeom>
          <a:noFill/>
        </p:spPr>
        <p:txBody>
          <a:bodyPr wrap="square" rtlCol="0">
            <a:spAutoFit/>
          </a:bodyPr>
          <a:lstStyle/>
          <a:p>
            <a:r>
              <a:rPr lang="en-US" altLang="ja-JP" dirty="0"/>
              <a:t>101</a:t>
            </a:r>
            <a:r>
              <a:rPr kumimoji="1" lang="en-US" altLang="ja-JP" dirty="0"/>
              <a:t>0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525936" y="848446"/>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07862" y="4009231"/>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694264" y="5068078"/>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901236" y="852116"/>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894455" y="2736685"/>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sp>
        <p:nvSpPr>
          <p:cNvPr id="6" name="テキスト ボックス 5">
            <a:extLst>
              <a:ext uri="{FF2B5EF4-FFF2-40B4-BE49-F238E27FC236}">
                <a16:creationId xmlns:a16="http://schemas.microsoft.com/office/drawing/2014/main" id="{46D1254A-6CC3-9302-E3DA-08F88D1A071B}"/>
              </a:ext>
            </a:extLst>
          </p:cNvPr>
          <p:cNvSpPr txBox="1"/>
          <p:nvPr/>
        </p:nvSpPr>
        <p:spPr>
          <a:xfrm>
            <a:off x="6304924" y="2095917"/>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7286086" y="443970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840738" y="476683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299862" y="476683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594744" y="5046737"/>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376963" y="476462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455540" y="477082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14664" y="477082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6991765" y="476861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13869" y="18642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12390" y="232652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13869" y="27911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12390" y="325341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12390" y="3718538"/>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844137" y="84783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03261" y="84783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380362" y="84562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458939" y="85182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18063" y="85182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6995164" y="84961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00390" y="401129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00390" y="1851568"/>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03136" y="566564"/>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6074852" y="770464"/>
            <a:ext cx="4630584"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7254893" y="1895250"/>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077400" y="1895250"/>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101060" y="2288927"/>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8381451" y="228057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7948663" y="2286908"/>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7539360" y="2286908"/>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162000" y="166044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7339493" y="166044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6067805" y="5755489"/>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
        <p:nvSpPr>
          <p:cNvPr id="24" name="正方形/長方形 23">
            <a:extLst>
              <a:ext uri="{FF2B5EF4-FFF2-40B4-BE49-F238E27FC236}">
                <a16:creationId xmlns:a16="http://schemas.microsoft.com/office/drawing/2014/main" id="{8DD65DB6-3680-06BD-DAAF-10300008BE5E}"/>
              </a:ext>
            </a:extLst>
          </p:cNvPr>
          <p:cNvSpPr/>
          <p:nvPr/>
        </p:nvSpPr>
        <p:spPr bwMode="auto">
          <a:xfrm rot="5400000">
            <a:off x="7776782" y="2181242"/>
            <a:ext cx="3326486" cy="1554809"/>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5" name="コンテンツ プレースホルダー 2">
            <a:extLst>
              <a:ext uri="{FF2B5EF4-FFF2-40B4-BE49-F238E27FC236}">
                <a16:creationId xmlns:a16="http://schemas.microsoft.com/office/drawing/2014/main" id="{C7F723B0-EB54-914A-A782-AD2D6B1A70A2}"/>
              </a:ext>
            </a:extLst>
          </p:cNvPr>
          <p:cNvSpPr txBox="1">
            <a:spLocks/>
          </p:cNvSpPr>
          <p:nvPr/>
        </p:nvSpPr>
        <p:spPr bwMode="auto">
          <a:xfrm>
            <a:off x="7486916" y="3478159"/>
            <a:ext cx="2448690" cy="442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容量可能領域？</a:t>
            </a:r>
          </a:p>
        </p:txBody>
      </p:sp>
    </p:spTree>
    <p:extLst>
      <p:ext uri="{BB962C8B-B14F-4D97-AF65-F5344CB8AC3E}">
        <p14:creationId xmlns:p14="http://schemas.microsoft.com/office/powerpoint/2010/main" val="1120508674"/>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関根研テーマ</Template>
  <TotalTime>2025</TotalTime>
  <Words>216</Words>
  <Application>Microsoft Office PowerPoint</Application>
  <PresentationFormat>ワイド画面</PresentationFormat>
  <Paragraphs>63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Arial</vt:lpstr>
      <vt:lpstr>Cambria Math</vt:lpstr>
      <vt:lpstr>Times New Roman</vt:lpstr>
      <vt:lpstr>関根研テーマ</vt:lpstr>
      <vt:lpstr>PAD配置による面積の検討・光入力の強度と周波数特性についての検討</vt:lpstr>
      <vt:lpstr>回路面積の検討</vt:lpstr>
      <vt:lpstr>回路面積の検討</vt:lpstr>
      <vt:lpstr>回路面積の検討</vt:lpstr>
      <vt:lpstr>回路面積の検討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OGATAATSUHIRO</cp:lastModifiedBy>
  <cp:revision>20</cp:revision>
  <dcterms:created xsi:type="dcterms:W3CDTF">2024-07-11T07:06:18Z</dcterms:created>
  <dcterms:modified xsi:type="dcterms:W3CDTF">2024-07-26T02:03:00Z</dcterms:modified>
</cp:coreProperties>
</file>