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18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56487-DC86-474A-B4EE-F658698A396D}" type="datetimeFigureOut">
              <a:rPr kumimoji="1" lang="ja-JP" altLang="en-US" smtClean="0"/>
              <a:t>2024/7/31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F006A-98BA-4709-B08D-1062E8ED0A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75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DF7DCA-1AD3-4824-4A93-AFF5E5334E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latin typeface="Times New Roman" panose="02020603050405020304" pitchFamily="18" charset="0"/>
                <a:ea typeface="游ゴシック" panose="020B0400000000000000" pitchFamily="50" charset="-128"/>
                <a:cs typeface="Times New Roman" panose="02020603050405020304" pitchFamily="18" charset="0"/>
              </a:defRPr>
            </a:lvl1pPr>
          </a:lstStyle>
          <a:p>
            <a:r>
              <a:rPr kumimoji="1" lang="ja-JP" altLang="en-US" dirty="0"/>
              <a:t>タイトル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EDBC54-A3B3-D4B0-83AD-58510BBCF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05557"/>
            <a:ext cx="9144000" cy="2067534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BAC465-78BE-A173-E166-31A94196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42CF-CD45-410F-900D-B06704BF6C90}" type="datetime1">
              <a:rPr kumimoji="1" lang="ja-JP" altLang="en-US" smtClean="0"/>
              <a:t>2024/7/31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29A2B7-573F-9158-06D9-FB9621BF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90A47C47-BFF6-CBFE-218F-30D91BF18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5FF5934-74CC-BB33-D7AE-1F7BE2EBC5C7}"/>
              </a:ext>
            </a:extLst>
          </p:cNvPr>
          <p:cNvSpPr/>
          <p:nvPr userDrawn="1"/>
        </p:nvSpPr>
        <p:spPr>
          <a:xfrm>
            <a:off x="2053741" y="3778370"/>
            <a:ext cx="8084517" cy="51758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835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D8A5A4-73FC-EBE1-20A5-BA213B70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B3FCA6-3548-5275-D188-19B99E916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00A169-9959-CD36-CCC5-FE92CF8FD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B0828-AE1D-42CB-9A09-03366CD2626D}" type="datetime1">
              <a:rPr kumimoji="1" lang="ja-JP" altLang="en-US" smtClean="0"/>
              <a:t>2024/7/31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C85886-4092-C89E-D9FE-D1A56DC5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FF7D6E32-8098-E002-0601-809A47B95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62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F553AA9-8EB3-4530-A6C5-EEC71369F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EAD601-C711-3F0C-0F78-E06446869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6FE5AF-6C8B-9BFB-C7CE-DC7E60A7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4898-A77B-4B71-A5F2-60FD53D81565}" type="datetime1">
              <a:rPr kumimoji="1" lang="ja-JP" altLang="en-US" smtClean="0"/>
              <a:t>2024/7/31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155A6-0718-4190-BFB2-2A377FBC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C5CEC103-84E3-F527-C0A4-12B091342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34742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4013C9-944D-ABEC-45C2-BD86324DE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37" y="144969"/>
            <a:ext cx="10515600" cy="83589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CBD656-8D94-510B-DD6D-548312D88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C44E10-5AA9-465F-DE20-F68C5FEF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E823E-4A8F-4F8D-99D0-5753B75E78B1}" type="datetime1">
              <a:rPr kumimoji="1" lang="ja-JP" altLang="en-US" smtClean="0"/>
              <a:t>2024/7/31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AE0EF0-C233-65DA-A9FA-F24AF37C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8C2142D4-2A35-BAAD-6F50-6AF6BE0A0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A6F6550-3325-30B1-C42A-E200C935AA8E}"/>
              </a:ext>
            </a:extLst>
          </p:cNvPr>
          <p:cNvSpPr/>
          <p:nvPr userDrawn="1"/>
        </p:nvSpPr>
        <p:spPr>
          <a:xfrm>
            <a:off x="370853" y="945718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549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998A17-6C87-459C-3803-CB06BB793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658900-6445-2FBD-A740-B624DA812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E4565F-CE5C-CE07-D796-EEC7CE857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934E-58FB-4511-9666-12A5D53E0F74}" type="datetime1">
              <a:rPr kumimoji="1" lang="ja-JP" altLang="en-US" smtClean="0"/>
              <a:t>2024/7/31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59FD41-468A-4DE6-83E8-4701E464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137E571A-BE6D-A40A-B3A1-E193D3E83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79700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5EAB2A-E624-C4CD-50E7-A60BA236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2ECCAD-6299-9E14-30BA-56EFCC2D8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DF5906-3D01-96F6-5D3B-CDF38A415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283477-7050-13D7-7AAA-E763A08B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A307-6848-4705-A236-7BA58849FDD0}" type="datetime1">
              <a:rPr kumimoji="1" lang="ja-JP" altLang="en-US" smtClean="0"/>
              <a:t>2024/7/31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F00D51-E4E3-63F7-168D-0B703360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D2195FD4-4EFF-1802-ECA8-504977E2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420447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E2B7C6-6C36-D54E-C63E-1562180C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3F46A4-54B9-C474-5A55-E167E7D7B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97C89B-67B4-566D-7C22-7BA407CC2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352735D-36A2-3828-5633-8FC5E9A7E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182C66C-32A7-2B5F-530C-02AB3545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E18B47F-0A52-B3DA-4B99-8B0A629C8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390C-2B75-4759-8339-FF240D97D93F}" type="datetime1">
              <a:rPr kumimoji="1" lang="ja-JP" altLang="en-US" smtClean="0"/>
              <a:t>2024/7/31</a:t>
            </a:fld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7397F93-7104-0B78-BDD9-13D30E68A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13519D46-DE9A-5081-4FA0-744A6D72F93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98912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8A10B-05E0-74D6-A153-CD996CCFE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53" y="209480"/>
            <a:ext cx="10515600" cy="78595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D4B826B-0548-E701-1785-A3A30897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D7A0-95E9-4E80-AEE1-2416C3BC5BFF}" type="datetime1">
              <a:rPr kumimoji="1" lang="ja-JP" altLang="en-US" smtClean="0"/>
              <a:t>2024/7/31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0F5030B-B5A3-6B5B-1070-CB6271A2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4">
            <a:extLst>
              <a:ext uri="{FF2B5EF4-FFF2-40B4-BE49-F238E27FC236}">
                <a16:creationId xmlns:a16="http://schemas.microsoft.com/office/drawing/2014/main" id="{E03AC579-A86E-35AB-CCAD-5C233A10F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F714CFC-BC59-F772-B35E-02FC128F60C3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F5B31A2-4BA1-3E8F-9613-26BE988D5DE2}"/>
              </a:ext>
            </a:extLst>
          </p:cNvPr>
          <p:cNvSpPr txBox="1"/>
          <p:nvPr userDrawn="1"/>
        </p:nvSpPr>
        <p:spPr>
          <a:xfrm>
            <a:off x="7951695" y="448568"/>
            <a:ext cx="2214832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IHP SG25H5 EPIC process</a:t>
            </a:r>
            <a:endParaRPr kumimoji="1" lang="ja-JP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46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53F81F7-DC83-6A6E-F56A-8F719383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BAF5-8095-4F11-95EE-1BA9D667A88E}" type="datetime1">
              <a:rPr kumimoji="1" lang="ja-JP" altLang="en-US" smtClean="0"/>
              <a:t>2024/7/31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F00389-77E0-70A8-55AD-D80B539E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A25CC5-173F-AD18-A5FF-2089A2CB7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9BD6C6A-AEDC-18A3-554B-588D177E3A32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420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FBF37D-2F49-BAF0-B49D-455322CF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6C94F0-AD33-2078-3F0F-9D6187262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03890C-A07B-57A0-0929-D457EF43D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4338AA-2A3C-FEBA-E479-069B7677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E0A53-1732-44BE-985C-3E9D7CDE6368}" type="datetime1">
              <a:rPr kumimoji="1" lang="ja-JP" altLang="en-US" smtClean="0"/>
              <a:t>2024/7/31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0948E4-129A-5475-43D7-CD2DC601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315981A4-A5CD-CB6B-D68C-327AB44C8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302774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440FD1-D088-E7F5-C13C-68FCFFE35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9D6AA7-37A9-34E5-6B9E-E368D5BB9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B8D8A8-C4E2-E7C1-A364-0A4C0FDFC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B43079-E21C-1230-9F8E-A66B88B6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F8AE-6ACF-42D3-BD0C-E9F840DFABEE}" type="datetime1">
              <a:rPr kumimoji="1" lang="ja-JP" altLang="en-US" smtClean="0"/>
              <a:t>2024/7/31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AFE4F1-5B82-56EA-D026-EDF19AF5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43D0C7D4-B952-5F72-7C4E-3179605F0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16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D3B73CD-A014-C213-1ECB-28B31EAD3155}"/>
              </a:ext>
            </a:extLst>
          </p:cNvPr>
          <p:cNvSpPr/>
          <p:nvPr userDrawn="1"/>
        </p:nvSpPr>
        <p:spPr>
          <a:xfrm>
            <a:off x="0" y="6608169"/>
            <a:ext cx="12192000" cy="249827"/>
          </a:xfrm>
          <a:prstGeom prst="rect">
            <a:avLst/>
          </a:prstGeom>
          <a:solidFill>
            <a:srgbClr val="36318F"/>
          </a:solidFill>
          <a:ln>
            <a:solidFill>
              <a:srgbClr val="3631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CDA5671-C399-D66C-7DAF-5C78B86F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9564D1-155D-8489-E000-234FE0B45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F1FDCF-7C9D-45A5-F571-EA553DC67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5051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14B0ED59-9B55-4884-9B2D-C61E880B635C}" type="datetime1">
              <a:rPr lang="ja-JP" altLang="en-US" smtClean="0"/>
              <a:t>2024/7/31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8C0BEF-F179-8F24-C28E-851BA8ACE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51B6EE-8EFB-0655-1355-0DDFF67EC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548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294761A-CFE9-4878-87A7-90ECABD59CE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9A75EE9-8D15-D789-C805-4C4A9AE0E51F}"/>
              </a:ext>
            </a:extLst>
          </p:cNvPr>
          <p:cNvGrpSpPr/>
          <p:nvPr userDrawn="1"/>
        </p:nvGrpSpPr>
        <p:grpSpPr>
          <a:xfrm>
            <a:off x="10212600" y="102206"/>
            <a:ext cx="1605208" cy="847972"/>
            <a:chOff x="10212600" y="102206"/>
            <a:chExt cx="1605208" cy="847972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C288F07D-FECD-D0DA-CD05-02C394E380A5}"/>
                </a:ext>
              </a:extLst>
            </p:cNvPr>
            <p:cNvPicPr/>
            <p:nvPr/>
          </p:nvPicPr>
          <p:blipFill rotWithShape="1">
            <a:blip r:embed="rId13"/>
            <a:srcRect l="11008" t="11027"/>
            <a:stretch/>
          </p:blipFill>
          <p:spPr>
            <a:xfrm>
              <a:off x="10212600" y="102206"/>
              <a:ext cx="939616" cy="818984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2459AC51-C160-7785-B9E7-F9813B96A1C1}"/>
                </a:ext>
              </a:extLst>
            </p:cNvPr>
            <p:cNvPicPr/>
            <p:nvPr/>
          </p:nvPicPr>
          <p:blipFill rotWithShape="1">
            <a:blip r:embed="rId14"/>
            <a:srcRect l="47743" t="38335" r="7279" b="6883"/>
            <a:stretch/>
          </p:blipFill>
          <p:spPr>
            <a:xfrm>
              <a:off x="10982848" y="401933"/>
              <a:ext cx="834960" cy="5482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849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019CC1-AEB6-38C8-2A44-E40808FE85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IHP SG25H5 EPIC</a:t>
            </a:r>
            <a:r>
              <a:rPr kumimoji="1" lang="ja-JP" altLang="en-US" dirty="0"/>
              <a:t>での容量について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C7A2E69-7B9F-1D43-EC58-966DE0E26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8FAAAC6-D0F4-6D26-DDA7-ACA9758F1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664BBE-EC0C-D5F8-86BB-7B8D7042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9ED9-85F4-47C6-A7CC-5CD27ABB7CC3}" type="datetime1">
              <a:rPr kumimoji="1" lang="ja-JP" altLang="en-US" smtClean="0"/>
              <a:t>2024/7/31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D6D300-1D9A-33A6-0E31-779276624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13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9B0F97-10E7-E5F8-1D4D-F04D8559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使用可能な容量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6F19DF0-B280-D046-575E-C7ECF5ED4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D7A0-95E9-4E80-AEE1-2416C3BC5BFF}" type="datetime1">
              <a:rPr kumimoji="1" lang="ja-JP" altLang="en-US" smtClean="0"/>
              <a:t>2024/7/31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9C55A51-5508-968D-4B7F-2C4EEA826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1D54F8-356A-027A-6BAE-ED1DBB7FB5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3F05A78-CFF7-7186-0050-93E9248F0E4B}"/>
              </a:ext>
            </a:extLst>
          </p:cNvPr>
          <p:cNvSpPr txBox="1"/>
          <p:nvPr/>
        </p:nvSpPr>
        <p:spPr>
          <a:xfrm>
            <a:off x="2411329" y="1197143"/>
            <a:ext cx="7369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このプロセスで使用可能なキャパシタは以下の三種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図 7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D090306F-475B-7893-A896-2518EABC27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14" r="3247"/>
          <a:stretch/>
        </p:blipFill>
        <p:spPr>
          <a:xfrm>
            <a:off x="4071905" y="1860516"/>
            <a:ext cx="3113495" cy="2562637"/>
          </a:xfrm>
          <a:prstGeom prst="rect">
            <a:avLst/>
          </a:prstGeom>
        </p:spPr>
      </p:pic>
      <p:pic>
        <p:nvPicPr>
          <p:cNvPr id="10" name="図 9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36252AB1-5180-45A7-84FA-05E4259252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178" y="1856632"/>
            <a:ext cx="3166009" cy="2562637"/>
          </a:xfrm>
          <a:prstGeom prst="rect">
            <a:avLst/>
          </a:prstGeom>
        </p:spPr>
      </p:pic>
      <p:pic>
        <p:nvPicPr>
          <p:cNvPr id="12" name="図 11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4848AFBA-D570-B400-5010-7705BEC99F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15" y="1856632"/>
            <a:ext cx="2488713" cy="25626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75C330E0-7116-E374-B9F6-947A767193EC}"/>
                  </a:ext>
                </a:extLst>
              </p:cNvPr>
              <p:cNvSpPr txBox="1"/>
              <p:nvPr/>
            </p:nvSpPr>
            <p:spPr>
              <a:xfrm>
                <a:off x="476633" y="4931825"/>
                <a:ext cx="270027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MIM</a:t>
                </a:r>
                <a:r>
                  <a:rPr kumimoji="1"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キャパシタ</a:t>
                </a:r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fF</m:t>
                    </m:r>
                    <m:r>
                      <a:rPr lang="en-US" altLang="ja-JP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μ</m:t>
                    </m:r>
                    <m:sSup>
                      <m:sSup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</m:e>
                      <m:sup>
                        <m:r>
                          <a:rPr lang="en-US" altLang="ja-JP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kumimoji="1" lang="ja-JP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75C330E0-7116-E374-B9F6-947A76719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33" y="4931825"/>
                <a:ext cx="2700275" cy="830997"/>
              </a:xfrm>
              <a:prstGeom prst="rect">
                <a:avLst/>
              </a:prstGeom>
              <a:blipFill>
                <a:blip r:embed="rId5"/>
                <a:stretch>
                  <a:fillRect t="-7353" b="-161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ED4DF78-7C4B-4673-C0FF-99AB905A4CE4}"/>
              </a:ext>
            </a:extLst>
          </p:cNvPr>
          <p:cNvSpPr txBox="1"/>
          <p:nvPr/>
        </p:nvSpPr>
        <p:spPr>
          <a:xfrm>
            <a:off x="4278514" y="4888833"/>
            <a:ext cx="2700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M-</a:t>
            </a:r>
            <a:r>
              <a:rPr kumimoji="1" lang="en-US" altLang="ja-JP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Varicap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AB62279-7B09-CE40-E052-C7B8A83E3214}"/>
              </a:ext>
            </a:extLst>
          </p:cNvPr>
          <p:cNvSpPr txBox="1"/>
          <p:nvPr/>
        </p:nvSpPr>
        <p:spPr>
          <a:xfrm>
            <a:off x="8533119" y="4888833"/>
            <a:ext cx="2819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1" lang="en-US" altLang="ja-JP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Varicap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1C1C1A1-650F-8F27-A9BF-E21DCF6D080A}"/>
              </a:ext>
            </a:extLst>
          </p:cNvPr>
          <p:cNvSpPr txBox="1"/>
          <p:nvPr/>
        </p:nvSpPr>
        <p:spPr>
          <a:xfrm>
            <a:off x="6536826" y="4470160"/>
            <a:ext cx="2372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Varicap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B757CFB-BF79-999B-46A6-B919717C208F}"/>
              </a:ext>
            </a:extLst>
          </p:cNvPr>
          <p:cNvSpPr txBox="1"/>
          <p:nvPr/>
        </p:nvSpPr>
        <p:spPr>
          <a:xfrm>
            <a:off x="5053970" y="5528200"/>
            <a:ext cx="5637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Varicap</a:t>
            </a:r>
            <a:r>
              <a:rPr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は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</a:t>
            </a:r>
            <a:r>
              <a:rPr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容量で、可変容量らしい</a:t>
            </a:r>
            <a:endParaRPr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</a:t>
            </a:r>
            <a:r>
              <a:rPr kumimoji="1" lang="en-US" altLang="ja-JP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Varicap</a:t>
            </a:r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は高周波用と書いてあった。</a:t>
            </a:r>
          </a:p>
        </p:txBody>
      </p:sp>
    </p:spTree>
    <p:extLst>
      <p:ext uri="{BB962C8B-B14F-4D97-AF65-F5344CB8AC3E}">
        <p14:creationId xmlns:p14="http://schemas.microsoft.com/office/powerpoint/2010/main" val="3657186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AF551A-A4CB-8989-1946-605AB97BD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M-</a:t>
            </a:r>
            <a:r>
              <a:rPr kumimoji="1" lang="en-US" altLang="ja-JP" dirty="0" err="1"/>
              <a:t>Varicap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0CC92D9-F429-D784-3FA4-1037C1DDD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D7A0-95E9-4E80-AEE1-2416C3BC5BFF}" type="datetime1">
              <a:rPr kumimoji="1" lang="ja-JP" altLang="en-US" smtClean="0"/>
              <a:t>2024/7/31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91598F1-3563-D606-6464-EA64EA9C8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2EBDAF-1DBE-B4BB-F4F2-3626D86A3D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テーブル&#10;&#10;自動的に生成された説明">
            <a:extLst>
              <a:ext uri="{FF2B5EF4-FFF2-40B4-BE49-F238E27FC236}">
                <a16:creationId xmlns:a16="http://schemas.microsoft.com/office/drawing/2014/main" id="{49DCD418-3993-51B2-7D1C-1833065D3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45" y="1840744"/>
            <a:ext cx="7525800" cy="3886742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88B868C-5419-93EF-2921-50F113CF78C1}"/>
              </a:ext>
            </a:extLst>
          </p:cNvPr>
          <p:cNvSpPr txBox="1"/>
          <p:nvPr/>
        </p:nvSpPr>
        <p:spPr>
          <a:xfrm>
            <a:off x="7966363" y="3249408"/>
            <a:ext cx="3777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</a:t>
            </a:r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の端子に与える対基板の電位によって容量値が変わる。</a:t>
            </a:r>
          </a:p>
        </p:txBody>
      </p:sp>
    </p:spTree>
    <p:extLst>
      <p:ext uri="{BB962C8B-B14F-4D97-AF65-F5344CB8AC3E}">
        <p14:creationId xmlns:p14="http://schemas.microsoft.com/office/powerpoint/2010/main" val="530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B93C6D-2F34-60BF-0B7A-FA6BE9D3B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容量値の概算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8F2A772-28B5-7F7C-ACAC-749C594A4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D7A0-95E9-4E80-AEE1-2416C3BC5BFF}" type="datetime1">
              <a:rPr kumimoji="1" lang="ja-JP" altLang="en-US" smtClean="0"/>
              <a:t>2024/7/31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49567C7-18C3-6E46-FB9E-257385F9B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9041C7-B630-C57F-596E-5BD649EF5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34E7F608-4AAE-A3B2-0C00-0850DEEE50CF}"/>
              </a:ext>
            </a:extLst>
          </p:cNvPr>
          <p:cNvGrpSpPr/>
          <p:nvPr/>
        </p:nvGrpSpPr>
        <p:grpSpPr>
          <a:xfrm>
            <a:off x="0" y="1110785"/>
            <a:ext cx="7135747" cy="5302108"/>
            <a:chOff x="4894455" y="260491"/>
            <a:chExt cx="7135747" cy="5302108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AF5683F8-03F2-7A4C-2277-B777BDBAA596}"/>
                </a:ext>
              </a:extLst>
            </p:cNvPr>
            <p:cNvSpPr/>
            <p:nvPr/>
          </p:nvSpPr>
          <p:spPr bwMode="auto">
            <a:xfrm>
              <a:off x="7036755" y="3113230"/>
              <a:ext cx="3128890" cy="15169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ＭＳ Ｐゴシック" charset="-128"/>
              </a:endParaRP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7875DDC6-7940-A3E7-F10C-A8AD1F9B95AE}"/>
                </a:ext>
              </a:extLst>
            </p:cNvPr>
            <p:cNvSpPr txBox="1"/>
            <p:nvPr/>
          </p:nvSpPr>
          <p:spPr>
            <a:xfrm>
              <a:off x="7787581" y="5193267"/>
              <a:ext cx="10940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730 µm</a:t>
              </a:r>
              <a:endParaRPr kumimoji="1" lang="ja-JP" altLang="en-US" dirty="0"/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0B9C5EF2-5D0C-1914-FC9B-23E1AC280F1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587862" y="5236368"/>
              <a:ext cx="7200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B39D004A-7865-F21B-B52E-CBCCFC8FD6E1}"/>
                </a:ext>
              </a:extLst>
            </p:cNvPr>
            <p:cNvSpPr txBox="1"/>
            <p:nvPr/>
          </p:nvSpPr>
          <p:spPr>
            <a:xfrm>
              <a:off x="9542453" y="5183689"/>
              <a:ext cx="9699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20</a:t>
              </a:r>
              <a:r>
                <a:rPr kumimoji="1" lang="en-US" altLang="ja-JP" dirty="0"/>
                <a:t>0 µm</a:t>
              </a:r>
              <a:endParaRPr kumimoji="1" lang="ja-JP" altLang="en-US" dirty="0"/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F351912F-5735-841D-083F-2358443BE3EE}"/>
                </a:ext>
              </a:extLst>
            </p:cNvPr>
            <p:cNvCxnSpPr/>
            <p:nvPr/>
          </p:nvCxnSpPr>
          <p:spPr bwMode="auto">
            <a:xfrm>
              <a:off x="6990566" y="5042335"/>
              <a:ext cx="0" cy="324000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BB954E35-F9C3-9EA0-FCB8-879FEB6E8EF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68709" y="5237891"/>
              <a:ext cx="26280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4B1865DF-6B16-442E-97A9-D52E49CB1584}"/>
                </a:ext>
              </a:extLst>
            </p:cNvPr>
            <p:cNvSpPr txBox="1"/>
            <p:nvPr/>
          </p:nvSpPr>
          <p:spPr>
            <a:xfrm>
              <a:off x="11056127" y="2739378"/>
              <a:ext cx="967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60</a:t>
              </a:r>
              <a:r>
                <a:rPr kumimoji="1" lang="en-US" altLang="ja-JP" dirty="0"/>
                <a:t>0 µm</a:t>
              </a:r>
              <a:endParaRPr kumimoji="1" lang="ja-JP" altLang="en-US" dirty="0"/>
            </a:p>
          </p:txBody>
        </p: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D62200B3-DD0D-53C9-FA51-BCFD0F2B0552}"/>
                </a:ext>
              </a:extLst>
            </p:cNvPr>
            <p:cNvCxnSpPr/>
            <p:nvPr/>
          </p:nvCxnSpPr>
          <p:spPr bwMode="auto">
            <a:xfrm>
              <a:off x="7004267" y="4445833"/>
              <a:ext cx="0" cy="309451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07A41ACF-47A3-21EA-D684-ABBED4793F92}"/>
                </a:ext>
              </a:extLst>
            </p:cNvPr>
            <p:cNvCxnSpPr/>
            <p:nvPr/>
          </p:nvCxnSpPr>
          <p:spPr bwMode="auto">
            <a:xfrm>
              <a:off x="8207679" y="4434502"/>
              <a:ext cx="0" cy="309451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C7ED1E7F-3531-4C0D-F473-88147A3A162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004662" y="4621231"/>
              <a:ext cx="2880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8B5A64F4-3B44-DEA0-34C1-7B4255E4FF1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36629" y="4609900"/>
              <a:ext cx="4680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FFCA4784-0915-820B-EE51-F146294BB246}"/>
                </a:ext>
              </a:extLst>
            </p:cNvPr>
            <p:cNvSpPr txBox="1"/>
            <p:nvPr/>
          </p:nvSpPr>
          <p:spPr>
            <a:xfrm>
              <a:off x="7535223" y="4132822"/>
              <a:ext cx="1075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13</a:t>
              </a:r>
              <a:r>
                <a:rPr kumimoji="1" lang="en-US" altLang="ja-JP" dirty="0"/>
                <a:t>0 µm</a:t>
              </a:r>
              <a:endParaRPr kumimoji="1" lang="ja-JP" altLang="en-US" dirty="0"/>
            </a:p>
          </p:txBody>
        </p: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B6291959-9B69-C94D-EFB1-9DAEFC5F6C08}"/>
                </a:ext>
              </a:extLst>
            </p:cNvPr>
            <p:cNvCxnSpPr/>
            <p:nvPr/>
          </p:nvCxnSpPr>
          <p:spPr bwMode="auto">
            <a:xfrm>
              <a:off x="7746555" y="4434502"/>
              <a:ext cx="0" cy="309451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6033B3FD-B1CB-81B5-867F-756E77222CC9}"/>
                </a:ext>
              </a:extLst>
            </p:cNvPr>
            <p:cNvSpPr txBox="1"/>
            <p:nvPr/>
          </p:nvSpPr>
          <p:spPr>
            <a:xfrm>
              <a:off x="6756349" y="4134424"/>
              <a:ext cx="899029" cy="411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80 µm</a:t>
              </a:r>
              <a:endParaRPr kumimoji="1" lang="ja-JP" altLang="en-US" dirty="0"/>
            </a:p>
          </p:txBody>
        </p: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3F4908E2-9F43-2B86-3F1D-193B263138A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1057012" y="4019762"/>
              <a:ext cx="0" cy="720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FCE2715D-AE94-046D-A278-1C0B7D05AB79}"/>
                </a:ext>
              </a:extLst>
            </p:cNvPr>
            <p:cNvCxnSpPr/>
            <p:nvPr/>
          </p:nvCxnSpPr>
          <p:spPr bwMode="auto">
            <a:xfrm flipH="1">
              <a:off x="9587862" y="4757482"/>
              <a:ext cx="1516528" cy="0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1AE06F4C-3E4C-E4C9-6327-0AD9FB9D7B53}"/>
                </a:ext>
              </a:extLst>
            </p:cNvPr>
            <p:cNvSpPr txBox="1"/>
            <p:nvPr/>
          </p:nvSpPr>
          <p:spPr>
            <a:xfrm>
              <a:off x="11061377" y="4116963"/>
              <a:ext cx="968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20</a:t>
              </a:r>
              <a:r>
                <a:rPr kumimoji="1" lang="en-US" altLang="ja-JP" dirty="0"/>
                <a:t>0 µm</a:t>
              </a:r>
              <a:endParaRPr kumimoji="1" lang="ja-JP" altLang="en-US" dirty="0"/>
            </a:p>
          </p:txBody>
        </p: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6471CF13-FFA2-86FC-DC0D-23031B066F5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1056127" y="1851074"/>
              <a:ext cx="0" cy="2160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F0CD3287-02DF-E41B-4EDE-D342E5AE78E3}"/>
                </a:ext>
              </a:extLst>
            </p:cNvPr>
            <p:cNvCxnSpPr/>
            <p:nvPr/>
          </p:nvCxnSpPr>
          <p:spPr bwMode="auto">
            <a:xfrm>
              <a:off x="6990566" y="555031"/>
              <a:ext cx="0" cy="307256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12F8F9FF-800A-568B-F89B-25D32E90DA3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84279" y="628683"/>
              <a:ext cx="36360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19D41B8F-7E2E-4187-F940-AEEF911ACF6B}"/>
                </a:ext>
              </a:extLst>
            </p:cNvPr>
            <p:cNvSpPr txBox="1"/>
            <p:nvPr/>
          </p:nvSpPr>
          <p:spPr>
            <a:xfrm>
              <a:off x="8218161" y="260491"/>
              <a:ext cx="1169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101</a:t>
              </a:r>
              <a:r>
                <a:rPr kumimoji="1" lang="en-US" altLang="ja-JP" dirty="0"/>
                <a:t>0 µm</a:t>
              </a:r>
              <a:endParaRPr kumimoji="1" lang="ja-JP" altLang="en-US" dirty="0"/>
            </a:p>
          </p:txBody>
        </p: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08C11F86-6B5C-03D2-8947-09E2893293F1}"/>
                </a:ext>
              </a:extLst>
            </p:cNvPr>
            <p:cNvCxnSpPr/>
            <p:nvPr/>
          </p:nvCxnSpPr>
          <p:spPr bwMode="auto">
            <a:xfrm flipH="1">
              <a:off x="5525936" y="848446"/>
              <a:ext cx="1544569" cy="0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13D7FD72-D1EA-0814-72D3-0B15925CEA47}"/>
                </a:ext>
              </a:extLst>
            </p:cNvPr>
            <p:cNvCxnSpPr/>
            <p:nvPr/>
          </p:nvCxnSpPr>
          <p:spPr bwMode="auto">
            <a:xfrm>
              <a:off x="10307862" y="4009231"/>
              <a:ext cx="0" cy="1357104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C44BA5F3-F73F-D030-588E-2769FCBBE5B1}"/>
                </a:ext>
              </a:extLst>
            </p:cNvPr>
            <p:cNvCxnSpPr/>
            <p:nvPr/>
          </p:nvCxnSpPr>
          <p:spPr bwMode="auto">
            <a:xfrm flipH="1">
              <a:off x="5694264" y="5068078"/>
              <a:ext cx="1544569" cy="0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BE98DBD0-8228-F6B7-4FA1-D62B03C2B07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901236" y="852116"/>
              <a:ext cx="0" cy="4176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188166E1-7ABB-D920-0C94-DADDBED112F5}"/>
                </a:ext>
              </a:extLst>
            </p:cNvPr>
            <p:cNvSpPr txBox="1"/>
            <p:nvPr/>
          </p:nvSpPr>
          <p:spPr>
            <a:xfrm>
              <a:off x="4894455" y="2736685"/>
              <a:ext cx="11803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116</a:t>
              </a:r>
              <a:r>
                <a:rPr kumimoji="1" lang="en-US" altLang="ja-JP" dirty="0"/>
                <a:t>0 µm</a:t>
              </a:r>
              <a:endParaRPr kumimoji="1" lang="ja-JP" altLang="en-US" dirty="0"/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C3DE5845-62A3-750B-1656-A8B4AEE49A45}"/>
                </a:ext>
              </a:extLst>
            </p:cNvPr>
            <p:cNvSpPr txBox="1"/>
            <p:nvPr/>
          </p:nvSpPr>
          <p:spPr>
            <a:xfrm>
              <a:off x="6304924" y="2095917"/>
              <a:ext cx="544923" cy="1569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dirty="0"/>
                <a:t>光入力部</a:t>
              </a:r>
            </a:p>
          </p:txBody>
        </p: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9CC261B9-A118-D119-B0CE-688A4CA6907D}"/>
                </a:ext>
              </a:extLst>
            </p:cNvPr>
            <p:cNvCxnSpPr/>
            <p:nvPr/>
          </p:nvCxnSpPr>
          <p:spPr bwMode="auto">
            <a:xfrm>
              <a:off x="7286086" y="4439709"/>
              <a:ext cx="0" cy="309451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644A49AA-DA02-C6C5-2E00-563EB30F4CAC}"/>
                </a:ext>
              </a:extLst>
            </p:cNvPr>
            <p:cNvSpPr txBox="1"/>
            <p:nvPr/>
          </p:nvSpPr>
          <p:spPr>
            <a:xfrm>
              <a:off x="8840738" y="4766838"/>
              <a:ext cx="288000" cy="28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G</a:t>
              </a:r>
              <a:endParaRPr kumimoji="1"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84509C88-8653-169F-3C37-96976FB69DF4}"/>
                </a:ext>
              </a:extLst>
            </p:cNvPr>
            <p:cNvSpPr txBox="1"/>
            <p:nvPr/>
          </p:nvSpPr>
          <p:spPr>
            <a:xfrm>
              <a:off x="9299862" y="4766838"/>
              <a:ext cx="288000" cy="28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P</a:t>
              </a:r>
              <a:endParaRPr kumimoji="1"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36C49FF1-4396-95BC-B221-1B705A1E866D}"/>
                </a:ext>
              </a:extLst>
            </p:cNvPr>
            <p:cNvCxnSpPr/>
            <p:nvPr/>
          </p:nvCxnSpPr>
          <p:spPr bwMode="auto">
            <a:xfrm>
              <a:off x="9594744" y="5046737"/>
              <a:ext cx="0" cy="324000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BD64657F-B926-73F7-3E46-EEB5B63D9D72}"/>
                </a:ext>
              </a:extLst>
            </p:cNvPr>
            <p:cNvSpPr txBox="1"/>
            <p:nvPr/>
          </p:nvSpPr>
          <p:spPr>
            <a:xfrm>
              <a:off x="8376963" y="4764626"/>
              <a:ext cx="288000" cy="28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P</a:t>
              </a:r>
              <a:endParaRPr kumimoji="1"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E9F2AC9B-0C29-2630-50D5-31E8909ACC08}"/>
                </a:ext>
              </a:extLst>
            </p:cNvPr>
            <p:cNvSpPr txBox="1"/>
            <p:nvPr/>
          </p:nvSpPr>
          <p:spPr>
            <a:xfrm>
              <a:off x="7455540" y="4770828"/>
              <a:ext cx="288000" cy="28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G</a:t>
              </a:r>
              <a:endParaRPr kumimoji="1"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7E51BE27-01F0-8007-58BA-95F3A4807D76}"/>
                </a:ext>
              </a:extLst>
            </p:cNvPr>
            <p:cNvSpPr txBox="1"/>
            <p:nvPr/>
          </p:nvSpPr>
          <p:spPr>
            <a:xfrm>
              <a:off x="7914664" y="4770828"/>
              <a:ext cx="288000" cy="28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P</a:t>
              </a:r>
              <a:endParaRPr kumimoji="1"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3055F9A9-3C26-8DB4-F38D-58343D2BB875}"/>
                </a:ext>
              </a:extLst>
            </p:cNvPr>
            <p:cNvSpPr txBox="1"/>
            <p:nvPr/>
          </p:nvSpPr>
          <p:spPr>
            <a:xfrm>
              <a:off x="6991765" y="4768616"/>
              <a:ext cx="288000" cy="28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P</a:t>
              </a:r>
              <a:endParaRPr kumimoji="1"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CE2FD672-4315-5EA6-A57B-E1ED0D23BEB7}"/>
                </a:ext>
              </a:extLst>
            </p:cNvPr>
            <p:cNvSpPr txBox="1"/>
            <p:nvPr/>
          </p:nvSpPr>
          <p:spPr>
            <a:xfrm>
              <a:off x="10313869" y="1864286"/>
              <a:ext cx="288000" cy="28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ja-JP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G</a:t>
              </a:r>
              <a:endParaRPr kumimoji="1"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ECD12C74-7BC1-6C41-E2DC-31946C579713}"/>
                </a:ext>
              </a:extLst>
            </p:cNvPr>
            <p:cNvSpPr txBox="1"/>
            <p:nvPr/>
          </p:nvSpPr>
          <p:spPr>
            <a:xfrm>
              <a:off x="10312390" y="2326526"/>
              <a:ext cx="288000" cy="28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S</a:t>
              </a:r>
              <a:endParaRPr kumimoji="1"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154D186A-DE61-521E-2E69-FC81B6BBCC52}"/>
                </a:ext>
              </a:extLst>
            </p:cNvPr>
            <p:cNvSpPr txBox="1"/>
            <p:nvPr/>
          </p:nvSpPr>
          <p:spPr>
            <a:xfrm>
              <a:off x="10313869" y="2791174"/>
              <a:ext cx="288000" cy="28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ja-JP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G</a:t>
              </a:r>
              <a:endParaRPr kumimoji="1"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7D46C7BF-FCC5-B236-7286-D55A719C70AD}"/>
                </a:ext>
              </a:extLst>
            </p:cNvPr>
            <p:cNvSpPr txBox="1"/>
            <p:nvPr/>
          </p:nvSpPr>
          <p:spPr>
            <a:xfrm>
              <a:off x="10312390" y="3253414"/>
              <a:ext cx="288000" cy="28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S</a:t>
              </a:r>
              <a:endParaRPr kumimoji="1"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DDBDD5D7-86BB-E3C9-912D-4BDD507B291D}"/>
                </a:ext>
              </a:extLst>
            </p:cNvPr>
            <p:cNvSpPr txBox="1"/>
            <p:nvPr/>
          </p:nvSpPr>
          <p:spPr>
            <a:xfrm>
              <a:off x="10312390" y="3718538"/>
              <a:ext cx="288000" cy="28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ja-JP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G</a:t>
              </a:r>
              <a:endParaRPr kumimoji="1"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6FA08FF1-88E7-FE6F-57A2-703362E51BC2}"/>
                </a:ext>
              </a:extLst>
            </p:cNvPr>
            <p:cNvSpPr txBox="1"/>
            <p:nvPr/>
          </p:nvSpPr>
          <p:spPr>
            <a:xfrm>
              <a:off x="8844137" y="847839"/>
              <a:ext cx="288000" cy="28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G</a:t>
              </a:r>
              <a:endParaRPr kumimoji="1"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89885F9A-DE3F-7BA1-0249-6562E4B4F630}"/>
                </a:ext>
              </a:extLst>
            </p:cNvPr>
            <p:cNvSpPr txBox="1"/>
            <p:nvPr/>
          </p:nvSpPr>
          <p:spPr>
            <a:xfrm>
              <a:off x="9303261" y="847839"/>
              <a:ext cx="288000" cy="28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P</a:t>
              </a:r>
              <a:endParaRPr kumimoji="1"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899E725C-3E60-686E-D9A2-BDF83E7E0E1F}"/>
                </a:ext>
              </a:extLst>
            </p:cNvPr>
            <p:cNvSpPr txBox="1"/>
            <p:nvPr/>
          </p:nvSpPr>
          <p:spPr>
            <a:xfrm>
              <a:off x="8380362" y="845627"/>
              <a:ext cx="288000" cy="28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P</a:t>
              </a:r>
              <a:endParaRPr kumimoji="1"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34C0B00B-99D7-E85D-B164-FAF78892D482}"/>
                </a:ext>
              </a:extLst>
            </p:cNvPr>
            <p:cNvSpPr txBox="1"/>
            <p:nvPr/>
          </p:nvSpPr>
          <p:spPr>
            <a:xfrm>
              <a:off x="7458939" y="851829"/>
              <a:ext cx="288000" cy="28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G</a:t>
              </a:r>
              <a:endParaRPr kumimoji="1"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9D18907C-D18C-C93D-AA61-4AE719ABCB80}"/>
                </a:ext>
              </a:extLst>
            </p:cNvPr>
            <p:cNvSpPr txBox="1"/>
            <p:nvPr/>
          </p:nvSpPr>
          <p:spPr>
            <a:xfrm>
              <a:off x="7918063" y="851829"/>
              <a:ext cx="288000" cy="28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P</a:t>
              </a:r>
              <a:endParaRPr kumimoji="1"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483C833C-3513-7686-1D68-CE6764A6E314}"/>
                </a:ext>
              </a:extLst>
            </p:cNvPr>
            <p:cNvSpPr txBox="1"/>
            <p:nvPr/>
          </p:nvSpPr>
          <p:spPr>
            <a:xfrm>
              <a:off x="6995164" y="849617"/>
              <a:ext cx="288000" cy="28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P</a:t>
              </a:r>
              <a:endParaRPr kumimoji="1"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C5D9064A-922D-339C-DF71-8F671D56F1FD}"/>
                </a:ext>
              </a:extLst>
            </p:cNvPr>
            <p:cNvCxnSpPr/>
            <p:nvPr/>
          </p:nvCxnSpPr>
          <p:spPr bwMode="auto">
            <a:xfrm flipH="1">
              <a:off x="10600390" y="4011294"/>
              <a:ext cx="504000" cy="0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6AFE3276-8662-59FF-00D4-A11BD9782174}"/>
                </a:ext>
              </a:extLst>
            </p:cNvPr>
            <p:cNvCxnSpPr/>
            <p:nvPr/>
          </p:nvCxnSpPr>
          <p:spPr bwMode="auto">
            <a:xfrm flipH="1">
              <a:off x="10600390" y="1851568"/>
              <a:ext cx="504000" cy="0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63D7EF6D-E070-FDA6-DF76-B0970E45BA42}"/>
                </a:ext>
              </a:extLst>
            </p:cNvPr>
            <p:cNvCxnSpPr/>
            <p:nvPr/>
          </p:nvCxnSpPr>
          <p:spPr bwMode="auto">
            <a:xfrm>
              <a:off x="10603136" y="566564"/>
              <a:ext cx="0" cy="1297722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14FEA639-3753-D49D-F53F-E6326CD3F340}"/>
                </a:ext>
              </a:extLst>
            </p:cNvPr>
            <p:cNvSpPr/>
            <p:nvPr/>
          </p:nvSpPr>
          <p:spPr bwMode="auto">
            <a:xfrm>
              <a:off x="6074852" y="770464"/>
              <a:ext cx="4630584" cy="4356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ＭＳ Ｐゴシック" charset="-128"/>
              </a:endParaRPr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995E00E6-9174-5B39-8C68-E055D98BA7BA}"/>
                </a:ext>
              </a:extLst>
            </p:cNvPr>
            <p:cNvSpPr/>
            <p:nvPr/>
          </p:nvSpPr>
          <p:spPr bwMode="auto">
            <a:xfrm>
              <a:off x="7254893" y="1895250"/>
              <a:ext cx="234000" cy="201600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ＭＳ Ｐゴシック" charset="-128"/>
              </a:endParaRPr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9E6F5793-5ABF-2478-ED22-558409C5B54C}"/>
                </a:ext>
              </a:extLst>
            </p:cNvPr>
            <p:cNvSpPr/>
            <p:nvPr/>
          </p:nvSpPr>
          <p:spPr bwMode="auto">
            <a:xfrm>
              <a:off x="8077400" y="1895250"/>
              <a:ext cx="234000" cy="201600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ＭＳ Ｐゴシック" charset="-128"/>
              </a:endParaRPr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A64229AE-9E7B-C5E9-19D0-005EF768EA26}"/>
                </a:ext>
              </a:extLst>
            </p:cNvPr>
            <p:cNvSpPr/>
            <p:nvPr/>
          </p:nvSpPr>
          <p:spPr bwMode="auto">
            <a:xfrm>
              <a:off x="7101060" y="2288927"/>
              <a:ext cx="104400" cy="1224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ＭＳ Ｐゴシック" charset="-128"/>
              </a:endParaRPr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7D4C59F9-392A-7174-33E2-6FEDAAF68185}"/>
                </a:ext>
              </a:extLst>
            </p:cNvPr>
            <p:cNvSpPr/>
            <p:nvPr/>
          </p:nvSpPr>
          <p:spPr bwMode="auto">
            <a:xfrm>
              <a:off x="8381451" y="2280579"/>
              <a:ext cx="104400" cy="1224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ＭＳ Ｐゴシック" charset="-128"/>
              </a:endParaRPr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3A476546-69D0-C09A-006A-1ABE5B1E7DAE}"/>
                </a:ext>
              </a:extLst>
            </p:cNvPr>
            <p:cNvSpPr/>
            <p:nvPr/>
          </p:nvSpPr>
          <p:spPr bwMode="auto">
            <a:xfrm>
              <a:off x="7948663" y="2286908"/>
              <a:ext cx="104400" cy="1224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ＭＳ Ｐゴシック" charset="-128"/>
              </a:endParaRPr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21AA44B5-5F1A-53E7-5328-DCB07122C58C}"/>
                </a:ext>
              </a:extLst>
            </p:cNvPr>
            <p:cNvSpPr/>
            <p:nvPr/>
          </p:nvSpPr>
          <p:spPr bwMode="auto">
            <a:xfrm>
              <a:off x="7539360" y="2286908"/>
              <a:ext cx="104400" cy="1224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ＭＳ Ｐゴシック" charset="-128"/>
              </a:endParaRPr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C49AF489-4E89-ACFE-0D8F-B0EBA178D135}"/>
                </a:ext>
              </a:extLst>
            </p:cNvPr>
            <p:cNvSpPr/>
            <p:nvPr/>
          </p:nvSpPr>
          <p:spPr bwMode="auto">
            <a:xfrm>
              <a:off x="8162000" y="1660446"/>
              <a:ext cx="64800" cy="82800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ＭＳ Ｐゴシック" charset="-128"/>
              </a:endParaRPr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D97470F2-574D-3CEE-328B-47E8D1CD32A6}"/>
                </a:ext>
              </a:extLst>
            </p:cNvPr>
            <p:cNvSpPr/>
            <p:nvPr/>
          </p:nvSpPr>
          <p:spPr bwMode="auto">
            <a:xfrm>
              <a:off x="7339493" y="1660446"/>
              <a:ext cx="64800" cy="82800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ＭＳ Ｐゴシック" charset="-128"/>
              </a:endParaRPr>
            </a:p>
          </p:txBody>
        </p:sp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20C8056E-F77A-4E3F-C890-B7520125A1D5}"/>
                </a:ext>
              </a:extLst>
            </p:cNvPr>
            <p:cNvSpPr/>
            <p:nvPr/>
          </p:nvSpPr>
          <p:spPr bwMode="auto">
            <a:xfrm rot="5400000">
              <a:off x="7776782" y="2181242"/>
              <a:ext cx="3326486" cy="15548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ＭＳ Ｐゴシック" charset="-128"/>
              </a:endParaRPr>
            </a:p>
          </p:txBody>
        </p:sp>
        <p:sp>
          <p:nvSpPr>
            <p:cNvPr id="66" name="コンテンツ プレースホルダー 2">
              <a:extLst>
                <a:ext uri="{FF2B5EF4-FFF2-40B4-BE49-F238E27FC236}">
                  <a16:creationId xmlns:a16="http://schemas.microsoft.com/office/drawing/2014/main" id="{9EBEC05F-C4E6-5C24-848A-C5D1B9651A5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486916" y="3478159"/>
              <a:ext cx="2448690" cy="4427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anchor="t" anchorCtr="0" compatLnSpc="1">
              <a:prstTxWarp prst="textNoShape">
                <a:avLst/>
              </a:prstTxWarp>
            </a:bodyPr>
            <a:lstStyle>
              <a:lvl1pPr marL="0" indent="0" algn="l" defTabSz="449263" rtl="0" eaLnBrk="1" fontAlgn="base" hangingPunct="1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kumimoji="1" sz="24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263" rtl="0" eaLnBrk="1" fontAlgn="base" hangingPunct="1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kumimoji="1" sz="2000">
                  <a:solidFill>
                    <a:srgbClr val="000000"/>
                  </a:solidFill>
                  <a:latin typeface="Arial" charset="0"/>
                  <a:ea typeface="+mn-ea"/>
                </a:defRPr>
              </a:lvl2pPr>
              <a:lvl3pPr marL="1143000" indent="-228600" algn="l" defTabSz="449263" rtl="0" eaLnBrk="1" fontAlgn="base" hangingPunct="1">
                <a:spcBef>
                  <a:spcPts val="45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kumimoji="1">
                  <a:solidFill>
                    <a:srgbClr val="000000"/>
                  </a:solidFill>
                  <a:latin typeface="Arial" charset="0"/>
                  <a:ea typeface="+mn-ea"/>
                </a:defRPr>
              </a:lvl3pPr>
              <a:lvl4pPr marL="1600200" indent="-228600" algn="l" defTabSz="449263" rtl="0" eaLnBrk="1" fontAlgn="base" hangingPunct="1">
                <a:spcBef>
                  <a:spcPts val="4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kumimoji="1" sz="1600">
                  <a:solidFill>
                    <a:srgbClr val="000000"/>
                  </a:solidFill>
                  <a:latin typeface="Arial" charset="0"/>
                  <a:ea typeface="+mn-ea"/>
                </a:defRPr>
              </a:lvl4pPr>
              <a:lvl5pPr marL="2057400" indent="-228600" algn="l" defTabSz="449263" rtl="0" eaLnBrk="1" fontAlgn="base" hangingPunct="1">
                <a:spcBef>
                  <a:spcPts val="4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kumimoji="1" sz="1600">
                  <a:solidFill>
                    <a:srgbClr val="000000"/>
                  </a:solidFill>
                  <a:latin typeface="Arial" charset="0"/>
                  <a:ea typeface="+mn-ea"/>
                </a:defRPr>
              </a:lvl5pPr>
              <a:lvl6pPr marL="2514600" indent="-228600" algn="l" defTabSz="449263" rtl="0" eaLnBrk="1" fontAlgn="base" hangingPunct="1">
                <a:spcBef>
                  <a:spcPts val="4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kumimoji="1" sz="1600">
                  <a:solidFill>
                    <a:srgbClr val="000000"/>
                  </a:solidFill>
                  <a:latin typeface="Arial" charset="0"/>
                  <a:ea typeface="+mn-ea"/>
                </a:defRPr>
              </a:lvl6pPr>
              <a:lvl7pPr marL="2971800" indent="-228600" algn="l" defTabSz="449263" rtl="0" eaLnBrk="1" fontAlgn="base" hangingPunct="1">
                <a:spcBef>
                  <a:spcPts val="4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kumimoji="1" sz="1600">
                  <a:solidFill>
                    <a:srgbClr val="000000"/>
                  </a:solidFill>
                  <a:latin typeface="Arial" charset="0"/>
                  <a:ea typeface="+mn-ea"/>
                </a:defRPr>
              </a:lvl7pPr>
              <a:lvl8pPr marL="3429000" indent="-228600" algn="l" defTabSz="449263" rtl="0" eaLnBrk="1" fontAlgn="base" hangingPunct="1">
                <a:spcBef>
                  <a:spcPts val="4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kumimoji="1" sz="1600">
                  <a:solidFill>
                    <a:srgbClr val="000000"/>
                  </a:solidFill>
                  <a:latin typeface="Arial" charset="0"/>
                  <a:ea typeface="+mn-ea"/>
                </a:defRPr>
              </a:lvl8pPr>
              <a:lvl9pPr marL="3886200" indent="-228600" algn="l" defTabSz="449263" rtl="0" eaLnBrk="1" fontAlgn="base" hangingPunct="1">
                <a:spcBef>
                  <a:spcPts val="4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kumimoji="1" sz="1600">
                  <a:solidFill>
                    <a:srgbClr val="000000"/>
                  </a:solidFill>
                  <a:latin typeface="Arial" charset="0"/>
                  <a:ea typeface="+mn-ea"/>
                </a:defRPr>
              </a:lvl9pPr>
            </a:lstStyle>
            <a:p>
              <a:r>
                <a:rPr lang="ja-JP" altLang="en-US" kern="0" dirty="0"/>
                <a:t>容量可能領域？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B832D185-2B05-EE68-BA80-17AE2FA8D867}"/>
                  </a:ext>
                </a:extLst>
              </p:cNvPr>
              <p:cNvSpPr txBox="1"/>
              <p:nvPr/>
            </p:nvSpPr>
            <p:spPr>
              <a:xfrm>
                <a:off x="7130184" y="2310658"/>
                <a:ext cx="4878502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容量として使用できそうな領域を</a:t>
                </a:r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PAD</a:t>
                </a:r>
                <a:r>
                  <a:rPr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の外端から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100 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μm</m:t>
                    </m:r>
                  </m:oMath>
                </a14:m>
                <a:r>
                  <a:rPr kumimoji="1"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kumimoji="1"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回路部分を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400 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μm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×300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μm</m:t>
                    </m:r>
                  </m:oMath>
                </a14:m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kumimoji="1"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程度とすると</a:t>
                </a:r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753600 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μ</m:t>
                    </m:r>
                    <m:sSup>
                      <m:sSup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</m:e>
                      <m:sup>
                        <m:r>
                          <a:rPr lang="en-US" altLang="ja-JP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ほど。</a:t>
                </a:r>
                <a:endParaRPr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したがって、</a:t>
                </a:r>
                <a:r>
                  <a:rPr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MIM</a:t>
                </a:r>
                <a:r>
                  <a:rPr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キャパシタだと</a:t>
                </a:r>
                <a:endParaRPr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0.7536 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nF</m:t>
                    </m:r>
                  </m:oMath>
                </a14:m>
                <a:r>
                  <a:rPr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ほど。</a:t>
                </a:r>
                <a:r>
                  <a:rPr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M-</a:t>
                </a:r>
                <a:r>
                  <a:rPr lang="en-US" altLang="ja-JP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Varicap</a:t>
                </a:r>
                <a:r>
                  <a:rPr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の</a:t>
                </a:r>
                <a:endParaRPr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𝐺𝐴𝑇𝐸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𝑊𝑒𝑙𝑙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V</m:t>
                    </m:r>
                  </m:oMath>
                </a14:m>
                <a:r>
                  <a:rPr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ja-JP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lang="en-US" altLang="ja-JP" sz="2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GHz</m:t>
                    </m:r>
                  </m:oMath>
                </a14:m>
                <a:endParaRPr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の場合だと約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4.75 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nF</m:t>
                    </m:r>
                  </m:oMath>
                </a14:m>
                <a:r>
                  <a:rPr kumimoji="1"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程度。</a:t>
                </a:r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B832D185-2B05-EE68-BA80-17AE2FA8D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184" y="2310658"/>
                <a:ext cx="4878502" cy="3416320"/>
              </a:xfrm>
              <a:prstGeom prst="rect">
                <a:avLst/>
              </a:prstGeom>
              <a:blipFill>
                <a:blip r:embed="rId2"/>
                <a:stretch>
                  <a:fillRect l="-2000" t="-1429" b="-32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9524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66DF6B-B101-1445-C96C-500E8C2E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M-</a:t>
            </a:r>
            <a:r>
              <a:rPr kumimoji="1" lang="en-US" altLang="ja-JP" dirty="0" err="1"/>
              <a:t>Varicap</a:t>
            </a:r>
            <a:r>
              <a:rPr kumimoji="1" lang="ja-JP" altLang="en-US" dirty="0"/>
              <a:t>の構造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91E10F3-ED2A-5A82-B757-29F6666C9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D7A0-95E9-4E80-AEE1-2416C3BC5BFF}" type="datetime1">
              <a:rPr kumimoji="1" lang="ja-JP" altLang="en-US" smtClean="0"/>
              <a:t>2024/7/31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C134B7-8625-6CBD-25BC-3F1B61425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32693A-D389-EF5E-F3B0-FD76E5589E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ダイアグラム&#10;&#10;自動的に生成された説明">
            <a:extLst>
              <a:ext uri="{FF2B5EF4-FFF2-40B4-BE49-F238E27FC236}">
                <a16:creationId xmlns:a16="http://schemas.microsoft.com/office/drawing/2014/main" id="{78D99F71-FC9B-A8BA-65DF-6FEBE3DDF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38" y="1094765"/>
            <a:ext cx="6306583" cy="5455754"/>
          </a:xfrm>
          <a:prstGeom prst="rect">
            <a:avLst/>
          </a:prstGeom>
        </p:spPr>
      </p:pic>
      <p:pic>
        <p:nvPicPr>
          <p:cNvPr id="9" name="図 8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A847948C-A09B-B987-119F-58C0F4DFF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615" y="2603862"/>
            <a:ext cx="4320152" cy="302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813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C98A3B-C9D3-A269-9A1E-5905586EF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S-</a:t>
            </a:r>
            <a:r>
              <a:rPr kumimoji="1" lang="en-US" altLang="ja-JP" dirty="0" err="1"/>
              <a:t>Varicap</a:t>
            </a:r>
            <a:r>
              <a:rPr kumimoji="1" lang="ja-JP" altLang="en-US" dirty="0"/>
              <a:t>の構造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230ED44-182B-4C96-386E-A1C0862A6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D7A0-95E9-4E80-AEE1-2416C3BC5BFF}" type="datetime1">
              <a:rPr kumimoji="1" lang="ja-JP" altLang="en-US" smtClean="0"/>
              <a:t>2024/7/31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ABEDBE4-0404-5214-C110-7215E82FD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C47C8E-C625-26A1-13E8-7900E2D71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ダイアグラム&#10;&#10;自動的に生成された説明">
            <a:extLst>
              <a:ext uri="{FF2B5EF4-FFF2-40B4-BE49-F238E27FC236}">
                <a16:creationId xmlns:a16="http://schemas.microsoft.com/office/drawing/2014/main" id="{F3CF8835-64FB-10C3-ED7F-E688F740E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53" y="1369233"/>
            <a:ext cx="5449577" cy="5203563"/>
          </a:xfrm>
          <a:prstGeom prst="rect">
            <a:avLst/>
          </a:prstGeom>
        </p:spPr>
      </p:pic>
      <p:pic>
        <p:nvPicPr>
          <p:cNvPr id="9" name="図 8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1A26A760-0261-ED00-75CD-189A3D9F52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783" y="2055243"/>
            <a:ext cx="4448796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423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sz="2400" dirty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1" id="{12E9F122-2670-4D89-98DE-2A812B568F0E}" vid="{0D071A70-6379-47BA-B796-5A1EEE4D05D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PowerPointTemplate</Template>
  <TotalTime>2077</TotalTime>
  <Words>234</Words>
  <Application>Microsoft Office PowerPoint</Application>
  <PresentationFormat>ワイド画面</PresentationFormat>
  <Paragraphs>69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游ゴシック</vt:lpstr>
      <vt:lpstr>游ゴシック Medium</vt:lpstr>
      <vt:lpstr>Arial</vt:lpstr>
      <vt:lpstr>Cambria Math</vt:lpstr>
      <vt:lpstr>Times New Roman</vt:lpstr>
      <vt:lpstr>Office テーマ</vt:lpstr>
      <vt:lpstr>IHP SG25H5 EPICでの容量について</vt:lpstr>
      <vt:lpstr>使用可能な容量</vt:lpstr>
      <vt:lpstr>M-Varicap</vt:lpstr>
      <vt:lpstr>容量値の概算</vt:lpstr>
      <vt:lpstr>M-Varicapの構造</vt:lpstr>
      <vt:lpstr>S-Varicapの構造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KOJIMAHIKARU</dc:creator>
  <cp:lastModifiedBy>KOJIMAHIKARU</cp:lastModifiedBy>
  <cp:revision>2</cp:revision>
  <dcterms:created xsi:type="dcterms:W3CDTF">2024-07-29T05:12:48Z</dcterms:created>
  <dcterms:modified xsi:type="dcterms:W3CDTF">2024-07-31T00:59:24Z</dcterms:modified>
</cp:coreProperties>
</file>