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92" r:id="rId3"/>
    <p:sldId id="297" r:id="rId4"/>
    <p:sldId id="273" r:id="rId5"/>
    <p:sldId id="299" r:id="rId6"/>
    <p:sldId id="261" r:id="rId7"/>
    <p:sldId id="264" r:id="rId8"/>
    <p:sldId id="274" r:id="rId9"/>
    <p:sldId id="291" r:id="rId10"/>
    <p:sldId id="293" r:id="rId11"/>
    <p:sldId id="301" r:id="rId12"/>
    <p:sldId id="286" r:id="rId13"/>
    <p:sldId id="294" r:id="rId14"/>
    <p:sldId id="300" r:id="rId15"/>
    <p:sldId id="275" r:id="rId16"/>
    <p:sldId id="288" r:id="rId17"/>
    <p:sldId id="298" r:id="rId18"/>
    <p:sldId id="302" r:id="rId19"/>
    <p:sldId id="303" r:id="rId20"/>
    <p:sldId id="30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15" autoAdjust="0"/>
  </p:normalViewPr>
  <p:slideViewPr>
    <p:cSldViewPr snapToGrid="0">
      <p:cViewPr varScale="1">
        <p:scale>
          <a:sx n="104" d="100"/>
          <a:sy n="104"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EAFC-8E67-4897-82FC-4933AAA40A45}" type="datetimeFigureOut">
              <a:rPr kumimoji="1" lang="ja-JP" altLang="en-US" smtClean="0"/>
              <a:t>2024/8/1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1FC51-F27B-4912-96D5-D79C4A3BFCC8}" type="slidenum">
              <a:rPr kumimoji="1" lang="ja-JP" altLang="en-US" smtClean="0"/>
              <a:t>‹#›</a:t>
            </a:fld>
            <a:endParaRPr kumimoji="1" lang="ja-JP" altLang="en-US"/>
          </a:p>
        </p:txBody>
      </p:sp>
    </p:spTree>
    <p:extLst>
      <p:ext uri="{BB962C8B-B14F-4D97-AF65-F5344CB8AC3E}">
        <p14:creationId xmlns:p14="http://schemas.microsoft.com/office/powerpoint/2010/main" val="10571996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9</a:t>
            </a:fld>
            <a:endParaRPr kumimoji="1" lang="ja-JP" altLang="en-US"/>
          </a:p>
        </p:txBody>
      </p:sp>
    </p:spTree>
    <p:extLst>
      <p:ext uri="{BB962C8B-B14F-4D97-AF65-F5344CB8AC3E}">
        <p14:creationId xmlns:p14="http://schemas.microsoft.com/office/powerpoint/2010/main" val="302813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F1FC51-F27B-4912-96D5-D79C4A3BFCC8}" type="slidenum">
              <a:rPr kumimoji="1" lang="ja-JP" altLang="en-US" smtClean="0"/>
              <a:t>15</a:t>
            </a:fld>
            <a:endParaRPr kumimoji="1" lang="ja-JP" altLang="en-US"/>
          </a:p>
        </p:txBody>
      </p:sp>
    </p:spTree>
    <p:extLst>
      <p:ext uri="{BB962C8B-B14F-4D97-AF65-F5344CB8AC3E}">
        <p14:creationId xmlns:p14="http://schemas.microsoft.com/office/powerpoint/2010/main" val="378242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Tree>
    <p:extLst>
      <p:ext uri="{BB962C8B-B14F-4D97-AF65-F5344CB8AC3E}">
        <p14:creationId xmlns:p14="http://schemas.microsoft.com/office/powerpoint/2010/main" val="690735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05311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42351" y="304801"/>
            <a:ext cx="2607733" cy="5770563"/>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12801" y="304801"/>
            <a:ext cx="7626351" cy="577056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7298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1" y="304801"/>
            <a:ext cx="10335684" cy="969963"/>
          </a:xfrm>
        </p:spPr>
        <p:txBody>
          <a:bodyPr/>
          <a:lstStyle/>
          <a:p>
            <a:r>
              <a:rPr lang="ja-JP" altLang="en-US"/>
              <a:t>マスター タイトルの書式設定</a:t>
            </a:r>
          </a:p>
        </p:txBody>
      </p:sp>
    </p:spTree>
    <p:extLst>
      <p:ext uri="{BB962C8B-B14F-4D97-AF65-F5344CB8AC3E}">
        <p14:creationId xmlns:p14="http://schemas.microsoft.com/office/powerpoint/2010/main" val="107799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1425" y="260649"/>
            <a:ext cx="10335684" cy="969963"/>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1pPr marL="0" indent="0">
              <a:defRPr/>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1068586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Tree>
    <p:extLst>
      <p:ext uri="{BB962C8B-B14F-4D97-AF65-F5344CB8AC3E}">
        <p14:creationId xmlns:p14="http://schemas.microsoft.com/office/powerpoint/2010/main" val="228000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12800" y="1295401"/>
            <a:ext cx="5115984"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31985" y="1295401"/>
            <a:ext cx="5118100" cy="4779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2892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9709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Tree>
    <p:extLst>
      <p:ext uri="{BB962C8B-B14F-4D97-AF65-F5344CB8AC3E}">
        <p14:creationId xmlns:p14="http://schemas.microsoft.com/office/powerpoint/2010/main" val="5574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1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142963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Tree>
    <p:extLst>
      <p:ext uri="{BB962C8B-B14F-4D97-AF65-F5344CB8AC3E}">
        <p14:creationId xmlns:p14="http://schemas.microsoft.com/office/powerpoint/2010/main" val="4397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12801" y="304801"/>
            <a:ext cx="10335684"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a:t>タイトルテキストの書式を編集するにはクリックします。</a:t>
            </a:r>
          </a:p>
        </p:txBody>
      </p:sp>
      <p:sp>
        <p:nvSpPr>
          <p:cNvPr id="1027" name="Rectangle 2"/>
          <p:cNvSpPr>
            <a:spLocks noGrp="1" noChangeArrowheads="1"/>
          </p:cNvSpPr>
          <p:nvPr>
            <p:ph type="body" idx="1"/>
          </p:nvPr>
        </p:nvSpPr>
        <p:spPr bwMode="auto">
          <a:xfrm>
            <a:off x="812801" y="1295401"/>
            <a:ext cx="10437284"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a:t>アウトラインテキストの書式を編集するにはクリックします。</a:t>
            </a:r>
          </a:p>
          <a:p>
            <a:pPr lvl="1"/>
            <a:r>
              <a:rPr lang="en-GB" altLang="ja-JP"/>
              <a:t>2</a:t>
            </a:r>
            <a:r>
              <a:rPr lang="ja-JP" altLang="en-GB"/>
              <a:t>レベル目のアウトライン</a:t>
            </a:r>
          </a:p>
          <a:p>
            <a:pPr lvl="2"/>
            <a:r>
              <a:rPr lang="en-GB" altLang="ja-JP"/>
              <a:t>3</a:t>
            </a:r>
            <a:r>
              <a:rPr lang="ja-JP" altLang="en-GB"/>
              <a:t>レベル目のアウトライン</a:t>
            </a:r>
          </a:p>
          <a:p>
            <a:pPr lvl="3"/>
            <a:r>
              <a:rPr lang="en-GB" altLang="ja-JP"/>
              <a:t>4</a:t>
            </a:r>
            <a:r>
              <a:rPr lang="ja-JP" altLang="en-GB"/>
              <a:t>レベル目のアウトライン</a:t>
            </a:r>
          </a:p>
          <a:p>
            <a:pPr lvl="4"/>
            <a:r>
              <a:rPr lang="en-GB" altLang="ja-JP"/>
              <a:t>5</a:t>
            </a:r>
            <a:r>
              <a:rPr lang="ja-JP" altLang="en-GB"/>
              <a:t>レベル目のアウトライン</a:t>
            </a:r>
          </a:p>
          <a:p>
            <a:pPr lvl="4"/>
            <a:r>
              <a:rPr lang="en-GB" altLang="ja-JP"/>
              <a:t>6</a:t>
            </a:r>
            <a:r>
              <a:rPr lang="ja-JP" altLang="en-GB"/>
              <a:t>レベル目のアウトライン</a:t>
            </a:r>
          </a:p>
          <a:p>
            <a:pPr lvl="4"/>
            <a:r>
              <a:rPr lang="en-GB" altLang="ja-JP"/>
              <a:t>7</a:t>
            </a:r>
            <a:r>
              <a:rPr lang="ja-JP" altLang="en-GB"/>
              <a:t>レベル目のアウトライン</a:t>
            </a:r>
          </a:p>
          <a:p>
            <a:pPr lvl="4"/>
            <a:r>
              <a:rPr lang="en-GB" altLang="ja-JP"/>
              <a:t>8</a:t>
            </a:r>
            <a:r>
              <a:rPr lang="ja-JP" altLang="en-GB"/>
              <a:t>レベル目のアウトライン</a:t>
            </a:r>
          </a:p>
          <a:p>
            <a:pPr lvl="4"/>
            <a:r>
              <a:rPr lang="en-GB" altLang="ja-JP"/>
              <a:t>9</a:t>
            </a:r>
            <a:r>
              <a:rPr lang="ja-JP" altLang="en-GB"/>
              <a:t>レベル目のアウトライン</a:t>
            </a:r>
          </a:p>
        </p:txBody>
      </p:sp>
      <p:sp>
        <p:nvSpPr>
          <p:cNvPr id="1028" name="Text Box 3"/>
          <p:cNvSpPr txBox="1">
            <a:spLocks noChangeArrowheads="1"/>
          </p:cNvSpPr>
          <p:nvPr/>
        </p:nvSpPr>
        <p:spPr bwMode="auto">
          <a:xfrm>
            <a:off x="914400" y="6284914"/>
            <a:ext cx="2540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29" name="Text Box 4"/>
          <p:cNvSpPr txBox="1">
            <a:spLocks noChangeArrowheads="1"/>
          </p:cNvSpPr>
          <p:nvPr/>
        </p:nvSpPr>
        <p:spPr bwMode="auto">
          <a:xfrm>
            <a:off x="4165600" y="6284914"/>
            <a:ext cx="3860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sp>
        <p:nvSpPr>
          <p:cNvPr id="1030" name="AutoShape 5"/>
          <p:cNvSpPr>
            <a:spLocks noChangeArrowheads="1"/>
          </p:cNvSpPr>
          <p:nvPr/>
        </p:nvSpPr>
        <p:spPr bwMode="auto">
          <a:xfrm>
            <a:off x="814918" y="1125538"/>
            <a:ext cx="10545233" cy="76200"/>
          </a:xfrm>
          <a:prstGeom prst="homePlate">
            <a:avLst>
              <a:gd name="adj" fmla="val 168661"/>
            </a:avLst>
          </a:prstGeom>
          <a:gradFill rotWithShape="0">
            <a:gsLst>
              <a:gs pos="0">
                <a:srgbClr val="B2B2B2"/>
              </a:gs>
              <a:gs pos="100000">
                <a:srgbClr val="21499C"/>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sz="1800">
              <a:solidFill>
                <a:srgbClr val="000000"/>
              </a:solidFill>
            </a:endParaRPr>
          </a:p>
        </p:txBody>
      </p:sp>
      <p:pic>
        <p:nvPicPr>
          <p:cNvPr id="1031" name="Picture 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555818" y="7938"/>
            <a:ext cx="1631949"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2" name="AutoShape 7"/>
          <p:cNvSpPr>
            <a:spLocks noChangeArrowheads="1"/>
          </p:cNvSpPr>
          <p:nvPr/>
        </p:nvSpPr>
        <p:spPr bwMode="auto">
          <a:xfrm>
            <a:off x="-16933" y="6515100"/>
            <a:ext cx="12240684" cy="342900"/>
          </a:xfrm>
          <a:prstGeom prst="homePlate">
            <a:avLst>
              <a:gd name="adj" fmla="val 0"/>
            </a:avLst>
          </a:prstGeom>
          <a:gradFill rotWithShape="0">
            <a:gsLst>
              <a:gs pos="0">
                <a:srgbClr val="40325A"/>
              </a:gs>
              <a:gs pos="100000">
                <a:srgbClr val="191919"/>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nchorCtr="1"/>
          <a:lstStyle/>
          <a:p>
            <a:pPr algn="ctr">
              <a:tabLst>
                <a:tab pos="0" algn="l"/>
                <a:tab pos="434975" algn="l"/>
                <a:tab pos="884238" algn="l"/>
                <a:tab pos="1333500" algn="l"/>
                <a:tab pos="1782763" algn="l"/>
                <a:tab pos="2232025" algn="l"/>
                <a:tab pos="2681288" algn="l"/>
                <a:tab pos="3130550" algn="l"/>
                <a:tab pos="3579813" algn="l"/>
                <a:tab pos="4029075" algn="l"/>
                <a:tab pos="4478338" algn="l"/>
                <a:tab pos="4927600" algn="l"/>
                <a:tab pos="5389563" algn="l"/>
                <a:tab pos="5826125" algn="l"/>
                <a:tab pos="6275388" algn="l"/>
                <a:tab pos="6724650" algn="l"/>
                <a:tab pos="7173913" algn="l"/>
                <a:tab pos="7623175" algn="l"/>
                <a:tab pos="8072438" algn="l"/>
                <a:tab pos="8521700" algn="l"/>
                <a:tab pos="8970963" algn="l"/>
                <a:tab pos="8972550" algn="l"/>
                <a:tab pos="9421813" algn="l"/>
                <a:tab pos="9871075" algn="l"/>
                <a:tab pos="10321925" algn="l"/>
                <a:tab pos="10779125" algn="l"/>
                <a:tab pos="10780713" algn="l"/>
              </a:tabLst>
            </a:pPr>
            <a:r>
              <a:rPr lang="en-US" altLang="ja-JP" sz="1800">
                <a:solidFill>
                  <a:srgbClr val="FFFFFF"/>
                </a:solidFill>
              </a:rPr>
              <a:t>Meiji University	Integrated Circuit System Laboratory</a:t>
            </a:r>
          </a:p>
        </p:txBody>
      </p:sp>
      <p:sp>
        <p:nvSpPr>
          <p:cNvPr id="2" name="Text Box 8"/>
          <p:cNvSpPr txBox="1">
            <a:spLocks noChangeArrowheads="1"/>
          </p:cNvSpPr>
          <p:nvPr/>
        </p:nvSpPr>
        <p:spPr bwMode="auto">
          <a:xfrm>
            <a:off x="8917518" y="6542088"/>
            <a:ext cx="3130549"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9pPr>
          </a:lstStyle>
          <a:p>
            <a:pPr algn="r">
              <a:defRPr/>
            </a:pPr>
            <a:fld id="{07904F1A-5AC7-4F54-9FC5-F69F477A59CE}" type="slidenum">
              <a:rPr lang="en-US" sz="1800" smtClean="0">
                <a:solidFill>
                  <a:srgbClr val="FFFFFF"/>
                </a:solidFill>
              </a:rPr>
              <a:pPr algn="r">
                <a:defRPr/>
              </a:pPr>
              <a:t>‹#›</a:t>
            </a:fld>
            <a:endParaRPr lang="en-US" sz="1800" dirty="0">
              <a:solidFill>
                <a:srgbClr val="FFFFFF"/>
              </a:solidFill>
            </a:endParaRPr>
          </a:p>
        </p:txBody>
      </p:sp>
    </p:spTree>
    <p:extLst>
      <p:ext uri="{BB962C8B-B14F-4D97-AF65-F5344CB8AC3E}">
        <p14:creationId xmlns:p14="http://schemas.microsoft.com/office/powerpoint/2010/main" val="1497245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2pPr>
      <a:lvl3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3pPr>
      <a:lvl4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4pPr>
      <a:lvl5pPr algn="l" defTabSz="449263" rtl="0" eaLnBrk="1" fontAlgn="base" hangingPunct="1">
        <a:spcBef>
          <a:spcPct val="0"/>
        </a:spcBef>
        <a:spcAft>
          <a:spcPct val="0"/>
        </a:spcAft>
        <a:buClr>
          <a:srgbClr val="000000"/>
        </a:buClr>
        <a:buSzPct val="100000"/>
        <a:buFont typeface="Times New Roman" pitchFamily="18" charset="0"/>
        <a:defRPr kumimoji="1" sz="2800">
          <a:solidFill>
            <a:srgbClr val="000000"/>
          </a:solidFill>
          <a:latin typeface="Times New Roman" pitchFamily="16" charset="0"/>
          <a:ea typeface="ＭＳ Ｐゴシック" charset="-128"/>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kumimoji="1" sz="2800">
          <a:solidFill>
            <a:srgbClr val="000000"/>
          </a:solidFill>
          <a:latin typeface="Times New Roman" pitchFamily="16" charset="0"/>
          <a:ea typeface="ＭＳ Ｐゴシック"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54EFE-179A-C6C4-5A19-BA7E5B1C26CD}"/>
              </a:ext>
            </a:extLst>
          </p:cNvPr>
          <p:cNvSpPr>
            <a:spLocks noGrp="1"/>
          </p:cNvSpPr>
          <p:nvPr>
            <p:ph type="ctrTitle"/>
          </p:nvPr>
        </p:nvSpPr>
        <p:spPr>
          <a:xfrm>
            <a:off x="426720" y="2130426"/>
            <a:ext cx="11216640" cy="1470025"/>
          </a:xfrm>
        </p:spPr>
        <p:txBody>
          <a:bodyPr/>
          <a:lstStyle/>
          <a:p>
            <a:pPr algn="ctr"/>
            <a:r>
              <a:rPr kumimoji="1" lang="en-US" altLang="ja-JP" dirty="0"/>
              <a:t>P</a:t>
            </a:r>
            <a:r>
              <a:rPr lang="en-US" altLang="ja-JP" dirty="0"/>
              <a:t>AD</a:t>
            </a:r>
            <a:r>
              <a:rPr lang="ja-JP" altLang="en-US" dirty="0"/>
              <a:t>配置による</a:t>
            </a:r>
            <a:r>
              <a:rPr kumimoji="1" lang="ja-JP" altLang="en-US" dirty="0"/>
              <a:t>面積の検討</a:t>
            </a:r>
          </a:p>
        </p:txBody>
      </p:sp>
      <p:sp>
        <p:nvSpPr>
          <p:cNvPr id="3" name="字幕 2">
            <a:extLst>
              <a:ext uri="{FF2B5EF4-FFF2-40B4-BE49-F238E27FC236}">
                <a16:creationId xmlns:a16="http://schemas.microsoft.com/office/drawing/2014/main" id="{2F480D41-807D-1E6E-53A1-A896739AD039}"/>
              </a:ext>
            </a:extLst>
          </p:cNvPr>
          <p:cNvSpPr>
            <a:spLocks noGrp="1"/>
          </p:cNvSpPr>
          <p:nvPr>
            <p:ph type="subTitle" idx="1"/>
          </p:nvPr>
        </p:nvSpPr>
        <p:spPr/>
        <p:txBody>
          <a:bodyPr/>
          <a:lstStyle/>
          <a:p>
            <a:r>
              <a:rPr kumimoji="1" lang="en-US" altLang="ja-JP" dirty="0"/>
              <a:t>M1</a:t>
            </a:r>
            <a:r>
              <a:rPr kumimoji="1" lang="ja-JP" altLang="en-US" dirty="0"/>
              <a:t>　緒方敦洋</a:t>
            </a:r>
          </a:p>
        </p:txBody>
      </p:sp>
    </p:spTree>
    <p:extLst>
      <p:ext uri="{BB962C8B-B14F-4D97-AF65-F5344CB8AC3E}">
        <p14:creationId xmlns:p14="http://schemas.microsoft.com/office/powerpoint/2010/main" val="10101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光関連の知見が無く、</a:t>
            </a:r>
            <a:r>
              <a:rPr lang="en-US" altLang="ja-JP" dirty="0"/>
              <a:t>Grating Coupler</a:t>
            </a:r>
            <a:r>
              <a:rPr lang="ja-JP" altLang="en-US" dirty="0"/>
              <a:t>を配置する際の周囲のスペースがどの程度必要か分からないため、参考程度に検討した。</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531479" y="2179002"/>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523434" y="2532368"/>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69555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498199" y="2179001"/>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792839" y="2539679"/>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662279"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464919" y="2179000"/>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7193898" y="2539679"/>
            <a:ext cx="706121" cy="461665"/>
          </a:xfrm>
          <a:prstGeom prst="rect">
            <a:avLst/>
          </a:prstGeom>
          <a:noFill/>
        </p:spPr>
        <p:txBody>
          <a:bodyPr wrap="square" rtlCol="0">
            <a:spAutoFit/>
          </a:bodyPr>
          <a:lstStyle/>
          <a:p>
            <a:r>
              <a:rPr kumimoji="1" lang="en-US" altLang="ja-JP" sz="2400" dirty="0"/>
              <a:t>TIA</a:t>
            </a:r>
            <a:endParaRPr kumimoji="1" lang="ja-JP" altLang="en-US" sz="2400" dirty="0"/>
          </a:p>
        </p:txBody>
      </p:sp>
      <p:sp>
        <p:nvSpPr>
          <p:cNvPr id="11" name="コンテンツ プレースホルダー 2">
            <a:extLst>
              <a:ext uri="{FF2B5EF4-FFF2-40B4-BE49-F238E27FC236}">
                <a16:creationId xmlns:a16="http://schemas.microsoft.com/office/drawing/2014/main" id="{2A04EBB5-806D-B215-66EF-7969754FCBA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EB2CCAA8-BAA9-C9AC-DCF0-3CB8198D12D9}"/>
              </a:ext>
            </a:extLst>
          </p:cNvPr>
          <p:cNvCxnSpPr/>
          <p:nvPr/>
        </p:nvCxnSpPr>
        <p:spPr bwMode="auto">
          <a:xfrm>
            <a:off x="8651434" y="2763201"/>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正方形/長方形 6">
            <a:extLst>
              <a:ext uri="{FF2B5EF4-FFF2-40B4-BE49-F238E27FC236}">
                <a16:creationId xmlns:a16="http://schemas.microsoft.com/office/drawing/2014/main" id="{172C132E-1A14-B15D-2A67-09EE5F51C352}"/>
              </a:ext>
            </a:extLst>
          </p:cNvPr>
          <p:cNvSpPr/>
          <p:nvPr/>
        </p:nvSpPr>
        <p:spPr bwMode="auto">
          <a:xfrm>
            <a:off x="9454074" y="2170319"/>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テキスト ボックス 15">
            <a:extLst>
              <a:ext uri="{FF2B5EF4-FFF2-40B4-BE49-F238E27FC236}">
                <a16:creationId xmlns:a16="http://schemas.microsoft.com/office/drawing/2014/main" id="{2F81F9B0-4BAF-7C4A-22A4-5ABCE203560C}"/>
              </a:ext>
            </a:extLst>
          </p:cNvPr>
          <p:cNvSpPr txBox="1"/>
          <p:nvPr/>
        </p:nvSpPr>
        <p:spPr>
          <a:xfrm>
            <a:off x="9606262" y="2539679"/>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49948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6722202" y="2847795"/>
            <a:ext cx="4170060"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3</a:t>
            </a:r>
            <a:r>
              <a:rPr lang="ja-JP" altLang="en-US" kern="0" dirty="0"/>
              <a:t>　</a:t>
            </a:r>
            <a:r>
              <a:rPr lang="en-US" altLang="ja-JP" kern="0" dirty="0"/>
              <a:t>TIA</a:t>
            </a:r>
            <a:r>
              <a:rPr lang="ja-JP" altLang="en-US" kern="0" dirty="0"/>
              <a:t>単体の</a:t>
            </a:r>
            <a:r>
              <a:rPr lang="en-US" altLang="ja-JP" kern="0" dirty="0"/>
              <a:t>PAD</a:t>
            </a:r>
            <a:r>
              <a:rPr lang="ja-JP" altLang="en-US" kern="0" dirty="0"/>
              <a:t>数（再掲）</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1666478725"/>
                  </p:ext>
                </p:extLst>
              </p:nvPr>
            </p:nvGraphicFramePr>
            <p:xfrm>
              <a:off x="6768016" y="3272631"/>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6667" r="-80702" b="-101111"/>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8989"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0" name="コンテンツ プレースホルダー 2">
            <a:extLst>
              <a:ext uri="{FF2B5EF4-FFF2-40B4-BE49-F238E27FC236}">
                <a16:creationId xmlns:a16="http://schemas.microsoft.com/office/drawing/2014/main" id="{F19C458A-225B-0C1C-EC6E-B20192835D72}"/>
              </a:ext>
            </a:extLst>
          </p:cNvPr>
          <p:cNvSpPr txBox="1">
            <a:spLocks/>
          </p:cNvSpPr>
          <p:nvPr/>
        </p:nvSpPr>
        <p:spPr bwMode="auto">
          <a:xfrm>
            <a:off x="2556442" y="5627388"/>
            <a:ext cx="2316495"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a:t>
            </a:r>
            <a:r>
              <a:rPr lang="ja-JP" altLang="en-US" kern="0" dirty="0"/>
              <a:t>　</a:t>
            </a:r>
            <a:r>
              <a:rPr lang="en-US" altLang="ja-JP" kern="0" dirty="0"/>
              <a:t>TIA</a:t>
            </a:r>
            <a:r>
              <a:rPr lang="ja-JP" altLang="en-US" kern="0" dirty="0"/>
              <a:t>（再掲）</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60997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2D126-4506-52BE-284F-C76AFA348FD8}"/>
              </a:ext>
            </a:extLst>
          </p:cNvPr>
          <p:cNvSpPr>
            <a:spLocks noGrp="1"/>
          </p:cNvSpPr>
          <p:nvPr>
            <p:ph type="title"/>
          </p:nvPr>
        </p:nvSpPr>
        <p:spPr/>
        <p:txBody>
          <a:bodyPr/>
          <a:lstStyle/>
          <a:p>
            <a:r>
              <a:rPr kumimoji="1" lang="ja-JP" altLang="en-US" sz="2800" dirty="0"/>
              <a:t>④</a:t>
            </a:r>
            <a:r>
              <a:rPr lang="en-US" altLang="ja-JP" dirty="0"/>
              <a:t>C</a:t>
            </a:r>
            <a:r>
              <a:rPr kumimoji="1" lang="en-US" altLang="ja-JP" sz="2800" dirty="0"/>
              <a:t>oupler</a:t>
            </a:r>
            <a:r>
              <a:rPr kumimoji="1" lang="ja-JP" altLang="en-US" sz="2800" dirty="0"/>
              <a:t>、</a:t>
            </a:r>
            <a:r>
              <a:rPr kumimoji="1" lang="en-US" altLang="ja-JP" sz="2800" dirty="0"/>
              <a:t>PD</a:t>
            </a:r>
            <a:r>
              <a:rPr kumimoji="1" lang="ja-JP" altLang="en-US" sz="2800" dirty="0"/>
              <a:t>、</a:t>
            </a:r>
            <a:r>
              <a:rPr kumimoji="1" lang="en-US" altLang="ja-JP" sz="2800" dirty="0"/>
              <a:t>TIA</a:t>
            </a:r>
            <a:r>
              <a:rPr kumimoji="1" lang="ja-JP" altLang="en-US" sz="2800" dirty="0"/>
              <a:t>（バッファあり）</a:t>
            </a:r>
            <a:endParaRPr kumimoji="1" lang="ja-JP" altLang="en-US" dirty="0"/>
          </a:p>
        </p:txBody>
      </p:sp>
      <p:sp>
        <p:nvSpPr>
          <p:cNvPr id="4" name="正方形/長方形 3">
            <a:extLst>
              <a:ext uri="{FF2B5EF4-FFF2-40B4-BE49-F238E27FC236}">
                <a16:creationId xmlns:a16="http://schemas.microsoft.com/office/drawing/2014/main" id="{A936E6D7-F85D-CB0E-0AA5-2B33C77E34F4}"/>
              </a:ext>
            </a:extLst>
          </p:cNvPr>
          <p:cNvSpPr/>
          <p:nvPr/>
        </p:nvSpPr>
        <p:spPr>
          <a:xfrm>
            <a:off x="6911474" y="2396840"/>
            <a:ext cx="3820624" cy="162016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5" name="直線コネクタ 4">
            <a:extLst>
              <a:ext uri="{FF2B5EF4-FFF2-40B4-BE49-F238E27FC236}">
                <a16:creationId xmlns:a16="http://schemas.microsoft.com/office/drawing/2014/main" id="{FC67F441-5955-2AB7-FF97-5A39AA5FCDB3}"/>
              </a:ext>
            </a:extLst>
          </p:cNvPr>
          <p:cNvCxnSpPr/>
          <p:nvPr/>
        </p:nvCxnSpPr>
        <p:spPr bwMode="auto">
          <a:xfrm>
            <a:off x="7949465" y="2133600"/>
            <a:ext cx="0" cy="1374029"/>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線矢印コネクタ 5">
            <a:extLst>
              <a:ext uri="{FF2B5EF4-FFF2-40B4-BE49-F238E27FC236}">
                <a16:creationId xmlns:a16="http://schemas.microsoft.com/office/drawing/2014/main" id="{E66FD427-2C19-1548-2E69-95A52D279B01}"/>
              </a:ext>
            </a:extLst>
          </p:cNvPr>
          <p:cNvCxnSpPr>
            <a:cxnSpLocks/>
          </p:cNvCxnSpPr>
          <p:nvPr/>
        </p:nvCxnSpPr>
        <p:spPr bwMode="auto">
          <a:xfrm>
            <a:off x="7933946" y="2281861"/>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15182F34-E640-0B6D-37E7-B8BB15108701}"/>
              </a:ext>
            </a:extLst>
          </p:cNvPr>
          <p:cNvSpPr txBox="1"/>
          <p:nvPr/>
        </p:nvSpPr>
        <p:spPr>
          <a:xfrm>
            <a:off x="8701240" y="1928483"/>
            <a:ext cx="1007456" cy="369332"/>
          </a:xfrm>
          <a:prstGeom prst="rect">
            <a:avLst/>
          </a:prstGeom>
          <a:noFill/>
        </p:spPr>
        <p:txBody>
          <a:bodyPr wrap="square" rtlCol="0">
            <a:spAutoFit/>
          </a:bodyPr>
          <a:lstStyle/>
          <a:p>
            <a:r>
              <a:rPr lang="en-US" altLang="ja-JP" dirty="0"/>
              <a:t>730</a:t>
            </a:r>
            <a:r>
              <a:rPr kumimoji="1" lang="en-US" altLang="ja-JP" dirty="0"/>
              <a:t> µm</a:t>
            </a:r>
            <a:endParaRPr kumimoji="1" lang="ja-JP" altLang="en-US" dirty="0"/>
          </a:p>
        </p:txBody>
      </p:sp>
      <p:cxnSp>
        <p:nvCxnSpPr>
          <p:cNvPr id="8" name="直線コネクタ 7">
            <a:extLst>
              <a:ext uri="{FF2B5EF4-FFF2-40B4-BE49-F238E27FC236}">
                <a16:creationId xmlns:a16="http://schemas.microsoft.com/office/drawing/2014/main" id="{BDBA82D9-15A3-8D0F-687A-6441D398A7E6}"/>
              </a:ext>
            </a:extLst>
          </p:cNvPr>
          <p:cNvCxnSpPr/>
          <p:nvPr/>
        </p:nvCxnSpPr>
        <p:spPr bwMode="auto">
          <a:xfrm>
            <a:off x="10353207" y="2558325"/>
            <a:ext cx="119864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615ACA93-94B8-222F-0C4F-3F05959556DB}"/>
              </a:ext>
            </a:extLst>
          </p:cNvPr>
          <p:cNvCxnSpPr/>
          <p:nvPr/>
        </p:nvCxnSpPr>
        <p:spPr bwMode="auto">
          <a:xfrm>
            <a:off x="10299287" y="3854325"/>
            <a:ext cx="1252567"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矢印コネクタ 9">
            <a:extLst>
              <a:ext uri="{FF2B5EF4-FFF2-40B4-BE49-F238E27FC236}">
                <a16:creationId xmlns:a16="http://schemas.microsoft.com/office/drawing/2014/main" id="{DC828D35-9A9B-7E6F-F9C8-322363F57E20}"/>
              </a:ext>
            </a:extLst>
          </p:cNvPr>
          <p:cNvCxnSpPr>
            <a:cxnSpLocks/>
          </p:cNvCxnSpPr>
          <p:nvPr/>
        </p:nvCxnSpPr>
        <p:spPr bwMode="auto">
          <a:xfrm>
            <a:off x="10906201" y="2558325"/>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77E4D3C1-8295-A161-B427-5CBB7200F136}"/>
              </a:ext>
            </a:extLst>
          </p:cNvPr>
          <p:cNvSpPr txBox="1"/>
          <p:nvPr/>
        </p:nvSpPr>
        <p:spPr>
          <a:xfrm>
            <a:off x="10919253" y="3017470"/>
            <a:ext cx="1035169" cy="369332"/>
          </a:xfrm>
          <a:prstGeom prst="rect">
            <a:avLst/>
          </a:prstGeom>
          <a:noFill/>
        </p:spPr>
        <p:txBody>
          <a:bodyPr wrap="square" rtlCol="0">
            <a:spAutoFit/>
          </a:bodyPr>
          <a:lstStyle/>
          <a:p>
            <a:r>
              <a:rPr kumimoji="1" lang="en-US" altLang="ja-JP" dirty="0"/>
              <a:t>360 µm</a:t>
            </a:r>
            <a:endParaRPr kumimoji="1" lang="ja-JP" altLang="en-US" dirty="0"/>
          </a:p>
        </p:txBody>
      </p:sp>
      <p:cxnSp>
        <p:nvCxnSpPr>
          <p:cNvPr id="12" name="直線コネクタ 11">
            <a:extLst>
              <a:ext uri="{FF2B5EF4-FFF2-40B4-BE49-F238E27FC236}">
                <a16:creationId xmlns:a16="http://schemas.microsoft.com/office/drawing/2014/main" id="{311ABC80-4FB1-240E-7C8A-9D889CC08B4B}"/>
              </a:ext>
            </a:extLst>
          </p:cNvPr>
          <p:cNvCxnSpPr/>
          <p:nvPr/>
        </p:nvCxnSpPr>
        <p:spPr bwMode="auto">
          <a:xfrm>
            <a:off x="8183258" y="386044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コネクタ 12">
            <a:extLst>
              <a:ext uri="{FF2B5EF4-FFF2-40B4-BE49-F238E27FC236}">
                <a16:creationId xmlns:a16="http://schemas.microsoft.com/office/drawing/2014/main" id="{07F331AE-EE03-349B-5874-B7FAF4A1A1E1}"/>
              </a:ext>
            </a:extLst>
          </p:cNvPr>
          <p:cNvCxnSpPr/>
          <p:nvPr/>
        </p:nvCxnSpPr>
        <p:spPr bwMode="auto">
          <a:xfrm>
            <a:off x="9386670"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矢印コネクタ 13">
            <a:extLst>
              <a:ext uri="{FF2B5EF4-FFF2-40B4-BE49-F238E27FC236}">
                <a16:creationId xmlns:a16="http://schemas.microsoft.com/office/drawing/2014/main" id="{BF39AB41-FF0A-611A-5FCA-DE4D926A9879}"/>
              </a:ext>
            </a:extLst>
          </p:cNvPr>
          <p:cNvCxnSpPr>
            <a:cxnSpLocks/>
          </p:cNvCxnSpPr>
          <p:nvPr/>
        </p:nvCxnSpPr>
        <p:spPr bwMode="auto">
          <a:xfrm>
            <a:off x="8183653" y="4118390"/>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7366512E-31A9-C61B-E326-BFEAA8D0A9B3}"/>
              </a:ext>
            </a:extLst>
          </p:cNvPr>
          <p:cNvCxnSpPr>
            <a:cxnSpLocks/>
          </p:cNvCxnSpPr>
          <p:nvPr/>
        </p:nvCxnSpPr>
        <p:spPr bwMode="auto">
          <a:xfrm>
            <a:off x="8915620" y="4107059"/>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91730659-E7D5-1865-7210-161B5CC43DDB}"/>
              </a:ext>
            </a:extLst>
          </p:cNvPr>
          <p:cNvSpPr txBox="1"/>
          <p:nvPr/>
        </p:nvSpPr>
        <p:spPr>
          <a:xfrm>
            <a:off x="8737008" y="420092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7" name="直線コネクタ 16">
            <a:extLst>
              <a:ext uri="{FF2B5EF4-FFF2-40B4-BE49-F238E27FC236}">
                <a16:creationId xmlns:a16="http://schemas.microsoft.com/office/drawing/2014/main" id="{E7D82A3A-DF9F-B552-7E30-A5CBF0930AE7}"/>
              </a:ext>
            </a:extLst>
          </p:cNvPr>
          <p:cNvCxnSpPr/>
          <p:nvPr/>
        </p:nvCxnSpPr>
        <p:spPr bwMode="auto">
          <a:xfrm>
            <a:off x="8925546" y="384911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0369DBE2-0E36-33E7-6854-CD7025EE8663}"/>
              </a:ext>
            </a:extLst>
          </p:cNvPr>
          <p:cNvSpPr txBox="1"/>
          <p:nvPr/>
        </p:nvSpPr>
        <p:spPr>
          <a:xfrm>
            <a:off x="7933946" y="4200927"/>
            <a:ext cx="803059" cy="369332"/>
          </a:xfrm>
          <a:prstGeom prst="rect">
            <a:avLst/>
          </a:prstGeom>
          <a:noFill/>
        </p:spPr>
        <p:txBody>
          <a:bodyPr wrap="square" rtlCol="0">
            <a:spAutoFit/>
          </a:bodyPr>
          <a:lstStyle/>
          <a:p>
            <a:r>
              <a:rPr kumimoji="1" lang="en-US" altLang="ja-JP" dirty="0"/>
              <a:t>80 µm</a:t>
            </a:r>
            <a:endParaRPr kumimoji="1" lang="ja-JP" altLang="en-US" dirty="0"/>
          </a:p>
        </p:txBody>
      </p:sp>
      <p:cxnSp>
        <p:nvCxnSpPr>
          <p:cNvPr id="19" name="直線コネクタ 18">
            <a:extLst>
              <a:ext uri="{FF2B5EF4-FFF2-40B4-BE49-F238E27FC236}">
                <a16:creationId xmlns:a16="http://schemas.microsoft.com/office/drawing/2014/main" id="{B594B397-B946-17A4-CFB1-85A854044FA7}"/>
              </a:ext>
            </a:extLst>
          </p:cNvPr>
          <p:cNvCxnSpPr/>
          <p:nvPr/>
        </p:nvCxnSpPr>
        <p:spPr bwMode="auto">
          <a:xfrm>
            <a:off x="8465077" y="385432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D0FE5FE9-581F-F507-F85B-8444212ED5C1}"/>
              </a:ext>
            </a:extLst>
          </p:cNvPr>
          <p:cNvSpPr txBox="1"/>
          <p:nvPr/>
        </p:nvSpPr>
        <p:spPr>
          <a:xfrm>
            <a:off x="8636931"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a:extLst>
              <a:ext uri="{FF2B5EF4-FFF2-40B4-BE49-F238E27FC236}">
                <a16:creationId xmlns:a16="http://schemas.microsoft.com/office/drawing/2014/main" id="{6AB10224-F232-C9D9-AE91-FAD8BFA39513}"/>
              </a:ext>
            </a:extLst>
          </p:cNvPr>
          <p:cNvSpPr txBox="1"/>
          <p:nvPr/>
        </p:nvSpPr>
        <p:spPr>
          <a:xfrm>
            <a:off x="9096055"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59678BE-12A8-3322-43B2-A5C3B5515CB6}"/>
              </a:ext>
            </a:extLst>
          </p:cNvPr>
          <p:cNvSpPr txBox="1"/>
          <p:nvPr/>
        </p:nvSpPr>
        <p:spPr>
          <a:xfrm>
            <a:off x="8173156" y="35674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CAAC2024-511B-FF7C-A617-CDB3A0044644}"/>
              </a:ext>
            </a:extLst>
          </p:cNvPr>
          <p:cNvSpPr txBox="1"/>
          <p:nvPr/>
        </p:nvSpPr>
        <p:spPr>
          <a:xfrm>
            <a:off x="9552163"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23779919-D1FF-3172-1920-3471799FB755}"/>
              </a:ext>
            </a:extLst>
          </p:cNvPr>
          <p:cNvSpPr txBox="1"/>
          <p:nvPr/>
        </p:nvSpPr>
        <p:spPr>
          <a:xfrm>
            <a:off x="10011287" y="356968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76351093-503F-FB00-C1B2-F4E67536764C}"/>
              </a:ext>
            </a:extLst>
          </p:cNvPr>
          <p:cNvSpPr txBox="1"/>
          <p:nvPr/>
        </p:nvSpPr>
        <p:spPr>
          <a:xfrm>
            <a:off x="8413240"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6" name="テキスト ボックス 25">
            <a:extLst>
              <a:ext uri="{FF2B5EF4-FFF2-40B4-BE49-F238E27FC236}">
                <a16:creationId xmlns:a16="http://schemas.microsoft.com/office/drawing/2014/main" id="{8A1AC281-C3B7-0AE9-F21A-2D7693CC3D94}"/>
              </a:ext>
            </a:extLst>
          </p:cNvPr>
          <p:cNvSpPr txBox="1"/>
          <p:nvPr/>
        </p:nvSpPr>
        <p:spPr>
          <a:xfrm>
            <a:off x="8872364" y="2560537"/>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D39637D-CC41-4B40-A25D-793B58C25683}"/>
              </a:ext>
            </a:extLst>
          </p:cNvPr>
          <p:cNvSpPr txBox="1"/>
          <p:nvPr/>
        </p:nvSpPr>
        <p:spPr>
          <a:xfrm>
            <a:off x="7949465" y="25583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コネクタ 27">
            <a:extLst>
              <a:ext uri="{FF2B5EF4-FFF2-40B4-BE49-F238E27FC236}">
                <a16:creationId xmlns:a16="http://schemas.microsoft.com/office/drawing/2014/main" id="{78CE591F-7557-6FDB-F7EA-CF5FE4070508}"/>
              </a:ext>
            </a:extLst>
          </p:cNvPr>
          <p:cNvCxnSpPr/>
          <p:nvPr/>
        </p:nvCxnSpPr>
        <p:spPr bwMode="auto">
          <a:xfrm>
            <a:off x="10558910" y="1727860"/>
            <a:ext cx="0" cy="9747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テキスト ボックス 28">
            <a:extLst>
              <a:ext uri="{FF2B5EF4-FFF2-40B4-BE49-F238E27FC236}">
                <a16:creationId xmlns:a16="http://schemas.microsoft.com/office/drawing/2014/main" id="{921CDCD0-CF34-C816-B981-5ED62924B49C}"/>
              </a:ext>
            </a:extLst>
          </p:cNvPr>
          <p:cNvSpPr txBox="1"/>
          <p:nvPr/>
        </p:nvSpPr>
        <p:spPr>
          <a:xfrm>
            <a:off x="7146308" y="2925249"/>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39B9A7D4-02E1-5864-2202-632F683A5029}"/>
              </a:ext>
            </a:extLst>
          </p:cNvPr>
          <p:cNvSpPr txBox="1"/>
          <p:nvPr/>
        </p:nvSpPr>
        <p:spPr>
          <a:xfrm>
            <a:off x="7759445" y="3175136"/>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C75D7881-C806-111B-5EA9-F67902A228BF}"/>
              </a:ext>
            </a:extLst>
          </p:cNvPr>
          <p:cNvSpPr/>
          <p:nvPr/>
        </p:nvSpPr>
        <p:spPr bwMode="auto">
          <a:xfrm>
            <a:off x="9190273" y="315935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2" name="テキスト ボックス 41">
            <a:extLst>
              <a:ext uri="{FF2B5EF4-FFF2-40B4-BE49-F238E27FC236}">
                <a16:creationId xmlns:a16="http://schemas.microsoft.com/office/drawing/2014/main" id="{64779FFF-C1C3-7D91-7D2D-F33AFA5E0130}"/>
              </a:ext>
            </a:extLst>
          </p:cNvPr>
          <p:cNvSpPr txBox="1"/>
          <p:nvPr/>
        </p:nvSpPr>
        <p:spPr>
          <a:xfrm>
            <a:off x="7107975" y="3556916"/>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5" name="直線コネクタ 44">
            <a:extLst>
              <a:ext uri="{FF2B5EF4-FFF2-40B4-BE49-F238E27FC236}">
                <a16:creationId xmlns:a16="http://schemas.microsoft.com/office/drawing/2014/main" id="{C2FE73AB-0828-7B1A-D7B3-F490ECBED74D}"/>
              </a:ext>
            </a:extLst>
          </p:cNvPr>
          <p:cNvCxnSpPr/>
          <p:nvPr/>
        </p:nvCxnSpPr>
        <p:spPr bwMode="auto">
          <a:xfrm>
            <a:off x="7146308" y="1727860"/>
            <a:ext cx="0" cy="170114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81407153-6489-81B6-3437-CDC069FE67A2}"/>
              </a:ext>
            </a:extLst>
          </p:cNvPr>
          <p:cNvCxnSpPr>
            <a:cxnSpLocks/>
          </p:cNvCxnSpPr>
          <p:nvPr/>
        </p:nvCxnSpPr>
        <p:spPr bwMode="auto">
          <a:xfrm>
            <a:off x="7146308" y="1941933"/>
            <a:ext cx="3423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テキスト ボックス 48">
            <a:extLst>
              <a:ext uri="{FF2B5EF4-FFF2-40B4-BE49-F238E27FC236}">
                <a16:creationId xmlns:a16="http://schemas.microsoft.com/office/drawing/2014/main" id="{D69E55CE-061D-F913-B2BF-AF12BB41A71B}"/>
              </a:ext>
            </a:extLst>
          </p:cNvPr>
          <p:cNvSpPr txBox="1"/>
          <p:nvPr/>
        </p:nvSpPr>
        <p:spPr>
          <a:xfrm>
            <a:off x="8370829" y="1521702"/>
            <a:ext cx="924292" cy="369332"/>
          </a:xfrm>
          <a:prstGeom prst="rect">
            <a:avLst/>
          </a:prstGeom>
          <a:noFill/>
        </p:spPr>
        <p:txBody>
          <a:bodyPr wrap="square" rtlCol="0">
            <a:spAutoFit/>
          </a:bodyPr>
          <a:lstStyle/>
          <a:p>
            <a:r>
              <a:rPr lang="en-US" altLang="ja-JP" dirty="0"/>
              <a:t>951</a:t>
            </a:r>
            <a:r>
              <a:rPr kumimoji="1" lang="en-US" altLang="ja-JP" dirty="0"/>
              <a:t> µm</a:t>
            </a:r>
            <a:endParaRPr kumimoji="1" lang="ja-JP" altLang="en-US" dirty="0"/>
          </a:p>
        </p:txBody>
      </p:sp>
      <p:sp>
        <p:nvSpPr>
          <p:cNvPr id="3" name="コンテンツ プレースホルダー 2">
            <a:extLst>
              <a:ext uri="{FF2B5EF4-FFF2-40B4-BE49-F238E27FC236}">
                <a16:creationId xmlns:a16="http://schemas.microsoft.com/office/drawing/2014/main" id="{F8F83C2B-EEEC-A5A5-AB63-2E23E497152A}"/>
              </a:ext>
            </a:extLst>
          </p:cNvPr>
          <p:cNvSpPr txBox="1">
            <a:spLocks/>
          </p:cNvSpPr>
          <p:nvPr/>
        </p:nvSpPr>
        <p:spPr bwMode="auto">
          <a:xfrm>
            <a:off x="1229409" y="2893781"/>
            <a:ext cx="2075108" cy="1889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photo diode</a:t>
            </a:r>
          </a:p>
          <a:p>
            <a:r>
              <a:rPr lang="en-US" altLang="ja-JP" kern="0" dirty="0"/>
              <a:t>grating coupler</a:t>
            </a:r>
          </a:p>
          <a:p>
            <a:r>
              <a:rPr lang="en-US" altLang="ja-JP" kern="0" dirty="0"/>
              <a:t>TIA</a:t>
            </a:r>
            <a:r>
              <a:rPr lang="ja-JP" altLang="en-US" kern="0" dirty="0"/>
              <a:t>単体</a:t>
            </a:r>
            <a:endParaRPr lang="en-US" altLang="ja-JP" kern="0" dirty="0"/>
          </a:p>
          <a:p>
            <a:r>
              <a:rPr lang="ja-JP" altLang="en-US" kern="0" dirty="0"/>
              <a:t>バッファ回路</a:t>
            </a:r>
          </a:p>
        </p:txBody>
      </p:sp>
      <p:sp>
        <p:nvSpPr>
          <p:cNvPr id="32" name="テキスト ボックス 31">
            <a:extLst>
              <a:ext uri="{FF2B5EF4-FFF2-40B4-BE49-F238E27FC236}">
                <a16:creationId xmlns:a16="http://schemas.microsoft.com/office/drawing/2014/main" id="{2FD91755-0EE2-39D7-3210-9697FD11EC15}"/>
              </a:ext>
            </a:extLst>
          </p:cNvPr>
          <p:cNvSpPr txBox="1"/>
          <p:nvPr/>
        </p:nvSpPr>
        <p:spPr>
          <a:xfrm>
            <a:off x="3414739" y="3292866"/>
            <a:ext cx="540000" cy="540000"/>
          </a:xfrm>
          <a:prstGeom prst="rect">
            <a:avLst/>
          </a:prstGeom>
          <a:solidFill>
            <a:srgbClr val="92D05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4" name="正方形/長方形 33">
            <a:extLst>
              <a:ext uri="{FF2B5EF4-FFF2-40B4-BE49-F238E27FC236}">
                <a16:creationId xmlns:a16="http://schemas.microsoft.com/office/drawing/2014/main" id="{175388DD-5F37-C83B-A99B-33E18F6951E9}"/>
              </a:ext>
            </a:extLst>
          </p:cNvPr>
          <p:cNvSpPr/>
          <p:nvPr/>
        </p:nvSpPr>
        <p:spPr bwMode="auto">
          <a:xfrm>
            <a:off x="3632539" y="4037490"/>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6" name="テキスト ボックス 35">
            <a:extLst>
              <a:ext uri="{FF2B5EF4-FFF2-40B4-BE49-F238E27FC236}">
                <a16:creationId xmlns:a16="http://schemas.microsoft.com/office/drawing/2014/main" id="{D6D13AB9-02EB-6CBC-ABEA-356DBC1E1525}"/>
              </a:ext>
            </a:extLst>
          </p:cNvPr>
          <p:cNvSpPr txBox="1"/>
          <p:nvPr/>
        </p:nvSpPr>
        <p:spPr>
          <a:xfrm>
            <a:off x="3635973" y="3069132"/>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7" name="コンテンツ プレースホルダー 2">
            <a:extLst>
              <a:ext uri="{FF2B5EF4-FFF2-40B4-BE49-F238E27FC236}">
                <a16:creationId xmlns:a16="http://schemas.microsoft.com/office/drawing/2014/main" id="{6CD088EC-428A-9857-3F42-5F708F91C0DB}"/>
              </a:ext>
            </a:extLst>
          </p:cNvPr>
          <p:cNvSpPr txBox="1">
            <a:spLocks/>
          </p:cNvSpPr>
          <p:nvPr/>
        </p:nvSpPr>
        <p:spPr bwMode="auto">
          <a:xfrm>
            <a:off x="6707645" y="5240696"/>
            <a:ext cx="4409439"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8</a:t>
            </a:r>
            <a:r>
              <a:rPr lang="ja-JP" altLang="en-US" kern="0" dirty="0"/>
              <a:t>　光入力部から</a:t>
            </a:r>
            <a:r>
              <a:rPr lang="en-US" altLang="ja-JP" kern="0" dirty="0"/>
              <a:t>TIA</a:t>
            </a:r>
            <a:r>
              <a:rPr lang="ja-JP" altLang="en-US" kern="0" dirty="0"/>
              <a:t>までの系</a:t>
            </a:r>
            <a:endParaRPr lang="en-US" altLang="ja-JP" kern="0" dirty="0"/>
          </a:p>
        </p:txBody>
      </p:sp>
      <p:sp>
        <p:nvSpPr>
          <p:cNvPr id="38" name="コンテンツ プレースホルダー 2">
            <a:extLst>
              <a:ext uri="{FF2B5EF4-FFF2-40B4-BE49-F238E27FC236}">
                <a16:creationId xmlns:a16="http://schemas.microsoft.com/office/drawing/2014/main" id="{1BF9379A-307E-728E-B820-491CFAD5AC99}"/>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9" name="テキスト ボックス 38">
            <a:extLst>
              <a:ext uri="{FF2B5EF4-FFF2-40B4-BE49-F238E27FC236}">
                <a16:creationId xmlns:a16="http://schemas.microsoft.com/office/drawing/2014/main" id="{7D84E6E2-3273-56AB-3D23-7AD8E79CE2C6}"/>
              </a:ext>
            </a:extLst>
          </p:cNvPr>
          <p:cNvSpPr txBox="1"/>
          <p:nvPr/>
        </p:nvSpPr>
        <p:spPr>
          <a:xfrm>
            <a:off x="7129709" y="2590659"/>
            <a:ext cx="899029" cy="369332"/>
          </a:xfrm>
          <a:prstGeom prst="rect">
            <a:avLst/>
          </a:prstGeom>
          <a:noFill/>
        </p:spPr>
        <p:txBody>
          <a:bodyPr wrap="square" rtlCol="0">
            <a:spAutoFit/>
          </a:bodyPr>
          <a:lstStyle/>
          <a:p>
            <a:r>
              <a:rPr lang="en-US" altLang="ja-JP" dirty="0"/>
              <a:t>2</a:t>
            </a:r>
            <a:r>
              <a:rPr kumimoji="1" lang="en-US" altLang="ja-JP" dirty="0"/>
              <a:t>0 µm?</a:t>
            </a:r>
            <a:endParaRPr kumimoji="1" lang="ja-JP" altLang="en-US" dirty="0"/>
          </a:p>
        </p:txBody>
      </p:sp>
      <p:cxnSp>
        <p:nvCxnSpPr>
          <p:cNvPr id="48" name="直線矢印コネクタ 47">
            <a:extLst>
              <a:ext uri="{FF2B5EF4-FFF2-40B4-BE49-F238E27FC236}">
                <a16:creationId xmlns:a16="http://schemas.microsoft.com/office/drawing/2014/main" id="{E480F590-119C-A0C8-1C56-F75C5ABBD996}"/>
              </a:ext>
            </a:extLst>
          </p:cNvPr>
          <p:cNvCxnSpPr>
            <a:cxnSpLocks/>
          </p:cNvCxnSpPr>
          <p:nvPr/>
        </p:nvCxnSpPr>
        <p:spPr bwMode="auto">
          <a:xfrm>
            <a:off x="7846098" y="2875580"/>
            <a:ext cx="49526" cy="32170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直線矢印コネクタ 51">
            <a:extLst>
              <a:ext uri="{FF2B5EF4-FFF2-40B4-BE49-F238E27FC236}">
                <a16:creationId xmlns:a16="http://schemas.microsoft.com/office/drawing/2014/main" id="{00D53155-A65D-0BBB-12F4-E3AD1AE51DFE}"/>
              </a:ext>
            </a:extLst>
          </p:cNvPr>
          <p:cNvCxnSpPr>
            <a:cxnSpLocks/>
          </p:cNvCxnSpPr>
          <p:nvPr/>
        </p:nvCxnSpPr>
        <p:spPr bwMode="auto">
          <a:xfrm flipV="1">
            <a:off x="7725788" y="3195249"/>
            <a:ext cx="0" cy="4252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3" name="正方形/長方形 32">
            <a:extLst>
              <a:ext uri="{FF2B5EF4-FFF2-40B4-BE49-F238E27FC236}">
                <a16:creationId xmlns:a16="http://schemas.microsoft.com/office/drawing/2014/main" id="{66C95B16-179D-0189-CFDE-ABBF8EC04900}"/>
              </a:ext>
            </a:extLst>
          </p:cNvPr>
          <p:cNvSpPr/>
          <p:nvPr/>
        </p:nvSpPr>
        <p:spPr bwMode="auto">
          <a:xfrm>
            <a:off x="9700820" y="3186586"/>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5" name="正方形/長方形 34">
            <a:extLst>
              <a:ext uri="{FF2B5EF4-FFF2-40B4-BE49-F238E27FC236}">
                <a16:creationId xmlns:a16="http://schemas.microsoft.com/office/drawing/2014/main" id="{84ED1A40-3B41-8A92-CA21-DF30475CA58A}"/>
              </a:ext>
            </a:extLst>
          </p:cNvPr>
          <p:cNvSpPr/>
          <p:nvPr/>
        </p:nvSpPr>
        <p:spPr bwMode="auto">
          <a:xfrm>
            <a:off x="3650220" y="440163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0" name="テキスト ボックス 39">
            <a:extLst>
              <a:ext uri="{FF2B5EF4-FFF2-40B4-BE49-F238E27FC236}">
                <a16:creationId xmlns:a16="http://schemas.microsoft.com/office/drawing/2014/main" id="{140533A8-9BCA-A47F-8F24-9335DE1E9B45}"/>
              </a:ext>
            </a:extLst>
          </p:cNvPr>
          <p:cNvSpPr txBox="1"/>
          <p:nvPr/>
        </p:nvSpPr>
        <p:spPr>
          <a:xfrm>
            <a:off x="9801380"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22407E23-FCD7-FDE0-2FDB-89C01796072D}"/>
              </a:ext>
            </a:extLst>
          </p:cNvPr>
          <p:cNvSpPr txBox="1"/>
          <p:nvPr/>
        </p:nvSpPr>
        <p:spPr>
          <a:xfrm>
            <a:off x="10260504" y="256064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31A9EE18-D9DA-80DD-FBF7-307508FCB1B0}"/>
              </a:ext>
            </a:extLst>
          </p:cNvPr>
          <p:cNvSpPr txBox="1"/>
          <p:nvPr/>
        </p:nvSpPr>
        <p:spPr>
          <a:xfrm>
            <a:off x="9337605" y="255842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6251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9FF587D-4EAA-93BE-464C-C1FC2FF0B120}"/>
              </a:ext>
            </a:extLst>
          </p:cNvPr>
          <p:cNvSpPr>
            <a:spLocks noGrp="1"/>
          </p:cNvSpPr>
          <p:nvPr>
            <p:ph idx="1"/>
          </p:nvPr>
        </p:nvSpPr>
        <p:spPr/>
        <p:txBody>
          <a:bodyPr/>
          <a:lstStyle/>
          <a:p>
            <a:r>
              <a:rPr lang="ja-JP" altLang="en-US" dirty="0"/>
              <a:t>光リザバを通さずに</a:t>
            </a:r>
            <a:r>
              <a:rPr lang="en-US" altLang="ja-JP" dirty="0"/>
              <a:t>PD</a:t>
            </a:r>
            <a:r>
              <a:rPr lang="ja-JP" altLang="en-US" dirty="0"/>
              <a:t>に光を入れる場合を考える。</a:t>
            </a:r>
            <a:endParaRPr lang="en-US" altLang="ja-JP" dirty="0"/>
          </a:p>
          <a:p>
            <a:endParaRPr kumimoji="1" lang="ja-JP" altLang="en-US" dirty="0"/>
          </a:p>
        </p:txBody>
      </p:sp>
      <p:sp>
        <p:nvSpPr>
          <p:cNvPr id="2" name="タイトル 1">
            <a:extLst>
              <a:ext uri="{FF2B5EF4-FFF2-40B4-BE49-F238E27FC236}">
                <a16:creationId xmlns:a16="http://schemas.microsoft.com/office/drawing/2014/main" id="{8E6BABB8-E265-D267-C5FF-37F3E73E7BA7}"/>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5" name="正方形/長方形 4">
            <a:extLst>
              <a:ext uri="{FF2B5EF4-FFF2-40B4-BE49-F238E27FC236}">
                <a16:creationId xmlns:a16="http://schemas.microsoft.com/office/drawing/2014/main" id="{4B601272-3C88-8310-18FD-7CA02F4A3D2A}"/>
              </a:ext>
            </a:extLst>
          </p:cNvPr>
          <p:cNvSpPr/>
          <p:nvPr/>
        </p:nvSpPr>
        <p:spPr bwMode="auto">
          <a:xfrm>
            <a:off x="150239" y="2575408"/>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 name="テキスト ボックス 5">
            <a:extLst>
              <a:ext uri="{FF2B5EF4-FFF2-40B4-BE49-F238E27FC236}">
                <a16:creationId xmlns:a16="http://schemas.microsoft.com/office/drawing/2014/main" id="{44489393-A56F-2CF2-9ECD-50E7A69ADDD0}"/>
              </a:ext>
            </a:extLst>
          </p:cNvPr>
          <p:cNvSpPr txBox="1"/>
          <p:nvPr/>
        </p:nvSpPr>
        <p:spPr>
          <a:xfrm>
            <a:off x="142194" y="2928774"/>
            <a:ext cx="2255520" cy="461665"/>
          </a:xfrm>
          <a:prstGeom prst="rect">
            <a:avLst/>
          </a:prstGeom>
          <a:noFill/>
        </p:spPr>
        <p:txBody>
          <a:bodyPr wrap="square" rtlCol="0">
            <a:spAutoFit/>
          </a:bodyPr>
          <a:lstStyle/>
          <a:p>
            <a:r>
              <a:rPr kumimoji="1" lang="en-US" altLang="ja-JP" sz="2400" dirty="0"/>
              <a:t>Grating Coupler</a:t>
            </a:r>
            <a:endParaRPr kumimoji="1" lang="ja-JP" altLang="en-US" sz="2400" dirty="0"/>
          </a:p>
        </p:txBody>
      </p:sp>
      <p:cxnSp>
        <p:nvCxnSpPr>
          <p:cNvPr id="8" name="直線コネクタ 7">
            <a:extLst>
              <a:ext uri="{FF2B5EF4-FFF2-40B4-BE49-F238E27FC236}">
                <a16:creationId xmlns:a16="http://schemas.microsoft.com/office/drawing/2014/main" id="{FC18B98C-AF06-9FB4-56F9-75EF333B3E05}"/>
              </a:ext>
            </a:extLst>
          </p:cNvPr>
          <p:cNvCxnSpPr/>
          <p:nvPr/>
        </p:nvCxnSpPr>
        <p:spPr bwMode="auto">
          <a:xfrm>
            <a:off x="231431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正方形/長方形 8">
            <a:extLst>
              <a:ext uri="{FF2B5EF4-FFF2-40B4-BE49-F238E27FC236}">
                <a16:creationId xmlns:a16="http://schemas.microsoft.com/office/drawing/2014/main" id="{D1C9F0BA-E1C4-787B-447E-E5CB9932ECA6}"/>
              </a:ext>
            </a:extLst>
          </p:cNvPr>
          <p:cNvSpPr/>
          <p:nvPr/>
        </p:nvSpPr>
        <p:spPr bwMode="auto">
          <a:xfrm>
            <a:off x="3116959" y="2575407"/>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テキスト ボックス 9">
            <a:extLst>
              <a:ext uri="{FF2B5EF4-FFF2-40B4-BE49-F238E27FC236}">
                <a16:creationId xmlns:a16="http://schemas.microsoft.com/office/drawing/2014/main" id="{2F86C172-F0D6-48D2-97BD-DE3E47A00F3B}"/>
              </a:ext>
            </a:extLst>
          </p:cNvPr>
          <p:cNvSpPr txBox="1"/>
          <p:nvPr/>
        </p:nvSpPr>
        <p:spPr>
          <a:xfrm>
            <a:off x="3411599" y="2936085"/>
            <a:ext cx="1574800" cy="461665"/>
          </a:xfrm>
          <a:prstGeom prst="rect">
            <a:avLst/>
          </a:prstGeom>
          <a:noFill/>
        </p:spPr>
        <p:txBody>
          <a:bodyPr wrap="square" rtlCol="0">
            <a:spAutoFit/>
          </a:bodyPr>
          <a:lstStyle/>
          <a:p>
            <a:r>
              <a:rPr kumimoji="1" lang="en-US" altLang="ja-JP" sz="2400" dirty="0"/>
              <a:t>Photodiode</a:t>
            </a:r>
            <a:endParaRPr kumimoji="1" lang="ja-JP" altLang="en-US" sz="2400" dirty="0"/>
          </a:p>
        </p:txBody>
      </p:sp>
      <p:cxnSp>
        <p:nvCxnSpPr>
          <p:cNvPr id="12" name="直線コネクタ 11">
            <a:extLst>
              <a:ext uri="{FF2B5EF4-FFF2-40B4-BE49-F238E27FC236}">
                <a16:creationId xmlns:a16="http://schemas.microsoft.com/office/drawing/2014/main" id="{CFFDA90D-EB5A-BA01-6FB0-29BE4067FEDB}"/>
              </a:ext>
            </a:extLst>
          </p:cNvPr>
          <p:cNvCxnSpPr/>
          <p:nvPr/>
        </p:nvCxnSpPr>
        <p:spPr bwMode="auto">
          <a:xfrm>
            <a:off x="5281039" y="3159607"/>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a:extLst>
              <a:ext uri="{FF2B5EF4-FFF2-40B4-BE49-F238E27FC236}">
                <a16:creationId xmlns:a16="http://schemas.microsoft.com/office/drawing/2014/main" id="{158E84C2-62B7-7B16-EAD6-F548F182D44E}"/>
              </a:ext>
            </a:extLst>
          </p:cNvPr>
          <p:cNvSpPr/>
          <p:nvPr/>
        </p:nvSpPr>
        <p:spPr bwMode="auto">
          <a:xfrm>
            <a:off x="6083679" y="2575406"/>
            <a:ext cx="299720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4" name="テキスト ボックス 13">
            <a:extLst>
              <a:ext uri="{FF2B5EF4-FFF2-40B4-BE49-F238E27FC236}">
                <a16:creationId xmlns:a16="http://schemas.microsoft.com/office/drawing/2014/main" id="{1C5F81C2-FE6A-0127-7674-06A9E5386EE8}"/>
              </a:ext>
            </a:extLst>
          </p:cNvPr>
          <p:cNvSpPr txBox="1"/>
          <p:nvPr/>
        </p:nvSpPr>
        <p:spPr>
          <a:xfrm>
            <a:off x="6189089" y="2936085"/>
            <a:ext cx="2786380" cy="461665"/>
          </a:xfrm>
          <a:prstGeom prst="rect">
            <a:avLst/>
          </a:prstGeom>
          <a:noFill/>
        </p:spPr>
        <p:txBody>
          <a:bodyPr wrap="square" rtlCol="0">
            <a:spAutoFit/>
          </a:bodyPr>
          <a:lstStyle/>
          <a:p>
            <a:r>
              <a:rPr lang="en-US" altLang="ja-JP" sz="2400" dirty="0"/>
              <a:t>2</a:t>
            </a:r>
            <a:r>
              <a:rPr lang="ja-JP" altLang="en-US" sz="2400" dirty="0"/>
              <a:t>入力積和演算回路</a:t>
            </a:r>
            <a:endParaRPr kumimoji="1" lang="ja-JP" altLang="en-US" sz="2400" dirty="0"/>
          </a:p>
        </p:txBody>
      </p:sp>
      <p:sp>
        <p:nvSpPr>
          <p:cNvPr id="7" name="コンテンツ プレースホルダー 2">
            <a:extLst>
              <a:ext uri="{FF2B5EF4-FFF2-40B4-BE49-F238E27FC236}">
                <a16:creationId xmlns:a16="http://schemas.microsoft.com/office/drawing/2014/main" id="{967B11CB-5197-1FE9-CD5C-BFFBBB6CDD5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cxnSp>
        <p:nvCxnSpPr>
          <p:cNvPr id="4" name="直線コネクタ 3">
            <a:extLst>
              <a:ext uri="{FF2B5EF4-FFF2-40B4-BE49-F238E27FC236}">
                <a16:creationId xmlns:a16="http://schemas.microsoft.com/office/drawing/2014/main" id="{C6E50A5F-AA96-AD53-9190-A9811AE771A0}"/>
              </a:ext>
            </a:extLst>
          </p:cNvPr>
          <p:cNvCxnSpPr/>
          <p:nvPr/>
        </p:nvCxnSpPr>
        <p:spPr bwMode="auto">
          <a:xfrm>
            <a:off x="9080879" y="3168288"/>
            <a:ext cx="802640" cy="0"/>
          </a:xfrm>
          <a:prstGeom prst="line">
            <a:avLst/>
          </a:prstGeom>
          <a:solidFill>
            <a:srgbClr val="00B8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正方形/長方形 10">
            <a:extLst>
              <a:ext uri="{FF2B5EF4-FFF2-40B4-BE49-F238E27FC236}">
                <a16:creationId xmlns:a16="http://schemas.microsoft.com/office/drawing/2014/main" id="{3260CDB2-2C38-7EC4-D103-03827C183EF9}"/>
              </a:ext>
            </a:extLst>
          </p:cNvPr>
          <p:cNvSpPr/>
          <p:nvPr/>
        </p:nvSpPr>
        <p:spPr bwMode="auto">
          <a:xfrm>
            <a:off x="9883519" y="2575406"/>
            <a:ext cx="2164080" cy="1168400"/>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テキスト ボックス 14">
            <a:extLst>
              <a:ext uri="{FF2B5EF4-FFF2-40B4-BE49-F238E27FC236}">
                <a16:creationId xmlns:a16="http://schemas.microsoft.com/office/drawing/2014/main" id="{E2D3184B-E3E6-B4A7-B6DA-2DB4500D82C4}"/>
              </a:ext>
            </a:extLst>
          </p:cNvPr>
          <p:cNvSpPr txBox="1"/>
          <p:nvPr/>
        </p:nvSpPr>
        <p:spPr>
          <a:xfrm>
            <a:off x="10035707" y="2944766"/>
            <a:ext cx="1859704" cy="461665"/>
          </a:xfrm>
          <a:prstGeom prst="rect">
            <a:avLst/>
          </a:prstGeom>
          <a:noFill/>
        </p:spPr>
        <p:txBody>
          <a:bodyPr wrap="square" rtlCol="0">
            <a:spAutoFit/>
          </a:bodyPr>
          <a:lstStyle/>
          <a:p>
            <a:r>
              <a:rPr kumimoji="1" lang="ja-JP" altLang="en-US" sz="2400" dirty="0"/>
              <a:t>バッファ回路</a:t>
            </a:r>
          </a:p>
        </p:txBody>
      </p:sp>
    </p:spTree>
    <p:extLst>
      <p:ext uri="{BB962C8B-B14F-4D97-AF65-F5344CB8AC3E}">
        <p14:creationId xmlns:p14="http://schemas.microsoft.com/office/powerpoint/2010/main" val="59510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2468323918"/>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319515" y="5562676"/>
            <a:ext cx="369449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10</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7" name="図 6">
            <a:extLst>
              <a:ext uri="{FF2B5EF4-FFF2-40B4-BE49-F238E27FC236}">
                <a16:creationId xmlns:a16="http://schemas.microsoft.com/office/drawing/2014/main" id="{3D057C30-006E-A7FA-430F-23947F97E2DF}"/>
              </a:ext>
            </a:extLst>
          </p:cNvPr>
          <p:cNvPicPr>
            <a:picLocks noChangeAspect="1"/>
          </p:cNvPicPr>
          <p:nvPr/>
        </p:nvPicPr>
        <p:blipFill>
          <a:blip r:embed="rId3"/>
          <a:stretch>
            <a:fillRect/>
          </a:stretch>
        </p:blipFill>
        <p:spPr>
          <a:xfrm>
            <a:off x="0" y="1437294"/>
            <a:ext cx="6557026" cy="3983412"/>
          </a:xfrm>
          <a:prstGeom prst="rect">
            <a:avLst/>
          </a:prstGeom>
        </p:spPr>
      </p:pic>
    </p:spTree>
    <p:extLst>
      <p:ext uri="{BB962C8B-B14F-4D97-AF65-F5344CB8AC3E}">
        <p14:creationId xmlns:p14="http://schemas.microsoft.com/office/powerpoint/2010/main" val="198246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B0F0FDB0-A11A-6B55-6EBF-3959C5D0D66E}"/>
              </a:ext>
            </a:extLst>
          </p:cNvPr>
          <p:cNvSpPr/>
          <p:nvPr/>
        </p:nvSpPr>
        <p:spPr bwMode="auto">
          <a:xfrm>
            <a:off x="5153437" y="18870"/>
            <a:ext cx="7023213"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9EC58BB3-7181-5706-D61B-0DEDDFDD8AD3}"/>
              </a:ext>
            </a:extLst>
          </p:cNvPr>
          <p:cNvSpPr>
            <a:spLocks noGrp="1"/>
          </p:cNvSpPr>
          <p:nvPr>
            <p:ph type="title"/>
          </p:nvPr>
        </p:nvSpPr>
        <p:spPr/>
        <p:txBody>
          <a:bodyPr/>
          <a:lstStyle/>
          <a:p>
            <a:r>
              <a:rPr kumimoji="1" lang="ja-JP" altLang="en-US" sz="2800" dirty="0"/>
              <a:t>⑤</a:t>
            </a:r>
            <a:r>
              <a:rPr kumimoji="1" lang="en-US" altLang="ja-JP" sz="2800" dirty="0"/>
              <a:t>Coupler</a:t>
            </a:r>
            <a:r>
              <a:rPr kumimoji="1" lang="ja-JP" altLang="en-US" sz="2800" dirty="0"/>
              <a:t>、</a:t>
            </a:r>
            <a:r>
              <a:rPr kumimoji="1" lang="en-US" altLang="ja-JP" sz="2800" dirty="0"/>
              <a:t>PD</a:t>
            </a:r>
            <a:r>
              <a:rPr kumimoji="1" lang="ja-JP" altLang="en-US" sz="2800" dirty="0"/>
              <a:t>、</a:t>
            </a:r>
            <a:r>
              <a:rPr kumimoji="1" lang="en-US" altLang="ja-JP" sz="2800" dirty="0"/>
              <a:t>2</a:t>
            </a:r>
            <a:r>
              <a:rPr kumimoji="1" lang="ja-JP" altLang="en-US" sz="2800" dirty="0"/>
              <a:t>入力積和演算回路</a:t>
            </a:r>
            <a:br>
              <a:rPr kumimoji="1" lang="en-US" altLang="ja-JP" sz="2800" dirty="0"/>
            </a:br>
            <a:r>
              <a:rPr kumimoji="1" lang="ja-JP" altLang="en-US" sz="2800" dirty="0"/>
              <a:t>（バッファあり）</a:t>
            </a:r>
          </a:p>
        </p:txBody>
      </p:sp>
      <p:sp>
        <p:nvSpPr>
          <p:cNvPr id="7" name="テキスト ボックス 6">
            <a:extLst>
              <a:ext uri="{FF2B5EF4-FFF2-40B4-BE49-F238E27FC236}">
                <a16:creationId xmlns:a16="http://schemas.microsoft.com/office/drawing/2014/main" id="{84CBD7DD-F718-7DF0-C7BD-3E585C42EBC0}"/>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38" name="直線矢印コネクタ 37">
            <a:extLst>
              <a:ext uri="{FF2B5EF4-FFF2-40B4-BE49-F238E27FC236}">
                <a16:creationId xmlns:a16="http://schemas.microsoft.com/office/drawing/2014/main" id="{D920A9AA-A710-E16A-8750-F0FEC45B5D95}"/>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BE48B08D-3EBB-3455-0128-59DEFC080F61}"/>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41" name="直線コネクタ 40">
            <a:extLst>
              <a:ext uri="{FF2B5EF4-FFF2-40B4-BE49-F238E27FC236}">
                <a16:creationId xmlns:a16="http://schemas.microsoft.com/office/drawing/2014/main" id="{C7245760-E145-96AA-FD3B-F0B250043389}"/>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矢印コネクタ 42">
            <a:extLst>
              <a:ext uri="{FF2B5EF4-FFF2-40B4-BE49-F238E27FC236}">
                <a16:creationId xmlns:a16="http://schemas.microsoft.com/office/drawing/2014/main" id="{C214059D-9B4D-1622-B7ED-FC4F6D7703E7}"/>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55331759-E8BA-421E-3EA8-99454C2B88F7}"/>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66" name="直線コネクタ 65">
            <a:extLst>
              <a:ext uri="{FF2B5EF4-FFF2-40B4-BE49-F238E27FC236}">
                <a16:creationId xmlns:a16="http://schemas.microsoft.com/office/drawing/2014/main" id="{DB2601FF-E8E9-99C8-35B4-E1AF66870A68}"/>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コネクタ 67">
            <a:extLst>
              <a:ext uri="{FF2B5EF4-FFF2-40B4-BE49-F238E27FC236}">
                <a16:creationId xmlns:a16="http://schemas.microsoft.com/office/drawing/2014/main" id="{A0D6B435-4B69-52BA-927A-39EB66F167C1}"/>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矢印コネクタ 68">
            <a:extLst>
              <a:ext uri="{FF2B5EF4-FFF2-40B4-BE49-F238E27FC236}">
                <a16:creationId xmlns:a16="http://schemas.microsoft.com/office/drawing/2014/main" id="{75C92E8F-AE4E-2CAD-C8B0-A6BDAEB861B9}"/>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直線矢印コネクタ 69">
            <a:extLst>
              <a:ext uri="{FF2B5EF4-FFF2-40B4-BE49-F238E27FC236}">
                <a16:creationId xmlns:a16="http://schemas.microsoft.com/office/drawing/2014/main" id="{40701EE4-B705-A557-43B9-BAE5CE91CE3C}"/>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1" name="テキスト ボックス 70">
            <a:extLst>
              <a:ext uri="{FF2B5EF4-FFF2-40B4-BE49-F238E27FC236}">
                <a16:creationId xmlns:a16="http://schemas.microsoft.com/office/drawing/2014/main" id="{37B34995-87E2-BD26-1816-76599803AE37}"/>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72" name="直線コネクタ 71">
            <a:extLst>
              <a:ext uri="{FF2B5EF4-FFF2-40B4-BE49-F238E27FC236}">
                <a16:creationId xmlns:a16="http://schemas.microsoft.com/office/drawing/2014/main" id="{7B9750D9-D425-BDE8-BE3E-7B9C0AC21AF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テキスト ボックス 72">
            <a:extLst>
              <a:ext uri="{FF2B5EF4-FFF2-40B4-BE49-F238E27FC236}">
                <a16:creationId xmlns:a16="http://schemas.microsoft.com/office/drawing/2014/main" id="{96804281-7786-67D5-8DAB-49B89982D6B0}"/>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08" name="直線矢印コネクタ 107">
            <a:extLst>
              <a:ext uri="{FF2B5EF4-FFF2-40B4-BE49-F238E27FC236}">
                <a16:creationId xmlns:a16="http://schemas.microsoft.com/office/drawing/2014/main" id="{65BFB796-23AD-E954-8E9E-B3E3DF0CA76E}"/>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662FC189-0BBB-58E9-5898-1233D31DBF03}"/>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テキスト ボックス 113">
            <a:extLst>
              <a:ext uri="{FF2B5EF4-FFF2-40B4-BE49-F238E27FC236}">
                <a16:creationId xmlns:a16="http://schemas.microsoft.com/office/drawing/2014/main" id="{7286B640-8639-DCB8-FA0C-3610BA29B8C1}"/>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117" name="直線矢印コネクタ 116">
            <a:extLst>
              <a:ext uri="{FF2B5EF4-FFF2-40B4-BE49-F238E27FC236}">
                <a16:creationId xmlns:a16="http://schemas.microsoft.com/office/drawing/2014/main" id="{07E87D73-2FA6-CEC4-CEE5-DC12258626D2}"/>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9" name="直線コネクタ 118">
            <a:extLst>
              <a:ext uri="{FF2B5EF4-FFF2-40B4-BE49-F238E27FC236}">
                <a16:creationId xmlns:a16="http://schemas.microsoft.com/office/drawing/2014/main" id="{B4BBC565-6CF0-BA17-5841-5B5278B7F61D}"/>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線矢印コネクタ 119">
            <a:extLst>
              <a:ext uri="{FF2B5EF4-FFF2-40B4-BE49-F238E27FC236}">
                <a16:creationId xmlns:a16="http://schemas.microsoft.com/office/drawing/2014/main" id="{773C4172-4774-1DB8-6030-78ACD57A29A1}"/>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4" name="テキスト ボックス 123">
            <a:extLst>
              <a:ext uri="{FF2B5EF4-FFF2-40B4-BE49-F238E27FC236}">
                <a16:creationId xmlns:a16="http://schemas.microsoft.com/office/drawing/2014/main" id="{825F1DBF-B456-3DCC-7106-CF780DC8EE4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125" name="直線コネクタ 124">
            <a:extLst>
              <a:ext uri="{FF2B5EF4-FFF2-40B4-BE49-F238E27FC236}">
                <a16:creationId xmlns:a16="http://schemas.microsoft.com/office/drawing/2014/main" id="{3376008C-7CB2-3ECB-F0F2-9B00EA3D1E45}"/>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線コネクタ 125">
            <a:extLst>
              <a:ext uri="{FF2B5EF4-FFF2-40B4-BE49-F238E27FC236}">
                <a16:creationId xmlns:a16="http://schemas.microsoft.com/office/drawing/2014/main" id="{6C6E83E2-DA58-9056-9801-27B1092C3CB1}"/>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直線コネクタ 130">
            <a:extLst>
              <a:ext uri="{FF2B5EF4-FFF2-40B4-BE49-F238E27FC236}">
                <a16:creationId xmlns:a16="http://schemas.microsoft.com/office/drawing/2014/main" id="{11267417-3CA1-D2BC-932F-84508B8089C4}"/>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直線矢印コネクタ 131">
            <a:extLst>
              <a:ext uri="{FF2B5EF4-FFF2-40B4-BE49-F238E27FC236}">
                <a16:creationId xmlns:a16="http://schemas.microsoft.com/office/drawing/2014/main" id="{42A6CB5D-7D18-88B9-9A62-CA3FB220B698}"/>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テキスト ボックス 133">
            <a:extLst>
              <a:ext uri="{FF2B5EF4-FFF2-40B4-BE49-F238E27FC236}">
                <a16:creationId xmlns:a16="http://schemas.microsoft.com/office/drawing/2014/main" id="{BECB5B2F-E160-7847-8559-B9F7152F9B5A}"/>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EE1C5D03-5859-9506-38F9-DB29E33325B1}"/>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テキスト ボックス 13">
            <a:extLst>
              <a:ext uri="{FF2B5EF4-FFF2-40B4-BE49-F238E27FC236}">
                <a16:creationId xmlns:a16="http://schemas.microsoft.com/office/drawing/2014/main" id="{94D0F05F-7A7A-0DAF-95B5-A3A60C286973}"/>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879F3980-C437-1DD5-58CF-088363D1D3AF}"/>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コネクタ 29">
            <a:extLst>
              <a:ext uri="{FF2B5EF4-FFF2-40B4-BE49-F238E27FC236}">
                <a16:creationId xmlns:a16="http://schemas.microsoft.com/office/drawing/2014/main" id="{B2863B77-CFCC-130B-F69F-CD4575FFA5B2}"/>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テキスト ボックス 47">
            <a:extLst>
              <a:ext uri="{FF2B5EF4-FFF2-40B4-BE49-F238E27FC236}">
                <a16:creationId xmlns:a16="http://schemas.microsoft.com/office/drawing/2014/main" id="{34255525-427E-A27C-981A-C07EF50698D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F9B4951A-CA37-9933-1D9E-D2C413924718}"/>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8E63C8D2-70C6-0FD5-A513-9EDF61134EAF}"/>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DA3F337C-E766-60C1-FDE4-4E82B639C5BB}"/>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53" name="テキスト ボックス 52">
            <a:extLst>
              <a:ext uri="{FF2B5EF4-FFF2-40B4-BE49-F238E27FC236}">
                <a16:creationId xmlns:a16="http://schemas.microsoft.com/office/drawing/2014/main" id="{C46EE4E2-710C-9DDB-6798-C2C09688BBF1}"/>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4" name="テキスト ボックス 53">
            <a:extLst>
              <a:ext uri="{FF2B5EF4-FFF2-40B4-BE49-F238E27FC236}">
                <a16:creationId xmlns:a16="http://schemas.microsoft.com/office/drawing/2014/main" id="{82FBBB49-664E-68D1-14EA-C6E73084DC42}"/>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6" name="テキスト ボックス 55">
            <a:extLst>
              <a:ext uri="{FF2B5EF4-FFF2-40B4-BE49-F238E27FC236}">
                <a16:creationId xmlns:a16="http://schemas.microsoft.com/office/drawing/2014/main" id="{97C5C3D4-8C49-E564-D989-9228E2992C5E}"/>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7" name="テキスト ボックス 56">
            <a:extLst>
              <a:ext uri="{FF2B5EF4-FFF2-40B4-BE49-F238E27FC236}">
                <a16:creationId xmlns:a16="http://schemas.microsoft.com/office/drawing/2014/main" id="{24F4EF99-1E4E-D8AC-B902-3D8A20D46EEE}"/>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58" name="テキスト ボックス 57">
            <a:extLst>
              <a:ext uri="{FF2B5EF4-FFF2-40B4-BE49-F238E27FC236}">
                <a16:creationId xmlns:a16="http://schemas.microsoft.com/office/drawing/2014/main" id="{21744146-A99B-EB83-2F58-2C8385B8BE25}"/>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59" name="テキスト ボックス 58">
            <a:extLst>
              <a:ext uri="{FF2B5EF4-FFF2-40B4-BE49-F238E27FC236}">
                <a16:creationId xmlns:a16="http://schemas.microsoft.com/office/drawing/2014/main" id="{1D649C05-B856-8D20-044B-97FB112C148E}"/>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0" name="テキスト ボックス 59">
            <a:extLst>
              <a:ext uri="{FF2B5EF4-FFF2-40B4-BE49-F238E27FC236}">
                <a16:creationId xmlns:a16="http://schemas.microsoft.com/office/drawing/2014/main" id="{4997F37A-5C3C-3AD4-6D29-7530130CDBAF}"/>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1" name="テキスト ボックス 60">
            <a:extLst>
              <a:ext uri="{FF2B5EF4-FFF2-40B4-BE49-F238E27FC236}">
                <a16:creationId xmlns:a16="http://schemas.microsoft.com/office/drawing/2014/main" id="{6A3AD5C0-2F67-E169-84DA-D3EAB0FAB49B}"/>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2" name="テキスト ボックス 61">
            <a:extLst>
              <a:ext uri="{FF2B5EF4-FFF2-40B4-BE49-F238E27FC236}">
                <a16:creationId xmlns:a16="http://schemas.microsoft.com/office/drawing/2014/main" id="{C94B3A10-287B-0707-8D40-8A3705ED70B7}"/>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63" name="テキスト ボックス 62">
            <a:extLst>
              <a:ext uri="{FF2B5EF4-FFF2-40B4-BE49-F238E27FC236}">
                <a16:creationId xmlns:a16="http://schemas.microsoft.com/office/drawing/2014/main" id="{04EAF676-4C0E-F304-6132-D0D82F89A907}"/>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64" name="テキスト ボックス 63">
            <a:extLst>
              <a:ext uri="{FF2B5EF4-FFF2-40B4-BE49-F238E27FC236}">
                <a16:creationId xmlns:a16="http://schemas.microsoft.com/office/drawing/2014/main" id="{37349519-9FC4-6763-7DF9-4BDE38EDF54E}"/>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88" name="直線コネクタ 87">
            <a:extLst>
              <a:ext uri="{FF2B5EF4-FFF2-40B4-BE49-F238E27FC236}">
                <a16:creationId xmlns:a16="http://schemas.microsoft.com/office/drawing/2014/main" id="{947A3D54-4323-A89D-DF95-D7661AB30562}"/>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直線コネクタ 100">
            <a:extLst>
              <a:ext uri="{FF2B5EF4-FFF2-40B4-BE49-F238E27FC236}">
                <a16:creationId xmlns:a16="http://schemas.microsoft.com/office/drawing/2014/main" id="{F0383536-C0AE-A979-814B-BF5DAA946ECA}"/>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直線コネクタ 102">
            <a:extLst>
              <a:ext uri="{FF2B5EF4-FFF2-40B4-BE49-F238E27FC236}">
                <a16:creationId xmlns:a16="http://schemas.microsoft.com/office/drawing/2014/main" id="{4CD36F3C-05D5-C11F-891A-4B7689416F04}"/>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 name="正方形/長方形 141">
            <a:extLst>
              <a:ext uri="{FF2B5EF4-FFF2-40B4-BE49-F238E27FC236}">
                <a16:creationId xmlns:a16="http://schemas.microsoft.com/office/drawing/2014/main" id="{C10F03BF-BD2D-9A4E-CF9A-11E87042DD57}"/>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4" name="正方形/長方形 3">
            <a:extLst>
              <a:ext uri="{FF2B5EF4-FFF2-40B4-BE49-F238E27FC236}">
                <a16:creationId xmlns:a16="http://schemas.microsoft.com/office/drawing/2014/main" id="{48A2EBB9-C933-7478-FC44-D633DB3FAD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69DD1F0F-4A01-7FFF-AB90-9478C719A45B}"/>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 name="正方形/長方形 7">
            <a:extLst>
              <a:ext uri="{FF2B5EF4-FFF2-40B4-BE49-F238E27FC236}">
                <a16:creationId xmlns:a16="http://schemas.microsoft.com/office/drawing/2014/main" id="{C9256C3D-4EE0-22F1-5D4C-6E58DC649309}"/>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3" name="正方形/長方形 12">
            <a:extLst>
              <a:ext uri="{FF2B5EF4-FFF2-40B4-BE49-F238E27FC236}">
                <a16:creationId xmlns:a16="http://schemas.microsoft.com/office/drawing/2014/main" id="{3FDE1A80-D23C-5DCE-E270-C2F02D1EBA71}"/>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5" name="正方形/長方形 14">
            <a:extLst>
              <a:ext uri="{FF2B5EF4-FFF2-40B4-BE49-F238E27FC236}">
                <a16:creationId xmlns:a16="http://schemas.microsoft.com/office/drawing/2014/main" id="{69B7D616-8F3E-927D-B017-30EA3D2C90F0}"/>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6" name="正方形/長方形 15">
            <a:extLst>
              <a:ext uri="{FF2B5EF4-FFF2-40B4-BE49-F238E27FC236}">
                <a16:creationId xmlns:a16="http://schemas.microsoft.com/office/drawing/2014/main" id="{70F95D18-F91E-A102-DFD7-BD738D6BBEB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7" name="正方形/長方形 16">
            <a:extLst>
              <a:ext uri="{FF2B5EF4-FFF2-40B4-BE49-F238E27FC236}">
                <a16:creationId xmlns:a16="http://schemas.microsoft.com/office/drawing/2014/main" id="{DCA0CB01-F685-B127-B819-92516EC8D39E}"/>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8" name="正方形/長方形 17">
            <a:extLst>
              <a:ext uri="{FF2B5EF4-FFF2-40B4-BE49-F238E27FC236}">
                <a16:creationId xmlns:a16="http://schemas.microsoft.com/office/drawing/2014/main" id="{BED775F9-2B2F-DBAD-A1E0-15EEF4019C38}"/>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0" name="コンテンツ プレースホルダー 2">
            <a:extLst>
              <a:ext uri="{FF2B5EF4-FFF2-40B4-BE49-F238E27FC236}">
                <a16:creationId xmlns:a16="http://schemas.microsoft.com/office/drawing/2014/main" id="{077F3F17-069C-023B-27F7-2FF8806D1635}"/>
              </a:ext>
            </a:extLst>
          </p:cNvPr>
          <p:cNvSpPr txBox="1">
            <a:spLocks/>
          </p:cNvSpPr>
          <p:nvPr/>
        </p:nvSpPr>
        <p:spPr bwMode="auto">
          <a:xfrm>
            <a:off x="492123" y="3460770"/>
            <a:ext cx="2878207" cy="181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endParaRPr lang="en-US" altLang="ja-JP" kern="0" dirty="0"/>
          </a:p>
          <a:p>
            <a:r>
              <a:rPr lang="en-US" altLang="ja-JP" kern="0" dirty="0"/>
              <a:t>photo diode</a:t>
            </a:r>
          </a:p>
        </p:txBody>
      </p:sp>
      <p:sp>
        <p:nvSpPr>
          <p:cNvPr id="21" name="正方形/長方形 20">
            <a:extLst>
              <a:ext uri="{FF2B5EF4-FFF2-40B4-BE49-F238E27FC236}">
                <a16:creationId xmlns:a16="http://schemas.microsoft.com/office/drawing/2014/main" id="{3CDECA4B-1400-C1FD-1B0E-BA2A8ADBE02D}"/>
              </a:ext>
            </a:extLst>
          </p:cNvPr>
          <p:cNvSpPr/>
          <p:nvPr/>
        </p:nvSpPr>
        <p:spPr bwMode="auto">
          <a:xfrm>
            <a:off x="3668361" y="357048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2" name="正方形/長方形 21">
            <a:extLst>
              <a:ext uri="{FF2B5EF4-FFF2-40B4-BE49-F238E27FC236}">
                <a16:creationId xmlns:a16="http://schemas.microsoft.com/office/drawing/2014/main" id="{3999629A-C9DD-47CF-FC86-610D94F7F84E}"/>
              </a:ext>
            </a:extLst>
          </p:cNvPr>
          <p:cNvSpPr/>
          <p:nvPr/>
        </p:nvSpPr>
        <p:spPr bwMode="auto">
          <a:xfrm>
            <a:off x="3583761" y="398377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3" name="正方形/長方形 22">
            <a:extLst>
              <a:ext uri="{FF2B5EF4-FFF2-40B4-BE49-F238E27FC236}">
                <a16:creationId xmlns:a16="http://schemas.microsoft.com/office/drawing/2014/main" id="{47C349A7-F620-5BBE-A468-E3E10EC40D40}"/>
              </a:ext>
            </a:extLst>
          </p:cNvPr>
          <p:cNvSpPr/>
          <p:nvPr/>
        </p:nvSpPr>
        <p:spPr bwMode="auto">
          <a:xfrm>
            <a:off x="3650950" y="448100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0" name="コンテンツ プレースホルダー 2">
            <a:extLst>
              <a:ext uri="{FF2B5EF4-FFF2-40B4-BE49-F238E27FC236}">
                <a16:creationId xmlns:a16="http://schemas.microsoft.com/office/drawing/2014/main" id="{BB8A934F-912E-9B45-4A95-161EEF54E6E0}"/>
              </a:ext>
            </a:extLst>
          </p:cNvPr>
          <p:cNvSpPr txBox="1">
            <a:spLocks/>
          </p:cNvSpPr>
          <p:nvPr/>
        </p:nvSpPr>
        <p:spPr bwMode="auto">
          <a:xfrm>
            <a:off x="5153437" y="6048235"/>
            <a:ext cx="6641164"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11</a:t>
            </a:r>
            <a:r>
              <a:rPr lang="ja-JP" altLang="en-US" kern="0" dirty="0"/>
              <a:t>　光入力部と</a:t>
            </a:r>
            <a:r>
              <a:rPr lang="en-US" altLang="ja-JP" kern="0" dirty="0"/>
              <a:t>2</a:t>
            </a:r>
            <a:r>
              <a:rPr lang="ja-JP" altLang="en-US" kern="0" dirty="0"/>
              <a:t>入力積和演算回路の</a:t>
            </a:r>
            <a:r>
              <a:rPr lang="en-US" altLang="ja-JP" kern="0" dirty="0"/>
              <a:t>PAD</a:t>
            </a:r>
            <a:r>
              <a:rPr lang="ja-JP" altLang="en-US" kern="0" dirty="0"/>
              <a:t>配置</a:t>
            </a:r>
          </a:p>
        </p:txBody>
      </p:sp>
      <p:sp>
        <p:nvSpPr>
          <p:cNvPr id="26" name="テキスト ボックス 25">
            <a:extLst>
              <a:ext uri="{FF2B5EF4-FFF2-40B4-BE49-F238E27FC236}">
                <a16:creationId xmlns:a16="http://schemas.microsoft.com/office/drawing/2014/main" id="{315E4E10-3DAA-C5B9-7842-B4D54489D0FA}"/>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28" name="直線矢印コネクタ 27">
            <a:extLst>
              <a:ext uri="{FF2B5EF4-FFF2-40B4-BE49-F238E27FC236}">
                <a16:creationId xmlns:a16="http://schemas.microsoft.com/office/drawing/2014/main" id="{007F7A65-5C27-ED63-59E0-13F823870DE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266FDB92-9659-B062-7D04-CFA814C10443}"/>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34" name="テキスト ボックス 33">
            <a:extLst>
              <a:ext uri="{FF2B5EF4-FFF2-40B4-BE49-F238E27FC236}">
                <a16:creationId xmlns:a16="http://schemas.microsoft.com/office/drawing/2014/main" id="{2B6D3BC1-DADB-4E36-AFC8-C0B6F6804A7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35" name="テキスト ボックス 34">
            <a:extLst>
              <a:ext uri="{FF2B5EF4-FFF2-40B4-BE49-F238E27FC236}">
                <a16:creationId xmlns:a16="http://schemas.microsoft.com/office/drawing/2014/main" id="{9172D586-6AAD-230D-0E16-8077DFD6EC9B}"/>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36" name="直線矢印コネクタ 35">
            <a:extLst>
              <a:ext uri="{FF2B5EF4-FFF2-40B4-BE49-F238E27FC236}">
                <a16:creationId xmlns:a16="http://schemas.microsoft.com/office/drawing/2014/main" id="{E3A9B5E0-F270-5311-0BE3-C4D6CDC0F4B8}"/>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テキスト ボックス 2">
            <a:extLst>
              <a:ext uri="{FF2B5EF4-FFF2-40B4-BE49-F238E27FC236}">
                <a16:creationId xmlns:a16="http://schemas.microsoft.com/office/drawing/2014/main" id="{563F6ED6-F596-67CC-11DB-6638991B3B68}"/>
              </a:ext>
            </a:extLst>
          </p:cNvPr>
          <p:cNvSpPr txBox="1"/>
          <p:nvPr/>
        </p:nvSpPr>
        <p:spPr>
          <a:xfrm>
            <a:off x="3652215" y="4975743"/>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コンテンツ プレースホルダー 2">
            <a:extLst>
              <a:ext uri="{FF2B5EF4-FFF2-40B4-BE49-F238E27FC236}">
                <a16:creationId xmlns:a16="http://schemas.microsoft.com/office/drawing/2014/main" id="{768CF685-AE0B-DB53-F3D5-B8FC8A77136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120508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402DD-D1C3-9EDE-49E9-8E562096FCCB}"/>
              </a:ext>
            </a:extLst>
          </p:cNvPr>
          <p:cNvSpPr>
            <a:spLocks noGrp="1"/>
          </p:cNvSpPr>
          <p:nvPr>
            <p:ph type="title"/>
          </p:nvPr>
        </p:nvSpPr>
        <p:spPr/>
        <p:txBody>
          <a:bodyPr/>
          <a:lstStyle/>
          <a:p>
            <a:r>
              <a:rPr kumimoji="1" lang="ja-JP" altLang="en-US" dirty="0"/>
              <a:t>基板実装</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625EA41-9964-B10A-011A-02EF1FEB34D2}"/>
                  </a:ext>
                </a:extLst>
              </p:cNvPr>
              <p:cNvSpPr>
                <a:spLocks noGrp="1"/>
              </p:cNvSpPr>
              <p:nvPr>
                <p:ph idx="1"/>
              </p:nvPr>
            </p:nvSpPr>
            <p:spPr/>
            <p:txBody>
              <a:bodyPr/>
              <a:lstStyle/>
              <a:p>
                <a:r>
                  <a:rPr kumimoji="1" lang="ja-JP" altLang="en-US" dirty="0"/>
                  <a:t>基板実装のために切り出すことを考える。</a:t>
                </a:r>
                <a:endParaRPr lang="en-US" altLang="ja-JP" dirty="0"/>
              </a:p>
              <a:p>
                <a:r>
                  <a:rPr kumimoji="1" lang="ja-JP" altLang="en-US" dirty="0"/>
                  <a:t>基板として切り出すのは光電融合の回路。</a:t>
                </a:r>
                <a:endParaRPr kumimoji="1" lang="en-US" altLang="ja-JP" dirty="0"/>
              </a:p>
              <a:p>
                <a:r>
                  <a:rPr lang="ja-JP" altLang="en-US" dirty="0"/>
                  <a:t>切り出す用にチップに用意する余白は依頼先によって異なるが、ここでは参考として</a:t>
                </a:r>
                <a:r>
                  <a:rPr lang="en-US" altLang="ja-JP" dirty="0"/>
                  <a:t>TSMC65 nm</a:t>
                </a:r>
                <a:r>
                  <a:rPr lang="ja-JP" altLang="en-US" dirty="0"/>
                  <a:t>で試作した際の余白</a:t>
                </a:r>
                <a:r>
                  <a:rPr lang="en-US" altLang="ja-JP" dirty="0"/>
                  <a:t>100 µm</a:t>
                </a:r>
                <a:r>
                  <a:rPr lang="ja-JP" altLang="en-US" dirty="0"/>
                  <a:t>で面積を算出した。</a:t>
                </a:r>
                <a:endParaRPr lang="en-US" altLang="ja-JP" dirty="0"/>
              </a:p>
              <a:p>
                <a:endParaRPr kumimoji="1" lang="en-US" altLang="ja-JP" dirty="0"/>
              </a:p>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p>
                <a:pPr/>
                <a14:m>
                  <m:oMathPara xmlns:m="http://schemas.openxmlformats.org/officeDocument/2006/math">
                    <m:oMathParaPr>
                      <m:jc m:val="centerGroup"/>
                    </m:oMathParaPr>
                    <m:oMath xmlns:m="http://schemas.openxmlformats.org/officeDocument/2006/math">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1.08 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rPr>
                        <m:t>+0.1 </m:t>
                      </m:r>
                      <m:r>
                        <m:rPr>
                          <m:sty m:val="p"/>
                        </m:rPr>
                        <a:rPr lang="en-US" altLang="ja-JP">
                          <a:latin typeface="Cambria Math" panose="02040503050406030204" pitchFamily="18" charset="0"/>
                        </a:rPr>
                        <m:t>mm</m:t>
                      </m:r>
                      <m:r>
                        <a:rPr lang="en-US" altLang="ja-JP" b="0" i="0" smtClean="0">
                          <a:latin typeface="Cambria Math" panose="02040503050406030204" pitchFamily="18" charset="0"/>
                        </a:rPr>
                        <m:t>)</m:t>
                      </m:r>
                      <m:r>
                        <a:rPr kumimoji="1" lang="en-US" altLang="ja-JP" b="0" smtClean="0">
                          <a:latin typeface="Cambria Math" panose="02040503050406030204" pitchFamily="18" charset="0"/>
                        </a:rPr>
                        <m:t>×</m:t>
                      </m:r>
                      <m:r>
                        <a:rPr kumimoji="1" lang="en-US" altLang="ja-JP" b="0" i="0" smtClean="0">
                          <a:latin typeface="Cambria Math" panose="02040503050406030204" pitchFamily="18" charset="0"/>
                        </a:rPr>
                        <m:t>(</m:t>
                      </m:r>
                      <m:r>
                        <a:rPr kumimoji="1" lang="en-US" altLang="ja-JP" b="0" smtClean="0">
                          <a:latin typeface="Cambria Math" panose="02040503050406030204" pitchFamily="18" charset="0"/>
                        </a:rPr>
                        <m:t>0.46 </m:t>
                      </m:r>
                      <m:r>
                        <m:rPr>
                          <m:sty m:val="p"/>
                        </m:rPr>
                        <a:rPr kumimoji="1" lang="en-US" altLang="ja-JP" b="0" smtClean="0">
                          <a:latin typeface="Cambria Math" panose="02040503050406030204" pitchFamily="18" charset="0"/>
                        </a:rPr>
                        <m:t>mm</m:t>
                      </m:r>
                      <m:r>
                        <a:rPr lang="en-US" altLang="ja-JP" i="1">
                          <a:latin typeface="Cambria Math" panose="02040503050406030204" pitchFamily="18" charset="0"/>
                          <a:ea typeface="Cambria Math" panose="02040503050406030204" pitchFamily="18" charset="0"/>
                        </a:rPr>
                        <m:t>+0.1 </m:t>
                      </m:r>
                      <m:r>
                        <m:rPr>
                          <m:sty m:val="p"/>
                        </m:rPr>
                        <a:rPr lang="en-US" altLang="ja-JP">
                          <a:latin typeface="Cambria Math" panose="02040503050406030204" pitchFamily="18" charset="0"/>
                          <a:ea typeface="Cambria Math" panose="02040503050406030204" pitchFamily="18" charset="0"/>
                        </a:rPr>
                        <m:t>mm</m:t>
                      </m:r>
                      <m:r>
                        <a:rPr lang="en-US" altLang="ja-JP" b="0" i="0" smtClean="0">
                          <a:latin typeface="Cambria Math" panose="02040503050406030204" pitchFamily="18" charset="0"/>
                          <a:ea typeface="Cambria Math" panose="02040503050406030204" pitchFamily="18" charset="0"/>
                        </a:rPr>
                        <m:t>)</m:t>
                      </m:r>
                      <m:r>
                        <a:rPr kumimoji="1" lang="en-US" altLang="ja-JP" b="0" smtClean="0">
                          <a:latin typeface="Cambria Math" panose="02040503050406030204" pitchFamily="18" charset="0"/>
                        </a:rPr>
                        <m:t>=0.50 </m:t>
                      </m:r>
                      <m:sSup>
                        <m:sSupPr>
                          <m:ctrlPr>
                            <a:rPr kumimoji="1" lang="en-US" altLang="ja-JP" b="0" i="1" smtClean="0">
                              <a:latin typeface="Cambria Math" panose="02040503050406030204" pitchFamily="18" charset="0"/>
                            </a:rPr>
                          </m:ctrlPr>
                        </m:sSupPr>
                        <m:e>
                          <m:r>
                            <m:rPr>
                              <m:sty m:val="p"/>
                            </m:rPr>
                            <a:rPr kumimoji="1" lang="en-US" altLang="ja-JP" b="0" smtClean="0">
                              <a:latin typeface="Cambria Math" panose="02040503050406030204" pitchFamily="18" charset="0"/>
                            </a:rPr>
                            <m:t>mm</m:t>
                          </m:r>
                        </m:e>
                        <m:sup>
                          <m:r>
                            <a:rPr kumimoji="1" lang="en-US" altLang="ja-JP" b="0" smtClean="0">
                              <a:latin typeface="Cambria Math" panose="02040503050406030204" pitchFamily="18" charset="0"/>
                            </a:rPr>
                            <m:t>2</m:t>
                          </m:r>
                        </m:sup>
                      </m:sSup>
                    </m:oMath>
                  </m:oMathPara>
                </a14:m>
                <a:endParaRPr kumimoji="1" lang="en-US" altLang="ja-JP" dirty="0"/>
              </a:p>
              <a:p>
                <a:endParaRPr lang="en-US" altLang="ja-JP" dirty="0"/>
              </a:p>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入力積和演算回路（バッファあり）</a:t>
                </a:r>
              </a:p>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1.141 </m:t>
                          </m:r>
                          <m:r>
                            <m:rPr>
                              <m:sty m:val="p"/>
                            </m:rPr>
                            <a:rPr kumimoji="1" lang="en-US" altLang="ja-JP" b="0" i="0" smtClean="0">
                              <a:latin typeface="Cambria Math" panose="02040503050406030204" pitchFamily="18" charset="0"/>
                            </a:rPr>
                            <m:t>mm</m:t>
                          </m:r>
                          <m:r>
                            <a:rPr kumimoji="1" lang="en-US" altLang="ja-JP" b="0" i="1" smtClean="0">
                              <a:latin typeface="Cambria Math" panose="02040503050406030204" pitchFamily="18" charset="0"/>
                            </a:rPr>
                            <m:t>+0.1 </m:t>
                          </m:r>
                          <m:r>
                            <m:rPr>
                              <m:sty m:val="p"/>
                            </m:rPr>
                            <a:rPr kumimoji="1" lang="en-US" altLang="ja-JP" b="0" i="0" smtClean="0">
                              <a:latin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1.16 </m:t>
                          </m:r>
                          <m:r>
                            <m:rPr>
                              <m:sty m:val="p"/>
                            </m:rPr>
                            <a:rPr kumimoji="1" lang="en-US" altLang="ja-JP" b="0" i="0" smtClean="0">
                              <a:latin typeface="Cambria Math" panose="02040503050406030204" pitchFamily="18" charset="0"/>
                              <a:ea typeface="Cambria Math" panose="02040503050406030204" pitchFamily="18" charset="0"/>
                            </a:rPr>
                            <m:t>mm</m:t>
                          </m:r>
                          <m:r>
                            <a:rPr kumimoji="1" lang="en-US" altLang="ja-JP" b="0" i="1" smtClean="0">
                              <a:latin typeface="Cambria Math" panose="02040503050406030204" pitchFamily="18" charset="0"/>
                              <a:ea typeface="Cambria Math" panose="02040503050406030204" pitchFamily="18" charset="0"/>
                            </a:rPr>
                            <m:t>+0.1 </m:t>
                          </m:r>
                          <m:r>
                            <m:rPr>
                              <m:sty m:val="p"/>
                            </m:rPr>
                            <a:rPr kumimoji="1" lang="en-US" altLang="ja-JP" b="0" i="0" smtClean="0">
                              <a:latin typeface="Cambria Math" panose="02040503050406030204" pitchFamily="18" charset="0"/>
                              <a:ea typeface="Cambria Math" panose="02040503050406030204" pitchFamily="18" charset="0"/>
                            </a:rPr>
                            <m:t>mm</m:t>
                          </m:r>
                        </m:e>
                      </m:d>
                      <m:r>
                        <a:rPr kumimoji="1" lang="en-US" altLang="ja-JP" b="0" i="1" smtClean="0">
                          <a:latin typeface="Cambria Math" panose="02040503050406030204" pitchFamily="18" charset="0"/>
                          <a:ea typeface="Cambria Math" panose="02040503050406030204" pitchFamily="18" charset="0"/>
                        </a:rPr>
                        <m:t>=1.56 </m:t>
                      </m:r>
                      <m:sSup>
                        <m:sSupPr>
                          <m:ctrlPr>
                            <a:rPr kumimoji="1" lang="en-US" altLang="ja-JP" b="0" i="1" smtClean="0">
                              <a:latin typeface="Cambria Math" panose="02040503050406030204" pitchFamily="18" charset="0"/>
                              <a:ea typeface="Cambria Math" panose="02040503050406030204" pitchFamily="18" charset="0"/>
                            </a:rPr>
                          </m:ctrlPr>
                        </m:sSupPr>
                        <m:e>
                          <m:r>
                            <m:rPr>
                              <m:sty m:val="p"/>
                            </m:rPr>
                            <a:rPr kumimoji="1" lang="en-US" altLang="ja-JP" b="0" i="0" smtClean="0">
                              <a:latin typeface="Cambria Math" panose="02040503050406030204" pitchFamily="18" charset="0"/>
                              <a:ea typeface="Cambria Math" panose="02040503050406030204" pitchFamily="18" charset="0"/>
                            </a:rPr>
                            <m:t>mm</m:t>
                          </m:r>
                        </m:e>
                        <m:sup>
                          <m:r>
                            <a:rPr kumimoji="1" lang="en-US" altLang="ja-JP" b="0" i="0" smtClean="0">
                              <a:latin typeface="Cambria Math" panose="02040503050406030204" pitchFamily="18" charset="0"/>
                              <a:ea typeface="Cambria Math" panose="02040503050406030204" pitchFamily="18" charset="0"/>
                            </a:rPr>
                            <m:t>2</m:t>
                          </m:r>
                        </m:sup>
                      </m:sSup>
                    </m:oMath>
                  </m:oMathPara>
                </a14:m>
                <a:endParaRPr kumimoji="1" lang="en-US" altLang="ja-JP" dirty="0"/>
              </a:p>
              <a:p>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625EA41-9964-B10A-011A-02EF1FEB34D2}"/>
                  </a:ext>
                </a:extLst>
              </p:cNvPr>
              <p:cNvSpPr>
                <a:spLocks noGrp="1" noRot="1" noChangeAspect="1" noMove="1" noResize="1" noEditPoints="1" noAdjustHandles="1" noChangeArrowheads="1" noChangeShapeType="1" noTextEdit="1"/>
              </p:cNvSpPr>
              <p:nvPr>
                <p:ph idx="1"/>
              </p:nvPr>
            </p:nvSpPr>
            <p:spPr>
              <a:blipFill>
                <a:blip r:embed="rId2"/>
                <a:stretch>
                  <a:fillRect l="-876" t="-14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84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999833559"/>
                  </p:ext>
                </p:extLst>
              </p:nvPr>
            </p:nvGraphicFramePr>
            <p:xfrm>
              <a:off x="148283" y="1700609"/>
              <a:ext cx="11895429" cy="4572000"/>
            </p:xfrm>
            <a:graphic>
              <a:graphicData uri="http://schemas.openxmlformats.org/drawingml/2006/table">
                <a:tbl>
                  <a:tblPr firstRow="1" bandRow="1">
                    <a:tableStyleId>{5940675A-B579-460E-94D1-54222C63F5DA}</a:tableStyleId>
                  </a:tblPr>
                  <a:tblGrid>
                    <a:gridCol w="6167660">
                      <a:extLst>
                        <a:ext uri="{9D8B030D-6E8A-4147-A177-3AD203B41FA5}">
                          <a16:colId xmlns:a16="http://schemas.microsoft.com/office/drawing/2014/main" val="730652356"/>
                        </a:ext>
                      </a:extLst>
                    </a:gridCol>
                    <a:gridCol w="4548172">
                      <a:extLst>
                        <a:ext uri="{9D8B030D-6E8A-4147-A177-3AD203B41FA5}">
                          <a16:colId xmlns:a16="http://schemas.microsoft.com/office/drawing/2014/main" val="660851023"/>
                        </a:ext>
                      </a:extLst>
                    </a:gridCol>
                    <a:gridCol w="1179597">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791" t="-113333" r="-26273" b="-82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791" t="-118519" r="-26273" b="-360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0</a:t>
                          </a:r>
                          <a:r>
                            <a:rPr kumimoji="1" lang="ja-JP" altLang="en-US" sz="2400" i="0" dirty="0"/>
                            <a:t>個</a:t>
                          </a:r>
                        </a:p>
                      </a:txBody>
                      <a:tcPr/>
                    </a:tc>
                    <a:extLst>
                      <a:ext uri="{0D108BD9-81ED-4DB2-BD59-A6C34878D82A}">
                        <a16:rowId xmlns:a16="http://schemas.microsoft.com/office/drawing/2014/main" val="794417752"/>
                      </a:ext>
                    </a:extLst>
                  </a:tr>
                  <a:tr h="118872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791" t="-150510" r="-26273" b="-14795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a:t>
                          </a:r>
                        </a:p>
                      </a:txBody>
                      <a:tcPr/>
                    </a:tc>
                    <a:tc>
                      <a:txBody>
                        <a:bodyPr/>
                        <a:lstStyle/>
                        <a:p>
                          <a:endParaRPr lang="ja-JP"/>
                        </a:p>
                      </a:txBody>
                      <a:tcPr>
                        <a:blipFill>
                          <a:blip r:embed="rId2"/>
                          <a:stretch>
                            <a:fillRect l="-135791" t="-654667" r="-26273" b="-286667"/>
                          </a:stretch>
                        </a:blipFill>
                      </a:tcPr>
                    </a:tc>
                    <a:tc>
                      <a:txBody>
                        <a:bodyPr/>
                        <a:lstStyle/>
                        <a:p>
                          <a:r>
                            <a:rPr kumimoji="1" lang="en-US" altLang="ja-JP" sz="2400" i="0" dirty="0"/>
                            <a:t>1</a:t>
                          </a:r>
                          <a:r>
                            <a:rPr kumimoji="1" lang="ja-JP" altLang="en-US" sz="2400" i="0" dirty="0"/>
                            <a:t>個</a:t>
                          </a:r>
                        </a:p>
                      </a:txBody>
                      <a:tcPr/>
                    </a:tc>
                    <a:extLst>
                      <a:ext uri="{0D108BD9-81ED-4DB2-BD59-A6C34878D82A}">
                        <a16:rowId xmlns:a16="http://schemas.microsoft.com/office/drawing/2014/main" val="1074101895"/>
                      </a:ext>
                    </a:extLst>
                  </a:tr>
                  <a:tr h="118872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791" t="-290256" r="-26273" b="-1025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i="0" dirty="0"/>
                            <a:t>2</a:t>
                          </a:r>
                          <a:r>
                            <a:rPr kumimoji="1" lang="ja-JP" altLang="en-US" sz="2400" i="0" dirty="0"/>
                            <a:t>個</a:t>
                          </a:r>
                          <a:endParaRPr kumimoji="1" lang="en-US" altLang="ja-JP" sz="2400"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i="0" dirty="0"/>
                            <a:t>（緒方、小島）</a:t>
                          </a:r>
                        </a:p>
                      </a:txBody>
                      <a:tcPr/>
                    </a:tc>
                    <a:extLst>
                      <a:ext uri="{0D108BD9-81ED-4DB2-BD59-A6C34878D82A}">
                        <a16:rowId xmlns:a16="http://schemas.microsoft.com/office/drawing/2014/main" val="4060641171"/>
                      </a:ext>
                    </a:extLst>
                  </a:tr>
                </a:tbl>
              </a:graphicData>
            </a:graphic>
          </p:graphicFrame>
        </mc:Fallback>
      </mc:AlternateContent>
      <p:sp>
        <p:nvSpPr>
          <p:cNvPr id="5" name="コンテンツ プレースホルダー 2">
            <a:extLst>
              <a:ext uri="{FF2B5EF4-FFF2-40B4-BE49-F238E27FC236}">
                <a16:creationId xmlns:a16="http://schemas.microsoft.com/office/drawing/2014/main" id="{504698F9-21A6-142D-2138-065F86629592}"/>
              </a:ext>
            </a:extLst>
          </p:cNvPr>
          <p:cNvSpPr txBox="1">
            <a:spLocks/>
          </p:cNvSpPr>
          <p:nvPr/>
        </p:nvSpPr>
        <p:spPr bwMode="auto">
          <a:xfrm>
            <a:off x="4470499" y="1215800"/>
            <a:ext cx="3250999"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6</a:t>
            </a:r>
            <a:r>
              <a:rPr lang="ja-JP" altLang="en-US" kern="0" dirty="0"/>
              <a:t>　検討回路とサイズ</a:t>
            </a:r>
          </a:p>
          <a:p>
            <a:r>
              <a:rPr lang="ja-JP" altLang="en-US" kern="0" dirty="0"/>
              <a:t>　</a:t>
            </a:r>
          </a:p>
        </p:txBody>
      </p:sp>
      <p:sp>
        <p:nvSpPr>
          <p:cNvPr id="6" name="コンテンツ プレースホルダー 2">
            <a:extLst>
              <a:ext uri="{FF2B5EF4-FFF2-40B4-BE49-F238E27FC236}">
                <a16:creationId xmlns:a16="http://schemas.microsoft.com/office/drawing/2014/main" id="{CE16E336-DC24-D18A-C17D-C367D0BFDD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7858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7C32F-0D2C-6EDF-03EC-77C00D49FB0A}"/>
              </a:ext>
            </a:extLst>
          </p:cNvPr>
          <p:cNvSpPr>
            <a:spLocks noGrp="1"/>
          </p:cNvSpPr>
          <p:nvPr>
            <p:ph type="title"/>
          </p:nvPr>
        </p:nvSpPr>
        <p:spPr/>
        <p:txBody>
          <a:bodyPr/>
          <a:lstStyle/>
          <a:p>
            <a:r>
              <a:rPr kumimoji="1" lang="en-US" altLang="ja-JP" dirty="0"/>
              <a:t>IHP</a:t>
            </a:r>
            <a:r>
              <a:rPr kumimoji="1" lang="ja-JP" altLang="en-US" dirty="0"/>
              <a:t>で使用可能な容量について</a:t>
            </a:r>
          </a:p>
        </p:txBody>
      </p:sp>
      <p:sp>
        <p:nvSpPr>
          <p:cNvPr id="4" name="テキスト ボックス 3">
            <a:extLst>
              <a:ext uri="{FF2B5EF4-FFF2-40B4-BE49-F238E27FC236}">
                <a16:creationId xmlns:a16="http://schemas.microsoft.com/office/drawing/2014/main" id="{A719942D-1A55-699D-0A0E-35D7CD98542B}"/>
              </a:ext>
            </a:extLst>
          </p:cNvPr>
          <p:cNvSpPr txBox="1"/>
          <p:nvPr/>
        </p:nvSpPr>
        <p:spPr>
          <a:xfrm>
            <a:off x="2411329" y="1197143"/>
            <a:ext cx="7369342" cy="461665"/>
          </a:xfrm>
          <a:prstGeom prst="rect">
            <a:avLst/>
          </a:prstGeom>
          <a:noFill/>
        </p:spPr>
        <p:txBody>
          <a:bodyPr wrap="square" rtlCol="0">
            <a:spAutoFit/>
          </a:bodyPr>
          <a:lstStyle/>
          <a:p>
            <a:pPr algn="ctr"/>
            <a:r>
              <a:rPr lang="ja-JP" altLang="en-US" sz="2400" dirty="0">
                <a:latin typeface="Times New Roman" panose="02020603050405020304" pitchFamily="18" charset="0"/>
                <a:cs typeface="Times New Roman" panose="02020603050405020304" pitchFamily="18" charset="0"/>
              </a:rPr>
              <a:t>このプロセスで使用可能なキャパシタは以下の三種</a:t>
            </a:r>
            <a:endParaRPr kumimoji="1" lang="ja-JP" altLang="en-US" sz="2400" dirty="0">
              <a:latin typeface="Times New Roman" panose="02020603050405020304" pitchFamily="18" charset="0"/>
              <a:cs typeface="Times New Roman" panose="02020603050405020304" pitchFamily="18" charset="0"/>
            </a:endParaRPr>
          </a:p>
        </p:txBody>
      </p:sp>
      <p:pic>
        <p:nvPicPr>
          <p:cNvPr id="5" name="図 4" descr="ダイアグラム が含まれている画像&#10;&#10;自動的に生成された説明">
            <a:extLst>
              <a:ext uri="{FF2B5EF4-FFF2-40B4-BE49-F238E27FC236}">
                <a16:creationId xmlns:a16="http://schemas.microsoft.com/office/drawing/2014/main" id="{A5C35F04-0A4E-4F09-1C5B-DF9CE7548312}"/>
              </a:ext>
            </a:extLst>
          </p:cNvPr>
          <p:cNvPicPr>
            <a:picLocks noChangeAspect="1"/>
          </p:cNvPicPr>
          <p:nvPr/>
        </p:nvPicPr>
        <p:blipFill rotWithShape="1">
          <a:blip r:embed="rId2">
            <a:extLst>
              <a:ext uri="{28A0092B-C50C-407E-A947-70E740481C1C}">
                <a14:useLocalDpi xmlns:a14="http://schemas.microsoft.com/office/drawing/2010/main" val="0"/>
              </a:ext>
            </a:extLst>
          </a:blip>
          <a:srcRect l="11614" r="3247"/>
          <a:stretch/>
        </p:blipFill>
        <p:spPr>
          <a:xfrm>
            <a:off x="4071905" y="1860516"/>
            <a:ext cx="3113495" cy="2562637"/>
          </a:xfrm>
          <a:prstGeom prst="rect">
            <a:avLst/>
          </a:prstGeom>
        </p:spPr>
      </p:pic>
      <p:pic>
        <p:nvPicPr>
          <p:cNvPr id="6" name="図 5" descr="テキスト が含まれている画像&#10;&#10;自動的に生成された説明">
            <a:extLst>
              <a:ext uri="{FF2B5EF4-FFF2-40B4-BE49-F238E27FC236}">
                <a16:creationId xmlns:a16="http://schemas.microsoft.com/office/drawing/2014/main" id="{228C0D8B-DC14-F931-FCD4-9142FEC0F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178" y="1856632"/>
            <a:ext cx="3166009" cy="2562637"/>
          </a:xfrm>
          <a:prstGeom prst="rect">
            <a:avLst/>
          </a:prstGeom>
        </p:spPr>
      </p:pic>
      <p:pic>
        <p:nvPicPr>
          <p:cNvPr id="7" name="図 6" descr="テキスト&#10;&#10;中程度の精度で自動的に生成された説明">
            <a:extLst>
              <a:ext uri="{FF2B5EF4-FFF2-40B4-BE49-F238E27FC236}">
                <a16:creationId xmlns:a16="http://schemas.microsoft.com/office/drawing/2014/main" id="{5561C471-7C2B-25DF-FCF8-13B1B3A6C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415" y="1856632"/>
            <a:ext cx="2488713" cy="2562636"/>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EAD517E-5914-E283-6A0F-9BE39EA376BB}"/>
                  </a:ext>
                </a:extLst>
              </p:cNvPr>
              <p:cNvSpPr txBox="1"/>
              <p:nvPr/>
            </p:nvSpPr>
            <p:spPr>
              <a:xfrm>
                <a:off x="476633"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MIM</a:t>
                </a:r>
                <a:r>
                  <a:rPr kumimoji="1" lang="ja-JP" altLang="en-US" sz="2400" dirty="0">
                    <a:latin typeface="Times New Roman" panose="02020603050405020304" pitchFamily="18" charset="0"/>
                    <a:cs typeface="Times New Roman" panose="02020603050405020304" pitchFamily="18" charset="0"/>
                  </a:rPr>
                  <a:t>キャパシタ</a:t>
                </a:r>
                <a:endParaRPr kumimoji="1" lang="en-US" altLang="ja-JP" sz="2400" dirty="0">
                  <a:latin typeface="Times New Roman" panose="02020603050405020304" pitchFamily="18" charset="0"/>
                  <a:cs typeface="Times New Roman" panose="02020603050405020304" pitchFamily="18" charset="0"/>
                </a:endParaRPr>
              </a:p>
              <a:p>
                <a:pPr algn="ctr"/>
                <a:r>
                  <a:rPr lang="en-US" altLang="ja-JP" sz="2400" dirty="0">
                    <a:latin typeface="Times New Roman" panose="02020603050405020304" pitchFamily="18" charset="0"/>
                    <a:cs typeface="Times New Roman" panose="02020603050405020304" pitchFamily="18" charset="0"/>
                  </a:rPr>
                  <a:t>1 </a:t>
                </a:r>
                <a14:m>
                  <m:oMath xmlns:m="http://schemas.openxmlformats.org/officeDocument/2006/math">
                    <m:r>
                      <m:rPr>
                        <m:sty m:val="p"/>
                      </m:rPr>
                      <a:rPr lang="en-US" altLang="ja-JP" sz="2400" b="0" i="0" smtClean="0">
                        <a:latin typeface="Cambria Math" panose="02040503050406030204" pitchFamily="18" charset="0"/>
                        <a:cs typeface="Times New Roman" panose="02020603050405020304" pitchFamily="18" charset="0"/>
                      </a:rPr>
                      <m:t>fF</m:t>
                    </m:r>
                    <m:r>
                      <a:rPr lang="en-US" altLang="ja-JP" sz="2400" b="0" i="0" smtClean="0">
                        <a:latin typeface="Cambria Math" panose="02040503050406030204" pitchFamily="18" charset="0"/>
                        <a:cs typeface="Times New Roman" panose="02020603050405020304" pitchFamily="18" charset="0"/>
                      </a:rPr>
                      <m:t>/</m:t>
                    </m:r>
                    <m:r>
                      <m:rPr>
                        <m:sty m:val="p"/>
                      </m:rPr>
                      <a:rPr lang="en-US" altLang="ja-JP" sz="2400" b="0" i="0" smtClean="0">
                        <a:latin typeface="Cambria Math" panose="02040503050406030204" pitchFamily="18" charset="0"/>
                        <a:cs typeface="Times New Roman" panose="02020603050405020304" pitchFamily="18" charset="0"/>
                      </a:rPr>
                      <m:t>μ</m:t>
                    </m:r>
                    <m:sSup>
                      <m:sSupPr>
                        <m:ctrlPr>
                          <a:rPr lang="en-US" altLang="ja-JP" sz="2400" b="0" i="1" smtClean="0">
                            <a:latin typeface="Cambria Math" panose="02040503050406030204" pitchFamily="18" charset="0"/>
                            <a:cs typeface="Times New Roman" panose="02020603050405020304" pitchFamily="18" charset="0"/>
                          </a:rPr>
                        </m:ctrlPr>
                      </m:sSupPr>
                      <m:e>
                        <m:r>
                          <m:rPr>
                            <m:sty m:val="p"/>
                          </m:rPr>
                          <a:rPr lang="en-US" altLang="ja-JP" sz="2400" b="0" i="0" smtClean="0">
                            <a:latin typeface="Cambria Math" panose="02040503050406030204" pitchFamily="18" charset="0"/>
                            <a:cs typeface="Times New Roman" panose="02020603050405020304" pitchFamily="18" charset="0"/>
                          </a:rPr>
                          <m:t>m</m:t>
                        </m:r>
                      </m:e>
                      <m:sup>
                        <m:r>
                          <a:rPr lang="en-US" altLang="ja-JP" sz="2400" b="0" i="0" smtClean="0">
                            <a:latin typeface="Cambria Math" panose="02040503050406030204" pitchFamily="18" charset="0"/>
                            <a:cs typeface="Times New Roman" panose="02020603050405020304" pitchFamily="18" charset="0"/>
                          </a:rPr>
                          <m:t>2</m:t>
                        </m:r>
                      </m:sup>
                    </m:sSup>
                  </m:oMath>
                </a14:m>
                <a:endParaRPr kumimoji="1" lang="ja-JP" altLang="en-US" sz="2400" dirty="0">
                  <a:latin typeface="Times New Roman" panose="02020603050405020304" pitchFamily="18" charset="0"/>
                  <a:cs typeface="Times New Roman" panose="02020603050405020304" pitchFamily="18" charset="0"/>
                </a:endParaRPr>
              </a:p>
            </p:txBody>
          </p:sp>
        </mc:Choice>
        <mc:Fallback xmlns="">
          <p:sp>
            <p:nvSpPr>
              <p:cNvPr id="8" name="テキスト ボックス 7">
                <a:extLst>
                  <a:ext uri="{FF2B5EF4-FFF2-40B4-BE49-F238E27FC236}">
                    <a16:creationId xmlns:a16="http://schemas.microsoft.com/office/drawing/2014/main" id="{CEAD517E-5914-E283-6A0F-9BE39EA376BB}"/>
                  </a:ext>
                </a:extLst>
              </p:cNvPr>
              <p:cNvSpPr txBox="1">
                <a:spLocks noRot="1" noChangeAspect="1" noMove="1" noResize="1" noEditPoints="1" noAdjustHandles="1" noChangeArrowheads="1" noChangeShapeType="1" noTextEdit="1"/>
              </p:cNvSpPr>
              <p:nvPr/>
            </p:nvSpPr>
            <p:spPr>
              <a:xfrm>
                <a:off x="476633" y="5119665"/>
                <a:ext cx="2700275" cy="830997"/>
              </a:xfrm>
              <a:prstGeom prst="rect">
                <a:avLst/>
              </a:prstGeom>
              <a:blipFill>
                <a:blip r:embed="rId5"/>
                <a:stretch>
                  <a:fillRect t="-8088" b="-16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CA7BC89-C705-A6C0-270F-1E41F1DA63D7}"/>
                  </a:ext>
                </a:extLst>
              </p:cNvPr>
              <p:cNvSpPr txBox="1"/>
              <p:nvPr/>
            </p:nvSpPr>
            <p:spPr>
              <a:xfrm>
                <a:off x="4278514" y="5119665"/>
                <a:ext cx="2700275" cy="830997"/>
              </a:xfrm>
              <a:prstGeom prst="rect">
                <a:avLst/>
              </a:prstGeom>
              <a:noFill/>
            </p:spPr>
            <p:txBody>
              <a:bodyPr wrap="square" rtlCol="0">
                <a:spAutoFit/>
              </a:bodyPr>
              <a:lstStyle/>
              <a:p>
                <a:pPr algn="ctr"/>
                <a:r>
                  <a:rPr kumimoji="1" lang="en-US" altLang="ja-JP" sz="2400" dirty="0">
                    <a:latin typeface="Times New Roman" panose="02020603050405020304" pitchFamily="18" charset="0"/>
                    <a:cs typeface="Times New Roman" panose="02020603050405020304" pitchFamily="18" charset="0"/>
                  </a:rPr>
                  <a:t>M-</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a:p>
                <a:pPr algn="ctr"/>
                <a14:m>
                  <m:oMath xmlns:m="http://schemas.openxmlformats.org/officeDocument/2006/math">
                    <m:r>
                      <a:rPr kumimoji="1" lang="en-US" altLang="ja-JP" sz="2400" b="0" i="1" smtClean="0">
                        <a:latin typeface="Cambria Math" panose="02040503050406030204" pitchFamily="18" charset="0"/>
                        <a:cs typeface="Times New Roman" panose="02020603050405020304" pitchFamily="18" charset="0"/>
                      </a:rPr>
                      <m:t>6.3 </m:t>
                    </m:r>
                    <m:r>
                      <m:rPr>
                        <m:sty m:val="p"/>
                      </m:rPr>
                      <a:rPr kumimoji="1" lang="en-US" altLang="ja-JP" sz="2400" b="0" i="0" smtClean="0">
                        <a:latin typeface="Cambria Math" panose="02040503050406030204" pitchFamily="18" charset="0"/>
                        <a:cs typeface="Times New Roman" panose="02020603050405020304" pitchFamily="18" charset="0"/>
                      </a:rPr>
                      <m:t>fF</m:t>
                    </m:r>
                    <m:r>
                      <a:rPr kumimoji="1" lang="en-US" altLang="ja-JP" sz="2400" b="0" i="0" smtClean="0">
                        <a:latin typeface="Cambria Math" panose="02040503050406030204" pitchFamily="18" charset="0"/>
                        <a:cs typeface="Times New Roman" panose="02020603050405020304" pitchFamily="18" charset="0"/>
                      </a:rPr>
                      <m:t>/</m:t>
                    </m:r>
                    <m:r>
                      <m:rPr>
                        <m:sty m:val="p"/>
                      </m:rPr>
                      <a:rPr kumimoji="1" lang="en-US" altLang="ja-JP" sz="2400" b="0" i="0" smtClean="0">
                        <a:latin typeface="Cambria Math" panose="02040503050406030204" pitchFamily="18" charset="0"/>
                        <a:cs typeface="Times New Roman" panose="02020603050405020304" pitchFamily="18" charset="0"/>
                      </a:rPr>
                      <m:t>μ</m:t>
                    </m:r>
                    <m:sSup>
                      <m:sSupPr>
                        <m:ctrlPr>
                          <a:rPr kumimoji="1" lang="en-US" altLang="ja-JP" sz="2400" b="0" i="1" smtClean="0">
                            <a:latin typeface="Cambria Math" panose="02040503050406030204" pitchFamily="18" charset="0"/>
                            <a:cs typeface="Times New Roman" panose="02020603050405020304" pitchFamily="18" charset="0"/>
                          </a:rPr>
                        </m:ctrlPr>
                      </m:sSupPr>
                      <m:e>
                        <m:r>
                          <m:rPr>
                            <m:sty m:val="p"/>
                          </m:rPr>
                          <a:rPr kumimoji="1" lang="en-US" altLang="ja-JP" sz="2400" b="0" i="0" smtClean="0">
                            <a:latin typeface="Cambria Math" panose="02040503050406030204" pitchFamily="18" charset="0"/>
                            <a:cs typeface="Times New Roman" panose="02020603050405020304" pitchFamily="18" charset="0"/>
                          </a:rPr>
                          <m:t>m</m:t>
                        </m:r>
                      </m:e>
                      <m:sup>
                        <m:r>
                          <a:rPr kumimoji="1" lang="en-US" altLang="ja-JP" sz="2400" b="0" i="0" smtClean="0">
                            <a:latin typeface="Cambria Math" panose="02040503050406030204" pitchFamily="18" charset="0"/>
                            <a:cs typeface="Times New Roman" panose="02020603050405020304" pitchFamily="18" charset="0"/>
                          </a:rPr>
                          <m:t>2</m:t>
                        </m:r>
                      </m:sup>
                    </m:sSup>
                  </m:oMath>
                </a14:m>
                <a:r>
                  <a:rPr kumimoji="1" lang="ja-JP" altLang="en-US" sz="2400" dirty="0">
                    <a:latin typeface="Times New Roman" panose="02020603050405020304" pitchFamily="18" charset="0"/>
                    <a:cs typeface="Times New Roman" panose="02020603050405020304" pitchFamily="18" charset="0"/>
                  </a:rPr>
                  <a:t>程度</a:t>
                </a:r>
                <a:r>
                  <a:rPr kumimoji="1" lang="en-US" altLang="ja-JP" sz="2400" dirty="0">
                    <a:latin typeface="Times New Roman" panose="02020603050405020304" pitchFamily="18" charset="0"/>
                    <a:cs typeface="Times New Roman" panose="02020603050405020304" pitchFamily="18" charset="0"/>
                  </a:rPr>
                  <a:t>?</a:t>
                </a:r>
              </a:p>
            </p:txBody>
          </p:sp>
        </mc:Choice>
        <mc:Fallback xmlns="">
          <p:sp>
            <p:nvSpPr>
              <p:cNvPr id="9" name="テキスト ボックス 8">
                <a:extLst>
                  <a:ext uri="{FF2B5EF4-FFF2-40B4-BE49-F238E27FC236}">
                    <a16:creationId xmlns:a16="http://schemas.microsoft.com/office/drawing/2014/main" id="{6CA7BC89-C705-A6C0-270F-1E41F1DA63D7}"/>
                  </a:ext>
                </a:extLst>
              </p:cNvPr>
              <p:cNvSpPr txBox="1">
                <a:spLocks noRot="1" noChangeAspect="1" noMove="1" noResize="1" noEditPoints="1" noAdjustHandles="1" noChangeArrowheads="1" noChangeShapeType="1" noTextEdit="1"/>
              </p:cNvSpPr>
              <p:nvPr/>
            </p:nvSpPr>
            <p:spPr>
              <a:xfrm>
                <a:off x="4278514" y="5119665"/>
                <a:ext cx="2700275" cy="830997"/>
              </a:xfrm>
              <a:prstGeom prst="rect">
                <a:avLst/>
              </a:prstGeom>
              <a:blipFill>
                <a:blip r:embed="rId6"/>
                <a:stretch>
                  <a:fillRect t="-5882" b="-1691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0C3870-AA2A-AC67-62C4-9374126F7456}"/>
              </a:ext>
            </a:extLst>
          </p:cNvPr>
          <p:cNvSpPr txBox="1"/>
          <p:nvPr/>
        </p:nvSpPr>
        <p:spPr>
          <a:xfrm>
            <a:off x="8533119" y="5257330"/>
            <a:ext cx="2819068" cy="461665"/>
          </a:xfrm>
          <a:prstGeom prst="rect">
            <a:avLst/>
          </a:prstGeom>
          <a:noFill/>
        </p:spPr>
        <p:txBody>
          <a:bodyPr wrap="square" rtlCol="0">
            <a:spAutoFit/>
          </a:bodyPr>
          <a:lstStyle/>
          <a:p>
            <a:pPr algn="ctr"/>
            <a:r>
              <a:rPr lang="en-US" altLang="ja-JP" sz="2400" dirty="0">
                <a:latin typeface="Times New Roman" panose="02020603050405020304" pitchFamily="18" charset="0"/>
                <a:cs typeface="Times New Roman" panose="02020603050405020304" pitchFamily="18" charset="0"/>
              </a:rPr>
              <a:t>S</a:t>
            </a:r>
            <a:r>
              <a:rPr kumimoji="1" lang="en-US" altLang="ja-JP" sz="2400" dirty="0">
                <a:latin typeface="Times New Roman" panose="02020603050405020304" pitchFamily="18" charset="0"/>
                <a:cs typeface="Times New Roman" panose="02020603050405020304" pitchFamily="18" charset="0"/>
              </a:rPr>
              <a:t>-</a:t>
            </a:r>
            <a:r>
              <a:rPr kumimoji="1" lang="en-US" altLang="ja-JP" sz="2400" dirty="0" err="1">
                <a:latin typeface="Times New Roman" panose="02020603050405020304" pitchFamily="18" charset="0"/>
                <a:cs typeface="Times New Roman" panose="02020603050405020304" pitchFamily="18" charset="0"/>
              </a:rPr>
              <a:t>Varicap</a:t>
            </a:r>
            <a:endParaRPr kumimoji="1" lang="en-US" altLang="ja-JP" sz="2400" dirty="0">
              <a:latin typeface="Times New Roman" panose="02020603050405020304" pitchFamily="18" charset="0"/>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E2BAD03E-94BE-B4DA-369A-30CDFF12755C}"/>
              </a:ext>
            </a:extLst>
          </p:cNvPr>
          <p:cNvSpPr txBox="1"/>
          <p:nvPr/>
        </p:nvSpPr>
        <p:spPr>
          <a:xfrm>
            <a:off x="6250193" y="4552924"/>
            <a:ext cx="2988174" cy="461665"/>
          </a:xfrm>
          <a:prstGeom prst="rect">
            <a:avLst/>
          </a:prstGeom>
          <a:noFill/>
        </p:spPr>
        <p:txBody>
          <a:bodyPr wrap="square" rtlCol="0">
            <a:spAutoFit/>
          </a:bodyPr>
          <a:lstStyle/>
          <a:p>
            <a:pPr algn="ctr"/>
            <a:r>
              <a:rPr kumimoji="1" lang="en-US" altLang="ja-JP" sz="2400" dirty="0" err="1">
                <a:latin typeface="Times New Roman" panose="02020603050405020304" pitchFamily="18" charset="0"/>
                <a:cs typeface="Times New Roman" panose="02020603050405020304" pitchFamily="18" charset="0"/>
              </a:rPr>
              <a:t>Varicap</a:t>
            </a:r>
            <a:r>
              <a:rPr kumimoji="1" lang="en-US" altLang="ja-JP"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MOS</a:t>
            </a:r>
            <a:r>
              <a:rPr lang="ja-JP" altLang="en-US" sz="2400" dirty="0">
                <a:latin typeface="Times New Roman" panose="02020603050405020304" pitchFamily="18" charset="0"/>
                <a:cs typeface="Times New Roman" panose="02020603050405020304" pitchFamily="18" charset="0"/>
              </a:rPr>
              <a:t>容量</a:t>
            </a:r>
            <a:r>
              <a:rPr kumimoji="1" lang="en-US" altLang="ja-JP" sz="2400" dirty="0">
                <a:latin typeface="Times New Roman" panose="02020603050405020304" pitchFamily="18" charset="0"/>
                <a:cs typeface="Times New Roman" panose="02020603050405020304" pitchFamily="18" charset="0"/>
              </a:rPr>
              <a:t>)</a:t>
            </a:r>
            <a:endParaRPr kumimoji="1"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18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B784-720D-845E-F1C9-05903E4DD75D}"/>
              </a:ext>
            </a:extLst>
          </p:cNvPr>
          <p:cNvSpPr>
            <a:spLocks noGrp="1"/>
          </p:cNvSpPr>
          <p:nvPr>
            <p:ph type="title"/>
          </p:nvPr>
        </p:nvSpPr>
        <p:spPr/>
        <p:txBody>
          <a:bodyPr/>
          <a:lstStyle/>
          <a:p>
            <a:r>
              <a:rPr lang="ja-JP" altLang="en-US" dirty="0"/>
              <a:t>容量値の概算</a:t>
            </a:r>
            <a:endParaRPr kumimoji="1" lang="ja-JP" altLang="en-US" dirty="0"/>
          </a:p>
        </p:txBody>
      </p:sp>
      <p:grpSp>
        <p:nvGrpSpPr>
          <p:cNvPr id="66" name="グループ化 65">
            <a:extLst>
              <a:ext uri="{FF2B5EF4-FFF2-40B4-BE49-F238E27FC236}">
                <a16:creationId xmlns:a16="http://schemas.microsoft.com/office/drawing/2014/main" id="{8B5A99DA-78D7-A6B3-7EC1-AA7451ED98F3}"/>
              </a:ext>
            </a:extLst>
          </p:cNvPr>
          <p:cNvGrpSpPr/>
          <p:nvPr/>
        </p:nvGrpSpPr>
        <p:grpSpPr>
          <a:xfrm>
            <a:off x="0" y="1152137"/>
            <a:ext cx="7715362" cy="5302108"/>
            <a:chOff x="4384464" y="790187"/>
            <a:chExt cx="7715362" cy="5302108"/>
          </a:xfrm>
        </p:grpSpPr>
        <p:sp>
          <p:nvSpPr>
            <p:cNvPr id="4" name="テキスト ボックス 3">
              <a:extLst>
                <a:ext uri="{FF2B5EF4-FFF2-40B4-BE49-F238E27FC236}">
                  <a16:creationId xmlns:a16="http://schemas.microsoft.com/office/drawing/2014/main" id="{66C3B699-A169-BC3F-E24B-48CA390EBA7C}"/>
                </a:ext>
              </a:extLst>
            </p:cNvPr>
            <p:cNvSpPr txBox="1"/>
            <p:nvPr/>
          </p:nvSpPr>
          <p:spPr>
            <a:xfrm>
              <a:off x="7864181" y="5722963"/>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5" name="直線矢印コネクタ 4">
              <a:extLst>
                <a:ext uri="{FF2B5EF4-FFF2-40B4-BE49-F238E27FC236}">
                  <a16:creationId xmlns:a16="http://schemas.microsoft.com/office/drawing/2014/main" id="{C31965BA-45D9-F9F3-71F6-219D414A6921}"/>
                </a:ext>
              </a:extLst>
            </p:cNvPr>
            <p:cNvCxnSpPr>
              <a:cxnSpLocks/>
            </p:cNvCxnSpPr>
            <p:nvPr/>
          </p:nvCxnSpPr>
          <p:spPr bwMode="auto">
            <a:xfrm>
              <a:off x="9664462" y="5766064"/>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C2AEA7D-1F76-8229-62B3-75CED267DA69}"/>
                </a:ext>
              </a:extLst>
            </p:cNvPr>
            <p:cNvSpPr txBox="1"/>
            <p:nvPr/>
          </p:nvSpPr>
          <p:spPr>
            <a:xfrm>
              <a:off x="9619054" y="5713385"/>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7" name="直線コネクタ 6">
              <a:extLst>
                <a:ext uri="{FF2B5EF4-FFF2-40B4-BE49-F238E27FC236}">
                  <a16:creationId xmlns:a16="http://schemas.microsoft.com/office/drawing/2014/main" id="{A86EBEA3-F39C-038F-E27C-2EC228EF115E}"/>
                </a:ext>
              </a:extLst>
            </p:cNvPr>
            <p:cNvCxnSpPr/>
            <p:nvPr/>
          </p:nvCxnSpPr>
          <p:spPr bwMode="auto">
            <a:xfrm>
              <a:off x="7067166" y="3705546"/>
              <a:ext cx="0" cy="219048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F1159B35-362B-3377-693F-1A2863E0CA66}"/>
                </a:ext>
              </a:extLst>
            </p:cNvPr>
            <p:cNvCxnSpPr>
              <a:cxnSpLocks/>
            </p:cNvCxnSpPr>
            <p:nvPr/>
          </p:nvCxnSpPr>
          <p:spPr bwMode="auto">
            <a:xfrm>
              <a:off x="7045309" y="5767587"/>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163F05AD-E205-FAA8-5941-01C2EEFF148E}"/>
                </a:ext>
              </a:extLst>
            </p:cNvPr>
            <p:cNvSpPr txBox="1"/>
            <p:nvPr/>
          </p:nvSpPr>
          <p:spPr>
            <a:xfrm>
              <a:off x="11132727" y="3269074"/>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0" name="直線コネクタ 9">
              <a:extLst>
                <a:ext uri="{FF2B5EF4-FFF2-40B4-BE49-F238E27FC236}">
                  <a16:creationId xmlns:a16="http://schemas.microsoft.com/office/drawing/2014/main" id="{58E286F8-8685-C859-1C0B-47618D42E5FC}"/>
                </a:ext>
              </a:extLst>
            </p:cNvPr>
            <p:cNvCxnSpPr/>
            <p:nvPr/>
          </p:nvCxnSpPr>
          <p:spPr bwMode="auto">
            <a:xfrm>
              <a:off x="8001926" y="4975529"/>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コネクタ 10">
              <a:extLst>
                <a:ext uri="{FF2B5EF4-FFF2-40B4-BE49-F238E27FC236}">
                  <a16:creationId xmlns:a16="http://schemas.microsoft.com/office/drawing/2014/main" id="{8EDCA8DA-B979-D5EB-D485-4E0CD05DD24A}"/>
                </a:ext>
              </a:extLst>
            </p:cNvPr>
            <p:cNvCxnSpPr/>
            <p:nvPr/>
          </p:nvCxnSpPr>
          <p:spPr bwMode="auto">
            <a:xfrm>
              <a:off x="9205338"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a:extLst>
                <a:ext uri="{FF2B5EF4-FFF2-40B4-BE49-F238E27FC236}">
                  <a16:creationId xmlns:a16="http://schemas.microsoft.com/office/drawing/2014/main" id="{45E72790-1E02-4A2D-5483-1629A72DA4F3}"/>
                </a:ext>
              </a:extLst>
            </p:cNvPr>
            <p:cNvCxnSpPr>
              <a:cxnSpLocks/>
            </p:cNvCxnSpPr>
            <p:nvPr/>
          </p:nvCxnSpPr>
          <p:spPr bwMode="auto">
            <a:xfrm>
              <a:off x="8002321" y="5150927"/>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DBA138AC-3EE5-2D10-6925-BA811BBC2EB1}"/>
                </a:ext>
              </a:extLst>
            </p:cNvPr>
            <p:cNvCxnSpPr>
              <a:cxnSpLocks/>
            </p:cNvCxnSpPr>
            <p:nvPr/>
          </p:nvCxnSpPr>
          <p:spPr bwMode="auto">
            <a:xfrm>
              <a:off x="8734288" y="5139596"/>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FD8F8429-27E1-E18E-AF64-6A0F50A623AD}"/>
                </a:ext>
              </a:extLst>
            </p:cNvPr>
            <p:cNvSpPr txBox="1"/>
            <p:nvPr/>
          </p:nvSpPr>
          <p:spPr>
            <a:xfrm>
              <a:off x="8532882" y="4662518"/>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5" name="直線コネクタ 14">
              <a:extLst>
                <a:ext uri="{FF2B5EF4-FFF2-40B4-BE49-F238E27FC236}">
                  <a16:creationId xmlns:a16="http://schemas.microsoft.com/office/drawing/2014/main" id="{843204F0-43E5-E2D6-37B7-02D834387568}"/>
                </a:ext>
              </a:extLst>
            </p:cNvPr>
            <p:cNvCxnSpPr/>
            <p:nvPr/>
          </p:nvCxnSpPr>
          <p:spPr bwMode="auto">
            <a:xfrm>
              <a:off x="8744214" y="496419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a:extLst>
                <a:ext uri="{FF2B5EF4-FFF2-40B4-BE49-F238E27FC236}">
                  <a16:creationId xmlns:a16="http://schemas.microsoft.com/office/drawing/2014/main" id="{B2879CDD-51E3-F9AB-49BC-04E1557A247A}"/>
                </a:ext>
              </a:extLst>
            </p:cNvPr>
            <p:cNvSpPr txBox="1"/>
            <p:nvPr/>
          </p:nvSpPr>
          <p:spPr>
            <a:xfrm>
              <a:off x="7754008" y="4664120"/>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7" name="直線矢印コネクタ 16">
              <a:extLst>
                <a:ext uri="{FF2B5EF4-FFF2-40B4-BE49-F238E27FC236}">
                  <a16:creationId xmlns:a16="http://schemas.microsoft.com/office/drawing/2014/main" id="{F0EE4DFF-E5A5-2C1D-D5D0-8661EE77DA12}"/>
                </a:ext>
              </a:extLst>
            </p:cNvPr>
            <p:cNvCxnSpPr>
              <a:cxnSpLocks/>
            </p:cNvCxnSpPr>
            <p:nvPr/>
          </p:nvCxnSpPr>
          <p:spPr bwMode="auto">
            <a:xfrm flipV="1">
              <a:off x="11133612" y="4549458"/>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BD520CBE-205B-A2D2-BEF9-D97950BD5556}"/>
                </a:ext>
              </a:extLst>
            </p:cNvPr>
            <p:cNvCxnSpPr/>
            <p:nvPr/>
          </p:nvCxnSpPr>
          <p:spPr bwMode="auto">
            <a:xfrm flipH="1">
              <a:off x="9664462" y="5287178"/>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テキスト ボックス 18">
              <a:extLst>
                <a:ext uri="{FF2B5EF4-FFF2-40B4-BE49-F238E27FC236}">
                  <a16:creationId xmlns:a16="http://schemas.microsoft.com/office/drawing/2014/main" id="{66BA2E64-CD63-72E4-10BF-0C96A121F02C}"/>
                </a:ext>
              </a:extLst>
            </p:cNvPr>
            <p:cNvSpPr txBox="1"/>
            <p:nvPr/>
          </p:nvSpPr>
          <p:spPr>
            <a:xfrm>
              <a:off x="11137977" y="4646659"/>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0" name="直線矢印コネクタ 19">
              <a:extLst>
                <a:ext uri="{FF2B5EF4-FFF2-40B4-BE49-F238E27FC236}">
                  <a16:creationId xmlns:a16="http://schemas.microsoft.com/office/drawing/2014/main" id="{047519B1-FB67-8222-392A-467C8658BFD8}"/>
                </a:ext>
              </a:extLst>
            </p:cNvPr>
            <p:cNvCxnSpPr>
              <a:cxnSpLocks/>
            </p:cNvCxnSpPr>
            <p:nvPr/>
          </p:nvCxnSpPr>
          <p:spPr bwMode="auto">
            <a:xfrm flipV="1">
              <a:off x="11132727" y="2380770"/>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1537A511-9ADF-5D72-5C76-2FA245EFC051}"/>
                </a:ext>
              </a:extLst>
            </p:cNvPr>
            <p:cNvCxnSpPr/>
            <p:nvPr/>
          </p:nvCxnSpPr>
          <p:spPr bwMode="auto">
            <a:xfrm>
              <a:off x="6561364" y="1084727"/>
              <a:ext cx="0" cy="3113787"/>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矢印コネクタ 21">
              <a:extLst>
                <a:ext uri="{FF2B5EF4-FFF2-40B4-BE49-F238E27FC236}">
                  <a16:creationId xmlns:a16="http://schemas.microsoft.com/office/drawing/2014/main" id="{724C70DF-6B52-7164-62DE-50501FD51054}"/>
                </a:ext>
              </a:extLst>
            </p:cNvPr>
            <p:cNvCxnSpPr>
              <a:cxnSpLocks/>
            </p:cNvCxnSpPr>
            <p:nvPr/>
          </p:nvCxnSpPr>
          <p:spPr bwMode="auto">
            <a:xfrm>
              <a:off x="6569390" y="1158379"/>
              <a:ext cx="4107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FC0CBAF9-4433-6555-3C2A-993A7AFBA31F}"/>
                </a:ext>
              </a:extLst>
            </p:cNvPr>
            <p:cNvSpPr txBox="1"/>
            <p:nvPr/>
          </p:nvSpPr>
          <p:spPr>
            <a:xfrm>
              <a:off x="8294761" y="790187"/>
              <a:ext cx="1035169" cy="369332"/>
            </a:xfrm>
            <a:prstGeom prst="rect">
              <a:avLst/>
            </a:prstGeom>
            <a:noFill/>
          </p:spPr>
          <p:txBody>
            <a:bodyPr wrap="square" rtlCol="0">
              <a:spAutoFit/>
            </a:bodyPr>
            <a:lstStyle/>
            <a:p>
              <a:r>
                <a:rPr lang="en-US" altLang="ja-JP" dirty="0"/>
                <a:t>1141</a:t>
              </a:r>
              <a:r>
                <a:rPr kumimoji="1" lang="en-US" altLang="ja-JP" dirty="0"/>
                <a:t> µm</a:t>
              </a:r>
              <a:endParaRPr kumimoji="1" lang="ja-JP" altLang="en-US" dirty="0"/>
            </a:p>
          </p:txBody>
        </p:sp>
        <p:cxnSp>
          <p:nvCxnSpPr>
            <p:cNvPr id="24" name="直線コネクタ 23">
              <a:extLst>
                <a:ext uri="{FF2B5EF4-FFF2-40B4-BE49-F238E27FC236}">
                  <a16:creationId xmlns:a16="http://schemas.microsoft.com/office/drawing/2014/main" id="{A4A6B0E9-844C-F1E1-C3A1-5879C51A2E1B}"/>
                </a:ext>
              </a:extLst>
            </p:cNvPr>
            <p:cNvCxnSpPr/>
            <p:nvPr/>
          </p:nvCxnSpPr>
          <p:spPr bwMode="auto">
            <a:xfrm flipH="1">
              <a:off x="5286163" y="1378142"/>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コネクタ 24">
              <a:extLst>
                <a:ext uri="{FF2B5EF4-FFF2-40B4-BE49-F238E27FC236}">
                  <a16:creationId xmlns:a16="http://schemas.microsoft.com/office/drawing/2014/main" id="{67C42209-B9FB-38E7-4C7D-4D01A015EE70}"/>
                </a:ext>
              </a:extLst>
            </p:cNvPr>
            <p:cNvCxnSpPr/>
            <p:nvPr/>
          </p:nvCxnSpPr>
          <p:spPr bwMode="auto">
            <a:xfrm>
              <a:off x="10384462" y="4538927"/>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756C7874-D96E-C8F7-10F6-D24E87B8FDDB}"/>
                </a:ext>
              </a:extLst>
            </p:cNvPr>
            <p:cNvCxnSpPr/>
            <p:nvPr/>
          </p:nvCxnSpPr>
          <p:spPr bwMode="auto">
            <a:xfrm flipH="1">
              <a:off x="5286163" y="5597774"/>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矢印コネクタ 26">
              <a:extLst>
                <a:ext uri="{FF2B5EF4-FFF2-40B4-BE49-F238E27FC236}">
                  <a16:creationId xmlns:a16="http://schemas.microsoft.com/office/drawing/2014/main" id="{FFB220E1-7AE5-A459-6956-49C52F9D0012}"/>
                </a:ext>
              </a:extLst>
            </p:cNvPr>
            <p:cNvCxnSpPr>
              <a:cxnSpLocks/>
            </p:cNvCxnSpPr>
            <p:nvPr/>
          </p:nvCxnSpPr>
          <p:spPr bwMode="auto">
            <a:xfrm flipV="1">
              <a:off x="5447150" y="1387799"/>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241FBE33-88C5-C679-D69D-A85B1A8931A7}"/>
                </a:ext>
              </a:extLst>
            </p:cNvPr>
            <p:cNvSpPr txBox="1"/>
            <p:nvPr/>
          </p:nvSpPr>
          <p:spPr>
            <a:xfrm>
              <a:off x="4384464" y="3266381"/>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29" name="直線コネクタ 28">
              <a:extLst>
                <a:ext uri="{FF2B5EF4-FFF2-40B4-BE49-F238E27FC236}">
                  <a16:creationId xmlns:a16="http://schemas.microsoft.com/office/drawing/2014/main" id="{27716A0F-F03A-665E-0809-B8F239796443}"/>
                </a:ext>
              </a:extLst>
            </p:cNvPr>
            <p:cNvCxnSpPr/>
            <p:nvPr/>
          </p:nvCxnSpPr>
          <p:spPr bwMode="auto">
            <a:xfrm>
              <a:off x="8283745" y="4969405"/>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a:extLst>
                <a:ext uri="{FF2B5EF4-FFF2-40B4-BE49-F238E27FC236}">
                  <a16:creationId xmlns:a16="http://schemas.microsoft.com/office/drawing/2014/main" id="{65D2C797-DE49-7650-7B1E-564F9C2AFEEC}"/>
                </a:ext>
              </a:extLst>
            </p:cNvPr>
            <p:cNvSpPr txBox="1"/>
            <p:nvPr/>
          </p:nvSpPr>
          <p:spPr>
            <a:xfrm>
              <a:off x="8917338"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1" name="テキスト ボックス 30">
              <a:extLst>
                <a:ext uri="{FF2B5EF4-FFF2-40B4-BE49-F238E27FC236}">
                  <a16:creationId xmlns:a16="http://schemas.microsoft.com/office/drawing/2014/main" id="{01971240-2842-DF45-D8DC-B8309447E725}"/>
                </a:ext>
              </a:extLst>
            </p:cNvPr>
            <p:cNvSpPr txBox="1"/>
            <p:nvPr/>
          </p:nvSpPr>
          <p:spPr>
            <a:xfrm>
              <a:off x="9376462" y="529653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E01024D7-1C41-3997-0A8D-75F63073D694}"/>
                </a:ext>
              </a:extLst>
            </p:cNvPr>
            <p:cNvCxnSpPr/>
            <p:nvPr/>
          </p:nvCxnSpPr>
          <p:spPr bwMode="auto">
            <a:xfrm>
              <a:off x="9671344" y="5576433"/>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テキスト ボックス 32">
              <a:extLst>
                <a:ext uri="{FF2B5EF4-FFF2-40B4-BE49-F238E27FC236}">
                  <a16:creationId xmlns:a16="http://schemas.microsoft.com/office/drawing/2014/main" id="{ED11A38D-8DB9-DEA0-A084-1C35756BD90D}"/>
                </a:ext>
              </a:extLst>
            </p:cNvPr>
            <p:cNvSpPr txBox="1"/>
            <p:nvPr/>
          </p:nvSpPr>
          <p:spPr>
            <a:xfrm>
              <a:off x="8453563" y="52943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4" name="テキスト ボックス 33">
              <a:extLst>
                <a:ext uri="{FF2B5EF4-FFF2-40B4-BE49-F238E27FC236}">
                  <a16:creationId xmlns:a16="http://schemas.microsoft.com/office/drawing/2014/main" id="{80FACC05-BEF2-5214-E538-72AA5D62A3B5}"/>
                </a:ext>
              </a:extLst>
            </p:cNvPr>
            <p:cNvSpPr txBox="1"/>
            <p:nvPr/>
          </p:nvSpPr>
          <p:spPr>
            <a:xfrm>
              <a:off x="7532140"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BB4079AD-6220-4F24-4595-F5BBF609563B}"/>
                </a:ext>
              </a:extLst>
            </p:cNvPr>
            <p:cNvSpPr txBox="1"/>
            <p:nvPr/>
          </p:nvSpPr>
          <p:spPr>
            <a:xfrm>
              <a:off x="7991264" y="53005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47DB9634-1A4F-C8E9-BF8D-1C63E2F52668}"/>
                </a:ext>
              </a:extLst>
            </p:cNvPr>
            <p:cNvSpPr txBox="1"/>
            <p:nvPr/>
          </p:nvSpPr>
          <p:spPr>
            <a:xfrm>
              <a:off x="7068365" y="529831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56FFCFF6-CB26-34CC-F08F-9307D774940C}"/>
                </a:ext>
              </a:extLst>
            </p:cNvPr>
            <p:cNvSpPr txBox="1"/>
            <p:nvPr/>
          </p:nvSpPr>
          <p:spPr>
            <a:xfrm>
              <a:off x="10390469" y="239398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8186E859-52CE-5410-533D-EE4386BBA9E9}"/>
                </a:ext>
              </a:extLst>
            </p:cNvPr>
            <p:cNvSpPr txBox="1"/>
            <p:nvPr/>
          </p:nvSpPr>
          <p:spPr>
            <a:xfrm>
              <a:off x="10388990" y="285622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76E280C8-177E-27E9-867A-27F38780E53B}"/>
                </a:ext>
              </a:extLst>
            </p:cNvPr>
            <p:cNvSpPr txBox="1"/>
            <p:nvPr/>
          </p:nvSpPr>
          <p:spPr>
            <a:xfrm>
              <a:off x="10390469" y="332087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D6907F05-22BC-4F3A-ACDE-BCB2C3FFF4D4}"/>
                </a:ext>
              </a:extLst>
            </p:cNvPr>
            <p:cNvSpPr txBox="1"/>
            <p:nvPr/>
          </p:nvSpPr>
          <p:spPr>
            <a:xfrm>
              <a:off x="10388990" y="378311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81FA16F9-6253-8B98-C2E7-312323648547}"/>
                </a:ext>
              </a:extLst>
            </p:cNvPr>
            <p:cNvSpPr txBox="1"/>
            <p:nvPr/>
          </p:nvSpPr>
          <p:spPr>
            <a:xfrm>
              <a:off x="10388990" y="424823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165EBAA1-03E0-B8D6-51F3-938719393364}"/>
                </a:ext>
              </a:extLst>
            </p:cNvPr>
            <p:cNvSpPr txBox="1"/>
            <p:nvPr/>
          </p:nvSpPr>
          <p:spPr>
            <a:xfrm>
              <a:off x="8920737"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BF2D6472-5066-C5ED-D75D-6CD6235E39B6}"/>
                </a:ext>
              </a:extLst>
            </p:cNvPr>
            <p:cNvSpPr txBox="1"/>
            <p:nvPr/>
          </p:nvSpPr>
          <p:spPr>
            <a:xfrm>
              <a:off x="9379861" y="137753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FC1863A3-8F9F-7797-92C5-2FF9DA0C6684}"/>
                </a:ext>
              </a:extLst>
            </p:cNvPr>
            <p:cNvSpPr txBox="1"/>
            <p:nvPr/>
          </p:nvSpPr>
          <p:spPr>
            <a:xfrm>
              <a:off x="8456962" y="137532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BD74D9D5-FC38-C554-DAF4-7D970F9DC905}"/>
                </a:ext>
              </a:extLst>
            </p:cNvPr>
            <p:cNvSpPr txBox="1"/>
            <p:nvPr/>
          </p:nvSpPr>
          <p:spPr>
            <a:xfrm>
              <a:off x="7535539"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0CE2528C-6007-4758-3F40-383BD66644D8}"/>
                </a:ext>
              </a:extLst>
            </p:cNvPr>
            <p:cNvSpPr txBox="1"/>
            <p:nvPr/>
          </p:nvSpPr>
          <p:spPr>
            <a:xfrm>
              <a:off x="7994663" y="1381525"/>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5222F6F3-EEB3-C3E4-6877-42C7E306D117}"/>
                </a:ext>
              </a:extLst>
            </p:cNvPr>
            <p:cNvSpPr txBox="1"/>
            <p:nvPr/>
          </p:nvSpPr>
          <p:spPr>
            <a:xfrm>
              <a:off x="7071764" y="137931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8" name="直線コネクタ 47">
              <a:extLst>
                <a:ext uri="{FF2B5EF4-FFF2-40B4-BE49-F238E27FC236}">
                  <a16:creationId xmlns:a16="http://schemas.microsoft.com/office/drawing/2014/main" id="{A75F27D8-5ACD-BD74-07B6-5912FF025960}"/>
                </a:ext>
              </a:extLst>
            </p:cNvPr>
            <p:cNvCxnSpPr/>
            <p:nvPr/>
          </p:nvCxnSpPr>
          <p:spPr bwMode="auto">
            <a:xfrm flipH="1">
              <a:off x="10676990" y="4540990"/>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コネクタ 48">
              <a:extLst>
                <a:ext uri="{FF2B5EF4-FFF2-40B4-BE49-F238E27FC236}">
                  <a16:creationId xmlns:a16="http://schemas.microsoft.com/office/drawing/2014/main" id="{718DA9BE-808D-230C-8858-D6559EEA5E75}"/>
                </a:ext>
              </a:extLst>
            </p:cNvPr>
            <p:cNvCxnSpPr/>
            <p:nvPr/>
          </p:nvCxnSpPr>
          <p:spPr bwMode="auto">
            <a:xfrm flipH="1">
              <a:off x="10676990" y="2381264"/>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4AF95B9F-ED18-95D4-CC6F-4BC92CF15006}"/>
                </a:ext>
              </a:extLst>
            </p:cNvPr>
            <p:cNvCxnSpPr/>
            <p:nvPr/>
          </p:nvCxnSpPr>
          <p:spPr bwMode="auto">
            <a:xfrm>
              <a:off x="10679736" y="1096260"/>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正方形/長方形 50">
              <a:extLst>
                <a:ext uri="{FF2B5EF4-FFF2-40B4-BE49-F238E27FC236}">
                  <a16:creationId xmlns:a16="http://schemas.microsoft.com/office/drawing/2014/main" id="{FF56D10B-FF30-E1C1-15F9-6B9C9D02ABB4}"/>
                </a:ext>
              </a:extLst>
            </p:cNvPr>
            <p:cNvSpPr/>
            <p:nvPr/>
          </p:nvSpPr>
          <p:spPr bwMode="auto">
            <a:xfrm>
              <a:off x="5602536" y="1300160"/>
              <a:ext cx="5179500"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2" name="正方形/長方形 51">
              <a:extLst>
                <a:ext uri="{FF2B5EF4-FFF2-40B4-BE49-F238E27FC236}">
                  <a16:creationId xmlns:a16="http://schemas.microsoft.com/office/drawing/2014/main" id="{88196F82-F741-A3A8-94E9-25D0C7AB00C4}"/>
                </a:ext>
              </a:extLst>
            </p:cNvPr>
            <p:cNvSpPr/>
            <p:nvPr/>
          </p:nvSpPr>
          <p:spPr bwMode="auto">
            <a:xfrm>
              <a:off x="8052030"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9ABD664A-D6A9-E812-A4AF-15288D3C5A5A}"/>
                </a:ext>
              </a:extLst>
            </p:cNvPr>
            <p:cNvSpPr/>
            <p:nvPr/>
          </p:nvSpPr>
          <p:spPr bwMode="auto">
            <a:xfrm>
              <a:off x="8874537" y="332021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274A96F8-8FFD-A920-34E6-9E1AE72D3EF8}"/>
                </a:ext>
              </a:extLst>
            </p:cNvPr>
            <p:cNvSpPr/>
            <p:nvPr/>
          </p:nvSpPr>
          <p:spPr bwMode="auto">
            <a:xfrm>
              <a:off x="7898197" y="371389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35C1B7E7-2FF1-29AD-13B1-C257B68CF855}"/>
                </a:ext>
              </a:extLst>
            </p:cNvPr>
            <p:cNvSpPr/>
            <p:nvPr/>
          </p:nvSpPr>
          <p:spPr bwMode="auto">
            <a:xfrm>
              <a:off x="9178588" y="3705546"/>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4C1CEB49-91AC-0F0D-9E09-259028016F46}"/>
                </a:ext>
              </a:extLst>
            </p:cNvPr>
            <p:cNvSpPr/>
            <p:nvPr/>
          </p:nvSpPr>
          <p:spPr bwMode="auto">
            <a:xfrm>
              <a:off x="8745800"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30F574D9-A4EB-8A62-2688-4AA6477AF898}"/>
                </a:ext>
              </a:extLst>
            </p:cNvPr>
            <p:cNvSpPr/>
            <p:nvPr/>
          </p:nvSpPr>
          <p:spPr bwMode="auto">
            <a:xfrm>
              <a:off x="8336497" y="371187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468C8D5D-A466-80C4-F502-352B9B844487}"/>
                </a:ext>
              </a:extLst>
            </p:cNvPr>
            <p:cNvSpPr/>
            <p:nvPr/>
          </p:nvSpPr>
          <p:spPr bwMode="auto">
            <a:xfrm>
              <a:off x="8959137"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8D3EEEBA-C355-614C-2A58-C6DE6D7E458A}"/>
                </a:ext>
              </a:extLst>
            </p:cNvPr>
            <p:cNvSpPr/>
            <p:nvPr/>
          </p:nvSpPr>
          <p:spPr bwMode="auto">
            <a:xfrm>
              <a:off x="8136630" y="3085413"/>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テキスト ボックス 59">
              <a:extLst>
                <a:ext uri="{FF2B5EF4-FFF2-40B4-BE49-F238E27FC236}">
                  <a16:creationId xmlns:a16="http://schemas.microsoft.com/office/drawing/2014/main" id="{C563A499-42D9-DC07-0EB9-A826A9D9D89D}"/>
                </a:ext>
              </a:extLst>
            </p:cNvPr>
            <p:cNvSpPr txBox="1"/>
            <p:nvPr/>
          </p:nvSpPr>
          <p:spPr>
            <a:xfrm>
              <a:off x="6567337" y="3763434"/>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1" name="直線矢印コネクタ 60">
              <a:extLst>
                <a:ext uri="{FF2B5EF4-FFF2-40B4-BE49-F238E27FC236}">
                  <a16:creationId xmlns:a16="http://schemas.microsoft.com/office/drawing/2014/main" id="{BB894BC3-2AC6-6A13-0CB3-7AB5E5BAC661}"/>
                </a:ext>
              </a:extLst>
            </p:cNvPr>
            <p:cNvCxnSpPr>
              <a:cxnSpLocks/>
            </p:cNvCxnSpPr>
            <p:nvPr/>
          </p:nvCxnSpPr>
          <p:spPr bwMode="auto">
            <a:xfrm>
              <a:off x="6683269" y="3790434"/>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08A5CC60-FE80-59FE-5A6B-AB78F6E642AE}"/>
                </a:ext>
              </a:extLst>
            </p:cNvPr>
            <p:cNvSpPr txBox="1"/>
            <p:nvPr/>
          </p:nvSpPr>
          <p:spPr>
            <a:xfrm>
              <a:off x="6588869" y="3293494"/>
              <a:ext cx="899029" cy="369332"/>
            </a:xfrm>
            <a:prstGeom prst="rect">
              <a:avLst/>
            </a:prstGeom>
            <a:noFill/>
          </p:spPr>
          <p:txBody>
            <a:bodyPr wrap="square" rtlCol="0">
              <a:spAutoFit/>
            </a:bodyPr>
            <a:lstStyle/>
            <a:p>
              <a:r>
                <a:rPr lang="en-US" altLang="ja-JP" dirty="0"/>
                <a:t>10</a:t>
              </a:r>
              <a:r>
                <a:rPr kumimoji="1" lang="en-US" altLang="ja-JP" dirty="0"/>
                <a:t>0 µm</a:t>
              </a:r>
              <a:endParaRPr kumimoji="1" lang="ja-JP" altLang="en-US" dirty="0"/>
            </a:p>
          </p:txBody>
        </p:sp>
        <p:sp>
          <p:nvSpPr>
            <p:cNvPr id="63" name="テキスト ボックス 62">
              <a:extLst>
                <a:ext uri="{FF2B5EF4-FFF2-40B4-BE49-F238E27FC236}">
                  <a16:creationId xmlns:a16="http://schemas.microsoft.com/office/drawing/2014/main" id="{394234C6-746A-1644-F60F-E6B3721D681C}"/>
                </a:ext>
              </a:extLst>
            </p:cNvPr>
            <p:cNvSpPr txBox="1"/>
            <p:nvPr/>
          </p:nvSpPr>
          <p:spPr>
            <a:xfrm>
              <a:off x="5757854" y="2688506"/>
              <a:ext cx="544923" cy="1569660"/>
            </a:xfrm>
            <a:prstGeom prst="rect">
              <a:avLst/>
            </a:prstGeom>
            <a:noFill/>
            <a:ln>
              <a:solidFill>
                <a:schemeClr val="tx1"/>
              </a:solidFill>
            </a:ln>
          </p:spPr>
          <p:txBody>
            <a:bodyPr wrap="square" rtlCol="0">
              <a:spAutoFit/>
            </a:bodyPr>
            <a:lstStyle/>
            <a:p>
              <a:r>
                <a:rPr kumimoji="1" lang="ja-JP" altLang="en-US" sz="2400" dirty="0"/>
                <a:t>光入力部</a:t>
              </a:r>
            </a:p>
          </p:txBody>
        </p:sp>
        <p:sp>
          <p:nvSpPr>
            <p:cNvPr id="64" name="テキスト ボックス 63">
              <a:extLst>
                <a:ext uri="{FF2B5EF4-FFF2-40B4-BE49-F238E27FC236}">
                  <a16:creationId xmlns:a16="http://schemas.microsoft.com/office/drawing/2014/main" id="{4DD23AB8-CC72-A22C-79B4-C002BC29670F}"/>
                </a:ext>
              </a:extLst>
            </p:cNvPr>
            <p:cNvSpPr txBox="1"/>
            <p:nvPr/>
          </p:nvSpPr>
          <p:spPr>
            <a:xfrm>
              <a:off x="6563461" y="4011548"/>
              <a:ext cx="111600" cy="54000"/>
            </a:xfrm>
            <a:prstGeom prst="rect">
              <a:avLst/>
            </a:prstGeom>
            <a:solidFill>
              <a:srgbClr val="7030A0"/>
            </a:solidFill>
            <a:ln>
              <a:solidFill>
                <a:schemeClr val="tx1"/>
              </a:solidFill>
            </a:ln>
          </p:spPr>
          <p:txBody>
            <a:bodyPr wrap="square" rtlCol="0" anchor="ctr">
              <a:spAutoFit/>
            </a:bodyPr>
            <a:lstStyle/>
            <a:p>
              <a:pPr algn="ctr"/>
              <a:endParaRPr kumimoji="1" lang="ja-JP" altLang="en-US" dirty="0">
                <a:latin typeface="游ゴシック" panose="020B0400000000000000" pitchFamily="50" charset="-128"/>
                <a:ea typeface="游ゴシック" panose="020B0400000000000000" pitchFamily="50" charset="-128"/>
              </a:endParaRPr>
            </a:p>
          </p:txBody>
        </p:sp>
        <p:cxnSp>
          <p:nvCxnSpPr>
            <p:cNvPr id="65" name="直線矢印コネクタ 64">
              <a:extLst>
                <a:ext uri="{FF2B5EF4-FFF2-40B4-BE49-F238E27FC236}">
                  <a16:creationId xmlns:a16="http://schemas.microsoft.com/office/drawing/2014/main" id="{1A744512-F555-5813-77B4-B08AF0598ECF}"/>
                </a:ext>
              </a:extLst>
            </p:cNvPr>
            <p:cNvCxnSpPr>
              <a:cxnSpLocks/>
            </p:cNvCxnSpPr>
            <p:nvPr/>
          </p:nvCxnSpPr>
          <p:spPr bwMode="auto">
            <a:xfrm>
              <a:off x="6683269" y="4038548"/>
              <a:ext cx="3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1B2FFF28-1F9A-60B8-3DEB-BB3C7B9B1265}"/>
                  </a:ext>
                </a:extLst>
              </p:cNvPr>
              <p:cNvSpPr txBox="1"/>
              <p:nvPr/>
            </p:nvSpPr>
            <p:spPr>
              <a:xfrm>
                <a:off x="7702422" y="2107071"/>
                <a:ext cx="4455561" cy="3686971"/>
              </a:xfrm>
              <a:prstGeom prst="rect">
                <a:avLst/>
              </a:prstGeom>
              <a:noFill/>
            </p:spPr>
            <p:txBody>
              <a:bodyPr wrap="square" rtlCol="0">
                <a:spAutoFit/>
              </a:bodyPr>
              <a:lstStyle/>
              <a:p>
                <a:r>
                  <a:rPr lang="ja-JP" altLang="en-US" dirty="0"/>
                  <a:t>容量を</a:t>
                </a:r>
                <a:r>
                  <a:rPr lang="en-US" altLang="ja-JP" dirty="0"/>
                  <a:t>PAD</a:t>
                </a:r>
                <a:r>
                  <a:rPr lang="ja-JP" altLang="en-US" dirty="0"/>
                  <a:t>から</a:t>
                </a:r>
                <a:r>
                  <a:rPr lang="en-US" altLang="ja-JP" dirty="0"/>
                  <a:t>100 </a:t>
                </a:r>
                <a14:m>
                  <m:oMath xmlns:m="http://schemas.openxmlformats.org/officeDocument/2006/math">
                    <m:r>
                      <m:rPr>
                        <m:sty m:val="p"/>
                      </m:rPr>
                      <a:rPr lang="en-US" altLang="ja-JP" b="0" i="0" smtClean="0">
                        <a:latin typeface="Cambria Math" panose="02040503050406030204" pitchFamily="18" charset="0"/>
                      </a:rPr>
                      <m:t>μm</m:t>
                    </m:r>
                  </m:oMath>
                </a14:m>
                <a:r>
                  <a:rPr kumimoji="1" lang="ja-JP" altLang="en-US" dirty="0"/>
                  <a:t>離し</a:t>
                </a:r>
                <a:endParaRPr kumimoji="1" lang="en-US" altLang="ja-JP" dirty="0"/>
              </a:p>
              <a:p>
                <a:r>
                  <a:rPr lang="ja-JP" altLang="en-US" dirty="0"/>
                  <a:t>回路部分で</a:t>
                </a:r>
                <a14:m>
                  <m:oMath xmlns:m="http://schemas.openxmlformats.org/officeDocument/2006/math">
                    <m:r>
                      <a:rPr lang="en-US" altLang="ja-JP" b="0" i="1" smtClean="0">
                        <a:latin typeface="Cambria Math" panose="02040503050406030204" pitchFamily="18" charset="0"/>
                      </a:rPr>
                      <m:t>300 </m:t>
                    </m:r>
                    <m:r>
                      <m:rPr>
                        <m:sty m:val="p"/>
                      </m:rPr>
                      <a:rPr lang="en-US" altLang="ja-JP" b="0" i="0" smtClean="0">
                        <a:latin typeface="Cambria Math" panose="02040503050406030204" pitchFamily="18" charset="0"/>
                      </a:rPr>
                      <m:t>μm</m:t>
                    </m:r>
                    <m:r>
                      <a:rPr lang="en-US" altLang="ja-JP" b="0" i="1" smtClean="0">
                        <a:latin typeface="Cambria Math" panose="02040503050406030204" pitchFamily="18" charset="0"/>
                      </a:rPr>
                      <m:t>×400 </m:t>
                    </m:r>
                    <m:r>
                      <m:rPr>
                        <m:sty m:val="p"/>
                      </m:rPr>
                      <a:rPr lang="en-US" altLang="ja-JP" b="0" i="0" smtClean="0">
                        <a:latin typeface="Cambria Math" panose="02040503050406030204" pitchFamily="18" charset="0"/>
                      </a:rPr>
                      <m:t>μm</m:t>
                    </m:r>
                  </m:oMath>
                </a14:m>
                <a:endParaRPr kumimoji="1" lang="en-US" altLang="ja-JP" dirty="0"/>
              </a:p>
              <a:p>
                <a:r>
                  <a:rPr kumimoji="1" lang="en-US" altLang="ja-JP" dirty="0"/>
                  <a:t>PD</a:t>
                </a:r>
                <a:r>
                  <a:rPr kumimoji="1" lang="ja-JP" altLang="en-US" dirty="0"/>
                  <a:t>で</a:t>
                </a:r>
                <a14:m>
                  <m:oMath xmlns:m="http://schemas.openxmlformats.org/officeDocument/2006/math">
                    <m:r>
                      <a:rPr kumimoji="1" lang="en-US" altLang="ja-JP" b="0" i="1" smtClean="0">
                        <a:latin typeface="Cambria Math" panose="02040503050406030204" pitchFamily="18" charset="0"/>
                      </a:rPr>
                      <m:t>100 </m:t>
                    </m:r>
                    <m:r>
                      <m:rPr>
                        <m:sty m:val="p"/>
                      </m:rPr>
                      <a:rPr kumimoji="1" lang="en-US" altLang="ja-JP" b="0" i="0" smtClean="0">
                        <a:latin typeface="Cambria Math" panose="02040503050406030204" pitchFamily="18" charset="0"/>
                      </a:rPr>
                      <m:t>μm</m:t>
                    </m:r>
                    <m:r>
                      <a:rPr kumimoji="1" lang="en-US" altLang="ja-JP" b="0" i="1" smtClean="0">
                        <a:latin typeface="Cambria Math" panose="02040503050406030204" pitchFamily="18" charset="0"/>
                      </a:rPr>
                      <m:t>×200 </m:t>
                    </m:r>
                    <m:r>
                      <m:rPr>
                        <m:sty m:val="p"/>
                      </m:rPr>
                      <a:rPr kumimoji="1" lang="en-US" altLang="ja-JP" b="0" i="0" smtClean="0">
                        <a:latin typeface="Cambria Math" panose="02040503050406030204" pitchFamily="18" charset="0"/>
                      </a:rPr>
                      <m:t>μm</m:t>
                    </m:r>
                  </m:oMath>
                </a14:m>
                <a:endParaRPr kumimoji="1" lang="en-US" altLang="ja-JP" dirty="0"/>
              </a:p>
              <a:p>
                <a:r>
                  <a:rPr kumimoji="1" lang="ja-JP" altLang="en-US" dirty="0"/>
                  <a:t>の面積を必要とすると</a:t>
                </a:r>
                <a:endParaRPr kumimoji="1" lang="en-US" altLang="ja-JP" dirty="0"/>
              </a:p>
              <a:p>
                <a:r>
                  <a:rPr lang="ja-JP" altLang="en-US" dirty="0"/>
                  <a:t>容量に割ける面積は</a:t>
                </a:r>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1160−180−180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1141−180</m:t>
                          </m:r>
                        </m:e>
                      </m:d>
                      <m:r>
                        <a:rPr lang="en-US" altLang="ja-JP" b="0" i="1" smtClean="0">
                          <a:latin typeface="Cambria Math" panose="02040503050406030204" pitchFamily="18" charset="0"/>
                        </a:rPr>
                        <m:t>−300×400−200×100</m:t>
                      </m:r>
                    </m:oMath>
                  </m:oMathPara>
                </a14:m>
                <a:endParaRPr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i="1">
                          <a:latin typeface="Cambria Math" panose="02040503050406030204" pitchFamily="18" charset="0"/>
                        </a:rPr>
                        <m:t>628</m:t>
                      </m:r>
                      <m:r>
                        <a:rPr lang="en-US" altLang="ja-JP" b="0" i="1" smtClean="0">
                          <a:latin typeface="Cambria Math" panose="02040503050406030204" pitchFamily="18" charset="0"/>
                        </a:rPr>
                        <m:t>,</m:t>
                      </m:r>
                      <m:r>
                        <a:rPr lang="en-US" altLang="ja-JP" i="1">
                          <a:latin typeface="Cambria Math" panose="02040503050406030204" pitchFamily="18" charset="0"/>
                        </a:rPr>
                        <m:t>800</m:t>
                      </m:r>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μ</m:t>
                      </m:r>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m</m:t>
                          </m:r>
                        </m:e>
                        <m:sup>
                          <m:r>
                            <a:rPr lang="en-US" altLang="ja-JP" b="0" i="0" smtClean="0">
                              <a:latin typeface="Cambria Math" panose="02040503050406030204" pitchFamily="18" charset="0"/>
                            </a:rPr>
                            <m:t>2</m:t>
                          </m:r>
                        </m:sup>
                      </m:sSup>
                    </m:oMath>
                  </m:oMathPara>
                </a14:m>
                <a:endParaRPr kumimoji="1" lang="en-US" altLang="ja-JP" dirty="0"/>
              </a:p>
              <a:p>
                <a:r>
                  <a:rPr lang="en-US" altLang="ja-JP" dirty="0"/>
                  <a:t>(</a:t>
                </a:r>
                <a:r>
                  <a:rPr lang="ja-JP" altLang="en-US" dirty="0"/>
                  <a:t>左図の水色部分</a:t>
                </a:r>
                <a:r>
                  <a:rPr lang="en-US" altLang="ja-JP" dirty="0"/>
                  <a:t>)</a:t>
                </a:r>
                <a:endParaRPr kumimoji="1" lang="en-US" altLang="ja-JP" dirty="0"/>
              </a:p>
              <a:p>
                <a:endParaRPr lang="en-US" altLang="ja-JP" dirty="0"/>
              </a:p>
              <a:p>
                <a:r>
                  <a:rPr lang="ja-JP" altLang="en-US" dirty="0"/>
                  <a:t>したがって</a:t>
                </a:r>
                <a:endParaRPr lang="en-US" altLang="ja-JP" dirty="0"/>
              </a:p>
              <a:p>
                <a:r>
                  <a:rPr kumimoji="1" lang="en-US" altLang="ja-JP" dirty="0"/>
                  <a:t>MIM</a:t>
                </a:r>
                <a:r>
                  <a:rPr kumimoji="1" lang="ja-JP" altLang="en-US" dirty="0"/>
                  <a:t>キャパシタならば約</a:t>
                </a:r>
                <a14:m>
                  <m:oMath xmlns:m="http://schemas.openxmlformats.org/officeDocument/2006/math">
                    <m:r>
                      <a:rPr kumimoji="1" lang="en-US" altLang="ja-JP" b="0" i="1" smtClean="0">
                        <a:latin typeface="Cambria Math" panose="02040503050406030204" pitchFamily="18" charset="0"/>
                      </a:rPr>
                      <m:t>0.63 </m:t>
                    </m:r>
                    <m:r>
                      <m:rPr>
                        <m:sty m:val="p"/>
                      </m:rPr>
                      <a:rPr kumimoji="1" lang="en-US" altLang="ja-JP" b="0" i="0" smtClean="0">
                        <a:latin typeface="Cambria Math" panose="02040503050406030204" pitchFamily="18" charset="0"/>
                      </a:rPr>
                      <m:t>nF</m:t>
                    </m:r>
                  </m:oMath>
                </a14:m>
                <a:endParaRPr kumimoji="1" lang="en-US" altLang="ja-JP" dirty="0"/>
              </a:p>
              <a:p>
                <a:r>
                  <a:rPr lang="en-US" altLang="ja-JP" dirty="0"/>
                  <a:t>M-</a:t>
                </a:r>
                <a:r>
                  <a:rPr lang="en-US" altLang="ja-JP" dirty="0" err="1"/>
                  <a:t>Varicap</a:t>
                </a:r>
                <a:r>
                  <a:rPr lang="ja-JP" altLang="en-US" dirty="0"/>
                  <a:t>ならば約</a:t>
                </a:r>
                <a14:m>
                  <m:oMath xmlns:m="http://schemas.openxmlformats.org/officeDocument/2006/math">
                    <m:r>
                      <a:rPr lang="en-US" altLang="ja-JP" b="0" i="1" smtClean="0">
                        <a:latin typeface="Cambria Math" panose="02040503050406030204" pitchFamily="18" charset="0"/>
                      </a:rPr>
                      <m:t>4.0 </m:t>
                    </m:r>
                    <m:r>
                      <m:rPr>
                        <m:sty m:val="p"/>
                      </m:rPr>
                      <a:rPr lang="en-US" altLang="ja-JP" b="0" i="0" smtClean="0">
                        <a:latin typeface="Cambria Math" panose="02040503050406030204" pitchFamily="18" charset="0"/>
                      </a:rPr>
                      <m:t>nF</m:t>
                    </m:r>
                  </m:oMath>
                </a14:m>
                <a:r>
                  <a:rPr kumimoji="1" lang="ja-JP" altLang="en-US" dirty="0"/>
                  <a:t>ほど。</a:t>
                </a:r>
                <a:endParaRPr kumimoji="1" lang="en-US" altLang="ja-JP" dirty="0"/>
              </a:p>
            </p:txBody>
          </p:sp>
        </mc:Choice>
        <mc:Fallback xmlns="">
          <p:sp>
            <p:nvSpPr>
              <p:cNvPr id="67" name="テキスト ボックス 66">
                <a:extLst>
                  <a:ext uri="{FF2B5EF4-FFF2-40B4-BE49-F238E27FC236}">
                    <a16:creationId xmlns:a16="http://schemas.microsoft.com/office/drawing/2014/main" id="{1B2FFF28-1F9A-60B8-3DEB-BB3C7B9B1265}"/>
                  </a:ext>
                </a:extLst>
              </p:cNvPr>
              <p:cNvSpPr txBox="1">
                <a:spLocks noRot="1" noChangeAspect="1" noMove="1" noResize="1" noEditPoints="1" noAdjustHandles="1" noChangeArrowheads="1" noChangeShapeType="1" noTextEdit="1"/>
              </p:cNvSpPr>
              <p:nvPr/>
            </p:nvSpPr>
            <p:spPr>
              <a:xfrm>
                <a:off x="7702422" y="2107071"/>
                <a:ext cx="4455561" cy="3686971"/>
              </a:xfrm>
              <a:prstGeom prst="rect">
                <a:avLst/>
              </a:prstGeom>
              <a:blipFill>
                <a:blip r:embed="rId2"/>
                <a:stretch>
                  <a:fillRect l="-1233" t="-1325" b="-1987"/>
                </a:stretch>
              </a:blipFill>
            </p:spPr>
            <p:txBody>
              <a:bodyPr/>
              <a:lstStyle/>
              <a:p>
                <a:r>
                  <a:rPr lang="ja-JP" altLang="en-US">
                    <a:noFill/>
                  </a:rPr>
                  <a:t> </a:t>
                </a:r>
              </a:p>
            </p:txBody>
          </p:sp>
        </mc:Fallback>
      </mc:AlternateContent>
      <p:sp>
        <p:nvSpPr>
          <p:cNvPr id="72" name="フリーフォーム: 図形 71">
            <a:extLst>
              <a:ext uri="{FF2B5EF4-FFF2-40B4-BE49-F238E27FC236}">
                <a16:creationId xmlns:a16="http://schemas.microsoft.com/office/drawing/2014/main" id="{AB522667-1FD4-2992-D7C8-C1F3F645F326}"/>
              </a:ext>
            </a:extLst>
          </p:cNvPr>
          <p:cNvSpPr/>
          <p:nvPr/>
        </p:nvSpPr>
        <p:spPr bwMode="auto">
          <a:xfrm rot="5400000" flipV="1">
            <a:off x="2446476" y="2092914"/>
            <a:ext cx="2889574" cy="3446366"/>
          </a:xfrm>
          <a:custGeom>
            <a:avLst/>
            <a:gdLst>
              <a:gd name="connsiteX0" fmla="*/ 1564810 w 2889574"/>
              <a:gd name="connsiteY0" fmla="*/ 0 h 3446366"/>
              <a:gd name="connsiteX1" fmla="*/ 1564810 w 2889574"/>
              <a:gd name="connsiteY1" fmla="*/ 609 h 3446366"/>
              <a:gd name="connsiteX2" fmla="*/ 2315669 w 2889574"/>
              <a:gd name="connsiteY2" fmla="*/ 609 h 3446366"/>
              <a:gd name="connsiteX3" fmla="*/ 2315669 w 2889574"/>
              <a:gd name="connsiteY3" fmla="*/ 0 h 3446366"/>
              <a:gd name="connsiteX4" fmla="*/ 942471 w 2889574"/>
              <a:gd name="connsiteY4" fmla="*/ 1202264 h 3446366"/>
              <a:gd name="connsiteX5" fmla="*/ 1932499 w 2889574"/>
              <a:gd name="connsiteY5" fmla="*/ 1202264 h 3446366"/>
              <a:gd name="connsiteX6" fmla="*/ 1932499 w 2889574"/>
              <a:gd name="connsiteY6" fmla="*/ 2906195 h 3446366"/>
              <a:gd name="connsiteX7" fmla="*/ 942471 w 2889574"/>
              <a:gd name="connsiteY7" fmla="*/ 2906195 h 3446366"/>
              <a:gd name="connsiteX8" fmla="*/ 0 w 2889574"/>
              <a:gd name="connsiteY8" fmla="*/ 609 h 3446366"/>
              <a:gd name="connsiteX9" fmla="*/ 1 w 2889574"/>
              <a:gd name="connsiteY9" fmla="*/ 3446366 h 3446366"/>
              <a:gd name="connsiteX10" fmla="*/ 2889574 w 2889574"/>
              <a:gd name="connsiteY10" fmla="*/ 3446366 h 3446366"/>
              <a:gd name="connsiteX11" fmla="*/ 2889574 w 2889574"/>
              <a:gd name="connsiteY11" fmla="*/ 609 h 3446366"/>
              <a:gd name="connsiteX12" fmla="*/ 2315669 w 2889574"/>
              <a:gd name="connsiteY12" fmla="*/ 609 h 3446366"/>
              <a:gd name="connsiteX13" fmla="*/ 2315669 w 2889574"/>
              <a:gd name="connsiteY13" fmla="*/ 514622 h 3446366"/>
              <a:gd name="connsiteX14" fmla="*/ 1564810 w 2889574"/>
              <a:gd name="connsiteY14" fmla="*/ 514622 h 3446366"/>
              <a:gd name="connsiteX15" fmla="*/ 1564810 w 2889574"/>
              <a:gd name="connsiteY15" fmla="*/ 609 h 344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89574" h="3446366">
                <a:moveTo>
                  <a:pt x="1564810" y="0"/>
                </a:moveTo>
                <a:lnTo>
                  <a:pt x="1564810" y="609"/>
                </a:lnTo>
                <a:lnTo>
                  <a:pt x="2315669" y="609"/>
                </a:lnTo>
                <a:lnTo>
                  <a:pt x="2315669" y="0"/>
                </a:lnTo>
                <a:close/>
                <a:moveTo>
                  <a:pt x="942471" y="1202264"/>
                </a:moveTo>
                <a:lnTo>
                  <a:pt x="1932499" y="1202264"/>
                </a:lnTo>
                <a:lnTo>
                  <a:pt x="1932499" y="2906195"/>
                </a:lnTo>
                <a:lnTo>
                  <a:pt x="942471" y="2906195"/>
                </a:lnTo>
                <a:close/>
                <a:moveTo>
                  <a:pt x="0" y="609"/>
                </a:moveTo>
                <a:lnTo>
                  <a:pt x="1" y="3446366"/>
                </a:lnTo>
                <a:lnTo>
                  <a:pt x="2889574" y="3446366"/>
                </a:lnTo>
                <a:lnTo>
                  <a:pt x="2889574" y="609"/>
                </a:lnTo>
                <a:lnTo>
                  <a:pt x="2315669" y="609"/>
                </a:lnTo>
                <a:lnTo>
                  <a:pt x="2315669" y="514622"/>
                </a:lnTo>
                <a:lnTo>
                  <a:pt x="1564810" y="514622"/>
                </a:lnTo>
                <a:lnTo>
                  <a:pt x="1564810" y="609"/>
                </a:lnTo>
                <a:close/>
              </a:path>
            </a:pathLst>
          </a:custGeom>
          <a:solidFill>
            <a:srgbClr val="00B8FF">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3955635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73434-3ED8-E3ED-6C98-6873E597AD06}"/>
              </a:ext>
            </a:extLst>
          </p:cNvPr>
          <p:cNvSpPr>
            <a:spLocks noGrp="1"/>
          </p:cNvSpPr>
          <p:nvPr>
            <p:ph type="title"/>
          </p:nvPr>
        </p:nvSpPr>
        <p:spPr/>
        <p:txBody>
          <a:bodyPr/>
          <a:lstStyle/>
          <a:p>
            <a:r>
              <a:rPr kumimoji="1" lang="ja-JP" altLang="en-US" dirty="0"/>
              <a:t>本日お話しすること</a:t>
            </a:r>
          </a:p>
        </p:txBody>
      </p:sp>
      <p:sp>
        <p:nvSpPr>
          <p:cNvPr id="3" name="コンテンツ プレースホルダー 2">
            <a:extLst>
              <a:ext uri="{FF2B5EF4-FFF2-40B4-BE49-F238E27FC236}">
                <a16:creationId xmlns:a16="http://schemas.microsoft.com/office/drawing/2014/main" id="{B39C4BB7-A584-2FE5-05CA-48BB4D616A63}"/>
              </a:ext>
            </a:extLst>
          </p:cNvPr>
          <p:cNvSpPr>
            <a:spLocks noGrp="1"/>
          </p:cNvSpPr>
          <p:nvPr>
            <p:ph idx="1"/>
          </p:nvPr>
        </p:nvSpPr>
        <p:spPr/>
        <p:txBody>
          <a:bodyPr/>
          <a:lstStyle/>
          <a:p>
            <a:r>
              <a:rPr kumimoji="1" lang="ja-JP" altLang="en-US" dirty="0"/>
              <a:t>・</a:t>
            </a:r>
            <a:r>
              <a:rPr kumimoji="1" lang="en-US" altLang="ja-JP" dirty="0"/>
              <a:t>PAD</a:t>
            </a:r>
            <a:r>
              <a:rPr kumimoji="1" lang="ja-JP" altLang="en-US" dirty="0"/>
              <a:t>配置から検討した回路面積について</a:t>
            </a:r>
          </a:p>
        </p:txBody>
      </p:sp>
      <p:sp>
        <p:nvSpPr>
          <p:cNvPr id="5" name="コンテンツ プレースホルダー 2">
            <a:extLst>
              <a:ext uri="{FF2B5EF4-FFF2-40B4-BE49-F238E27FC236}">
                <a16:creationId xmlns:a16="http://schemas.microsoft.com/office/drawing/2014/main" id="{907A7AAE-C01C-6A9B-22ED-B14436EDBD7A}"/>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407948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39C7F-9CE1-8573-78B6-40E857C9F263}"/>
              </a:ext>
            </a:extLst>
          </p:cNvPr>
          <p:cNvSpPr>
            <a:spLocks noGrp="1"/>
          </p:cNvSpPr>
          <p:nvPr>
            <p:ph type="title"/>
          </p:nvPr>
        </p:nvSpPr>
        <p:spPr/>
        <p:txBody>
          <a:bodyPr/>
          <a:lstStyle/>
          <a:p>
            <a:r>
              <a:rPr lang="ja-JP" altLang="en-US" dirty="0"/>
              <a:t>容量の効果</a:t>
            </a:r>
            <a:endParaRPr kumimoji="1" lang="ja-JP" altLang="en-US" dirty="0"/>
          </a:p>
        </p:txBody>
      </p:sp>
      <p:pic>
        <p:nvPicPr>
          <p:cNvPr id="5" name="図 4" descr="矢印 が含まれている画像&#10;&#10;自動的に生成された説明">
            <a:extLst>
              <a:ext uri="{FF2B5EF4-FFF2-40B4-BE49-F238E27FC236}">
                <a16:creationId xmlns:a16="http://schemas.microsoft.com/office/drawing/2014/main" id="{B4ABFE44-D27E-8DEF-13A2-4330A4AC2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81" y="1649332"/>
            <a:ext cx="4398273" cy="424282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FCC1B0-451E-5359-F6C9-74569083BB28}"/>
                  </a:ext>
                </a:extLst>
              </p:cNvPr>
              <p:cNvSpPr txBox="1"/>
              <p:nvPr/>
            </p:nvSpPr>
            <p:spPr>
              <a:xfrm>
                <a:off x="6079267" y="2290618"/>
                <a:ext cx="4838115" cy="1747786"/>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=1 </m:t>
                    </m:r>
                    <m:r>
                      <m:rPr>
                        <m:sty m:val="p"/>
                      </m:rPr>
                      <a:rPr kumimoji="1" lang="en-US" altLang="ja-JP" b="0" i="0" smtClean="0">
                        <a:latin typeface="Cambria Math" panose="02040503050406030204" pitchFamily="18" charset="0"/>
                      </a:rPr>
                      <m:t>mA</m:t>
                    </m:r>
                  </m:oMath>
                </a14:m>
                <a:r>
                  <a:rPr kumimoji="1" lang="ja-JP" altLang="en-US" dirty="0"/>
                  <a:t>、入力抵抗</a:t>
                </a:r>
                <a14:m>
                  <m:oMath xmlns:m="http://schemas.openxmlformats.org/officeDocument/2006/math">
                    <m:r>
                      <a:rPr kumimoji="1" lang="en-US" altLang="ja-JP" b="0" i="1" smtClean="0">
                        <a:latin typeface="Cambria Math" panose="02040503050406030204" pitchFamily="18" charset="0"/>
                      </a:rPr>
                      <m:t>50 </m:t>
                    </m:r>
                    <m:r>
                      <m:rPr>
                        <m:sty m:val="p"/>
                      </m:rPr>
                      <a:rPr kumimoji="1" lang="en-US" altLang="ja-JP" b="0" i="0" smtClean="0">
                        <a:latin typeface="Cambria Math" panose="02040503050406030204" pitchFamily="18" charset="0"/>
                      </a:rPr>
                      <m:t>Ω</m:t>
                    </m:r>
                  </m:oMath>
                </a14:m>
                <a:r>
                  <a:rPr kumimoji="1" lang="ja-JP" altLang="en-US" dirty="0"/>
                  <a:t>とすると</a:t>
                </a:r>
                <a:endParaRPr kumimoji="1" lang="en-US" altLang="ja-JP" dirty="0"/>
              </a:p>
              <a:p>
                <a:endParaRPr lang="en-US" altLang="ja-JP" dirty="0"/>
              </a:p>
              <a:p>
                <a:r>
                  <a:rPr kumimoji="1" lang="ja-JP" altLang="en-US" dirty="0"/>
                  <a:t>利得が</a:t>
                </a:r>
                <a14:m>
                  <m:oMath xmlns:m="http://schemas.openxmlformats.org/officeDocument/2006/math">
                    <m:r>
                      <a:rPr kumimoji="1" lang="en-US" altLang="ja-JP" b="0" i="1" smtClean="0">
                        <a:latin typeface="Cambria Math" panose="02040503050406030204" pitchFamily="18" charset="0"/>
                      </a:rPr>
                      <m:t>1/</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oMath>
                </a14:m>
                <a:r>
                  <a:rPr kumimoji="1" lang="ja-JP" altLang="en-US" dirty="0"/>
                  <a:t>に初めてなるのが</a:t>
                </a:r>
                <a:endParaRPr kumimoji="1"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𝐶</m:t>
                          </m:r>
                        </m:sub>
                      </m:sSub>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𝜋</m:t>
                          </m:r>
                          <m:r>
                            <a:rPr kumimoji="1" lang="en-US" altLang="ja-JP" b="0" i="1" smtClean="0">
                              <a:latin typeface="Cambria Math" panose="02040503050406030204" pitchFamily="18" charset="0"/>
                            </a:rPr>
                            <m:t>𝐶𝑅</m:t>
                          </m:r>
                        </m:den>
                      </m:f>
                    </m:oMath>
                  </m:oMathPara>
                </a14:m>
                <a:endParaRPr kumimoji="1" lang="en-US" altLang="ja-JP" dirty="0"/>
              </a:p>
              <a:p>
                <a:r>
                  <a:rPr lang="ja-JP" altLang="en-US" dirty="0"/>
                  <a:t>であるので、これを</a:t>
                </a:r>
                <a14:m>
                  <m:oMath xmlns:m="http://schemas.openxmlformats.org/officeDocument/2006/math">
                    <m:r>
                      <a:rPr lang="en-US" altLang="ja-JP" b="0" i="1" smtClean="0">
                        <a:latin typeface="Cambria Math" panose="02040503050406030204" pitchFamily="18" charset="0"/>
                      </a:rPr>
                      <m:t>1 </m:t>
                    </m:r>
                    <m:r>
                      <m:rPr>
                        <m:sty m:val="p"/>
                      </m:rPr>
                      <a:rPr lang="en-US" altLang="ja-JP" b="0" i="0" smtClean="0">
                        <a:latin typeface="Cambria Math" panose="02040503050406030204" pitchFamily="18" charset="0"/>
                      </a:rPr>
                      <m:t>MHz</m:t>
                    </m:r>
                  </m:oMath>
                </a14:m>
                <a:r>
                  <a:rPr kumimoji="1" lang="ja-JP" altLang="en-US" dirty="0"/>
                  <a:t>とすると</a:t>
                </a:r>
              </a:p>
            </p:txBody>
          </p:sp>
        </mc:Choice>
        <mc:Fallback xmlns="">
          <p:sp>
            <p:nvSpPr>
              <p:cNvPr id="6" name="テキスト ボックス 5">
                <a:extLst>
                  <a:ext uri="{FF2B5EF4-FFF2-40B4-BE49-F238E27FC236}">
                    <a16:creationId xmlns:a16="http://schemas.microsoft.com/office/drawing/2014/main" id="{83FCC1B0-451E-5359-F6C9-74569083BB28}"/>
                  </a:ext>
                </a:extLst>
              </p:cNvPr>
              <p:cNvSpPr txBox="1">
                <a:spLocks noRot="1" noChangeAspect="1" noMove="1" noResize="1" noEditPoints="1" noAdjustHandles="1" noChangeArrowheads="1" noChangeShapeType="1" noTextEdit="1"/>
              </p:cNvSpPr>
              <p:nvPr/>
            </p:nvSpPr>
            <p:spPr>
              <a:xfrm>
                <a:off x="6079267" y="2290618"/>
                <a:ext cx="4838115" cy="1747786"/>
              </a:xfrm>
              <a:prstGeom prst="rect">
                <a:avLst/>
              </a:prstGeom>
              <a:blipFill>
                <a:blip r:embed="rId3"/>
                <a:stretch>
                  <a:fillRect l="-1008" t="-2797" b="-41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53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815E4-314B-980A-18F1-9E1C55DD29F6}"/>
              </a:ext>
            </a:extLst>
          </p:cNvPr>
          <p:cNvSpPr>
            <a:spLocks noGrp="1"/>
          </p:cNvSpPr>
          <p:nvPr>
            <p:ph type="title"/>
          </p:nvPr>
        </p:nvSpPr>
        <p:spPr/>
        <p:txBody>
          <a:bodyPr/>
          <a:lstStyle/>
          <a:p>
            <a:r>
              <a:rPr lang="ja-JP" altLang="en-US" dirty="0"/>
              <a:t>回路</a:t>
            </a:r>
            <a:r>
              <a:rPr kumimoji="1" lang="ja-JP" altLang="en-US" dirty="0"/>
              <a:t>作成候補</a:t>
            </a: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37084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0.34</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×0.36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=0.12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37084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0" smtClean="0">
                                    <a:latin typeface="Cambria Math" panose="02040503050406030204" pitchFamily="18" charset="0"/>
                                  </a:rPr>
                                  <m:t>0.9</m:t>
                                </m:r>
                                <m:r>
                                  <a:rPr kumimoji="1" lang="en-US" altLang="ja-JP" sz="2400" b="0" smtClean="0">
                                    <a:latin typeface="Cambria Math" panose="02040503050406030204" pitchFamily="18" charset="0"/>
                                  </a:rPr>
                                  <m:t>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=1.04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37084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1.29 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×1.16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=1.50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37084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1</m:t>
                                </m:r>
                                <m:r>
                                  <a:rPr kumimoji="1" lang="en-US" altLang="ja-JP" sz="2400" b="0" smtClean="0">
                                    <a:latin typeface="Cambria Math" panose="02040503050406030204" pitchFamily="18" charset="0"/>
                                  </a:rPr>
                                  <m:t>8 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×0.56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=0.66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oMath>
                            </m:oMathPara>
                          </a14:m>
                          <a:endParaRPr kumimoji="1" lang="ja-JP" altLang="en-US" sz="2400" i="0" dirty="0"/>
                        </a:p>
                      </a:txBody>
                      <a:tcPr/>
                    </a:tc>
                    <a:tc>
                      <a:txBody>
                        <a:bodyPr/>
                        <a:lstStyle/>
                        <a:p>
                          <a:endParaRPr kumimoji="1" lang="ja-JP" altLang="en-US" sz="2400" i="0" dirty="0"/>
                        </a:p>
                      </a:txBody>
                      <a:tcPr/>
                    </a:tc>
                    <a:extLst>
                      <a:ext uri="{0D108BD9-81ED-4DB2-BD59-A6C34878D82A}">
                        <a16:rowId xmlns:a16="http://schemas.microsoft.com/office/drawing/2014/main" val="1074101895"/>
                      </a:ext>
                    </a:extLst>
                  </a:tr>
                  <a:tr h="37084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1.</m:t>
                                </m:r>
                                <m:r>
                                  <a:rPr kumimoji="1" lang="en-US" altLang="ja-JP" sz="2400" b="0" i="0" smtClean="0">
                                    <a:latin typeface="Cambria Math" panose="02040503050406030204" pitchFamily="18" charset="0"/>
                                  </a:rPr>
                                  <m:t>2</m:t>
                                </m:r>
                                <m:r>
                                  <a:rPr kumimoji="1" lang="en-US" altLang="ja-JP" sz="2400" b="0" smtClean="0">
                                    <a:latin typeface="Cambria Math" panose="02040503050406030204" pitchFamily="18" charset="0"/>
                                  </a:rPr>
                                  <m:t>4 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×1.26 </m:t>
                                </m:r>
                                <m:r>
                                  <m:rPr>
                                    <m:sty m:val="p"/>
                                  </m:rPr>
                                  <a:rPr kumimoji="1" lang="en-US" altLang="ja-JP" sz="2400" b="0" smtClean="0">
                                    <a:latin typeface="Cambria Math" panose="02040503050406030204" pitchFamily="18" charset="0"/>
                                  </a:rPr>
                                  <m:t>mm</m:t>
                                </m:r>
                                <m:r>
                                  <a:rPr kumimoji="1" lang="en-US" altLang="ja-JP" sz="2400" b="0" smtClean="0">
                                    <a:latin typeface="Cambria Math" panose="02040503050406030204" pitchFamily="18" charset="0"/>
                                  </a:rPr>
                                  <m:t>=1.56 </m:t>
                                </m:r>
                                <m:sSup>
                                  <m:sSupPr>
                                    <m:ctrlPr>
                                      <a:rPr kumimoji="1" lang="en-US" altLang="ja-JP" sz="2400" b="0" i="1" smtClean="0">
                                        <a:latin typeface="Cambria Math" panose="02040503050406030204" pitchFamily="18" charset="0"/>
                                      </a:rPr>
                                    </m:ctrlPr>
                                  </m:sSupPr>
                                  <m:e>
                                    <m:r>
                                      <m:rPr>
                                        <m:sty m:val="p"/>
                                      </m:rPr>
                                      <a:rPr kumimoji="1" lang="en-US" altLang="ja-JP" sz="2400" b="0" smtClean="0">
                                        <a:latin typeface="Cambria Math" panose="02040503050406030204" pitchFamily="18" charset="0"/>
                                      </a:rPr>
                                      <m:t>mm</m:t>
                                    </m:r>
                                  </m:e>
                                  <m:sup>
                                    <m:r>
                                      <a:rPr kumimoji="1" lang="en-US" altLang="ja-JP" sz="2400" b="0" smtClean="0">
                                        <a:latin typeface="Cambria Math" panose="02040503050406030204" pitchFamily="18" charset="0"/>
                                      </a:rPr>
                                      <m:t>2</m:t>
                                    </m:r>
                                  </m:sup>
                                </m:sSup>
                                <m:r>
                                  <a:rPr kumimoji="1" lang="en-US" altLang="ja-JP" sz="2400" b="0" i="0" smtClean="0">
                                    <a:latin typeface="Cambria Math" panose="02040503050406030204" pitchFamily="18" charset="0"/>
                                  </a:rPr>
                                  <m:t>(+</m:t>
                                </m:r>
                                <m:r>
                                  <a:rPr kumimoji="1" lang="ja-JP" altLang="en-US" sz="2400" b="0" i="1" smtClean="0">
                                    <a:latin typeface="Cambria Math" panose="02040503050406030204" pitchFamily="18" charset="0"/>
                                  </a:rPr>
                                  <m:t>光部分</m:t>
                                </m:r>
                                <m:r>
                                  <a:rPr kumimoji="1" lang="en-US" altLang="ja-JP" sz="2400" b="0" i="0" smtClean="0">
                                    <a:latin typeface="Cambria Math" panose="02040503050406030204" pitchFamily="18" charset="0"/>
                                  </a:rPr>
                                  <m:t>)</m:t>
                                </m:r>
                              </m:oMath>
                            </m:oMathPara>
                          </a14:m>
                          <a:endParaRPr kumimoji="1" lang="ja-JP" altLang="en-US" sz="2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Choice>
        <mc:Fallback xmlns="">
          <p:graphicFrame>
            <p:nvGraphicFramePr>
              <p:cNvPr id="4" name="表 3">
                <a:extLst>
                  <a:ext uri="{FF2B5EF4-FFF2-40B4-BE49-F238E27FC236}">
                    <a16:creationId xmlns:a16="http://schemas.microsoft.com/office/drawing/2014/main" id="{19DD362C-ED19-552C-BA1D-BB066061306C}"/>
                  </a:ext>
                </a:extLst>
              </p:cNvPr>
              <p:cNvGraphicFramePr>
                <a:graphicFrameLocks noGrp="1"/>
              </p:cNvGraphicFramePr>
              <p:nvPr>
                <p:extLst>
                  <p:ext uri="{D42A27DB-BD31-4B8C-83A1-F6EECF244321}">
                    <p14:modId xmlns:p14="http://schemas.microsoft.com/office/powerpoint/2010/main" val="2560518357"/>
                  </p:ext>
                </p:extLst>
              </p:nvPr>
            </p:nvGraphicFramePr>
            <p:xfrm>
              <a:off x="209021" y="2503249"/>
              <a:ext cx="11773957" cy="3840480"/>
            </p:xfrm>
            <a:graphic>
              <a:graphicData uri="http://schemas.openxmlformats.org/drawingml/2006/table">
                <a:tbl>
                  <a:tblPr firstRow="1" bandRow="1">
                    <a:tableStyleId>{5940675A-B579-460E-94D1-54222C63F5DA}</a:tableStyleId>
                  </a:tblPr>
                  <a:tblGrid>
                    <a:gridCol w="6104678">
                      <a:extLst>
                        <a:ext uri="{9D8B030D-6E8A-4147-A177-3AD203B41FA5}">
                          <a16:colId xmlns:a16="http://schemas.microsoft.com/office/drawing/2014/main" val="730652356"/>
                        </a:ext>
                      </a:extLst>
                    </a:gridCol>
                    <a:gridCol w="4501728">
                      <a:extLst>
                        <a:ext uri="{9D8B030D-6E8A-4147-A177-3AD203B41FA5}">
                          <a16:colId xmlns:a16="http://schemas.microsoft.com/office/drawing/2014/main" val="660851023"/>
                        </a:ext>
                      </a:extLst>
                    </a:gridCol>
                    <a:gridCol w="1167551">
                      <a:extLst>
                        <a:ext uri="{9D8B030D-6E8A-4147-A177-3AD203B41FA5}">
                          <a16:colId xmlns:a16="http://schemas.microsoft.com/office/drawing/2014/main" val="2320896432"/>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tc>
                      <a:txBody>
                        <a:bodyPr/>
                        <a:lstStyle/>
                        <a:p>
                          <a:r>
                            <a:rPr kumimoji="1" lang="ja-JP" altLang="en-US" sz="2400" dirty="0"/>
                            <a:t>個数案</a:t>
                          </a:r>
                        </a:p>
                      </a:txBody>
                      <a:tcPr/>
                    </a:tc>
                    <a:extLst>
                      <a:ext uri="{0D108BD9-81ED-4DB2-BD59-A6C34878D82A}">
                        <a16:rowId xmlns:a16="http://schemas.microsoft.com/office/drawing/2014/main" val="4284816512"/>
                      </a:ext>
                    </a:extLst>
                  </a:tr>
                  <a:tr h="457200">
                    <a:tc>
                      <a:txBody>
                        <a:bodyPr/>
                        <a:lstStyle/>
                        <a:p>
                          <a:r>
                            <a:rPr kumimoji="1" lang="ja-JP" altLang="en-US" sz="2400" dirty="0"/>
                            <a:t>①</a:t>
                          </a:r>
                          <a:r>
                            <a:rPr kumimoji="1" lang="en-US" altLang="ja-JP" sz="2400" dirty="0"/>
                            <a:t>TIA</a:t>
                          </a:r>
                          <a:r>
                            <a:rPr kumimoji="1" lang="ja-JP" altLang="en-US" sz="2400" dirty="0"/>
                            <a:t>単体（直流用　バッファなし）</a:t>
                          </a:r>
                        </a:p>
                      </a:txBody>
                      <a:tcPr/>
                    </a:tc>
                    <a:tc>
                      <a:txBody>
                        <a:bodyPr/>
                        <a:lstStyle/>
                        <a:p>
                          <a:endParaRPr lang="ja-JP"/>
                        </a:p>
                      </a:txBody>
                      <a:tcPr>
                        <a:blipFill>
                          <a:blip r:embed="rId2"/>
                          <a:stretch>
                            <a:fillRect l="-135908" t="-113333" r="-26287" b="-668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97269007"/>
                      </a:ext>
                    </a:extLst>
                  </a:tr>
                  <a:tr h="822960">
                    <a:tc>
                      <a:txBody>
                        <a:bodyPr/>
                        <a:lstStyle/>
                        <a:p>
                          <a:r>
                            <a:rPr kumimoji="1" lang="ja-JP" altLang="en-US" sz="2400" dirty="0"/>
                            <a:t>②乗算器単体</a:t>
                          </a:r>
                          <a:endParaRPr kumimoji="1" lang="en-US" altLang="ja-JP" sz="2400" dirty="0"/>
                        </a:p>
                        <a:p>
                          <a:r>
                            <a:rPr kumimoji="1" lang="ja-JP" altLang="en-US" sz="2400" dirty="0"/>
                            <a:t>（ギルバートセル</a:t>
                          </a:r>
                          <a:r>
                            <a:rPr kumimoji="1" lang="en-US" altLang="ja-JP" sz="2400" dirty="0"/>
                            <a:t>+</a:t>
                          </a:r>
                          <a:r>
                            <a:rPr kumimoji="1" lang="ja-JP" altLang="en-US" sz="2400" dirty="0"/>
                            <a:t>抵抗、直流用　バッファなし）</a:t>
                          </a:r>
                        </a:p>
                      </a:txBody>
                      <a:tcPr/>
                    </a:tc>
                    <a:tc>
                      <a:txBody>
                        <a:bodyPr/>
                        <a:lstStyle/>
                        <a:p>
                          <a:endParaRPr lang="ja-JP"/>
                        </a:p>
                      </a:txBody>
                      <a:tcPr>
                        <a:blipFill>
                          <a:blip r:embed="rId2"/>
                          <a:stretch>
                            <a:fillRect l="-135908" t="-118519" r="-26287" b="-27111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794417752"/>
                      </a:ext>
                    </a:extLst>
                  </a:tr>
                  <a:tr h="822960">
                    <a:tc>
                      <a:txBody>
                        <a:bodyPr/>
                        <a:lstStyle/>
                        <a:p>
                          <a:r>
                            <a:rPr kumimoji="1" lang="ja-JP" altLang="en-US" sz="2400" dirty="0"/>
                            <a:t>③</a:t>
                          </a:r>
                          <a:r>
                            <a:rPr kumimoji="1" lang="en-US" altLang="ja-JP" sz="2400" dirty="0"/>
                            <a:t>2</a:t>
                          </a:r>
                          <a:r>
                            <a:rPr kumimoji="1" lang="ja-JP" altLang="en-US" sz="2400" dirty="0"/>
                            <a:t>入力積和演算回路</a:t>
                          </a:r>
                          <a:endParaRPr kumimoji="1" lang="en-US" altLang="ja-JP" sz="2400" dirty="0"/>
                        </a:p>
                        <a:p>
                          <a:r>
                            <a:rPr kumimoji="1" lang="ja-JP" altLang="en-US" sz="2400" dirty="0"/>
                            <a:t>（</a:t>
                          </a:r>
                          <a:r>
                            <a:rPr kumimoji="1" lang="en-US" altLang="ja-JP" sz="2400" dirty="0"/>
                            <a:t>TIA+</a:t>
                          </a:r>
                          <a:r>
                            <a:rPr kumimoji="1" lang="ja-JP" altLang="en-US" sz="2400" dirty="0"/>
                            <a:t>ギルバートセル、バッファあり）</a:t>
                          </a:r>
                        </a:p>
                      </a:txBody>
                      <a:tcPr/>
                    </a:tc>
                    <a:tc>
                      <a:txBody>
                        <a:bodyPr/>
                        <a:lstStyle/>
                        <a:p>
                          <a:endParaRPr lang="ja-JP"/>
                        </a:p>
                      </a:txBody>
                      <a:tcPr>
                        <a:blipFill>
                          <a:blip r:embed="rId2"/>
                          <a:stretch>
                            <a:fillRect l="-135908" t="-216912" r="-26287" b="-1691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288219109"/>
                      </a:ext>
                    </a:extLst>
                  </a:tr>
                  <a:tr h="457200">
                    <a:tc>
                      <a:txBody>
                        <a:bodyPr/>
                        <a:lstStyle/>
                        <a:p>
                          <a:r>
                            <a:rPr kumimoji="1" lang="ja-JP" altLang="en-US" sz="2400" dirty="0"/>
                            <a:t>④</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TIA</a:t>
                          </a:r>
                          <a:r>
                            <a:rPr kumimoji="1" lang="ja-JP" altLang="en-US" sz="2400" dirty="0"/>
                            <a:t>（バッファありに直す）</a:t>
                          </a:r>
                        </a:p>
                      </a:txBody>
                      <a:tcPr/>
                    </a:tc>
                    <a:tc>
                      <a:txBody>
                        <a:bodyPr/>
                        <a:lstStyle/>
                        <a:p>
                          <a:endParaRPr lang="ja-JP"/>
                        </a:p>
                      </a:txBody>
                      <a:tcPr>
                        <a:blipFill>
                          <a:blip r:embed="rId2"/>
                          <a:stretch>
                            <a:fillRect l="-135908" t="-574667" r="-26287" b="-206667"/>
                          </a:stretch>
                        </a:blipFill>
                      </a:tcPr>
                    </a:tc>
                    <a:tc>
                      <a:txBody>
                        <a:bodyPr/>
                        <a:lstStyle/>
                        <a:p>
                          <a:endParaRPr kumimoji="1" lang="ja-JP" altLang="en-US" sz="2400" i="0" dirty="0"/>
                        </a:p>
                      </a:txBody>
                      <a:tcPr/>
                    </a:tc>
                    <a:extLst>
                      <a:ext uri="{0D108BD9-81ED-4DB2-BD59-A6C34878D82A}">
                        <a16:rowId xmlns:a16="http://schemas.microsoft.com/office/drawing/2014/main" val="1074101895"/>
                      </a:ext>
                    </a:extLst>
                  </a:tr>
                  <a:tr h="822960">
                    <a:tc>
                      <a:txBody>
                        <a:bodyPr/>
                        <a:lstStyle/>
                        <a:p>
                          <a:r>
                            <a:rPr kumimoji="1" lang="ja-JP" altLang="en-US" sz="2400" dirty="0"/>
                            <a:t>⑤</a:t>
                          </a:r>
                          <a:r>
                            <a:rPr kumimoji="1" lang="en-US" altLang="ja-JP" sz="2400" dirty="0"/>
                            <a:t>Coupler</a:t>
                          </a:r>
                          <a:r>
                            <a:rPr kumimoji="1" lang="ja-JP" altLang="en-US" sz="2400" dirty="0"/>
                            <a:t>、</a:t>
                          </a:r>
                          <a:r>
                            <a:rPr kumimoji="1" lang="en-US" altLang="ja-JP" sz="2400" dirty="0"/>
                            <a:t>PD</a:t>
                          </a:r>
                          <a:r>
                            <a:rPr kumimoji="1" lang="ja-JP" altLang="en-US" sz="2400" dirty="0"/>
                            <a:t>、</a:t>
                          </a:r>
                          <a:r>
                            <a:rPr kumimoji="1" lang="en-US" altLang="ja-JP" sz="2400" dirty="0"/>
                            <a:t>2</a:t>
                          </a:r>
                          <a:r>
                            <a:rPr kumimoji="1" lang="ja-JP" altLang="en-US" sz="2400" dirty="0"/>
                            <a:t>入力積和演算回路</a:t>
                          </a:r>
                          <a:endParaRPr kumimoji="1" lang="en-US" altLang="ja-JP" sz="2400" dirty="0"/>
                        </a:p>
                        <a:p>
                          <a:r>
                            <a:rPr kumimoji="1" lang="ja-JP" altLang="en-US" sz="2400" dirty="0"/>
                            <a:t>（バッファあり）</a:t>
                          </a:r>
                        </a:p>
                      </a:txBody>
                      <a:tcPr/>
                    </a:tc>
                    <a:tc>
                      <a:txBody>
                        <a:bodyPr/>
                        <a:lstStyle/>
                        <a:p>
                          <a:endParaRPr lang="ja-JP"/>
                        </a:p>
                      </a:txBody>
                      <a:tcPr>
                        <a:blipFill>
                          <a:blip r:embed="rId2"/>
                          <a:stretch>
                            <a:fillRect l="-135908" t="-374815" r="-26287" b="-1481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i="0" dirty="0"/>
                        </a:p>
                      </a:txBody>
                      <a:tcPr/>
                    </a:tc>
                    <a:extLst>
                      <a:ext uri="{0D108BD9-81ED-4DB2-BD59-A6C34878D82A}">
                        <a16:rowId xmlns:a16="http://schemas.microsoft.com/office/drawing/2014/main" val="4060641171"/>
                      </a:ext>
                    </a:extLst>
                  </a:tr>
                </a:tbl>
              </a:graphicData>
            </a:graphic>
          </p:graphicFrame>
        </mc:Fallback>
      </mc:AlternateContent>
      <p:sp>
        <p:nvSpPr>
          <p:cNvPr id="6" name="コンテンツ プレースホルダー 2">
            <a:extLst>
              <a:ext uri="{FF2B5EF4-FFF2-40B4-BE49-F238E27FC236}">
                <a16:creationId xmlns:a16="http://schemas.microsoft.com/office/drawing/2014/main" id="{45C10178-E74F-FFC0-6544-C3FDF32747E8}"/>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7" name="コンテンツ プレースホルダー 6">
            <a:extLst>
              <a:ext uri="{FF2B5EF4-FFF2-40B4-BE49-F238E27FC236}">
                <a16:creationId xmlns:a16="http://schemas.microsoft.com/office/drawing/2014/main" id="{9DFEB62D-11AE-2F5E-C60A-91EC78BD27F7}"/>
              </a:ext>
            </a:extLst>
          </p:cNvPr>
          <p:cNvSpPr>
            <a:spLocks noGrp="1"/>
          </p:cNvSpPr>
          <p:nvPr>
            <p:ph idx="1"/>
          </p:nvPr>
        </p:nvSpPr>
        <p:spPr/>
        <p:txBody>
          <a:bodyPr/>
          <a:lstStyle/>
          <a:p>
            <a:r>
              <a:rPr lang="ja-JP" altLang="en-US" dirty="0"/>
              <a:t>以下の</a:t>
            </a:r>
            <a:r>
              <a:rPr lang="en-US" altLang="ja-JP" dirty="0"/>
              <a:t>5</a:t>
            </a:r>
            <a:r>
              <a:rPr lang="ja-JP" altLang="en-US" dirty="0"/>
              <a:t>通りの回路について面積の検討を行った。</a:t>
            </a:r>
            <a:endParaRPr kumimoji="1" lang="ja-JP" altLang="en-US" dirty="0"/>
          </a:p>
        </p:txBody>
      </p:sp>
    </p:spTree>
    <p:extLst>
      <p:ext uri="{BB962C8B-B14F-4D97-AF65-F5344CB8AC3E}">
        <p14:creationId xmlns:p14="http://schemas.microsoft.com/office/powerpoint/2010/main" val="1437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2DCFA-8966-00AD-F05B-A6AC0FEA44A7}"/>
              </a:ext>
            </a:extLst>
          </p:cNvPr>
          <p:cNvSpPr>
            <a:spLocks noGrp="1"/>
          </p:cNvSpPr>
          <p:nvPr>
            <p:ph type="title"/>
          </p:nvPr>
        </p:nvSpPr>
        <p:spPr/>
        <p:txBody>
          <a:bodyPr/>
          <a:lstStyle/>
          <a:p>
            <a:r>
              <a:rPr lang="ja-JP" altLang="en-US" dirty="0"/>
              <a:t>仮レイアウト時のサイズ</a:t>
            </a:r>
            <a:endParaRPr kumimoji="1" lang="ja-JP" altLang="en-US" dirty="0"/>
          </a:p>
        </p:txBody>
      </p:sp>
      <p:sp>
        <p:nvSpPr>
          <p:cNvPr id="3" name="コンテンツ プレースホルダー 2">
            <a:extLst>
              <a:ext uri="{FF2B5EF4-FFF2-40B4-BE49-F238E27FC236}">
                <a16:creationId xmlns:a16="http://schemas.microsoft.com/office/drawing/2014/main" id="{915761BC-2988-A406-5D58-CE23846EA049}"/>
              </a:ext>
            </a:extLst>
          </p:cNvPr>
          <p:cNvSpPr>
            <a:spLocks noGrp="1"/>
          </p:cNvSpPr>
          <p:nvPr>
            <p:ph idx="1"/>
          </p:nvPr>
        </p:nvSpPr>
        <p:spPr>
          <a:xfrm>
            <a:off x="812801" y="1295401"/>
            <a:ext cx="10437284" cy="4779963"/>
          </a:xfrm>
        </p:spPr>
        <p:txBody>
          <a:bodyPr/>
          <a:lstStyle/>
          <a:p>
            <a:r>
              <a:rPr kumimoji="1" lang="ja-JP" altLang="en-US" dirty="0"/>
              <a:t>回路の面積がどの程度か見積もるために各回路単体でレイアウトを行った。</a:t>
            </a:r>
            <a:endParaRPr kumimoji="1" lang="en-US" altLang="ja-JP" dirty="0"/>
          </a:p>
          <a:p>
            <a:r>
              <a:rPr lang="ja-JP" altLang="en-US" dirty="0"/>
              <a:t>また光関連の素子について</a:t>
            </a:r>
            <a:r>
              <a:rPr lang="en-US" altLang="ja-JP" dirty="0" err="1"/>
              <a:t>Pcell</a:t>
            </a:r>
            <a:r>
              <a:rPr lang="ja-JP" altLang="en-US" dirty="0"/>
              <a:t>からサイズを求めた。</a:t>
            </a:r>
            <a:endParaRPr kumimoji="1" lang="en-US" altLang="ja-JP"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37084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370840">
                    <a:tc>
                      <a:txBody>
                        <a:bodyPr/>
                        <a:lstStyle/>
                        <a:p>
                          <a:r>
                            <a:rPr kumimoji="1" lang="ja-JP" altLang="en-US" sz="2400" dirty="0"/>
                            <a:t>ギルバートセル単体</a:t>
                          </a:r>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55.85 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×65.43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05968310"/>
                      </a:ext>
                    </a:extLst>
                  </a:tr>
                  <a:tr h="370840">
                    <a:tc>
                      <a:txBody>
                        <a:bodyPr/>
                        <a:lstStyle/>
                        <a:p>
                          <a:r>
                            <a:rPr kumimoji="1" lang="en-US" altLang="ja-JP" sz="2400" dirty="0"/>
                            <a:t>TIA</a:t>
                          </a:r>
                          <a:r>
                            <a:rPr kumimoji="1" lang="ja-JP" altLang="en-US" sz="2400" dirty="0"/>
                            <a:t>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33.8 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×28.85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4179037725"/>
                      </a:ext>
                    </a:extLst>
                  </a:tr>
                  <a:tr h="370840">
                    <a:tc>
                      <a:txBody>
                        <a:bodyPr/>
                        <a:lstStyle/>
                        <a:p>
                          <a:r>
                            <a:rPr kumimoji="1" lang="ja-JP" altLang="en-US" sz="2400" dirty="0"/>
                            <a:t>バッファ単体</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22.64 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×18.45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1272299596"/>
                      </a:ext>
                    </a:extLst>
                  </a:tr>
                  <a:tr h="370840">
                    <a:tc>
                      <a:txBody>
                        <a:bodyPr/>
                        <a:lstStyle/>
                        <a:p>
                          <a:r>
                            <a:rPr kumimoji="1" lang="en-US" altLang="ja-JP" sz="2400" dirty="0"/>
                            <a:t>grating coupler</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×150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3273325385"/>
                      </a:ext>
                    </a:extLst>
                  </a:tr>
                  <a:tr h="370840">
                    <a:tc>
                      <a:txBody>
                        <a:bodyPr/>
                        <a:lstStyle/>
                        <a:p>
                          <a:r>
                            <a:rPr kumimoji="1" lang="en-US" altLang="ja-JP" sz="2400" dirty="0"/>
                            <a:t>photodiode</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30.7 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×14.7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224540689"/>
                      </a:ext>
                    </a:extLst>
                  </a:tr>
                  <a:tr h="370840">
                    <a:tc>
                      <a:txBody>
                        <a:bodyPr/>
                        <a:lstStyle/>
                        <a:p>
                          <a:r>
                            <a:rPr kumimoji="1" lang="en-US" altLang="ja-JP" sz="2400" dirty="0"/>
                            <a:t>PAD</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80 </m:t>
                                </m:r>
                                <m:r>
                                  <m:rPr>
                                    <m:sty m:val="p"/>
                                  </m:rPr>
                                  <a:rPr kumimoji="1" lang="ja-JP" altLang="en-US" sz="2400" b="0" i="0" smtClean="0">
                                    <a:latin typeface="Cambria Math" panose="02040503050406030204" pitchFamily="18" charset="0"/>
                                  </a:rPr>
                                  <m:t>μ</m:t>
                                </m:r>
                                <m:r>
                                  <m:rPr>
                                    <m:sty m:val="p"/>
                                  </m:rPr>
                                  <a:rPr kumimoji="1" lang="en-US" altLang="ja-JP" sz="2400" b="0" i="0" smtClean="0">
                                    <a:latin typeface="Cambria Math" panose="02040503050406030204" pitchFamily="18" charset="0"/>
                                  </a:rPr>
                                  <m:t>m</m:t>
                                </m:r>
                                <m:r>
                                  <a:rPr kumimoji="1" lang="en-US" altLang="ja-JP" sz="2400" b="0" i="1" smtClean="0">
                                    <a:latin typeface="Cambria Math" panose="02040503050406030204" pitchFamily="18" charset="0"/>
                                    <a:ea typeface="Cambria Math" panose="02040503050406030204" pitchFamily="18" charset="0"/>
                                  </a:rPr>
                                  <m:t>×80 </m:t>
                                </m:r>
                                <m:r>
                                  <m:rPr>
                                    <m:sty m:val="p"/>
                                  </m:rPr>
                                  <a:rPr kumimoji="1" lang="ja-JP" altLang="en-US" sz="2400" b="0" i="0" smtClean="0">
                                    <a:latin typeface="Cambria Math" panose="02040503050406030204" pitchFamily="18" charset="0"/>
                                    <a:ea typeface="Cambria Math" panose="02040503050406030204" pitchFamily="18" charset="0"/>
                                  </a:rPr>
                                  <m:t>μ</m:t>
                                </m:r>
                                <m:r>
                                  <m:rPr>
                                    <m:sty m:val="p"/>
                                  </m:rPr>
                                  <a:rPr kumimoji="1" lang="en-US" altLang="ja-JP" sz="2400" b="0" i="0" smtClean="0">
                                    <a:latin typeface="Cambria Math" panose="02040503050406030204" pitchFamily="18" charset="0"/>
                                    <a:ea typeface="Cambria Math" panose="02040503050406030204" pitchFamily="18" charset="0"/>
                                  </a:rPr>
                                  <m:t>m</m:t>
                                </m:r>
                              </m:oMath>
                            </m:oMathPara>
                          </a14:m>
                          <a:endParaRPr kumimoji="1" lang="ja-JP" altLang="en-US" sz="2400" i="0" dirty="0"/>
                        </a:p>
                      </a:txBody>
                      <a:tcPr/>
                    </a:tc>
                    <a:extLst>
                      <a:ext uri="{0D108BD9-81ED-4DB2-BD59-A6C34878D82A}">
                        <a16:rowId xmlns:a16="http://schemas.microsoft.com/office/drawing/2014/main" val="564728772"/>
                      </a:ext>
                    </a:extLst>
                  </a:tr>
                </a:tbl>
              </a:graphicData>
            </a:graphic>
          </p:graphicFrame>
        </mc:Choice>
        <mc:Fallback xmlns="">
          <p:graphicFrame>
            <p:nvGraphicFramePr>
              <p:cNvPr id="4" name="表 3">
                <a:extLst>
                  <a:ext uri="{FF2B5EF4-FFF2-40B4-BE49-F238E27FC236}">
                    <a16:creationId xmlns:a16="http://schemas.microsoft.com/office/drawing/2014/main" id="{80FE1DC0-C5C1-7E03-ED93-9CAD32F00A2A}"/>
                  </a:ext>
                </a:extLst>
              </p:cNvPr>
              <p:cNvGraphicFramePr>
                <a:graphicFrameLocks noGrp="1"/>
              </p:cNvGraphicFramePr>
              <p:nvPr>
                <p:extLst>
                  <p:ext uri="{D42A27DB-BD31-4B8C-83A1-F6EECF244321}">
                    <p14:modId xmlns:p14="http://schemas.microsoft.com/office/powerpoint/2010/main" val="807141397"/>
                  </p:ext>
                </p:extLst>
              </p:nvPr>
            </p:nvGraphicFramePr>
            <p:xfrm>
              <a:off x="2966720" y="2941320"/>
              <a:ext cx="6258560" cy="3200400"/>
            </p:xfrm>
            <a:graphic>
              <a:graphicData uri="http://schemas.openxmlformats.org/drawingml/2006/table">
                <a:tbl>
                  <a:tblPr firstRow="1" bandRow="1">
                    <a:tableStyleId>{5940675A-B579-460E-94D1-54222C63F5DA}</a:tableStyleId>
                  </a:tblPr>
                  <a:tblGrid>
                    <a:gridCol w="3129280">
                      <a:extLst>
                        <a:ext uri="{9D8B030D-6E8A-4147-A177-3AD203B41FA5}">
                          <a16:colId xmlns:a16="http://schemas.microsoft.com/office/drawing/2014/main" val="992397525"/>
                        </a:ext>
                      </a:extLst>
                    </a:gridCol>
                    <a:gridCol w="3129280">
                      <a:extLst>
                        <a:ext uri="{9D8B030D-6E8A-4147-A177-3AD203B41FA5}">
                          <a16:colId xmlns:a16="http://schemas.microsoft.com/office/drawing/2014/main" val="3583602415"/>
                        </a:ext>
                      </a:extLst>
                    </a:gridCol>
                  </a:tblGrid>
                  <a:tr h="457200">
                    <a:tc>
                      <a:txBody>
                        <a:bodyPr/>
                        <a:lstStyle/>
                        <a:p>
                          <a:r>
                            <a:rPr kumimoji="1" lang="ja-JP" altLang="en-US" sz="2400" dirty="0"/>
                            <a:t>回路</a:t>
                          </a:r>
                        </a:p>
                      </a:txBody>
                      <a:tcPr/>
                    </a:tc>
                    <a:tc>
                      <a:txBody>
                        <a:bodyPr/>
                        <a:lstStyle/>
                        <a:p>
                          <a:r>
                            <a:rPr kumimoji="1" lang="ja-JP" altLang="en-US" sz="2400" dirty="0"/>
                            <a:t>サイズ</a:t>
                          </a:r>
                        </a:p>
                      </a:txBody>
                      <a:tcPr/>
                    </a:tc>
                    <a:extLst>
                      <a:ext uri="{0D108BD9-81ED-4DB2-BD59-A6C34878D82A}">
                        <a16:rowId xmlns:a16="http://schemas.microsoft.com/office/drawing/2014/main" val="3071914244"/>
                      </a:ext>
                    </a:extLst>
                  </a:tr>
                  <a:tr h="457200">
                    <a:tc>
                      <a:txBody>
                        <a:bodyPr/>
                        <a:lstStyle/>
                        <a:p>
                          <a:r>
                            <a:rPr kumimoji="1" lang="ja-JP" altLang="en-US" sz="2400" dirty="0"/>
                            <a:t>ギルバートセル単体</a:t>
                          </a:r>
                        </a:p>
                      </a:txBody>
                      <a:tcPr/>
                    </a:tc>
                    <a:tc>
                      <a:txBody>
                        <a:bodyPr/>
                        <a:lstStyle/>
                        <a:p>
                          <a:endParaRPr lang="ja-JP"/>
                        </a:p>
                      </a:txBody>
                      <a:tcPr>
                        <a:blipFill>
                          <a:blip r:embed="rId2"/>
                          <a:stretch>
                            <a:fillRect l="-100195" t="-113333" r="-389" b="-530667"/>
                          </a:stretch>
                        </a:blipFill>
                      </a:tcPr>
                    </a:tc>
                    <a:extLst>
                      <a:ext uri="{0D108BD9-81ED-4DB2-BD59-A6C34878D82A}">
                        <a16:rowId xmlns:a16="http://schemas.microsoft.com/office/drawing/2014/main" val="105968310"/>
                      </a:ext>
                    </a:extLst>
                  </a:tr>
                  <a:tr h="457200">
                    <a:tc>
                      <a:txBody>
                        <a:bodyPr/>
                        <a:lstStyle/>
                        <a:p>
                          <a:r>
                            <a:rPr kumimoji="1" lang="en-US" altLang="ja-JP" sz="2400" dirty="0"/>
                            <a:t>TIA</a:t>
                          </a:r>
                          <a:r>
                            <a:rPr kumimoji="1" lang="ja-JP" altLang="en-US" sz="2400" dirty="0"/>
                            <a:t>単体</a:t>
                          </a:r>
                        </a:p>
                      </a:txBody>
                      <a:tcPr/>
                    </a:tc>
                    <a:tc>
                      <a:txBody>
                        <a:bodyPr/>
                        <a:lstStyle/>
                        <a:p>
                          <a:endParaRPr lang="ja-JP"/>
                        </a:p>
                      </a:txBody>
                      <a:tcPr>
                        <a:blipFill>
                          <a:blip r:embed="rId2"/>
                          <a:stretch>
                            <a:fillRect l="-100195" t="-213333" r="-389" b="-430667"/>
                          </a:stretch>
                        </a:blipFill>
                      </a:tcPr>
                    </a:tc>
                    <a:extLst>
                      <a:ext uri="{0D108BD9-81ED-4DB2-BD59-A6C34878D82A}">
                        <a16:rowId xmlns:a16="http://schemas.microsoft.com/office/drawing/2014/main" val="4179037725"/>
                      </a:ext>
                    </a:extLst>
                  </a:tr>
                  <a:tr h="457200">
                    <a:tc>
                      <a:txBody>
                        <a:bodyPr/>
                        <a:lstStyle/>
                        <a:p>
                          <a:r>
                            <a:rPr kumimoji="1" lang="ja-JP" altLang="en-US" sz="2400" dirty="0"/>
                            <a:t>バッファ単体</a:t>
                          </a:r>
                        </a:p>
                      </a:txBody>
                      <a:tcPr/>
                    </a:tc>
                    <a:tc>
                      <a:txBody>
                        <a:bodyPr/>
                        <a:lstStyle/>
                        <a:p>
                          <a:endParaRPr lang="ja-JP"/>
                        </a:p>
                      </a:txBody>
                      <a:tcPr>
                        <a:blipFill>
                          <a:blip r:embed="rId2"/>
                          <a:stretch>
                            <a:fillRect l="-100195" t="-309211" r="-389" b="-325000"/>
                          </a:stretch>
                        </a:blipFill>
                      </a:tcPr>
                    </a:tc>
                    <a:extLst>
                      <a:ext uri="{0D108BD9-81ED-4DB2-BD59-A6C34878D82A}">
                        <a16:rowId xmlns:a16="http://schemas.microsoft.com/office/drawing/2014/main" val="1272299596"/>
                      </a:ext>
                    </a:extLst>
                  </a:tr>
                  <a:tr h="457200">
                    <a:tc>
                      <a:txBody>
                        <a:bodyPr/>
                        <a:lstStyle/>
                        <a:p>
                          <a:r>
                            <a:rPr kumimoji="1" lang="en-US" altLang="ja-JP" sz="2400" dirty="0"/>
                            <a:t>grating coupler</a:t>
                          </a:r>
                          <a:endParaRPr kumimoji="1" lang="ja-JP" altLang="en-US" sz="2400" dirty="0"/>
                        </a:p>
                      </a:txBody>
                      <a:tcPr/>
                    </a:tc>
                    <a:tc>
                      <a:txBody>
                        <a:bodyPr/>
                        <a:lstStyle/>
                        <a:p>
                          <a:endParaRPr lang="ja-JP"/>
                        </a:p>
                      </a:txBody>
                      <a:tcPr>
                        <a:blipFill>
                          <a:blip r:embed="rId2"/>
                          <a:stretch>
                            <a:fillRect l="-100195" t="-414667" r="-389" b="-229333"/>
                          </a:stretch>
                        </a:blipFill>
                      </a:tcPr>
                    </a:tc>
                    <a:extLst>
                      <a:ext uri="{0D108BD9-81ED-4DB2-BD59-A6C34878D82A}">
                        <a16:rowId xmlns:a16="http://schemas.microsoft.com/office/drawing/2014/main" val="3273325385"/>
                      </a:ext>
                    </a:extLst>
                  </a:tr>
                  <a:tr h="457200">
                    <a:tc>
                      <a:txBody>
                        <a:bodyPr/>
                        <a:lstStyle/>
                        <a:p>
                          <a:r>
                            <a:rPr kumimoji="1" lang="en-US" altLang="ja-JP" sz="2400" dirty="0"/>
                            <a:t>photodiode</a:t>
                          </a:r>
                          <a:endParaRPr kumimoji="1" lang="ja-JP" altLang="en-US" sz="2400" dirty="0"/>
                        </a:p>
                      </a:txBody>
                      <a:tcPr/>
                    </a:tc>
                    <a:tc>
                      <a:txBody>
                        <a:bodyPr/>
                        <a:lstStyle/>
                        <a:p>
                          <a:endParaRPr lang="ja-JP"/>
                        </a:p>
                      </a:txBody>
                      <a:tcPr>
                        <a:blipFill>
                          <a:blip r:embed="rId2"/>
                          <a:stretch>
                            <a:fillRect l="-100195" t="-514667" r="-389" b="-129333"/>
                          </a:stretch>
                        </a:blipFill>
                      </a:tcPr>
                    </a:tc>
                    <a:extLst>
                      <a:ext uri="{0D108BD9-81ED-4DB2-BD59-A6C34878D82A}">
                        <a16:rowId xmlns:a16="http://schemas.microsoft.com/office/drawing/2014/main" val="224540689"/>
                      </a:ext>
                    </a:extLst>
                  </a:tr>
                  <a:tr h="457200">
                    <a:tc>
                      <a:txBody>
                        <a:bodyPr/>
                        <a:lstStyle/>
                        <a:p>
                          <a:r>
                            <a:rPr kumimoji="1" lang="en-US" altLang="ja-JP" sz="2400" dirty="0"/>
                            <a:t>PAD</a:t>
                          </a:r>
                          <a:endParaRPr kumimoji="1" lang="ja-JP" altLang="en-US" sz="2400" dirty="0"/>
                        </a:p>
                      </a:txBody>
                      <a:tcPr/>
                    </a:tc>
                    <a:tc>
                      <a:txBody>
                        <a:bodyPr/>
                        <a:lstStyle/>
                        <a:p>
                          <a:endParaRPr lang="ja-JP"/>
                        </a:p>
                      </a:txBody>
                      <a:tcPr>
                        <a:blipFill>
                          <a:blip r:embed="rId2"/>
                          <a:stretch>
                            <a:fillRect l="-100195" t="-614667" r="-389" b="-29333"/>
                          </a:stretch>
                        </a:blipFill>
                      </a:tcPr>
                    </a:tc>
                    <a:extLst>
                      <a:ext uri="{0D108BD9-81ED-4DB2-BD59-A6C34878D82A}">
                        <a16:rowId xmlns:a16="http://schemas.microsoft.com/office/drawing/2014/main" val="564728772"/>
                      </a:ext>
                    </a:extLst>
                  </a:tr>
                </a:tbl>
              </a:graphicData>
            </a:graphic>
          </p:graphicFrame>
        </mc:Fallback>
      </mc:AlternateContent>
      <p:sp>
        <p:nvSpPr>
          <p:cNvPr id="6" name="コンテンツ プレースホルダー 2">
            <a:extLst>
              <a:ext uri="{FF2B5EF4-FFF2-40B4-BE49-F238E27FC236}">
                <a16:creationId xmlns:a16="http://schemas.microsoft.com/office/drawing/2014/main" id="{193CF911-A63F-7B76-13C8-742A5A798584}"/>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147810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E0D4-205B-DDBE-3AB1-0B8C2B87568C}"/>
              </a:ext>
            </a:extLst>
          </p:cNvPr>
          <p:cNvSpPr>
            <a:spLocks noGrp="1"/>
          </p:cNvSpPr>
          <p:nvPr>
            <p:ph type="title"/>
          </p:nvPr>
        </p:nvSpPr>
        <p:spPr/>
        <p:txBody>
          <a:bodyPr/>
          <a:lstStyle/>
          <a:p>
            <a:r>
              <a:rPr kumimoji="1" lang="ja-JP" altLang="en-US" sz="2800" dirty="0"/>
              <a:t>①</a:t>
            </a:r>
            <a:r>
              <a:rPr kumimoji="1" lang="en-US" altLang="ja-JP" sz="2800" dirty="0"/>
              <a:t>TIA</a:t>
            </a:r>
            <a:r>
              <a:rPr kumimoji="1" lang="ja-JP" altLang="en-US" sz="2800" dirty="0"/>
              <a:t>単体（直流用　バッファなし）</a:t>
            </a:r>
            <a:endParaRPr kumimoji="1" lang="ja-JP" altLang="en-US" dirty="0"/>
          </a:p>
        </p:txBody>
      </p:sp>
      <p:pic>
        <p:nvPicPr>
          <p:cNvPr id="7" name="図 6">
            <a:extLst>
              <a:ext uri="{FF2B5EF4-FFF2-40B4-BE49-F238E27FC236}">
                <a16:creationId xmlns:a16="http://schemas.microsoft.com/office/drawing/2014/main" id="{E227977F-1816-F378-E886-C29D7537AAB5}"/>
              </a:ext>
            </a:extLst>
          </p:cNvPr>
          <p:cNvPicPr>
            <a:picLocks noChangeAspect="1"/>
          </p:cNvPicPr>
          <p:nvPr/>
        </p:nvPicPr>
        <p:blipFill>
          <a:blip r:embed="rId2"/>
          <a:stretch>
            <a:fillRect/>
          </a:stretch>
        </p:blipFill>
        <p:spPr>
          <a:xfrm>
            <a:off x="911425" y="1267562"/>
            <a:ext cx="4732757" cy="4322876"/>
          </a:xfrm>
          <a:prstGeom prst="rect">
            <a:avLst/>
          </a:prstGeom>
        </p:spPr>
      </p:pic>
      <p:sp>
        <p:nvSpPr>
          <p:cNvPr id="8" name="コンテンツ プレースホルダー 2">
            <a:extLst>
              <a:ext uri="{FF2B5EF4-FFF2-40B4-BE49-F238E27FC236}">
                <a16:creationId xmlns:a16="http://schemas.microsoft.com/office/drawing/2014/main" id="{AF055582-9F42-4140-7598-2BBF9CCD825B}"/>
              </a:ext>
            </a:extLst>
          </p:cNvPr>
          <p:cNvSpPr txBox="1">
            <a:spLocks/>
          </p:cNvSpPr>
          <p:nvPr/>
        </p:nvSpPr>
        <p:spPr bwMode="auto">
          <a:xfrm>
            <a:off x="7285998" y="1425619"/>
            <a:ext cx="3127746"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　</a:t>
            </a:r>
            <a:r>
              <a:rPr lang="en-US" altLang="ja-JP" kern="0" dirty="0"/>
              <a:t>TIA</a:t>
            </a:r>
            <a:r>
              <a:rPr lang="ja-JP" altLang="en-US" kern="0" dirty="0"/>
              <a:t>単体の</a:t>
            </a:r>
            <a:r>
              <a:rPr lang="en-US" altLang="ja-JP" kern="0" dirty="0"/>
              <a:t>PAD</a:t>
            </a:r>
            <a:r>
              <a:rPr lang="ja-JP" altLang="en-US" kern="0" dirty="0"/>
              <a:t>数</a:t>
            </a:r>
            <a:endParaRPr lang="en-US" altLang="ja-JP" kern="0" dirty="0"/>
          </a:p>
          <a:p>
            <a:endParaRPr lang="en-US" altLang="ja-JP" kern="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𝐶</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endParaRPr kumimoji="1" lang="ja-JP" altLang="en-US" dirty="0"/>
                        </a:p>
                      </a:txBody>
                      <a:tcPr>
                        <a:solidFill>
                          <a:schemeClr val="bg1"/>
                        </a:solid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Choice>
        <mc:Fallback xmlns="">
          <p:graphicFrame>
            <p:nvGraphicFramePr>
              <p:cNvPr id="9" name="表 8">
                <a:extLst>
                  <a:ext uri="{FF2B5EF4-FFF2-40B4-BE49-F238E27FC236}">
                    <a16:creationId xmlns:a16="http://schemas.microsoft.com/office/drawing/2014/main" id="{9FD1875D-F177-E1CE-5DEB-71F82197B4FE}"/>
                  </a:ext>
                </a:extLst>
              </p:cNvPr>
              <p:cNvGraphicFramePr>
                <a:graphicFrameLocks noGrp="1"/>
              </p:cNvGraphicFramePr>
              <p:nvPr>
                <p:extLst>
                  <p:ext uri="{D42A27DB-BD31-4B8C-83A1-F6EECF244321}">
                    <p14:modId xmlns:p14="http://schemas.microsoft.com/office/powerpoint/2010/main" val="771341962"/>
                  </p:ext>
                </p:extLst>
              </p:nvPr>
            </p:nvGraphicFramePr>
            <p:xfrm>
              <a:off x="6768016" y="1860519"/>
              <a:ext cx="4078433" cy="1623216"/>
            </p:xfrm>
            <a:graphic>
              <a:graphicData uri="http://schemas.openxmlformats.org/drawingml/2006/table">
                <a:tbl>
                  <a:tblPr firstRow="1" bandRow="1">
                    <a:tableStyleId>{5940675A-B579-460E-94D1-54222C63F5DA}</a:tableStyleId>
                  </a:tblPr>
                  <a:tblGrid>
                    <a:gridCol w="1584977">
                      <a:extLst>
                        <a:ext uri="{9D8B030D-6E8A-4147-A177-3AD203B41FA5}">
                          <a16:colId xmlns:a16="http://schemas.microsoft.com/office/drawing/2014/main" val="279000347"/>
                        </a:ext>
                      </a:extLst>
                    </a:gridCol>
                    <a:gridCol w="1387488">
                      <a:extLst>
                        <a:ext uri="{9D8B030D-6E8A-4147-A177-3AD203B41FA5}">
                          <a16:colId xmlns:a16="http://schemas.microsoft.com/office/drawing/2014/main" val="3997735241"/>
                        </a:ext>
                      </a:extLst>
                    </a:gridCol>
                    <a:gridCol w="1105968">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solidFill>
                          <a:schemeClr val="bg1"/>
                        </a:solidFill>
                      </a:tcPr>
                    </a:tc>
                    <a:tc>
                      <a:txBody>
                        <a:bodyPr/>
                        <a:lstStyle/>
                        <a:p>
                          <a:r>
                            <a:rPr kumimoji="1" lang="ja-JP" altLang="en-US" dirty="0"/>
                            <a:t>電圧、</a:t>
                          </a:r>
                        </a:p>
                      </a:txBody>
                      <a:tcPr>
                        <a:solidFill>
                          <a:schemeClr val="bg1"/>
                        </a:solidFill>
                      </a:tcPr>
                    </a:tc>
                    <a:tc>
                      <a:txBody>
                        <a:bodyPr/>
                        <a:lstStyle/>
                        <a:p>
                          <a:r>
                            <a:rPr kumimoji="1" lang="ja-JP" altLang="en-US" dirty="0"/>
                            <a:t>必要個数</a:t>
                          </a:r>
                        </a:p>
                      </a:txBody>
                      <a:tcPr>
                        <a:solidFill>
                          <a:schemeClr val="bg1"/>
                        </a:solidFill>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solidFill>
                          <a:schemeClr val="bg1"/>
                        </a:solidFill>
                      </a:tcPr>
                    </a:tc>
                    <a:tc>
                      <a:txBody>
                        <a:bodyPr/>
                        <a:lstStyle/>
                        <a:p>
                          <a:endParaRPr lang="ja-JP"/>
                        </a:p>
                      </a:txBody>
                      <a:tcPr>
                        <a:blipFill>
                          <a:blip r:embed="rId3"/>
                          <a:stretch>
                            <a:fillRect l="-114474" t="-107865" r="-80702" b="-10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solidFill>
                          <a:schemeClr val="bg1"/>
                        </a:solidFill>
                      </a:tcPr>
                    </a:tc>
                    <a:tc>
                      <a:txBody>
                        <a:bodyPr/>
                        <a:lstStyle/>
                        <a:p>
                          <a:endParaRPr lang="ja-JP"/>
                        </a:p>
                      </a:txBody>
                      <a:tcPr>
                        <a:blipFill>
                          <a:blip r:embed="rId3"/>
                          <a:stretch>
                            <a:fillRect l="-114474" t="-207865" r="-80702" b="-2247"/>
                          </a:stretch>
                        </a:blipFill>
                      </a:tcPr>
                    </a:tc>
                    <a:tc>
                      <a:txBody>
                        <a:bodyPr/>
                        <a:lstStyle/>
                        <a:p>
                          <a:r>
                            <a:rPr kumimoji="1" lang="en-US" altLang="ja-JP" dirty="0"/>
                            <a:t>2</a:t>
                          </a:r>
                          <a:endParaRPr kumimoji="1" lang="ja-JP" altLang="en-US" dirty="0"/>
                        </a:p>
                      </a:txBody>
                      <a:tcPr>
                        <a:solidFill>
                          <a:schemeClr val="bg1"/>
                        </a:solidFill>
                      </a:tcPr>
                    </a:tc>
                    <a:extLst>
                      <a:ext uri="{0D108BD9-81ED-4DB2-BD59-A6C34878D82A}">
                        <a16:rowId xmlns:a16="http://schemas.microsoft.com/office/drawing/2014/main" val="3513238193"/>
                      </a:ext>
                    </a:extLst>
                  </a:tr>
                </a:tbl>
              </a:graphicData>
            </a:graphic>
          </p:graphicFrame>
        </mc:Fallback>
      </mc:AlternateContent>
      <p:sp>
        <p:nvSpPr>
          <p:cNvPr id="11" name="正方形/長方形 10">
            <a:extLst>
              <a:ext uri="{FF2B5EF4-FFF2-40B4-BE49-F238E27FC236}">
                <a16:creationId xmlns:a16="http://schemas.microsoft.com/office/drawing/2014/main" id="{8FF3482F-FC86-B2AA-F030-3FC18824C326}"/>
              </a:ext>
            </a:extLst>
          </p:cNvPr>
          <p:cNvSpPr/>
          <p:nvPr/>
        </p:nvSpPr>
        <p:spPr>
          <a:xfrm>
            <a:off x="8344670" y="3816245"/>
            <a:ext cx="1931635" cy="1493703"/>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DD1BF6BC-EBDB-A9D5-1A33-FD381590FF7A}"/>
              </a:ext>
            </a:extLst>
          </p:cNvPr>
          <p:cNvCxnSpPr/>
          <p:nvPr/>
        </p:nvCxnSpPr>
        <p:spPr bwMode="auto">
          <a:xfrm>
            <a:off x="8674128" y="509650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線コネクタ 14">
            <a:extLst>
              <a:ext uri="{FF2B5EF4-FFF2-40B4-BE49-F238E27FC236}">
                <a16:creationId xmlns:a16="http://schemas.microsoft.com/office/drawing/2014/main" id="{19E91C4A-AE4C-9FD1-EA6C-9808337F4A68}"/>
              </a:ext>
            </a:extLst>
          </p:cNvPr>
          <p:cNvCxnSpPr/>
          <p:nvPr/>
        </p:nvCxnSpPr>
        <p:spPr bwMode="auto">
          <a:xfrm>
            <a:off x="9902576" y="5070386"/>
            <a:ext cx="0" cy="82153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E04F8BDD-EE93-EF05-9058-C25E9DD1D5F5}"/>
              </a:ext>
            </a:extLst>
          </p:cNvPr>
          <p:cNvCxnSpPr>
            <a:cxnSpLocks/>
          </p:cNvCxnSpPr>
          <p:nvPr/>
        </p:nvCxnSpPr>
        <p:spPr bwMode="auto">
          <a:xfrm>
            <a:off x="8674128" y="5642458"/>
            <a:ext cx="1224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721C6B05-D2EA-F44E-A2B0-0E9C6653C184}"/>
              </a:ext>
            </a:extLst>
          </p:cNvPr>
          <p:cNvSpPr txBox="1"/>
          <p:nvPr/>
        </p:nvSpPr>
        <p:spPr>
          <a:xfrm>
            <a:off x="8802817" y="5714701"/>
            <a:ext cx="103516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88" name="直線コネクタ 87">
            <a:extLst>
              <a:ext uri="{FF2B5EF4-FFF2-40B4-BE49-F238E27FC236}">
                <a16:creationId xmlns:a16="http://schemas.microsoft.com/office/drawing/2014/main" id="{CEE04A2A-71F5-A6C7-492B-1CFC9B299D73}"/>
              </a:ext>
            </a:extLst>
          </p:cNvPr>
          <p:cNvCxnSpPr/>
          <p:nvPr/>
        </p:nvCxnSpPr>
        <p:spPr bwMode="auto">
          <a:xfrm>
            <a:off x="9902576" y="3901185"/>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コネクタ 90">
            <a:extLst>
              <a:ext uri="{FF2B5EF4-FFF2-40B4-BE49-F238E27FC236}">
                <a16:creationId xmlns:a16="http://schemas.microsoft.com/office/drawing/2014/main" id="{928B42C3-E48C-6377-900F-12550F1EB9B0}"/>
              </a:ext>
            </a:extLst>
          </p:cNvPr>
          <p:cNvCxnSpPr/>
          <p:nvPr/>
        </p:nvCxnSpPr>
        <p:spPr bwMode="auto">
          <a:xfrm>
            <a:off x="9902576" y="5198544"/>
            <a:ext cx="93128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線矢印コネクタ 91">
            <a:extLst>
              <a:ext uri="{FF2B5EF4-FFF2-40B4-BE49-F238E27FC236}">
                <a16:creationId xmlns:a16="http://schemas.microsoft.com/office/drawing/2014/main" id="{76749309-6555-EB20-EE57-D7A5E9A64D61}"/>
              </a:ext>
            </a:extLst>
          </p:cNvPr>
          <p:cNvCxnSpPr>
            <a:cxnSpLocks/>
          </p:cNvCxnSpPr>
          <p:nvPr/>
        </p:nvCxnSpPr>
        <p:spPr bwMode="auto">
          <a:xfrm>
            <a:off x="10548192" y="3902544"/>
            <a:ext cx="0" cy="129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398D7911-DAB3-B871-E8ED-4328F6FCA199}"/>
              </a:ext>
            </a:extLst>
          </p:cNvPr>
          <p:cNvSpPr txBox="1"/>
          <p:nvPr/>
        </p:nvSpPr>
        <p:spPr>
          <a:xfrm>
            <a:off x="10557729" y="4384248"/>
            <a:ext cx="1035169" cy="369332"/>
          </a:xfrm>
          <a:prstGeom prst="rect">
            <a:avLst/>
          </a:prstGeom>
          <a:noFill/>
        </p:spPr>
        <p:txBody>
          <a:bodyPr wrap="square" rtlCol="0">
            <a:spAutoFit/>
          </a:bodyPr>
          <a:lstStyle/>
          <a:p>
            <a:r>
              <a:rPr kumimoji="1" lang="en-US" altLang="ja-JP" dirty="0"/>
              <a:t>360 µm</a:t>
            </a:r>
            <a:endParaRPr kumimoji="1" lang="ja-JP" altLang="en-US" dirty="0"/>
          </a:p>
        </p:txBody>
      </p:sp>
      <p:sp>
        <p:nvSpPr>
          <p:cNvPr id="12" name="テキスト ボックス 11">
            <a:extLst>
              <a:ext uri="{FF2B5EF4-FFF2-40B4-BE49-F238E27FC236}">
                <a16:creationId xmlns:a16="http://schemas.microsoft.com/office/drawing/2014/main" id="{5AE812D8-406E-DB3F-D8B3-7865033353CF}"/>
              </a:ext>
            </a:extLst>
          </p:cNvPr>
          <p:cNvSpPr txBox="1"/>
          <p:nvPr/>
        </p:nvSpPr>
        <p:spPr>
          <a:xfrm>
            <a:off x="8681088"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F425C820-DB19-964C-0CA4-96A2D1DA53EA}"/>
              </a:ext>
            </a:extLst>
          </p:cNvPr>
          <p:cNvSpPr txBox="1"/>
          <p:nvPr/>
        </p:nvSpPr>
        <p:spPr>
          <a:xfrm>
            <a:off x="9137196"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4A115B9B-FB53-0D05-90F3-EFF60097D6FE}"/>
              </a:ext>
            </a:extLst>
          </p:cNvPr>
          <p:cNvSpPr txBox="1"/>
          <p:nvPr/>
        </p:nvSpPr>
        <p:spPr>
          <a:xfrm>
            <a:off x="9596320" y="4925674"/>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29825948-D133-FD93-9314-B1F20018E6C7}"/>
              </a:ext>
            </a:extLst>
          </p:cNvPr>
          <p:cNvSpPr txBox="1"/>
          <p:nvPr/>
        </p:nvSpPr>
        <p:spPr>
          <a:xfrm>
            <a:off x="9137196"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FD7555B4-2684-1B16-52D2-6C0BF3E6FADD}"/>
              </a:ext>
            </a:extLst>
          </p:cNvPr>
          <p:cNvSpPr txBox="1"/>
          <p:nvPr/>
        </p:nvSpPr>
        <p:spPr>
          <a:xfrm>
            <a:off x="9596320" y="3902420"/>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36DF816E-E72D-D28F-9E31-8F902F09355C}"/>
              </a:ext>
            </a:extLst>
          </p:cNvPr>
          <p:cNvSpPr txBox="1"/>
          <p:nvPr/>
        </p:nvSpPr>
        <p:spPr>
          <a:xfrm>
            <a:off x="8673421" y="390020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4" name="直線矢印コネクタ 33">
            <a:extLst>
              <a:ext uri="{FF2B5EF4-FFF2-40B4-BE49-F238E27FC236}">
                <a16:creationId xmlns:a16="http://schemas.microsoft.com/office/drawing/2014/main" id="{46A38FDE-91D0-85AA-1B3D-CE340843F488}"/>
              </a:ext>
            </a:extLst>
          </p:cNvPr>
          <p:cNvCxnSpPr>
            <a:cxnSpLocks/>
          </p:cNvCxnSpPr>
          <p:nvPr/>
        </p:nvCxnSpPr>
        <p:spPr bwMode="auto">
          <a:xfrm>
            <a:off x="8685545" y="4797024"/>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AD68D63-2489-DA79-FF67-02A539A33C3C}"/>
              </a:ext>
            </a:extLst>
          </p:cNvPr>
          <p:cNvCxnSpPr>
            <a:cxnSpLocks/>
          </p:cNvCxnSpPr>
          <p:nvPr/>
        </p:nvCxnSpPr>
        <p:spPr bwMode="auto">
          <a:xfrm>
            <a:off x="9417512" y="4785693"/>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DE6548ED-A5F0-FCDA-7F3C-7BDA45D89483}"/>
              </a:ext>
            </a:extLst>
          </p:cNvPr>
          <p:cNvSpPr txBox="1"/>
          <p:nvPr/>
        </p:nvSpPr>
        <p:spPr>
          <a:xfrm>
            <a:off x="9233766" y="4411700"/>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sp>
        <p:nvSpPr>
          <p:cNvPr id="38" name="テキスト ボックス 37">
            <a:extLst>
              <a:ext uri="{FF2B5EF4-FFF2-40B4-BE49-F238E27FC236}">
                <a16:creationId xmlns:a16="http://schemas.microsoft.com/office/drawing/2014/main" id="{C434C56D-623B-8400-555D-63666F49020E}"/>
              </a:ext>
            </a:extLst>
          </p:cNvPr>
          <p:cNvSpPr txBox="1"/>
          <p:nvPr/>
        </p:nvSpPr>
        <p:spPr>
          <a:xfrm>
            <a:off x="8433304" y="4401852"/>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39" name="直線コネクタ 38">
            <a:extLst>
              <a:ext uri="{FF2B5EF4-FFF2-40B4-BE49-F238E27FC236}">
                <a16:creationId xmlns:a16="http://schemas.microsoft.com/office/drawing/2014/main" id="{70185785-A464-9DAF-35A5-270C9BCAA024}"/>
              </a:ext>
            </a:extLst>
          </p:cNvPr>
          <p:cNvCxnSpPr/>
          <p:nvPr/>
        </p:nvCxnSpPr>
        <p:spPr bwMode="auto">
          <a:xfrm>
            <a:off x="8966969"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コンテンツ プレースホルダー 2">
            <a:extLst>
              <a:ext uri="{FF2B5EF4-FFF2-40B4-BE49-F238E27FC236}">
                <a16:creationId xmlns:a16="http://schemas.microsoft.com/office/drawing/2014/main" id="{CB52E030-0179-F635-7FCE-273A65ADBCF5}"/>
              </a:ext>
            </a:extLst>
          </p:cNvPr>
          <p:cNvSpPr txBox="1">
            <a:spLocks/>
          </p:cNvSpPr>
          <p:nvPr/>
        </p:nvSpPr>
        <p:spPr bwMode="auto">
          <a:xfrm>
            <a:off x="8505475" y="6025438"/>
            <a:ext cx="2096412"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　</a:t>
            </a:r>
            <a:r>
              <a:rPr lang="en-US" altLang="ja-JP" kern="0" dirty="0"/>
              <a:t>PAD</a:t>
            </a:r>
            <a:r>
              <a:rPr lang="ja-JP" altLang="en-US" kern="0" dirty="0"/>
              <a:t>配置</a:t>
            </a:r>
            <a:endParaRPr lang="en-US" altLang="ja-JP" kern="0" dirty="0"/>
          </a:p>
        </p:txBody>
      </p:sp>
      <p:sp>
        <p:nvSpPr>
          <p:cNvPr id="21" name="コンテンツ プレースホルダー 2">
            <a:extLst>
              <a:ext uri="{FF2B5EF4-FFF2-40B4-BE49-F238E27FC236}">
                <a16:creationId xmlns:a16="http://schemas.microsoft.com/office/drawing/2014/main" id="{D4E3DD25-8537-F88A-E7FA-7E17E3B5968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EF646681-4A40-6EB9-AC6D-B846A1247330}"/>
              </a:ext>
            </a:extLst>
          </p:cNvPr>
          <p:cNvSpPr txBox="1">
            <a:spLocks/>
          </p:cNvSpPr>
          <p:nvPr/>
        </p:nvSpPr>
        <p:spPr bwMode="auto">
          <a:xfrm>
            <a:off x="6363159" y="4349833"/>
            <a:ext cx="1379805"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TIA</a:t>
            </a:r>
            <a:r>
              <a:rPr lang="ja-JP" altLang="en-US" kern="0" dirty="0"/>
              <a:t>単体</a:t>
            </a:r>
            <a:endParaRPr lang="en-US" altLang="ja-JP" kern="0" dirty="0"/>
          </a:p>
        </p:txBody>
      </p:sp>
      <p:sp>
        <p:nvSpPr>
          <p:cNvPr id="4" name="正方形/長方形 3">
            <a:extLst>
              <a:ext uri="{FF2B5EF4-FFF2-40B4-BE49-F238E27FC236}">
                <a16:creationId xmlns:a16="http://schemas.microsoft.com/office/drawing/2014/main" id="{B2A485C7-AFDA-BAE7-FDE8-2CEC3A603748}"/>
              </a:ext>
            </a:extLst>
          </p:cNvPr>
          <p:cNvSpPr/>
          <p:nvPr/>
        </p:nvSpPr>
        <p:spPr bwMode="auto">
          <a:xfrm>
            <a:off x="7774136"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 name="正方形/長方形 4">
            <a:extLst>
              <a:ext uri="{FF2B5EF4-FFF2-40B4-BE49-F238E27FC236}">
                <a16:creationId xmlns:a16="http://schemas.microsoft.com/office/drawing/2014/main" id="{D6EAB6FF-FD0E-3C3C-6912-FAEE99393F38}"/>
              </a:ext>
            </a:extLst>
          </p:cNvPr>
          <p:cNvSpPr/>
          <p:nvPr/>
        </p:nvSpPr>
        <p:spPr bwMode="auto">
          <a:xfrm>
            <a:off x="9202594" y="4516709"/>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cxnSp>
        <p:nvCxnSpPr>
          <p:cNvPr id="25" name="直線コネクタ 24">
            <a:extLst>
              <a:ext uri="{FF2B5EF4-FFF2-40B4-BE49-F238E27FC236}">
                <a16:creationId xmlns:a16="http://schemas.microsoft.com/office/drawing/2014/main" id="{C0969C0B-D26A-7F16-4702-54A1BE9F5AEE}"/>
              </a:ext>
            </a:extLst>
          </p:cNvPr>
          <p:cNvCxnSpPr/>
          <p:nvPr/>
        </p:nvCxnSpPr>
        <p:spPr bwMode="auto">
          <a:xfrm>
            <a:off x="8681088"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C1A9ADE1-15BD-6C88-BC14-6090123127A7}"/>
              </a:ext>
            </a:extLst>
          </p:cNvPr>
          <p:cNvCxnSpPr/>
          <p:nvPr/>
        </p:nvCxnSpPr>
        <p:spPr bwMode="auto">
          <a:xfrm>
            <a:off x="9417512"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905B8744-0538-1BDE-9C59-63AEC24994B2}"/>
              </a:ext>
            </a:extLst>
          </p:cNvPr>
          <p:cNvCxnSpPr/>
          <p:nvPr/>
        </p:nvCxnSpPr>
        <p:spPr bwMode="auto">
          <a:xfrm>
            <a:off x="9877773" y="4731657"/>
            <a:ext cx="0" cy="193296"/>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269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0B677-769A-964F-2CA5-876EA4695792}"/>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𝑜𝑢𝑡𝑀𝐼𝑁𝑈𝑆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𝑖𝑛𝑃𝐿𝑈𝑆</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𝑖𝑛𝑀𝐼𝑁𝑈𝑆</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𝑐𝑜𝑛𝑡𝑃𝐿𝑈𝑆</m:t>
                                  </m:r>
                                  <m:r>
                                    <a:rPr kumimoji="1" lang="en-US" altLang="ja-JP" b="0" i="1" smtClean="0">
                                      <a:latin typeface="Cambria Math" panose="02040503050406030204" pitchFamily="18" charset="0"/>
                                    </a:rPr>
                                    <m:t>1</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𝑐𝑜𝑛𝑡𝑀𝐼𝑁𝑈𝑆</m:t>
                                  </m:r>
                                  <m:r>
                                    <a:rPr kumimoji="1" lang="en-US" altLang="ja-JP" b="0" i="1" smtClean="0">
                                      <a:latin typeface="Cambria Math" panose="02040503050406030204" pitchFamily="18" charset="0"/>
                                    </a:rPr>
                                    <m:t>1</m:t>
                                  </m:r>
                                </m:sub>
                              </m:sSub>
                            </m:oMath>
                          </a14:m>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6" name="表 5">
                <a:extLst>
                  <a:ext uri="{FF2B5EF4-FFF2-40B4-BE49-F238E27FC236}">
                    <a16:creationId xmlns:a16="http://schemas.microsoft.com/office/drawing/2014/main" id="{C0F8281C-040D-9B0C-46DD-DF8898F4F92E}"/>
                  </a:ext>
                </a:extLst>
              </p:cNvPr>
              <p:cNvGraphicFramePr>
                <a:graphicFrameLocks noGrp="1"/>
              </p:cNvGraphicFramePr>
              <p:nvPr>
                <p:extLst>
                  <p:ext uri="{D42A27DB-BD31-4B8C-83A1-F6EECF244321}">
                    <p14:modId xmlns:p14="http://schemas.microsoft.com/office/powerpoint/2010/main" val="351441941"/>
                  </p:ext>
                </p:extLst>
              </p:nvPr>
            </p:nvGraphicFramePr>
            <p:xfrm>
              <a:off x="6529080" y="2178131"/>
              <a:ext cx="5290614" cy="1821232"/>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640080">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77" t="-105660" r="-18152" b="-85849"/>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77" t="-244944" r="-18152" b="-2247"/>
                          </a:stretch>
                        </a:blipFill>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pic>
        <p:nvPicPr>
          <p:cNvPr id="4" name="図 3">
            <a:extLst>
              <a:ext uri="{FF2B5EF4-FFF2-40B4-BE49-F238E27FC236}">
                <a16:creationId xmlns:a16="http://schemas.microsoft.com/office/drawing/2014/main" id="{124C3D6E-7B35-D511-0061-6C2774B9FBED}"/>
              </a:ext>
            </a:extLst>
          </p:cNvPr>
          <p:cNvPicPr>
            <a:picLocks noChangeAspect="1"/>
          </p:cNvPicPr>
          <p:nvPr/>
        </p:nvPicPr>
        <p:blipFill>
          <a:blip r:embed="rId3"/>
          <a:stretch>
            <a:fillRect/>
          </a:stretch>
        </p:blipFill>
        <p:spPr>
          <a:xfrm>
            <a:off x="278119" y="1230612"/>
            <a:ext cx="6108721" cy="4590686"/>
          </a:xfrm>
          <a:prstGeom prst="rect">
            <a:avLst/>
          </a:prstGeom>
        </p:spPr>
      </p:pic>
      <p:sp>
        <p:nvSpPr>
          <p:cNvPr id="7" name="コンテンツ プレースホルダー 2">
            <a:extLst>
              <a:ext uri="{FF2B5EF4-FFF2-40B4-BE49-F238E27FC236}">
                <a16:creationId xmlns:a16="http://schemas.microsoft.com/office/drawing/2014/main" id="{436A74F3-D5A6-CDBA-6CD4-5E942AC25CAF}"/>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1C9EFAF9-5DFE-B649-65B8-8F08FBA92873}"/>
              </a:ext>
            </a:extLst>
          </p:cNvPr>
          <p:cNvSpPr txBox="1">
            <a:spLocks/>
          </p:cNvSpPr>
          <p:nvPr/>
        </p:nvSpPr>
        <p:spPr bwMode="auto">
          <a:xfrm>
            <a:off x="2419109" y="5821298"/>
            <a:ext cx="1805650"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3</a:t>
            </a:r>
            <a:r>
              <a:rPr lang="ja-JP" altLang="en-US" kern="0" dirty="0"/>
              <a:t>　乗算器</a:t>
            </a:r>
            <a:endParaRPr lang="en-US" altLang="ja-JP" kern="0" dirty="0"/>
          </a:p>
        </p:txBody>
      </p:sp>
      <p:sp>
        <p:nvSpPr>
          <p:cNvPr id="5" name="コンテンツ プレースホルダー 2">
            <a:extLst>
              <a:ext uri="{FF2B5EF4-FFF2-40B4-BE49-F238E27FC236}">
                <a16:creationId xmlns:a16="http://schemas.microsoft.com/office/drawing/2014/main" id="{DD24EF80-526A-50F5-BBBB-07F20D8D35FF}"/>
              </a:ext>
            </a:extLst>
          </p:cNvPr>
          <p:cNvSpPr txBox="1">
            <a:spLocks/>
          </p:cNvSpPr>
          <p:nvPr/>
        </p:nvSpPr>
        <p:spPr bwMode="auto">
          <a:xfrm>
            <a:off x="7396223" y="1753295"/>
            <a:ext cx="3692324" cy="424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表</a:t>
            </a:r>
            <a:r>
              <a:rPr lang="en-US" altLang="ja-JP" kern="0" dirty="0"/>
              <a:t>4</a:t>
            </a:r>
            <a:r>
              <a:rPr lang="ja-JP" altLang="en-US" kern="0" dirty="0"/>
              <a:t>　乗算器単体の</a:t>
            </a:r>
            <a:r>
              <a:rPr lang="en-US" altLang="ja-JP" kern="0" dirty="0"/>
              <a:t>PAD</a:t>
            </a:r>
            <a:r>
              <a:rPr lang="ja-JP" altLang="en-US" kern="0" dirty="0"/>
              <a:t>数</a:t>
            </a:r>
            <a:endParaRPr lang="en-US" altLang="ja-JP" kern="0" dirty="0"/>
          </a:p>
          <a:p>
            <a:endParaRPr lang="en-US" altLang="ja-JP" kern="0" dirty="0"/>
          </a:p>
        </p:txBody>
      </p:sp>
    </p:spTree>
    <p:extLst>
      <p:ext uri="{BB962C8B-B14F-4D97-AF65-F5344CB8AC3E}">
        <p14:creationId xmlns:p14="http://schemas.microsoft.com/office/powerpoint/2010/main" val="82324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0CBAE-4FEE-9320-58B2-E1ACF052D38D}"/>
              </a:ext>
            </a:extLst>
          </p:cNvPr>
          <p:cNvSpPr>
            <a:spLocks noGrp="1"/>
          </p:cNvSpPr>
          <p:nvPr>
            <p:ph type="title"/>
          </p:nvPr>
        </p:nvSpPr>
        <p:spPr/>
        <p:txBody>
          <a:bodyPr/>
          <a:lstStyle/>
          <a:p>
            <a:r>
              <a:rPr kumimoji="1" lang="ja-JP" altLang="en-US" sz="2800" dirty="0"/>
              <a:t>②乗算器単体</a:t>
            </a:r>
            <a:br>
              <a:rPr kumimoji="1" lang="en-US" altLang="ja-JP" sz="2800" dirty="0"/>
            </a:br>
            <a:r>
              <a:rPr kumimoji="1" lang="ja-JP" altLang="en-US" sz="2800" dirty="0"/>
              <a:t>（ギルバートセル</a:t>
            </a:r>
            <a:r>
              <a:rPr kumimoji="1" lang="en-US" altLang="ja-JP" sz="2800" dirty="0"/>
              <a:t>+</a:t>
            </a:r>
            <a:r>
              <a:rPr kumimoji="1" lang="ja-JP" altLang="en-US" sz="2800" dirty="0"/>
              <a:t>抵抗、直流用　バッファなし）</a:t>
            </a:r>
            <a:endParaRPr kumimoji="1" lang="ja-JP" altLang="en-US" dirty="0"/>
          </a:p>
        </p:txBody>
      </p:sp>
      <p:sp>
        <p:nvSpPr>
          <p:cNvPr id="4" name="正方形/長方形 3">
            <a:extLst>
              <a:ext uri="{FF2B5EF4-FFF2-40B4-BE49-F238E27FC236}">
                <a16:creationId xmlns:a16="http://schemas.microsoft.com/office/drawing/2014/main" id="{0DE50351-A3C2-CBD3-2055-0B716F7F0BDF}"/>
              </a:ext>
            </a:extLst>
          </p:cNvPr>
          <p:cNvSpPr/>
          <p:nvPr/>
        </p:nvSpPr>
        <p:spPr>
          <a:xfrm>
            <a:off x="5786872" y="1837540"/>
            <a:ext cx="4452016" cy="3526498"/>
          </a:xfrm>
          <a:prstGeom prst="rect">
            <a:avLst/>
          </a:prstGeom>
          <a:noFill/>
          <a:ln w="9525" cap="flat" cmpd="sng" algn="ctr">
            <a:solidFill>
              <a:sysClr val="windowText" lastClr="000000"/>
            </a:solidFill>
            <a:prstDash val="solid"/>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4" name="直線コネクタ 13">
            <a:extLst>
              <a:ext uri="{FF2B5EF4-FFF2-40B4-BE49-F238E27FC236}">
                <a16:creationId xmlns:a16="http://schemas.microsoft.com/office/drawing/2014/main" id="{8ACEDBF9-579D-E835-BC50-8DEBE1551184}"/>
              </a:ext>
            </a:extLst>
          </p:cNvPr>
          <p:cNvCxnSpPr>
            <a:cxnSpLocks/>
          </p:cNvCxnSpPr>
          <p:nvPr/>
        </p:nvCxnSpPr>
        <p:spPr bwMode="auto">
          <a:xfrm flipH="1">
            <a:off x="8848442" y="2282117"/>
            <a:ext cx="1968804"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a:extLst>
              <a:ext uri="{FF2B5EF4-FFF2-40B4-BE49-F238E27FC236}">
                <a16:creationId xmlns:a16="http://schemas.microsoft.com/office/drawing/2014/main" id="{48626D1C-0A93-2C15-458C-202567FEAB96}"/>
              </a:ext>
            </a:extLst>
          </p:cNvPr>
          <p:cNvCxnSpPr/>
          <p:nvPr/>
        </p:nvCxnSpPr>
        <p:spPr bwMode="auto">
          <a:xfrm>
            <a:off x="6947904"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73A1DE6A-8FF3-C15C-6546-848258D1435C}"/>
              </a:ext>
            </a:extLst>
          </p:cNvPr>
          <p:cNvCxnSpPr>
            <a:cxnSpLocks/>
          </p:cNvCxnSpPr>
          <p:nvPr/>
        </p:nvCxnSpPr>
        <p:spPr bwMode="auto">
          <a:xfrm>
            <a:off x="6934496" y="5605626"/>
            <a:ext cx="216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224B4E4-3ACD-62F1-9663-B99449069CEA}"/>
              </a:ext>
            </a:extLst>
          </p:cNvPr>
          <p:cNvSpPr txBox="1"/>
          <p:nvPr/>
        </p:nvSpPr>
        <p:spPr>
          <a:xfrm>
            <a:off x="10637554" y="3421540"/>
            <a:ext cx="967099" cy="369332"/>
          </a:xfrm>
          <a:prstGeom prst="rect">
            <a:avLst/>
          </a:prstGeom>
          <a:noFill/>
        </p:spPr>
        <p:txBody>
          <a:bodyPr wrap="square" rtlCol="0">
            <a:spAutoFit/>
          </a:bodyPr>
          <a:lstStyle/>
          <a:p>
            <a:r>
              <a:rPr kumimoji="1" lang="en-US" altLang="ja-JP" dirty="0"/>
              <a:t>340 µm</a:t>
            </a:r>
            <a:endParaRPr kumimoji="1" lang="ja-JP" altLang="en-US" dirty="0"/>
          </a:p>
        </p:txBody>
      </p:sp>
      <p:cxnSp>
        <p:nvCxnSpPr>
          <p:cNvPr id="55" name="直線矢印コネクタ 54">
            <a:extLst>
              <a:ext uri="{FF2B5EF4-FFF2-40B4-BE49-F238E27FC236}">
                <a16:creationId xmlns:a16="http://schemas.microsoft.com/office/drawing/2014/main" id="{2139880F-61E4-07C9-FB06-DF8D2B642FFF}"/>
              </a:ext>
            </a:extLst>
          </p:cNvPr>
          <p:cNvCxnSpPr>
            <a:cxnSpLocks/>
          </p:cNvCxnSpPr>
          <p:nvPr/>
        </p:nvCxnSpPr>
        <p:spPr bwMode="auto">
          <a:xfrm flipV="1">
            <a:off x="10632060" y="228402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01E9410F-E15D-81D9-C2D5-E8540E2CE47D}"/>
              </a:ext>
            </a:extLst>
          </p:cNvPr>
          <p:cNvCxnSpPr/>
          <p:nvPr/>
        </p:nvCxnSpPr>
        <p:spPr bwMode="auto">
          <a:xfrm flipH="1">
            <a:off x="10044961" y="4212533"/>
            <a:ext cx="772285"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テキスト ボックス 57">
            <a:extLst>
              <a:ext uri="{FF2B5EF4-FFF2-40B4-BE49-F238E27FC236}">
                <a16:creationId xmlns:a16="http://schemas.microsoft.com/office/drawing/2014/main" id="{59CFC585-16FE-C784-F8CB-07B26C830F3F}"/>
              </a:ext>
            </a:extLst>
          </p:cNvPr>
          <p:cNvSpPr txBox="1"/>
          <p:nvPr/>
        </p:nvSpPr>
        <p:spPr>
          <a:xfrm>
            <a:off x="10606049" y="2438407"/>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59" name="直線コネクタ 58">
            <a:extLst>
              <a:ext uri="{FF2B5EF4-FFF2-40B4-BE49-F238E27FC236}">
                <a16:creationId xmlns:a16="http://schemas.microsoft.com/office/drawing/2014/main" id="{6BE98135-8260-ADE6-1576-0DD686E980F8}"/>
              </a:ext>
            </a:extLst>
          </p:cNvPr>
          <p:cNvCxnSpPr/>
          <p:nvPr/>
        </p:nvCxnSpPr>
        <p:spPr bwMode="auto">
          <a:xfrm flipH="1">
            <a:off x="10015967" y="3012339"/>
            <a:ext cx="80127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線矢印コネクタ 59">
            <a:extLst>
              <a:ext uri="{FF2B5EF4-FFF2-40B4-BE49-F238E27FC236}">
                <a16:creationId xmlns:a16="http://schemas.microsoft.com/office/drawing/2014/main" id="{55232615-DB0E-E623-331B-18FA2D89B427}"/>
              </a:ext>
            </a:extLst>
          </p:cNvPr>
          <p:cNvCxnSpPr>
            <a:cxnSpLocks/>
          </p:cNvCxnSpPr>
          <p:nvPr/>
        </p:nvCxnSpPr>
        <p:spPr bwMode="auto">
          <a:xfrm flipV="1">
            <a:off x="10632060" y="3002117"/>
            <a:ext cx="0" cy="1224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直線矢印コネクタ 61">
            <a:extLst>
              <a:ext uri="{FF2B5EF4-FFF2-40B4-BE49-F238E27FC236}">
                <a16:creationId xmlns:a16="http://schemas.microsoft.com/office/drawing/2014/main" id="{E043FD43-682B-D928-C853-F69396E43528}"/>
              </a:ext>
            </a:extLst>
          </p:cNvPr>
          <p:cNvCxnSpPr>
            <a:cxnSpLocks/>
          </p:cNvCxnSpPr>
          <p:nvPr/>
        </p:nvCxnSpPr>
        <p:spPr bwMode="auto">
          <a:xfrm>
            <a:off x="5909558" y="1694817"/>
            <a:ext cx="4176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3" name="テキスト ボックス 62">
            <a:extLst>
              <a:ext uri="{FF2B5EF4-FFF2-40B4-BE49-F238E27FC236}">
                <a16:creationId xmlns:a16="http://schemas.microsoft.com/office/drawing/2014/main" id="{EB446542-250F-1E97-FBF7-B83425FAC03C}"/>
              </a:ext>
            </a:extLst>
          </p:cNvPr>
          <p:cNvSpPr txBox="1"/>
          <p:nvPr/>
        </p:nvSpPr>
        <p:spPr>
          <a:xfrm>
            <a:off x="7495295" y="131454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64" name="直線コネクタ 63">
            <a:extLst>
              <a:ext uri="{FF2B5EF4-FFF2-40B4-BE49-F238E27FC236}">
                <a16:creationId xmlns:a16="http://schemas.microsoft.com/office/drawing/2014/main" id="{7312F938-7252-D178-AEA2-9F0ABFE8019E}"/>
              </a:ext>
            </a:extLst>
          </p:cNvPr>
          <p:cNvCxnSpPr/>
          <p:nvPr/>
        </p:nvCxnSpPr>
        <p:spPr bwMode="auto">
          <a:xfrm flipH="1">
            <a:off x="5389927" y="1994117"/>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線コネクタ 65">
            <a:extLst>
              <a:ext uri="{FF2B5EF4-FFF2-40B4-BE49-F238E27FC236}">
                <a16:creationId xmlns:a16="http://schemas.microsoft.com/office/drawing/2014/main" id="{AFA748F7-CCF8-2D4D-4C19-04D6070283C2}"/>
              </a:ext>
            </a:extLst>
          </p:cNvPr>
          <p:cNvCxnSpPr/>
          <p:nvPr/>
        </p:nvCxnSpPr>
        <p:spPr bwMode="auto">
          <a:xfrm flipH="1">
            <a:off x="5424031" y="5211403"/>
            <a:ext cx="1544569"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矢印コネクタ 66">
            <a:extLst>
              <a:ext uri="{FF2B5EF4-FFF2-40B4-BE49-F238E27FC236}">
                <a16:creationId xmlns:a16="http://schemas.microsoft.com/office/drawing/2014/main" id="{8601DF5E-93EB-1168-84A6-9ABCBFA50FA8}"/>
              </a:ext>
            </a:extLst>
          </p:cNvPr>
          <p:cNvCxnSpPr>
            <a:cxnSpLocks/>
          </p:cNvCxnSpPr>
          <p:nvPr/>
        </p:nvCxnSpPr>
        <p:spPr bwMode="auto">
          <a:xfrm flipV="1">
            <a:off x="5554922" y="1980789"/>
            <a:ext cx="0" cy="324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81" name="テキスト ボックス 80">
            <a:extLst>
              <a:ext uri="{FF2B5EF4-FFF2-40B4-BE49-F238E27FC236}">
                <a16:creationId xmlns:a16="http://schemas.microsoft.com/office/drawing/2014/main" id="{327CA03A-E272-06EF-855F-4831627F8DF8}"/>
              </a:ext>
            </a:extLst>
          </p:cNvPr>
          <p:cNvSpPr txBox="1"/>
          <p:nvPr/>
        </p:nvSpPr>
        <p:spPr>
          <a:xfrm>
            <a:off x="7538434" y="5605626"/>
            <a:ext cx="103516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sp>
        <p:nvSpPr>
          <p:cNvPr id="27" name="テキスト ボックス 26">
            <a:extLst>
              <a:ext uri="{FF2B5EF4-FFF2-40B4-BE49-F238E27FC236}">
                <a16:creationId xmlns:a16="http://schemas.microsoft.com/office/drawing/2014/main" id="{62FBC597-FA47-4146-93BF-223F675F80C2}"/>
              </a:ext>
            </a:extLst>
          </p:cNvPr>
          <p:cNvSpPr txBox="1"/>
          <p:nvPr/>
        </p:nvSpPr>
        <p:spPr>
          <a:xfrm>
            <a:off x="4625730" y="3391975"/>
            <a:ext cx="967099" cy="369332"/>
          </a:xfrm>
          <a:prstGeom prst="rect">
            <a:avLst/>
          </a:prstGeom>
          <a:noFill/>
        </p:spPr>
        <p:txBody>
          <a:bodyPr wrap="square" rtlCol="0">
            <a:spAutoFit/>
          </a:bodyPr>
          <a:lstStyle/>
          <a:p>
            <a:r>
              <a:rPr lang="en-US" altLang="ja-JP" dirty="0"/>
              <a:t>90</a:t>
            </a:r>
            <a:r>
              <a:rPr kumimoji="1" lang="en-US" altLang="ja-JP" dirty="0"/>
              <a:t>0 µm</a:t>
            </a:r>
            <a:endParaRPr kumimoji="1" lang="ja-JP" altLang="en-US" dirty="0"/>
          </a:p>
        </p:txBody>
      </p:sp>
      <p:cxnSp>
        <p:nvCxnSpPr>
          <p:cNvPr id="44" name="直線コネクタ 43">
            <a:extLst>
              <a:ext uri="{FF2B5EF4-FFF2-40B4-BE49-F238E27FC236}">
                <a16:creationId xmlns:a16="http://schemas.microsoft.com/office/drawing/2014/main" id="{D5CE7DA8-0FE1-F36A-BF98-7D2CBC8E9090}"/>
              </a:ext>
            </a:extLst>
          </p:cNvPr>
          <p:cNvCxnSpPr/>
          <p:nvPr/>
        </p:nvCxnSpPr>
        <p:spPr bwMode="auto">
          <a:xfrm>
            <a:off x="10069302" y="1624862"/>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テキスト ボックス 85">
            <a:extLst>
              <a:ext uri="{FF2B5EF4-FFF2-40B4-BE49-F238E27FC236}">
                <a16:creationId xmlns:a16="http://schemas.microsoft.com/office/drawing/2014/main" id="{14C1BF9B-619B-664A-D1E1-57EF28619DA2}"/>
              </a:ext>
            </a:extLst>
          </p:cNvPr>
          <p:cNvSpPr txBox="1"/>
          <p:nvPr/>
        </p:nvSpPr>
        <p:spPr>
          <a:xfrm>
            <a:off x="6944367"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661105E7-A1D4-132D-642F-0BB531E9374E}"/>
              </a:ext>
            </a:extLst>
          </p:cNvPr>
          <p:cNvSpPr txBox="1"/>
          <p:nvPr/>
        </p:nvSpPr>
        <p:spPr>
          <a:xfrm>
            <a:off x="7400475"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C053D6FE-8E7C-7790-5779-9EE7282CE6C3}"/>
              </a:ext>
            </a:extLst>
          </p:cNvPr>
          <p:cNvSpPr txBox="1"/>
          <p:nvPr/>
        </p:nvSpPr>
        <p:spPr>
          <a:xfrm>
            <a:off x="785959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9" name="直線コネクタ 88">
            <a:extLst>
              <a:ext uri="{FF2B5EF4-FFF2-40B4-BE49-F238E27FC236}">
                <a16:creationId xmlns:a16="http://schemas.microsoft.com/office/drawing/2014/main" id="{B421AAF7-FBEA-0372-13C6-A249AEF282F4}"/>
              </a:ext>
            </a:extLst>
          </p:cNvPr>
          <p:cNvCxnSpPr/>
          <p:nvPr/>
        </p:nvCxnSpPr>
        <p:spPr bwMode="auto">
          <a:xfrm>
            <a:off x="6948429" y="46202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線コネクタ 89">
            <a:extLst>
              <a:ext uri="{FF2B5EF4-FFF2-40B4-BE49-F238E27FC236}">
                <a16:creationId xmlns:a16="http://schemas.microsoft.com/office/drawing/2014/main" id="{81A60B78-3EF1-E4BB-D331-61B2301D7E9B}"/>
              </a:ext>
            </a:extLst>
          </p:cNvPr>
          <p:cNvCxnSpPr/>
          <p:nvPr/>
        </p:nvCxnSpPr>
        <p:spPr bwMode="auto">
          <a:xfrm>
            <a:off x="8151841"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線矢印コネクタ 90">
            <a:extLst>
              <a:ext uri="{FF2B5EF4-FFF2-40B4-BE49-F238E27FC236}">
                <a16:creationId xmlns:a16="http://schemas.microsoft.com/office/drawing/2014/main" id="{3E051520-520B-C39A-2890-51498F2C0BBA}"/>
              </a:ext>
            </a:extLst>
          </p:cNvPr>
          <p:cNvCxnSpPr>
            <a:cxnSpLocks/>
          </p:cNvCxnSpPr>
          <p:nvPr/>
        </p:nvCxnSpPr>
        <p:spPr bwMode="auto">
          <a:xfrm>
            <a:off x="6948824" y="47956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2" name="直線矢印コネクタ 91">
            <a:extLst>
              <a:ext uri="{FF2B5EF4-FFF2-40B4-BE49-F238E27FC236}">
                <a16:creationId xmlns:a16="http://schemas.microsoft.com/office/drawing/2014/main" id="{20D8FC24-5E36-01D5-913D-D0F13BF313AE}"/>
              </a:ext>
            </a:extLst>
          </p:cNvPr>
          <p:cNvCxnSpPr>
            <a:cxnSpLocks/>
          </p:cNvCxnSpPr>
          <p:nvPr/>
        </p:nvCxnSpPr>
        <p:spPr bwMode="auto">
          <a:xfrm>
            <a:off x="7680791" y="47843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3" name="テキスト ボックス 92">
            <a:extLst>
              <a:ext uri="{FF2B5EF4-FFF2-40B4-BE49-F238E27FC236}">
                <a16:creationId xmlns:a16="http://schemas.microsoft.com/office/drawing/2014/main" id="{376BB64F-A072-B9F4-B85E-1A439946F8DB}"/>
              </a:ext>
            </a:extLst>
          </p:cNvPr>
          <p:cNvSpPr txBox="1"/>
          <p:nvPr/>
        </p:nvSpPr>
        <p:spPr>
          <a:xfrm>
            <a:off x="7479385" y="43072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94" name="直線コネクタ 93">
            <a:extLst>
              <a:ext uri="{FF2B5EF4-FFF2-40B4-BE49-F238E27FC236}">
                <a16:creationId xmlns:a16="http://schemas.microsoft.com/office/drawing/2014/main" id="{A6074391-0C40-6B18-8D60-5EEDB108A59B}"/>
              </a:ext>
            </a:extLst>
          </p:cNvPr>
          <p:cNvCxnSpPr/>
          <p:nvPr/>
        </p:nvCxnSpPr>
        <p:spPr bwMode="auto">
          <a:xfrm>
            <a:off x="7690717" y="46089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テキスト ボックス 94">
            <a:extLst>
              <a:ext uri="{FF2B5EF4-FFF2-40B4-BE49-F238E27FC236}">
                <a16:creationId xmlns:a16="http://schemas.microsoft.com/office/drawing/2014/main" id="{878535FE-2873-A149-EC3D-2F577395F8A9}"/>
              </a:ext>
            </a:extLst>
          </p:cNvPr>
          <p:cNvSpPr txBox="1"/>
          <p:nvPr/>
        </p:nvSpPr>
        <p:spPr>
          <a:xfrm>
            <a:off x="6700511" y="43088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96" name="直線コネクタ 95">
            <a:extLst>
              <a:ext uri="{FF2B5EF4-FFF2-40B4-BE49-F238E27FC236}">
                <a16:creationId xmlns:a16="http://schemas.microsoft.com/office/drawing/2014/main" id="{8C2F3E4F-9E93-60AC-932B-AC13AD606C5B}"/>
              </a:ext>
            </a:extLst>
          </p:cNvPr>
          <p:cNvCxnSpPr/>
          <p:nvPr/>
        </p:nvCxnSpPr>
        <p:spPr bwMode="auto">
          <a:xfrm>
            <a:off x="7230248" y="46141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テキスト ボックス 96">
            <a:extLst>
              <a:ext uri="{FF2B5EF4-FFF2-40B4-BE49-F238E27FC236}">
                <a16:creationId xmlns:a16="http://schemas.microsoft.com/office/drawing/2014/main" id="{A10F3F67-76FC-128A-0124-8003BAC0FF80}"/>
              </a:ext>
            </a:extLst>
          </p:cNvPr>
          <p:cNvSpPr txBox="1"/>
          <p:nvPr/>
        </p:nvSpPr>
        <p:spPr>
          <a:xfrm>
            <a:off x="8323349"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98" name="テキスト ボックス 97">
            <a:extLst>
              <a:ext uri="{FF2B5EF4-FFF2-40B4-BE49-F238E27FC236}">
                <a16:creationId xmlns:a16="http://schemas.microsoft.com/office/drawing/2014/main" id="{8446A8EC-6D21-A352-DF01-0A7C392FC1EA}"/>
              </a:ext>
            </a:extLst>
          </p:cNvPr>
          <p:cNvSpPr txBox="1"/>
          <p:nvPr/>
        </p:nvSpPr>
        <p:spPr>
          <a:xfrm>
            <a:off x="8782473" y="492431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99" name="直線コネクタ 98">
            <a:extLst>
              <a:ext uri="{FF2B5EF4-FFF2-40B4-BE49-F238E27FC236}">
                <a16:creationId xmlns:a16="http://schemas.microsoft.com/office/drawing/2014/main" id="{FF94C783-F826-DEE2-950D-50E3169236B3}"/>
              </a:ext>
            </a:extLst>
          </p:cNvPr>
          <p:cNvCxnSpPr/>
          <p:nvPr/>
        </p:nvCxnSpPr>
        <p:spPr bwMode="auto">
          <a:xfrm>
            <a:off x="9073293" y="5077614"/>
            <a:ext cx="0" cy="79542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テキスト ボックス 99">
            <a:extLst>
              <a:ext uri="{FF2B5EF4-FFF2-40B4-BE49-F238E27FC236}">
                <a16:creationId xmlns:a16="http://schemas.microsoft.com/office/drawing/2014/main" id="{3E29AB60-8521-C938-3E9C-F51309FC80A2}"/>
              </a:ext>
            </a:extLst>
          </p:cNvPr>
          <p:cNvSpPr txBox="1"/>
          <p:nvPr/>
        </p:nvSpPr>
        <p:spPr>
          <a:xfrm>
            <a:off x="6938326"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B389366D-A552-5917-ADB2-BEC035D45EDB}"/>
              </a:ext>
            </a:extLst>
          </p:cNvPr>
          <p:cNvSpPr txBox="1"/>
          <p:nvPr/>
        </p:nvSpPr>
        <p:spPr>
          <a:xfrm>
            <a:off x="7394434"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2" name="テキスト ボックス 101">
            <a:extLst>
              <a:ext uri="{FF2B5EF4-FFF2-40B4-BE49-F238E27FC236}">
                <a16:creationId xmlns:a16="http://schemas.microsoft.com/office/drawing/2014/main" id="{DBCA735E-1F34-D042-2699-59BA52A85402}"/>
              </a:ext>
            </a:extLst>
          </p:cNvPr>
          <p:cNvSpPr txBox="1"/>
          <p:nvPr/>
        </p:nvSpPr>
        <p:spPr>
          <a:xfrm>
            <a:off x="785355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3" name="テキスト ボックス 102">
            <a:extLst>
              <a:ext uri="{FF2B5EF4-FFF2-40B4-BE49-F238E27FC236}">
                <a16:creationId xmlns:a16="http://schemas.microsoft.com/office/drawing/2014/main" id="{F7BB5ED9-43C2-FA33-BC3E-213221363C9C}"/>
              </a:ext>
            </a:extLst>
          </p:cNvPr>
          <p:cNvSpPr txBox="1"/>
          <p:nvPr/>
        </p:nvSpPr>
        <p:spPr>
          <a:xfrm>
            <a:off x="8317308"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104" name="テキスト ボックス 103">
            <a:extLst>
              <a:ext uri="{FF2B5EF4-FFF2-40B4-BE49-F238E27FC236}">
                <a16:creationId xmlns:a16="http://schemas.microsoft.com/office/drawing/2014/main" id="{E516C473-F3FF-01D2-A556-F0F03D89BEEE}"/>
              </a:ext>
            </a:extLst>
          </p:cNvPr>
          <p:cNvSpPr txBox="1"/>
          <p:nvPr/>
        </p:nvSpPr>
        <p:spPr>
          <a:xfrm>
            <a:off x="8776432" y="1994117"/>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5" name="テキスト ボックス 104">
            <a:extLst>
              <a:ext uri="{FF2B5EF4-FFF2-40B4-BE49-F238E27FC236}">
                <a16:creationId xmlns:a16="http://schemas.microsoft.com/office/drawing/2014/main" id="{877D6AA1-356A-B9E9-5934-4EF2F05B3E18}"/>
              </a:ext>
            </a:extLst>
          </p:cNvPr>
          <p:cNvSpPr txBox="1"/>
          <p:nvPr/>
        </p:nvSpPr>
        <p:spPr>
          <a:xfrm>
            <a:off x="9781302" y="34707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06" name="テキスト ボックス 105">
            <a:extLst>
              <a:ext uri="{FF2B5EF4-FFF2-40B4-BE49-F238E27FC236}">
                <a16:creationId xmlns:a16="http://schemas.microsoft.com/office/drawing/2014/main" id="{798639BB-5597-69ED-60F7-52D3659FA49A}"/>
              </a:ext>
            </a:extLst>
          </p:cNvPr>
          <p:cNvSpPr txBox="1"/>
          <p:nvPr/>
        </p:nvSpPr>
        <p:spPr>
          <a:xfrm>
            <a:off x="9781302" y="3002118"/>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0" name="テキスト ボックス 109">
            <a:extLst>
              <a:ext uri="{FF2B5EF4-FFF2-40B4-BE49-F238E27FC236}">
                <a16:creationId xmlns:a16="http://schemas.microsoft.com/office/drawing/2014/main" id="{ED93788F-C44A-FB9E-AB09-EE1DCAA90089}"/>
              </a:ext>
            </a:extLst>
          </p:cNvPr>
          <p:cNvSpPr txBox="1"/>
          <p:nvPr/>
        </p:nvSpPr>
        <p:spPr>
          <a:xfrm>
            <a:off x="9781302" y="393932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1" name="テキスト ボックス 110">
            <a:extLst>
              <a:ext uri="{FF2B5EF4-FFF2-40B4-BE49-F238E27FC236}">
                <a16:creationId xmlns:a16="http://schemas.microsoft.com/office/drawing/2014/main" id="{E2A4847C-CDA4-E76C-2582-9F9D8515A528}"/>
              </a:ext>
            </a:extLst>
          </p:cNvPr>
          <p:cNvSpPr txBox="1"/>
          <p:nvPr/>
        </p:nvSpPr>
        <p:spPr>
          <a:xfrm>
            <a:off x="5941878" y="3476736"/>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112" name="テキスト ボックス 111">
            <a:extLst>
              <a:ext uri="{FF2B5EF4-FFF2-40B4-BE49-F238E27FC236}">
                <a16:creationId xmlns:a16="http://schemas.microsoft.com/office/drawing/2014/main" id="{7C763C52-0423-9706-8CA8-21217E2ECD64}"/>
              </a:ext>
            </a:extLst>
          </p:cNvPr>
          <p:cNvSpPr txBox="1"/>
          <p:nvPr/>
        </p:nvSpPr>
        <p:spPr>
          <a:xfrm>
            <a:off x="5941878" y="300813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39FBD51E-7DCE-32CC-8140-8216229D1F7F}"/>
              </a:ext>
            </a:extLst>
          </p:cNvPr>
          <p:cNvSpPr txBox="1"/>
          <p:nvPr/>
        </p:nvSpPr>
        <p:spPr>
          <a:xfrm>
            <a:off x="5941878" y="394533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120" name="直線コネクタ 119">
            <a:extLst>
              <a:ext uri="{FF2B5EF4-FFF2-40B4-BE49-F238E27FC236}">
                <a16:creationId xmlns:a16="http://schemas.microsoft.com/office/drawing/2014/main" id="{FF70C990-4C5D-C15F-9C3A-263DD4CA17F8}"/>
              </a:ext>
            </a:extLst>
          </p:cNvPr>
          <p:cNvCxnSpPr/>
          <p:nvPr/>
        </p:nvCxnSpPr>
        <p:spPr bwMode="auto">
          <a:xfrm>
            <a:off x="5941878" y="1635084"/>
            <a:ext cx="0" cy="1377255"/>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コンテンツ プレースホルダー 2">
            <a:extLst>
              <a:ext uri="{FF2B5EF4-FFF2-40B4-BE49-F238E27FC236}">
                <a16:creationId xmlns:a16="http://schemas.microsoft.com/office/drawing/2014/main" id="{6F401CEB-5C19-DACE-1340-24A79F24EA4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
        <p:nvSpPr>
          <p:cNvPr id="3" name="コンテンツ プレースホルダー 2">
            <a:extLst>
              <a:ext uri="{FF2B5EF4-FFF2-40B4-BE49-F238E27FC236}">
                <a16:creationId xmlns:a16="http://schemas.microsoft.com/office/drawing/2014/main" id="{4C1ECD8C-DF77-8670-A6E1-4AE70E918D43}"/>
              </a:ext>
            </a:extLst>
          </p:cNvPr>
          <p:cNvSpPr txBox="1">
            <a:spLocks/>
          </p:cNvSpPr>
          <p:nvPr/>
        </p:nvSpPr>
        <p:spPr bwMode="auto">
          <a:xfrm>
            <a:off x="6137054" y="5970966"/>
            <a:ext cx="4009007"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4</a:t>
            </a:r>
            <a:r>
              <a:rPr lang="ja-JP" altLang="en-US" kern="0" dirty="0"/>
              <a:t>　乗算器単体の</a:t>
            </a:r>
            <a:r>
              <a:rPr lang="en-US" altLang="ja-JP" kern="0" dirty="0"/>
              <a:t>PAD</a:t>
            </a:r>
            <a:r>
              <a:rPr lang="ja-JP" altLang="en-US" kern="0" dirty="0"/>
              <a:t>配置</a:t>
            </a:r>
            <a:endParaRPr lang="en-US" altLang="ja-JP" kern="0" dirty="0"/>
          </a:p>
        </p:txBody>
      </p:sp>
      <p:sp>
        <p:nvSpPr>
          <p:cNvPr id="5" name="テキスト ボックス 4">
            <a:extLst>
              <a:ext uri="{FF2B5EF4-FFF2-40B4-BE49-F238E27FC236}">
                <a16:creationId xmlns:a16="http://schemas.microsoft.com/office/drawing/2014/main" id="{794140BA-DC0A-5452-094E-633991320967}"/>
              </a:ext>
            </a:extLst>
          </p:cNvPr>
          <p:cNvSpPr txBox="1"/>
          <p:nvPr/>
        </p:nvSpPr>
        <p:spPr>
          <a:xfrm>
            <a:off x="9013858" y="5688729"/>
            <a:ext cx="99860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6" name="直線コネクタ 5">
            <a:extLst>
              <a:ext uri="{FF2B5EF4-FFF2-40B4-BE49-F238E27FC236}">
                <a16:creationId xmlns:a16="http://schemas.microsoft.com/office/drawing/2014/main" id="{A74B52A7-3662-E57C-842A-2E40060ED9A0}"/>
              </a:ext>
            </a:extLst>
          </p:cNvPr>
          <p:cNvCxnSpPr/>
          <p:nvPr/>
        </p:nvCxnSpPr>
        <p:spPr bwMode="auto">
          <a:xfrm>
            <a:off x="9781544" y="4209881"/>
            <a:ext cx="0" cy="1619608"/>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線矢印コネクタ 7">
            <a:extLst>
              <a:ext uri="{FF2B5EF4-FFF2-40B4-BE49-F238E27FC236}">
                <a16:creationId xmlns:a16="http://schemas.microsoft.com/office/drawing/2014/main" id="{9C1A53A5-CF0C-589F-CE65-759B9990BE5C}"/>
              </a:ext>
            </a:extLst>
          </p:cNvPr>
          <p:cNvCxnSpPr>
            <a:cxnSpLocks/>
          </p:cNvCxnSpPr>
          <p:nvPr/>
        </p:nvCxnSpPr>
        <p:spPr bwMode="auto">
          <a:xfrm>
            <a:off x="9073293" y="5605626"/>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正方形/長方形 9">
            <a:extLst>
              <a:ext uri="{FF2B5EF4-FFF2-40B4-BE49-F238E27FC236}">
                <a16:creationId xmlns:a16="http://schemas.microsoft.com/office/drawing/2014/main" id="{184DFB13-7B35-A614-A77C-BD1473E32C1E}"/>
              </a:ext>
            </a:extLst>
          </p:cNvPr>
          <p:cNvSpPr/>
          <p:nvPr/>
        </p:nvSpPr>
        <p:spPr bwMode="auto">
          <a:xfrm>
            <a:off x="7877260" y="3497651"/>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11" name="コンテンツ プレースホルダー 2">
            <a:extLst>
              <a:ext uri="{FF2B5EF4-FFF2-40B4-BE49-F238E27FC236}">
                <a16:creationId xmlns:a16="http://schemas.microsoft.com/office/drawing/2014/main" id="{64AB9CDA-A1D6-CED1-0649-D1654AA67BE9}"/>
              </a:ext>
            </a:extLst>
          </p:cNvPr>
          <p:cNvSpPr txBox="1">
            <a:spLocks/>
          </p:cNvSpPr>
          <p:nvPr/>
        </p:nvSpPr>
        <p:spPr bwMode="auto">
          <a:xfrm>
            <a:off x="151948" y="2566257"/>
            <a:ext cx="2878207" cy="435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ギルバートセル単体</a:t>
            </a:r>
            <a:endParaRPr lang="en-US" altLang="ja-JP" kern="0" dirty="0"/>
          </a:p>
        </p:txBody>
      </p:sp>
      <p:sp>
        <p:nvSpPr>
          <p:cNvPr id="12" name="正方形/長方形 11">
            <a:extLst>
              <a:ext uri="{FF2B5EF4-FFF2-40B4-BE49-F238E27FC236}">
                <a16:creationId xmlns:a16="http://schemas.microsoft.com/office/drawing/2014/main" id="{05147994-6516-04AF-3C12-9ABD0218D81C}"/>
              </a:ext>
            </a:extLst>
          </p:cNvPr>
          <p:cNvSpPr/>
          <p:nvPr/>
        </p:nvSpPr>
        <p:spPr bwMode="auto">
          <a:xfrm>
            <a:off x="3279103" y="2683387"/>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Tree>
    <p:extLst>
      <p:ext uri="{BB962C8B-B14F-4D97-AF65-F5344CB8AC3E}">
        <p14:creationId xmlns:p14="http://schemas.microsoft.com/office/powerpoint/2010/main" val="299233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8A128-98FF-9643-5E38-4609B9904A0B}"/>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541072">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𝑜𝑢𝑡</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𝑖𝑛</m:t>
                                  </m:r>
                                </m:sub>
                              </m:sSub>
                            </m:oMath>
                          </a14:m>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541072">
                    <a:tc>
                      <a:txBody>
                        <a:bodyPr/>
                        <a:lstStyle/>
                        <a:p>
                          <a:r>
                            <a:rPr kumimoji="1" lang="en-US" altLang="ja-JP" dirty="0"/>
                            <a:t>P</a:t>
                          </a:r>
                          <a:endParaRPr kumimoji="1" lang="ja-JP" altLang="en-US" dirty="0"/>
                        </a:p>
                      </a:txBody>
                      <a:tcPr/>
                    </a:tc>
                    <a:tc>
                      <a: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𝑏𝑢𝑓𝑓</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𝐵</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𝐴</m:t>
                                  </m:r>
                                </m:sub>
                              </m:sSub>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𝐷𝐷</m:t>
                                  </m:r>
                                </m:sub>
                              </m:sSub>
                            </m:oMath>
                          </a14:m>
                          <a:r>
                            <a:rPr kumimoji="1" lang="ja-JP" altLang="en-US" b="0" i="1" dirty="0">
                              <a:latin typeface="Cambria Math" panose="02040503050406030204" pitchFamily="18" charset="0"/>
                            </a:rPr>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𝑐𝑡𝑟</m:t>
                                  </m:r>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oMath>
                          </a14:m>
                          <a:endParaRPr kumimoji="1" lang="ja-JP" altLang="en-US" dirty="0"/>
                        </a:p>
                      </a:txBody>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Choice>
        <mc:Fallback xmlns="">
          <p:graphicFrame>
            <p:nvGraphicFramePr>
              <p:cNvPr id="5" name="表 4">
                <a:extLst>
                  <a:ext uri="{FF2B5EF4-FFF2-40B4-BE49-F238E27FC236}">
                    <a16:creationId xmlns:a16="http://schemas.microsoft.com/office/drawing/2014/main" id="{41196453-BF6D-DD42-F45F-C9B4FA0ED2C0}"/>
                  </a:ext>
                </a:extLst>
              </p:cNvPr>
              <p:cNvGraphicFramePr>
                <a:graphicFrameLocks noGrp="1"/>
              </p:cNvGraphicFramePr>
              <p:nvPr>
                <p:extLst>
                  <p:ext uri="{D42A27DB-BD31-4B8C-83A1-F6EECF244321}">
                    <p14:modId xmlns:p14="http://schemas.microsoft.com/office/powerpoint/2010/main" val="1477267011"/>
                  </p:ext>
                </p:extLst>
              </p:nvPr>
            </p:nvGraphicFramePr>
            <p:xfrm>
              <a:off x="6715827" y="3059834"/>
              <a:ext cx="5290614" cy="1843267"/>
            </p:xfrm>
            <a:graphic>
              <a:graphicData uri="http://schemas.openxmlformats.org/drawingml/2006/table">
                <a:tbl>
                  <a:tblPr firstRow="1" bandRow="1">
                    <a:tableStyleId>{5940675A-B579-460E-94D1-54222C63F5DA}</a:tableStyleId>
                  </a:tblPr>
                  <a:tblGrid>
                    <a:gridCol w="866565">
                      <a:extLst>
                        <a:ext uri="{9D8B030D-6E8A-4147-A177-3AD203B41FA5}">
                          <a16:colId xmlns:a16="http://schemas.microsoft.com/office/drawing/2014/main" val="279000347"/>
                        </a:ext>
                      </a:extLst>
                    </a:gridCol>
                    <a:gridCol w="3760188">
                      <a:extLst>
                        <a:ext uri="{9D8B030D-6E8A-4147-A177-3AD203B41FA5}">
                          <a16:colId xmlns:a16="http://schemas.microsoft.com/office/drawing/2014/main" val="3997735241"/>
                        </a:ext>
                      </a:extLst>
                    </a:gridCol>
                    <a:gridCol w="663861">
                      <a:extLst>
                        <a:ext uri="{9D8B030D-6E8A-4147-A177-3AD203B41FA5}">
                          <a16:colId xmlns:a16="http://schemas.microsoft.com/office/drawing/2014/main" val="1813335616"/>
                        </a:ext>
                      </a:extLst>
                    </a:gridCol>
                  </a:tblGrid>
                  <a:tr h="640080">
                    <a:tc>
                      <a:txBody>
                        <a:bodyPr/>
                        <a:lstStyle/>
                        <a:p>
                          <a:r>
                            <a:rPr kumimoji="1" lang="en-US" altLang="ja-JP" dirty="0"/>
                            <a:t>PAD</a:t>
                          </a:r>
                          <a:r>
                            <a:rPr kumimoji="1" lang="ja-JP" altLang="en-US" dirty="0"/>
                            <a:t>の種類</a:t>
                          </a:r>
                        </a:p>
                      </a:txBody>
                      <a:tcPr/>
                    </a:tc>
                    <a:tc>
                      <a:txBody>
                        <a:bodyPr/>
                        <a:lstStyle/>
                        <a:p>
                          <a:r>
                            <a:rPr kumimoji="1" lang="ja-JP" altLang="en-US" dirty="0"/>
                            <a:t>電圧</a:t>
                          </a:r>
                        </a:p>
                      </a:txBody>
                      <a:tcPr/>
                    </a:tc>
                    <a:tc>
                      <a:txBody>
                        <a:bodyPr/>
                        <a:lstStyle/>
                        <a:p>
                          <a:r>
                            <a:rPr kumimoji="1" lang="ja-JP" altLang="en-US" dirty="0"/>
                            <a:t>必要個数</a:t>
                          </a:r>
                        </a:p>
                      </a:txBody>
                      <a:tcPr/>
                    </a:tc>
                    <a:extLst>
                      <a:ext uri="{0D108BD9-81ED-4DB2-BD59-A6C34878D82A}">
                        <a16:rowId xmlns:a16="http://schemas.microsoft.com/office/drawing/2014/main" val="2842679385"/>
                      </a:ext>
                    </a:extLst>
                  </a:tr>
                  <a:tr h="541072">
                    <a:tc>
                      <a:txBody>
                        <a:bodyPr/>
                        <a:lstStyle/>
                        <a:p>
                          <a:r>
                            <a:rPr kumimoji="1" lang="en-US" altLang="ja-JP" dirty="0"/>
                            <a:t>S</a:t>
                          </a:r>
                          <a:endParaRPr kumimoji="1" lang="ja-JP" altLang="en-US" dirty="0"/>
                        </a:p>
                      </a:txBody>
                      <a:tcPr/>
                    </a:tc>
                    <a:tc>
                      <a:txBody>
                        <a:bodyPr/>
                        <a:lstStyle/>
                        <a:p>
                          <a:endParaRPr lang="ja-JP"/>
                        </a:p>
                      </a:txBody>
                      <a:tcPr>
                        <a:blipFill>
                          <a:blip r:embed="rId2"/>
                          <a:stretch>
                            <a:fillRect l="-23139" t="-126966" r="-17961" b="-137079"/>
                          </a:stretch>
                        </a:blipFill>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438421441"/>
                      </a:ext>
                    </a:extLst>
                  </a:tr>
                  <a:tr h="662115">
                    <a:tc>
                      <a:txBody>
                        <a:bodyPr/>
                        <a:lstStyle/>
                        <a:p>
                          <a:r>
                            <a:rPr kumimoji="1" lang="en-US" altLang="ja-JP" dirty="0"/>
                            <a:t>P</a:t>
                          </a:r>
                          <a:endParaRPr kumimoji="1" lang="ja-JP" altLang="en-US" dirty="0"/>
                        </a:p>
                      </a:txBody>
                      <a:tcPr/>
                    </a:tc>
                    <a:tc>
                      <a:txBody>
                        <a:bodyPr/>
                        <a:lstStyle/>
                        <a:p>
                          <a:endParaRPr lang="ja-JP"/>
                        </a:p>
                      </a:txBody>
                      <a:tcPr>
                        <a:blipFill>
                          <a:blip r:embed="rId2"/>
                          <a:stretch>
                            <a:fillRect l="-23139" t="-185321" r="-17961" b="-11927"/>
                          </a:stretch>
                        </a:blipFill>
                      </a:tcPr>
                    </a:tc>
                    <a:tc>
                      <a:txBody>
                        <a:bodyPr/>
                        <a:lstStyle/>
                        <a:p>
                          <a:r>
                            <a:rPr kumimoji="1" lang="en-US" altLang="ja-JP" dirty="0"/>
                            <a:t>8</a:t>
                          </a:r>
                          <a:endParaRPr kumimoji="1" lang="ja-JP" altLang="en-US" dirty="0"/>
                        </a:p>
                      </a:txBody>
                      <a:tcPr/>
                    </a:tc>
                    <a:extLst>
                      <a:ext uri="{0D108BD9-81ED-4DB2-BD59-A6C34878D82A}">
                        <a16:rowId xmlns:a16="http://schemas.microsoft.com/office/drawing/2014/main" val="3513238193"/>
                      </a:ext>
                    </a:extLst>
                  </a:tr>
                </a:tbl>
              </a:graphicData>
            </a:graphic>
          </p:graphicFrame>
        </mc:Fallback>
      </mc:AlternateContent>
      <p:sp>
        <p:nvSpPr>
          <p:cNvPr id="8" name="コンテンツ プレースホルダー 2">
            <a:extLst>
              <a:ext uri="{FF2B5EF4-FFF2-40B4-BE49-F238E27FC236}">
                <a16:creationId xmlns:a16="http://schemas.microsoft.com/office/drawing/2014/main" id="{2DB49BD6-14F3-B40A-4201-0C583D152FB9}"/>
              </a:ext>
            </a:extLst>
          </p:cNvPr>
          <p:cNvSpPr>
            <a:spLocks noGrp="1"/>
          </p:cNvSpPr>
          <p:nvPr>
            <p:ph idx="1"/>
          </p:nvPr>
        </p:nvSpPr>
        <p:spPr>
          <a:xfrm>
            <a:off x="7181814" y="2567075"/>
            <a:ext cx="4358639" cy="492759"/>
          </a:xfrm>
        </p:spPr>
        <p:txBody>
          <a:bodyPr/>
          <a:lstStyle/>
          <a:p>
            <a:r>
              <a:rPr lang="ja-JP" altLang="en-US" dirty="0"/>
              <a:t>表</a:t>
            </a:r>
            <a:r>
              <a:rPr lang="en-US" altLang="ja-JP" dirty="0"/>
              <a:t>5</a:t>
            </a:r>
            <a:r>
              <a:rPr lang="ja-JP" altLang="en-US" dirty="0"/>
              <a:t>　</a:t>
            </a:r>
            <a:r>
              <a:rPr lang="en-US" altLang="ja-JP" dirty="0"/>
              <a:t>2</a:t>
            </a:r>
            <a:r>
              <a:rPr lang="ja-JP" altLang="en-US" dirty="0"/>
              <a:t>入力積和演算回路の</a:t>
            </a:r>
            <a:r>
              <a:rPr lang="en-US" altLang="ja-JP" dirty="0"/>
              <a:t>PAD</a:t>
            </a:r>
            <a:endParaRPr kumimoji="1" lang="ja-JP" altLang="en-US" dirty="0"/>
          </a:p>
        </p:txBody>
      </p:sp>
      <p:sp>
        <p:nvSpPr>
          <p:cNvPr id="4" name="コンテンツ プレースホルダー 2">
            <a:extLst>
              <a:ext uri="{FF2B5EF4-FFF2-40B4-BE49-F238E27FC236}">
                <a16:creationId xmlns:a16="http://schemas.microsoft.com/office/drawing/2014/main" id="{430967B5-95B0-DCE9-BB6F-20FCFA222181}"/>
              </a:ext>
            </a:extLst>
          </p:cNvPr>
          <p:cNvSpPr txBox="1">
            <a:spLocks/>
          </p:cNvSpPr>
          <p:nvPr/>
        </p:nvSpPr>
        <p:spPr bwMode="auto">
          <a:xfrm>
            <a:off x="1505451" y="5562676"/>
            <a:ext cx="3508553" cy="497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5</a:t>
            </a:r>
            <a:r>
              <a:rPr lang="ja-JP" altLang="en-US" kern="0" dirty="0"/>
              <a:t>　</a:t>
            </a:r>
            <a:r>
              <a:rPr lang="en-US" altLang="ja-JP" dirty="0"/>
              <a:t> 2</a:t>
            </a:r>
            <a:r>
              <a:rPr lang="ja-JP" altLang="en-US" dirty="0"/>
              <a:t>入力積和演算回路</a:t>
            </a:r>
            <a:endParaRPr lang="en-US" altLang="ja-JP" kern="0" dirty="0"/>
          </a:p>
        </p:txBody>
      </p:sp>
      <p:sp>
        <p:nvSpPr>
          <p:cNvPr id="6" name="コンテンツ プレースホルダー 2">
            <a:extLst>
              <a:ext uri="{FF2B5EF4-FFF2-40B4-BE49-F238E27FC236}">
                <a16:creationId xmlns:a16="http://schemas.microsoft.com/office/drawing/2014/main" id="{A91D961E-82F2-E03A-7403-A01A7EE4FD26}"/>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pic>
        <p:nvPicPr>
          <p:cNvPr id="9" name="図 8">
            <a:extLst>
              <a:ext uri="{FF2B5EF4-FFF2-40B4-BE49-F238E27FC236}">
                <a16:creationId xmlns:a16="http://schemas.microsoft.com/office/drawing/2014/main" id="{A2F63972-4B78-4262-9BBB-748C4D8CC3E0}"/>
              </a:ext>
            </a:extLst>
          </p:cNvPr>
          <p:cNvPicPr>
            <a:picLocks noChangeAspect="1"/>
          </p:cNvPicPr>
          <p:nvPr/>
        </p:nvPicPr>
        <p:blipFill>
          <a:blip r:embed="rId3"/>
          <a:stretch>
            <a:fillRect/>
          </a:stretch>
        </p:blipFill>
        <p:spPr>
          <a:xfrm>
            <a:off x="-72313" y="1334737"/>
            <a:ext cx="6788139" cy="4123813"/>
          </a:xfrm>
          <a:prstGeom prst="rect">
            <a:avLst/>
          </a:prstGeom>
        </p:spPr>
      </p:pic>
    </p:spTree>
    <p:extLst>
      <p:ext uri="{BB962C8B-B14F-4D97-AF65-F5344CB8AC3E}">
        <p14:creationId xmlns:p14="http://schemas.microsoft.com/office/powerpoint/2010/main" val="53772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1E6422-71F7-A1C4-B407-48AAF1AF0889}"/>
              </a:ext>
            </a:extLst>
          </p:cNvPr>
          <p:cNvSpPr/>
          <p:nvPr/>
        </p:nvSpPr>
        <p:spPr bwMode="auto">
          <a:xfrm>
            <a:off x="5039360" y="28910"/>
            <a:ext cx="7137290" cy="25557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2" name="タイトル 1">
            <a:extLst>
              <a:ext uri="{FF2B5EF4-FFF2-40B4-BE49-F238E27FC236}">
                <a16:creationId xmlns:a16="http://schemas.microsoft.com/office/drawing/2014/main" id="{E102C1D1-9F21-E9F7-7352-DAFC0C6566F9}"/>
              </a:ext>
            </a:extLst>
          </p:cNvPr>
          <p:cNvSpPr>
            <a:spLocks noGrp="1"/>
          </p:cNvSpPr>
          <p:nvPr>
            <p:ph type="title"/>
          </p:nvPr>
        </p:nvSpPr>
        <p:spPr/>
        <p:txBody>
          <a:bodyPr/>
          <a:lstStyle/>
          <a:p>
            <a:r>
              <a:rPr kumimoji="1" lang="ja-JP" altLang="en-US" sz="2800" dirty="0"/>
              <a:t>③</a:t>
            </a:r>
            <a:r>
              <a:rPr kumimoji="1" lang="en-US" altLang="ja-JP" sz="2800" dirty="0"/>
              <a:t>2</a:t>
            </a:r>
            <a:r>
              <a:rPr kumimoji="1" lang="ja-JP" altLang="en-US" sz="2800" dirty="0"/>
              <a:t>入力積和演算回路</a:t>
            </a:r>
            <a:br>
              <a:rPr kumimoji="1" lang="en-US" altLang="ja-JP" sz="2800" dirty="0"/>
            </a:br>
            <a:r>
              <a:rPr kumimoji="1" lang="ja-JP" altLang="en-US" sz="2800" dirty="0"/>
              <a:t>（</a:t>
            </a:r>
            <a:r>
              <a:rPr kumimoji="1" lang="en-US" altLang="ja-JP" sz="2800" dirty="0"/>
              <a:t>TIA+</a:t>
            </a:r>
            <a:r>
              <a:rPr kumimoji="1" lang="ja-JP" altLang="en-US" sz="2800" dirty="0"/>
              <a:t>ギルバートセル、バッファあり）</a:t>
            </a:r>
          </a:p>
        </p:txBody>
      </p:sp>
      <p:sp>
        <p:nvSpPr>
          <p:cNvPr id="5" name="テキスト ボックス 4">
            <a:extLst>
              <a:ext uri="{FF2B5EF4-FFF2-40B4-BE49-F238E27FC236}">
                <a16:creationId xmlns:a16="http://schemas.microsoft.com/office/drawing/2014/main" id="{4DF3A40D-7343-F3A0-3697-25CF4E9D3CC4}"/>
              </a:ext>
            </a:extLst>
          </p:cNvPr>
          <p:cNvSpPr txBox="1"/>
          <p:nvPr/>
        </p:nvSpPr>
        <p:spPr>
          <a:xfrm>
            <a:off x="7848541" y="5873102"/>
            <a:ext cx="929209" cy="369332"/>
          </a:xfrm>
          <a:prstGeom prst="rect">
            <a:avLst/>
          </a:prstGeom>
          <a:noFill/>
        </p:spPr>
        <p:txBody>
          <a:bodyPr wrap="square" rtlCol="0">
            <a:spAutoFit/>
          </a:bodyPr>
          <a:lstStyle/>
          <a:p>
            <a:r>
              <a:rPr kumimoji="1" lang="en-US" altLang="ja-JP" dirty="0"/>
              <a:t>730 µm</a:t>
            </a:r>
            <a:endParaRPr kumimoji="1" lang="ja-JP" altLang="en-US" dirty="0"/>
          </a:p>
        </p:txBody>
      </p:sp>
      <p:cxnSp>
        <p:nvCxnSpPr>
          <p:cNvPr id="6" name="直線矢印コネクタ 5">
            <a:extLst>
              <a:ext uri="{FF2B5EF4-FFF2-40B4-BE49-F238E27FC236}">
                <a16:creationId xmlns:a16="http://schemas.microsoft.com/office/drawing/2014/main" id="{96375BEA-06C5-D4D6-7ED1-4722E23A9D59}"/>
              </a:ext>
            </a:extLst>
          </p:cNvPr>
          <p:cNvCxnSpPr>
            <a:cxnSpLocks/>
          </p:cNvCxnSpPr>
          <p:nvPr/>
        </p:nvCxnSpPr>
        <p:spPr bwMode="auto">
          <a:xfrm>
            <a:off x="9648822" y="5916203"/>
            <a:ext cx="720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テキスト ボックス 6">
            <a:extLst>
              <a:ext uri="{FF2B5EF4-FFF2-40B4-BE49-F238E27FC236}">
                <a16:creationId xmlns:a16="http://schemas.microsoft.com/office/drawing/2014/main" id="{444A7873-F539-3A26-91EA-92F9516C332C}"/>
              </a:ext>
            </a:extLst>
          </p:cNvPr>
          <p:cNvSpPr txBox="1"/>
          <p:nvPr/>
        </p:nvSpPr>
        <p:spPr>
          <a:xfrm>
            <a:off x="9603414" y="5873102"/>
            <a:ext cx="905524"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9" name="直線矢印コネクタ 8">
            <a:extLst>
              <a:ext uri="{FF2B5EF4-FFF2-40B4-BE49-F238E27FC236}">
                <a16:creationId xmlns:a16="http://schemas.microsoft.com/office/drawing/2014/main" id="{D6B45BE0-CA72-E4AA-C1EA-B7CD23D03C30}"/>
              </a:ext>
            </a:extLst>
          </p:cNvPr>
          <p:cNvCxnSpPr>
            <a:cxnSpLocks/>
          </p:cNvCxnSpPr>
          <p:nvPr/>
        </p:nvCxnSpPr>
        <p:spPr bwMode="auto">
          <a:xfrm>
            <a:off x="7029669" y="5917726"/>
            <a:ext cx="262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テキスト ボックス 9">
            <a:extLst>
              <a:ext uri="{FF2B5EF4-FFF2-40B4-BE49-F238E27FC236}">
                <a16:creationId xmlns:a16="http://schemas.microsoft.com/office/drawing/2014/main" id="{1FAA82DD-08A5-9B88-03BD-BC8AE5B9B2CD}"/>
              </a:ext>
            </a:extLst>
          </p:cNvPr>
          <p:cNvSpPr txBox="1"/>
          <p:nvPr/>
        </p:nvSpPr>
        <p:spPr>
          <a:xfrm>
            <a:off x="11117087" y="3419213"/>
            <a:ext cx="967099" cy="369332"/>
          </a:xfrm>
          <a:prstGeom prst="rect">
            <a:avLst/>
          </a:prstGeom>
          <a:noFill/>
        </p:spPr>
        <p:txBody>
          <a:bodyPr wrap="square" rtlCol="0">
            <a:spAutoFit/>
          </a:bodyPr>
          <a:lstStyle/>
          <a:p>
            <a:r>
              <a:rPr lang="en-US" altLang="ja-JP" dirty="0"/>
              <a:t>60</a:t>
            </a:r>
            <a:r>
              <a:rPr kumimoji="1" lang="en-US" altLang="ja-JP" dirty="0"/>
              <a:t>0 µm</a:t>
            </a:r>
            <a:endParaRPr kumimoji="1" lang="ja-JP" altLang="en-US" dirty="0"/>
          </a:p>
        </p:txBody>
      </p:sp>
      <p:cxnSp>
        <p:nvCxnSpPr>
          <p:cNvPr id="11" name="直線コネクタ 10">
            <a:extLst>
              <a:ext uri="{FF2B5EF4-FFF2-40B4-BE49-F238E27FC236}">
                <a16:creationId xmlns:a16="http://schemas.microsoft.com/office/drawing/2014/main" id="{491FD157-648B-27AA-14F8-BA9C4567A237}"/>
              </a:ext>
            </a:extLst>
          </p:cNvPr>
          <p:cNvCxnSpPr/>
          <p:nvPr/>
        </p:nvCxnSpPr>
        <p:spPr bwMode="auto">
          <a:xfrm>
            <a:off x="7986286" y="5125668"/>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コネクタ 11">
            <a:extLst>
              <a:ext uri="{FF2B5EF4-FFF2-40B4-BE49-F238E27FC236}">
                <a16:creationId xmlns:a16="http://schemas.microsoft.com/office/drawing/2014/main" id="{516B232B-368F-4D54-A9EB-3D29E085990A}"/>
              </a:ext>
            </a:extLst>
          </p:cNvPr>
          <p:cNvCxnSpPr/>
          <p:nvPr/>
        </p:nvCxnSpPr>
        <p:spPr bwMode="auto">
          <a:xfrm>
            <a:off x="9189698"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F34272CE-7C84-976F-7000-515032D9BB77}"/>
              </a:ext>
            </a:extLst>
          </p:cNvPr>
          <p:cNvCxnSpPr>
            <a:cxnSpLocks/>
          </p:cNvCxnSpPr>
          <p:nvPr/>
        </p:nvCxnSpPr>
        <p:spPr bwMode="auto">
          <a:xfrm>
            <a:off x="7986681" y="5301066"/>
            <a:ext cx="28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FCF8B04-4DDE-D8A8-DA58-B507DF366E3B}"/>
              </a:ext>
            </a:extLst>
          </p:cNvPr>
          <p:cNvCxnSpPr>
            <a:cxnSpLocks/>
          </p:cNvCxnSpPr>
          <p:nvPr/>
        </p:nvCxnSpPr>
        <p:spPr bwMode="auto">
          <a:xfrm>
            <a:off x="8718648" y="5289735"/>
            <a:ext cx="468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08580C45-1363-A266-5982-51AE8B65C774}"/>
              </a:ext>
            </a:extLst>
          </p:cNvPr>
          <p:cNvSpPr txBox="1"/>
          <p:nvPr/>
        </p:nvSpPr>
        <p:spPr>
          <a:xfrm>
            <a:off x="8517242" y="4812657"/>
            <a:ext cx="915025" cy="369332"/>
          </a:xfrm>
          <a:prstGeom prst="rect">
            <a:avLst/>
          </a:prstGeom>
          <a:noFill/>
        </p:spPr>
        <p:txBody>
          <a:bodyPr wrap="square" rtlCol="0">
            <a:spAutoFit/>
          </a:bodyPr>
          <a:lstStyle/>
          <a:p>
            <a:r>
              <a:rPr lang="en-US" altLang="ja-JP" dirty="0"/>
              <a:t>13</a:t>
            </a:r>
            <a:r>
              <a:rPr kumimoji="1" lang="en-US" altLang="ja-JP" dirty="0"/>
              <a:t>0 µm</a:t>
            </a:r>
            <a:endParaRPr kumimoji="1" lang="ja-JP" altLang="en-US" dirty="0"/>
          </a:p>
        </p:txBody>
      </p:sp>
      <p:cxnSp>
        <p:nvCxnSpPr>
          <p:cNvPr id="16" name="直線コネクタ 15">
            <a:extLst>
              <a:ext uri="{FF2B5EF4-FFF2-40B4-BE49-F238E27FC236}">
                <a16:creationId xmlns:a16="http://schemas.microsoft.com/office/drawing/2014/main" id="{B51BE398-5FDC-C073-CAF6-720092386B48}"/>
              </a:ext>
            </a:extLst>
          </p:cNvPr>
          <p:cNvCxnSpPr/>
          <p:nvPr/>
        </p:nvCxnSpPr>
        <p:spPr bwMode="auto">
          <a:xfrm>
            <a:off x="8728574" y="5114337"/>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テキスト ボックス 16">
            <a:extLst>
              <a:ext uri="{FF2B5EF4-FFF2-40B4-BE49-F238E27FC236}">
                <a16:creationId xmlns:a16="http://schemas.microsoft.com/office/drawing/2014/main" id="{B617AA2B-DA78-59BD-E745-4E959E98B63A}"/>
              </a:ext>
            </a:extLst>
          </p:cNvPr>
          <p:cNvSpPr txBox="1"/>
          <p:nvPr/>
        </p:nvSpPr>
        <p:spPr>
          <a:xfrm>
            <a:off x="7738368" y="4814259"/>
            <a:ext cx="899029" cy="411909"/>
          </a:xfrm>
          <a:prstGeom prst="rect">
            <a:avLst/>
          </a:prstGeom>
          <a:noFill/>
        </p:spPr>
        <p:txBody>
          <a:bodyPr wrap="square" rtlCol="0">
            <a:spAutoFit/>
          </a:bodyPr>
          <a:lstStyle/>
          <a:p>
            <a:r>
              <a:rPr kumimoji="1" lang="en-US" altLang="ja-JP" dirty="0"/>
              <a:t>80 µm</a:t>
            </a:r>
            <a:endParaRPr kumimoji="1" lang="ja-JP" altLang="en-US" dirty="0"/>
          </a:p>
        </p:txBody>
      </p:sp>
      <p:cxnSp>
        <p:nvCxnSpPr>
          <p:cNvPr id="18" name="直線矢印コネクタ 17">
            <a:extLst>
              <a:ext uri="{FF2B5EF4-FFF2-40B4-BE49-F238E27FC236}">
                <a16:creationId xmlns:a16="http://schemas.microsoft.com/office/drawing/2014/main" id="{B20107F9-7304-5262-4977-E024EFAE4E24}"/>
              </a:ext>
            </a:extLst>
          </p:cNvPr>
          <p:cNvCxnSpPr>
            <a:cxnSpLocks/>
          </p:cNvCxnSpPr>
          <p:nvPr/>
        </p:nvCxnSpPr>
        <p:spPr bwMode="auto">
          <a:xfrm flipV="1">
            <a:off x="11117972" y="4699597"/>
            <a:ext cx="0" cy="72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1F9DCEC-698C-3295-C408-386723975ECB}"/>
              </a:ext>
            </a:extLst>
          </p:cNvPr>
          <p:cNvCxnSpPr/>
          <p:nvPr/>
        </p:nvCxnSpPr>
        <p:spPr bwMode="auto">
          <a:xfrm flipH="1">
            <a:off x="9648822" y="5437317"/>
            <a:ext cx="1516528"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テキスト ボックス 19">
            <a:extLst>
              <a:ext uri="{FF2B5EF4-FFF2-40B4-BE49-F238E27FC236}">
                <a16:creationId xmlns:a16="http://schemas.microsoft.com/office/drawing/2014/main" id="{20836CAE-495C-13BC-656F-2762646C3F23}"/>
              </a:ext>
            </a:extLst>
          </p:cNvPr>
          <p:cNvSpPr txBox="1"/>
          <p:nvPr/>
        </p:nvSpPr>
        <p:spPr>
          <a:xfrm>
            <a:off x="11122337" y="4796798"/>
            <a:ext cx="899793" cy="369332"/>
          </a:xfrm>
          <a:prstGeom prst="rect">
            <a:avLst/>
          </a:prstGeom>
          <a:noFill/>
        </p:spPr>
        <p:txBody>
          <a:bodyPr wrap="square" rtlCol="0">
            <a:spAutoFit/>
          </a:bodyPr>
          <a:lstStyle/>
          <a:p>
            <a:r>
              <a:rPr lang="en-US" altLang="ja-JP" dirty="0"/>
              <a:t>20</a:t>
            </a:r>
            <a:r>
              <a:rPr kumimoji="1" lang="en-US" altLang="ja-JP" dirty="0"/>
              <a:t>0 µm</a:t>
            </a:r>
            <a:endParaRPr kumimoji="1" lang="ja-JP" altLang="en-US" dirty="0"/>
          </a:p>
        </p:txBody>
      </p:sp>
      <p:cxnSp>
        <p:nvCxnSpPr>
          <p:cNvPr id="21" name="直線矢印コネクタ 20">
            <a:extLst>
              <a:ext uri="{FF2B5EF4-FFF2-40B4-BE49-F238E27FC236}">
                <a16:creationId xmlns:a16="http://schemas.microsoft.com/office/drawing/2014/main" id="{FE74FD6D-578C-FF09-5A6B-7D19BA243506}"/>
              </a:ext>
            </a:extLst>
          </p:cNvPr>
          <p:cNvCxnSpPr>
            <a:cxnSpLocks/>
          </p:cNvCxnSpPr>
          <p:nvPr/>
        </p:nvCxnSpPr>
        <p:spPr bwMode="auto">
          <a:xfrm flipV="1">
            <a:off x="11117087" y="2530909"/>
            <a:ext cx="0" cy="2160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2A82FE9-2A50-76F9-787B-F260531DC9CA}"/>
              </a:ext>
            </a:extLst>
          </p:cNvPr>
          <p:cNvCxnSpPr>
            <a:cxnSpLocks/>
          </p:cNvCxnSpPr>
          <p:nvPr/>
        </p:nvCxnSpPr>
        <p:spPr bwMode="auto">
          <a:xfrm>
            <a:off x="6033481" y="1308518"/>
            <a:ext cx="462786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テキスト ボックス 23">
            <a:extLst>
              <a:ext uri="{FF2B5EF4-FFF2-40B4-BE49-F238E27FC236}">
                <a16:creationId xmlns:a16="http://schemas.microsoft.com/office/drawing/2014/main" id="{D76098F6-B7DC-091A-1455-291E25652EFC}"/>
              </a:ext>
            </a:extLst>
          </p:cNvPr>
          <p:cNvSpPr txBox="1"/>
          <p:nvPr/>
        </p:nvSpPr>
        <p:spPr>
          <a:xfrm>
            <a:off x="7826084" y="943757"/>
            <a:ext cx="1035169" cy="369332"/>
          </a:xfrm>
          <a:prstGeom prst="rect">
            <a:avLst/>
          </a:prstGeom>
          <a:noFill/>
        </p:spPr>
        <p:txBody>
          <a:bodyPr wrap="square" rtlCol="0">
            <a:spAutoFit/>
          </a:bodyPr>
          <a:lstStyle/>
          <a:p>
            <a:r>
              <a:rPr lang="en-US" altLang="ja-JP" dirty="0"/>
              <a:t>1290</a:t>
            </a:r>
            <a:r>
              <a:rPr kumimoji="1" lang="en-US" altLang="ja-JP" dirty="0"/>
              <a:t> µm</a:t>
            </a:r>
            <a:endParaRPr kumimoji="1" lang="ja-JP" altLang="en-US" dirty="0"/>
          </a:p>
        </p:txBody>
      </p:sp>
      <p:cxnSp>
        <p:nvCxnSpPr>
          <p:cNvPr id="25" name="直線コネクタ 24">
            <a:extLst>
              <a:ext uri="{FF2B5EF4-FFF2-40B4-BE49-F238E27FC236}">
                <a16:creationId xmlns:a16="http://schemas.microsoft.com/office/drawing/2014/main" id="{3E11E66D-D92B-CC03-1E84-37F97E9EE4FF}"/>
              </a:ext>
            </a:extLst>
          </p:cNvPr>
          <p:cNvCxnSpPr/>
          <p:nvPr/>
        </p:nvCxnSpPr>
        <p:spPr bwMode="auto">
          <a:xfrm flipH="1">
            <a:off x="5270523" y="1528281"/>
            <a:ext cx="1860942"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コネクタ 25">
            <a:extLst>
              <a:ext uri="{FF2B5EF4-FFF2-40B4-BE49-F238E27FC236}">
                <a16:creationId xmlns:a16="http://schemas.microsoft.com/office/drawing/2014/main" id="{F9640CAB-F0AF-A94D-5056-AC1FD3EB9A01}"/>
              </a:ext>
            </a:extLst>
          </p:cNvPr>
          <p:cNvCxnSpPr/>
          <p:nvPr/>
        </p:nvCxnSpPr>
        <p:spPr bwMode="auto">
          <a:xfrm>
            <a:off x="10368822" y="4689066"/>
            <a:ext cx="0" cy="1357104"/>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線コネクタ 26">
            <a:extLst>
              <a:ext uri="{FF2B5EF4-FFF2-40B4-BE49-F238E27FC236}">
                <a16:creationId xmlns:a16="http://schemas.microsoft.com/office/drawing/2014/main" id="{0BCC796F-0523-31C1-CEE0-463B1A341331}"/>
              </a:ext>
            </a:extLst>
          </p:cNvPr>
          <p:cNvCxnSpPr/>
          <p:nvPr/>
        </p:nvCxnSpPr>
        <p:spPr bwMode="auto">
          <a:xfrm flipH="1">
            <a:off x="5270523" y="5747913"/>
            <a:ext cx="202927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線矢印コネクタ 27">
            <a:extLst>
              <a:ext uri="{FF2B5EF4-FFF2-40B4-BE49-F238E27FC236}">
                <a16:creationId xmlns:a16="http://schemas.microsoft.com/office/drawing/2014/main" id="{7FDCDE98-530E-6555-699B-43065460BD61}"/>
              </a:ext>
            </a:extLst>
          </p:cNvPr>
          <p:cNvCxnSpPr>
            <a:cxnSpLocks/>
          </p:cNvCxnSpPr>
          <p:nvPr/>
        </p:nvCxnSpPr>
        <p:spPr bwMode="auto">
          <a:xfrm flipV="1">
            <a:off x="5431510" y="1537938"/>
            <a:ext cx="0" cy="4176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4690E5E-DCB3-142C-D51B-40AE34E3C25A}"/>
              </a:ext>
            </a:extLst>
          </p:cNvPr>
          <p:cNvSpPr txBox="1"/>
          <p:nvPr/>
        </p:nvSpPr>
        <p:spPr>
          <a:xfrm>
            <a:off x="4368824" y="3416520"/>
            <a:ext cx="1035169" cy="369332"/>
          </a:xfrm>
          <a:prstGeom prst="rect">
            <a:avLst/>
          </a:prstGeom>
          <a:noFill/>
        </p:spPr>
        <p:txBody>
          <a:bodyPr wrap="square" rtlCol="0">
            <a:spAutoFit/>
          </a:bodyPr>
          <a:lstStyle/>
          <a:p>
            <a:r>
              <a:rPr lang="en-US" altLang="ja-JP" dirty="0"/>
              <a:t>116</a:t>
            </a:r>
            <a:r>
              <a:rPr kumimoji="1" lang="en-US" altLang="ja-JP" dirty="0"/>
              <a:t>0 µm</a:t>
            </a:r>
            <a:endParaRPr kumimoji="1" lang="ja-JP" altLang="en-US" dirty="0"/>
          </a:p>
        </p:txBody>
      </p:sp>
      <p:cxnSp>
        <p:nvCxnSpPr>
          <p:cNvPr id="30" name="直線コネクタ 29">
            <a:extLst>
              <a:ext uri="{FF2B5EF4-FFF2-40B4-BE49-F238E27FC236}">
                <a16:creationId xmlns:a16="http://schemas.microsoft.com/office/drawing/2014/main" id="{16BDC08B-5B3A-28BA-F3DC-9A0BB10C941B}"/>
              </a:ext>
            </a:extLst>
          </p:cNvPr>
          <p:cNvCxnSpPr/>
          <p:nvPr/>
        </p:nvCxnSpPr>
        <p:spPr bwMode="auto">
          <a:xfrm>
            <a:off x="8268105" y="5119544"/>
            <a:ext cx="0" cy="30945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テキスト ボックス 30">
            <a:extLst>
              <a:ext uri="{FF2B5EF4-FFF2-40B4-BE49-F238E27FC236}">
                <a16:creationId xmlns:a16="http://schemas.microsoft.com/office/drawing/2014/main" id="{0FAF6204-F9C3-35D3-5213-63E6E03B2BFE}"/>
              </a:ext>
            </a:extLst>
          </p:cNvPr>
          <p:cNvSpPr txBox="1"/>
          <p:nvPr/>
        </p:nvSpPr>
        <p:spPr>
          <a:xfrm>
            <a:off x="8901698"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2" name="テキスト ボックス 31">
            <a:extLst>
              <a:ext uri="{FF2B5EF4-FFF2-40B4-BE49-F238E27FC236}">
                <a16:creationId xmlns:a16="http://schemas.microsoft.com/office/drawing/2014/main" id="{F4875253-A859-9627-D7DD-E8C820A1C7AB}"/>
              </a:ext>
            </a:extLst>
          </p:cNvPr>
          <p:cNvSpPr txBox="1"/>
          <p:nvPr/>
        </p:nvSpPr>
        <p:spPr>
          <a:xfrm>
            <a:off x="9360822" y="544667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33" name="直線コネクタ 32">
            <a:extLst>
              <a:ext uri="{FF2B5EF4-FFF2-40B4-BE49-F238E27FC236}">
                <a16:creationId xmlns:a16="http://schemas.microsoft.com/office/drawing/2014/main" id="{98009DFA-70EF-039D-6920-C5CDCBF767F4}"/>
              </a:ext>
            </a:extLst>
          </p:cNvPr>
          <p:cNvCxnSpPr/>
          <p:nvPr/>
        </p:nvCxnSpPr>
        <p:spPr bwMode="auto">
          <a:xfrm>
            <a:off x="9655704" y="5726572"/>
            <a:ext cx="0" cy="32400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4A61DEAE-A67D-2F44-F715-4DC0DDF8C7E1}"/>
              </a:ext>
            </a:extLst>
          </p:cNvPr>
          <p:cNvSpPr txBox="1"/>
          <p:nvPr/>
        </p:nvSpPr>
        <p:spPr>
          <a:xfrm>
            <a:off x="8437923" y="54444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5" name="テキスト ボックス 34">
            <a:extLst>
              <a:ext uri="{FF2B5EF4-FFF2-40B4-BE49-F238E27FC236}">
                <a16:creationId xmlns:a16="http://schemas.microsoft.com/office/drawing/2014/main" id="{8665C988-FD9B-34C7-6F8B-4482177BE04D}"/>
              </a:ext>
            </a:extLst>
          </p:cNvPr>
          <p:cNvSpPr txBox="1"/>
          <p:nvPr/>
        </p:nvSpPr>
        <p:spPr>
          <a:xfrm>
            <a:off x="7516500"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6" name="テキスト ボックス 35">
            <a:extLst>
              <a:ext uri="{FF2B5EF4-FFF2-40B4-BE49-F238E27FC236}">
                <a16:creationId xmlns:a16="http://schemas.microsoft.com/office/drawing/2014/main" id="{A89DB770-404A-6821-89F6-FBBCCB14E024}"/>
              </a:ext>
            </a:extLst>
          </p:cNvPr>
          <p:cNvSpPr txBox="1"/>
          <p:nvPr/>
        </p:nvSpPr>
        <p:spPr>
          <a:xfrm>
            <a:off x="7975624" y="5450663"/>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7" name="テキスト ボックス 36">
            <a:extLst>
              <a:ext uri="{FF2B5EF4-FFF2-40B4-BE49-F238E27FC236}">
                <a16:creationId xmlns:a16="http://schemas.microsoft.com/office/drawing/2014/main" id="{D4D9BFBB-762A-F2F3-5222-510453687FB2}"/>
              </a:ext>
            </a:extLst>
          </p:cNvPr>
          <p:cNvSpPr txBox="1"/>
          <p:nvPr/>
        </p:nvSpPr>
        <p:spPr>
          <a:xfrm>
            <a:off x="7052725" y="544845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38" name="テキスト ボックス 37">
            <a:extLst>
              <a:ext uri="{FF2B5EF4-FFF2-40B4-BE49-F238E27FC236}">
                <a16:creationId xmlns:a16="http://schemas.microsoft.com/office/drawing/2014/main" id="{792F5B32-97E7-7C90-818F-6A79E3A575D0}"/>
              </a:ext>
            </a:extLst>
          </p:cNvPr>
          <p:cNvSpPr txBox="1"/>
          <p:nvPr/>
        </p:nvSpPr>
        <p:spPr>
          <a:xfrm>
            <a:off x="10374829" y="2544121"/>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39" name="テキスト ボックス 38">
            <a:extLst>
              <a:ext uri="{FF2B5EF4-FFF2-40B4-BE49-F238E27FC236}">
                <a16:creationId xmlns:a16="http://schemas.microsoft.com/office/drawing/2014/main" id="{1DA56976-5789-E3CB-946E-A6DF1FFEBD25}"/>
              </a:ext>
            </a:extLst>
          </p:cNvPr>
          <p:cNvSpPr txBox="1"/>
          <p:nvPr/>
        </p:nvSpPr>
        <p:spPr>
          <a:xfrm>
            <a:off x="10373350" y="3006361"/>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94685D84-552C-99B2-5D0A-E4D2B43E51A6}"/>
              </a:ext>
            </a:extLst>
          </p:cNvPr>
          <p:cNvSpPr txBox="1"/>
          <p:nvPr/>
        </p:nvSpPr>
        <p:spPr>
          <a:xfrm>
            <a:off x="10374829" y="3471009"/>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152EB449-DC78-F934-242E-9C4C43CD5D73}"/>
              </a:ext>
            </a:extLst>
          </p:cNvPr>
          <p:cNvSpPr txBox="1"/>
          <p:nvPr/>
        </p:nvSpPr>
        <p:spPr>
          <a:xfrm>
            <a:off x="10373350" y="3933249"/>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91F6760F-27C7-0CEA-00EE-44EE8DD90665}"/>
              </a:ext>
            </a:extLst>
          </p:cNvPr>
          <p:cNvSpPr txBox="1"/>
          <p:nvPr/>
        </p:nvSpPr>
        <p:spPr>
          <a:xfrm>
            <a:off x="10373350" y="4398373"/>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478099EE-A7CF-F42C-E0A7-A1F3B17F15FD}"/>
              </a:ext>
            </a:extLst>
          </p:cNvPr>
          <p:cNvSpPr txBox="1"/>
          <p:nvPr/>
        </p:nvSpPr>
        <p:spPr>
          <a:xfrm>
            <a:off x="8905097"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4BFB12E6-8806-0572-40D9-B3BDB4104D3B}"/>
              </a:ext>
            </a:extLst>
          </p:cNvPr>
          <p:cNvSpPr txBox="1"/>
          <p:nvPr/>
        </p:nvSpPr>
        <p:spPr>
          <a:xfrm>
            <a:off x="9364221" y="152767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EF59E234-734A-583F-4557-70FEBC5354D5}"/>
              </a:ext>
            </a:extLst>
          </p:cNvPr>
          <p:cNvSpPr txBox="1"/>
          <p:nvPr/>
        </p:nvSpPr>
        <p:spPr>
          <a:xfrm>
            <a:off x="8441322" y="152546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BC8CF7A9-D174-C02B-B3FE-968FD89864A3}"/>
              </a:ext>
            </a:extLst>
          </p:cNvPr>
          <p:cNvSpPr txBox="1"/>
          <p:nvPr/>
        </p:nvSpPr>
        <p:spPr>
          <a:xfrm>
            <a:off x="7519899"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0E9FB0C5-74ED-57FB-EECE-CFADCE657B4C}"/>
              </a:ext>
            </a:extLst>
          </p:cNvPr>
          <p:cNvSpPr txBox="1"/>
          <p:nvPr/>
        </p:nvSpPr>
        <p:spPr>
          <a:xfrm>
            <a:off x="7979023" y="1531664"/>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315D38D3-CA8C-BD37-B8E3-C85172FEF54D}"/>
              </a:ext>
            </a:extLst>
          </p:cNvPr>
          <p:cNvSpPr txBox="1"/>
          <p:nvPr/>
        </p:nvSpPr>
        <p:spPr>
          <a:xfrm>
            <a:off x="7056124" y="152945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P</a:t>
            </a:r>
            <a:endParaRPr kumimoji="1" lang="ja-JP" altLang="en-US" dirty="0">
              <a:latin typeface="游ゴシック" panose="020B0400000000000000" pitchFamily="50" charset="-128"/>
              <a:ea typeface="游ゴシック" panose="020B0400000000000000" pitchFamily="50" charset="-128"/>
            </a:endParaRPr>
          </a:p>
        </p:txBody>
      </p:sp>
      <p:cxnSp>
        <p:nvCxnSpPr>
          <p:cNvPr id="49" name="直線コネクタ 48">
            <a:extLst>
              <a:ext uri="{FF2B5EF4-FFF2-40B4-BE49-F238E27FC236}">
                <a16:creationId xmlns:a16="http://schemas.microsoft.com/office/drawing/2014/main" id="{01269F2F-0081-3353-88A4-78F5907DC03C}"/>
              </a:ext>
            </a:extLst>
          </p:cNvPr>
          <p:cNvCxnSpPr/>
          <p:nvPr/>
        </p:nvCxnSpPr>
        <p:spPr bwMode="auto">
          <a:xfrm flipH="1">
            <a:off x="10661350" y="4691129"/>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コネクタ 49">
            <a:extLst>
              <a:ext uri="{FF2B5EF4-FFF2-40B4-BE49-F238E27FC236}">
                <a16:creationId xmlns:a16="http://schemas.microsoft.com/office/drawing/2014/main" id="{A471C7BA-77BE-8973-47D5-FD5C4D2CB078}"/>
              </a:ext>
            </a:extLst>
          </p:cNvPr>
          <p:cNvCxnSpPr/>
          <p:nvPr/>
        </p:nvCxnSpPr>
        <p:spPr bwMode="auto">
          <a:xfrm flipH="1">
            <a:off x="10661350" y="2531403"/>
            <a:ext cx="504000" cy="0"/>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線コネクタ 50">
            <a:extLst>
              <a:ext uri="{FF2B5EF4-FFF2-40B4-BE49-F238E27FC236}">
                <a16:creationId xmlns:a16="http://schemas.microsoft.com/office/drawing/2014/main" id="{0610FB49-5C09-1C87-402A-A5FB8BF52FBD}"/>
              </a:ext>
            </a:extLst>
          </p:cNvPr>
          <p:cNvCxnSpPr/>
          <p:nvPr/>
        </p:nvCxnSpPr>
        <p:spPr bwMode="auto">
          <a:xfrm>
            <a:off x="10664096" y="1246399"/>
            <a:ext cx="0" cy="1297722"/>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正方形/長方形 51">
            <a:extLst>
              <a:ext uri="{FF2B5EF4-FFF2-40B4-BE49-F238E27FC236}">
                <a16:creationId xmlns:a16="http://schemas.microsoft.com/office/drawing/2014/main" id="{DD4E6210-A47B-C44B-4614-CA285F5F7143}"/>
              </a:ext>
            </a:extLst>
          </p:cNvPr>
          <p:cNvSpPr/>
          <p:nvPr/>
        </p:nvSpPr>
        <p:spPr bwMode="auto">
          <a:xfrm>
            <a:off x="5929197" y="1450299"/>
            <a:ext cx="4837198" cy="4356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3" name="正方形/長方形 52">
            <a:extLst>
              <a:ext uri="{FF2B5EF4-FFF2-40B4-BE49-F238E27FC236}">
                <a16:creationId xmlns:a16="http://schemas.microsoft.com/office/drawing/2014/main" id="{AA522102-FA96-671F-10CF-68689384B411}"/>
              </a:ext>
            </a:extLst>
          </p:cNvPr>
          <p:cNvSpPr/>
          <p:nvPr/>
        </p:nvSpPr>
        <p:spPr bwMode="auto">
          <a:xfrm>
            <a:off x="7806262"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4" name="正方形/長方形 53">
            <a:extLst>
              <a:ext uri="{FF2B5EF4-FFF2-40B4-BE49-F238E27FC236}">
                <a16:creationId xmlns:a16="http://schemas.microsoft.com/office/drawing/2014/main" id="{ED1F545D-99DD-D834-F378-A25909DBC55C}"/>
              </a:ext>
            </a:extLst>
          </p:cNvPr>
          <p:cNvSpPr/>
          <p:nvPr/>
        </p:nvSpPr>
        <p:spPr bwMode="auto">
          <a:xfrm>
            <a:off x="8628769" y="3470356"/>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5" name="正方形/長方形 54">
            <a:extLst>
              <a:ext uri="{FF2B5EF4-FFF2-40B4-BE49-F238E27FC236}">
                <a16:creationId xmlns:a16="http://schemas.microsoft.com/office/drawing/2014/main" id="{29EB7CAB-0A6A-BEDE-5630-4517FEEC4CC5}"/>
              </a:ext>
            </a:extLst>
          </p:cNvPr>
          <p:cNvSpPr/>
          <p:nvPr/>
        </p:nvSpPr>
        <p:spPr bwMode="auto">
          <a:xfrm>
            <a:off x="7652429" y="3864033"/>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6" name="正方形/長方形 55">
            <a:extLst>
              <a:ext uri="{FF2B5EF4-FFF2-40B4-BE49-F238E27FC236}">
                <a16:creationId xmlns:a16="http://schemas.microsoft.com/office/drawing/2014/main" id="{CC3CB901-DD69-5DC7-D2C4-8D8C36332049}"/>
              </a:ext>
            </a:extLst>
          </p:cNvPr>
          <p:cNvSpPr/>
          <p:nvPr/>
        </p:nvSpPr>
        <p:spPr bwMode="auto">
          <a:xfrm>
            <a:off x="8932820" y="385568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7" name="正方形/長方形 56">
            <a:extLst>
              <a:ext uri="{FF2B5EF4-FFF2-40B4-BE49-F238E27FC236}">
                <a16:creationId xmlns:a16="http://schemas.microsoft.com/office/drawing/2014/main" id="{4AF8BE20-0C03-95D4-77EC-B76EC4267AB4}"/>
              </a:ext>
            </a:extLst>
          </p:cNvPr>
          <p:cNvSpPr/>
          <p:nvPr/>
        </p:nvSpPr>
        <p:spPr bwMode="auto">
          <a:xfrm>
            <a:off x="8500032"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8" name="正方形/長方形 57">
            <a:extLst>
              <a:ext uri="{FF2B5EF4-FFF2-40B4-BE49-F238E27FC236}">
                <a16:creationId xmlns:a16="http://schemas.microsoft.com/office/drawing/2014/main" id="{B208D6AD-B44E-43E4-B1C7-A8FCBF98C5FF}"/>
              </a:ext>
            </a:extLst>
          </p:cNvPr>
          <p:cNvSpPr/>
          <p:nvPr/>
        </p:nvSpPr>
        <p:spPr bwMode="auto">
          <a:xfrm>
            <a:off x="8090729" y="3862014"/>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59" name="正方形/長方形 58">
            <a:extLst>
              <a:ext uri="{FF2B5EF4-FFF2-40B4-BE49-F238E27FC236}">
                <a16:creationId xmlns:a16="http://schemas.microsoft.com/office/drawing/2014/main" id="{B229A256-F3DD-B327-BADE-645BC63E696E}"/>
              </a:ext>
            </a:extLst>
          </p:cNvPr>
          <p:cNvSpPr/>
          <p:nvPr/>
        </p:nvSpPr>
        <p:spPr bwMode="auto">
          <a:xfrm>
            <a:off x="8713369"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60" name="正方形/長方形 59">
            <a:extLst>
              <a:ext uri="{FF2B5EF4-FFF2-40B4-BE49-F238E27FC236}">
                <a16:creationId xmlns:a16="http://schemas.microsoft.com/office/drawing/2014/main" id="{E457183F-5B06-5A49-4F9D-A72E5C4A445C}"/>
              </a:ext>
            </a:extLst>
          </p:cNvPr>
          <p:cNvSpPr/>
          <p:nvPr/>
        </p:nvSpPr>
        <p:spPr bwMode="auto">
          <a:xfrm>
            <a:off x="7890862" y="3235552"/>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71" name="テキスト ボックス 70">
            <a:extLst>
              <a:ext uri="{FF2B5EF4-FFF2-40B4-BE49-F238E27FC236}">
                <a16:creationId xmlns:a16="http://schemas.microsoft.com/office/drawing/2014/main" id="{D1CE3959-A10D-9959-5261-3708FD84E558}"/>
              </a:ext>
            </a:extLst>
          </p:cNvPr>
          <p:cNvSpPr txBox="1"/>
          <p:nvPr/>
        </p:nvSpPr>
        <p:spPr>
          <a:xfrm>
            <a:off x="6028443" y="3034452"/>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sp>
        <p:nvSpPr>
          <p:cNvPr id="72" name="テキスト ボックス 71">
            <a:extLst>
              <a:ext uri="{FF2B5EF4-FFF2-40B4-BE49-F238E27FC236}">
                <a16:creationId xmlns:a16="http://schemas.microsoft.com/office/drawing/2014/main" id="{F36DD4C6-0A1A-DCD9-A3B1-F5C0081D5D92}"/>
              </a:ext>
            </a:extLst>
          </p:cNvPr>
          <p:cNvSpPr txBox="1"/>
          <p:nvPr/>
        </p:nvSpPr>
        <p:spPr>
          <a:xfrm>
            <a:off x="6026964" y="3496692"/>
            <a:ext cx="288000" cy="288000"/>
          </a:xfrm>
          <a:prstGeom prst="rect">
            <a:avLst/>
          </a:prstGeom>
          <a:noFill/>
          <a:ln>
            <a:solidFill>
              <a:schemeClr val="tx1"/>
            </a:solidFill>
          </a:ln>
        </p:spPr>
        <p:txBody>
          <a:bodyPr wrap="square" rtlCol="0" anchor="ctr">
            <a:spAutoFit/>
          </a:bodyPr>
          <a:lstStyle/>
          <a:p>
            <a:pPr algn="ctr"/>
            <a:r>
              <a:rPr kumimoji="1" lang="en-US" altLang="ja-JP" dirty="0">
                <a:latin typeface="游ゴシック" panose="020B0400000000000000" pitchFamily="50" charset="-128"/>
                <a:ea typeface="游ゴシック" panose="020B0400000000000000" pitchFamily="50" charset="-128"/>
              </a:rPr>
              <a:t>S</a:t>
            </a:r>
            <a:endParaRPr kumimoji="1" lang="ja-JP" altLang="en-US" dirty="0">
              <a:latin typeface="游ゴシック" panose="020B0400000000000000" pitchFamily="50" charset="-128"/>
              <a:ea typeface="游ゴシック" panose="020B0400000000000000" pitchFamily="50" charset="-128"/>
            </a:endParaRPr>
          </a:p>
        </p:txBody>
      </p:sp>
      <p:sp>
        <p:nvSpPr>
          <p:cNvPr id="73" name="テキスト ボックス 72">
            <a:extLst>
              <a:ext uri="{FF2B5EF4-FFF2-40B4-BE49-F238E27FC236}">
                <a16:creationId xmlns:a16="http://schemas.microsoft.com/office/drawing/2014/main" id="{7F303E22-29A4-D4AD-96C2-31B645BC68F8}"/>
              </a:ext>
            </a:extLst>
          </p:cNvPr>
          <p:cNvSpPr txBox="1"/>
          <p:nvPr/>
        </p:nvSpPr>
        <p:spPr>
          <a:xfrm>
            <a:off x="6028443" y="3961340"/>
            <a:ext cx="288000" cy="288000"/>
          </a:xfrm>
          <a:prstGeom prst="rect">
            <a:avLst/>
          </a:prstGeom>
          <a:noFill/>
          <a:ln>
            <a:solidFill>
              <a:schemeClr val="tx1"/>
            </a:solidFill>
          </a:ln>
        </p:spPr>
        <p:txBody>
          <a:bodyPr wrap="square" rtlCol="0" anchor="ctr">
            <a:spAutoFit/>
          </a:bodyPr>
          <a:lstStyle/>
          <a:p>
            <a:pPr algn="ctr"/>
            <a:r>
              <a:rPr lang="en-US" altLang="ja-JP" dirty="0">
                <a:latin typeface="游ゴシック" panose="020B0400000000000000" pitchFamily="50" charset="-128"/>
                <a:ea typeface="游ゴシック" panose="020B0400000000000000" pitchFamily="50" charset="-128"/>
              </a:rPr>
              <a:t>G</a:t>
            </a:r>
            <a:endParaRPr kumimoji="1" lang="ja-JP" altLang="en-US" dirty="0">
              <a:latin typeface="游ゴシック" panose="020B0400000000000000" pitchFamily="50" charset="-128"/>
              <a:ea typeface="游ゴシック" panose="020B0400000000000000" pitchFamily="50" charset="-128"/>
            </a:endParaRPr>
          </a:p>
        </p:txBody>
      </p:sp>
      <p:cxnSp>
        <p:nvCxnSpPr>
          <p:cNvPr id="80" name="直線コネクタ 79">
            <a:extLst>
              <a:ext uri="{FF2B5EF4-FFF2-40B4-BE49-F238E27FC236}">
                <a16:creationId xmlns:a16="http://schemas.microsoft.com/office/drawing/2014/main" id="{E2C77CA7-CBE0-8AB8-5C24-8A515A2669EF}"/>
              </a:ext>
            </a:extLst>
          </p:cNvPr>
          <p:cNvCxnSpPr/>
          <p:nvPr/>
        </p:nvCxnSpPr>
        <p:spPr bwMode="auto">
          <a:xfrm>
            <a:off x="6033481" y="1258122"/>
            <a:ext cx="0" cy="1913341"/>
          </a:xfrm>
          <a:prstGeom prst="line">
            <a:avLst/>
          </a:prstGeom>
          <a:solidFill>
            <a:srgbClr val="00B8FF"/>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コンテンツ プレースホルダー 2">
            <a:extLst>
              <a:ext uri="{FF2B5EF4-FFF2-40B4-BE49-F238E27FC236}">
                <a16:creationId xmlns:a16="http://schemas.microsoft.com/office/drawing/2014/main" id="{9704274E-C843-374A-A109-7C4702D88607}"/>
              </a:ext>
            </a:extLst>
          </p:cNvPr>
          <p:cNvSpPr txBox="1">
            <a:spLocks/>
          </p:cNvSpPr>
          <p:nvPr/>
        </p:nvSpPr>
        <p:spPr bwMode="auto">
          <a:xfrm>
            <a:off x="481481" y="3061790"/>
            <a:ext cx="2878207" cy="1577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バッファ回路単体</a:t>
            </a:r>
            <a:endParaRPr lang="en-US" altLang="ja-JP" kern="0" dirty="0"/>
          </a:p>
          <a:p>
            <a:r>
              <a:rPr lang="ja-JP" altLang="en-US" kern="0" dirty="0"/>
              <a:t>ギルバートセル単体</a:t>
            </a:r>
            <a:endParaRPr lang="en-US" altLang="ja-JP" kern="0" dirty="0"/>
          </a:p>
          <a:p>
            <a:r>
              <a:rPr lang="en-US" altLang="ja-JP" kern="0" dirty="0"/>
              <a:t>TIA</a:t>
            </a:r>
            <a:r>
              <a:rPr lang="ja-JP" altLang="en-US" kern="0" dirty="0"/>
              <a:t>単体</a:t>
            </a:r>
          </a:p>
        </p:txBody>
      </p:sp>
      <p:sp>
        <p:nvSpPr>
          <p:cNvPr id="83" name="正方形/長方形 82">
            <a:extLst>
              <a:ext uri="{FF2B5EF4-FFF2-40B4-BE49-F238E27FC236}">
                <a16:creationId xmlns:a16="http://schemas.microsoft.com/office/drawing/2014/main" id="{07EB2A47-B753-0E51-0A8E-52A0326F5AE1}"/>
              </a:ext>
            </a:extLst>
          </p:cNvPr>
          <p:cNvSpPr/>
          <p:nvPr/>
        </p:nvSpPr>
        <p:spPr bwMode="auto">
          <a:xfrm>
            <a:off x="3668361" y="3255521"/>
            <a:ext cx="64800" cy="8280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4" name="正方形/長方形 83">
            <a:extLst>
              <a:ext uri="{FF2B5EF4-FFF2-40B4-BE49-F238E27FC236}">
                <a16:creationId xmlns:a16="http://schemas.microsoft.com/office/drawing/2014/main" id="{CFD5D71A-5D78-C4A4-919E-982DBFFD4428}"/>
              </a:ext>
            </a:extLst>
          </p:cNvPr>
          <p:cNvSpPr/>
          <p:nvPr/>
        </p:nvSpPr>
        <p:spPr bwMode="auto">
          <a:xfrm>
            <a:off x="3583761" y="3668818"/>
            <a:ext cx="234000" cy="2016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85" name="正方形/長方形 84">
            <a:extLst>
              <a:ext uri="{FF2B5EF4-FFF2-40B4-BE49-F238E27FC236}">
                <a16:creationId xmlns:a16="http://schemas.microsoft.com/office/drawing/2014/main" id="{F75E795E-39AD-C6D0-FBE8-5D33CFAF28DC}"/>
              </a:ext>
            </a:extLst>
          </p:cNvPr>
          <p:cNvSpPr/>
          <p:nvPr/>
        </p:nvSpPr>
        <p:spPr bwMode="auto">
          <a:xfrm>
            <a:off x="3650950" y="4166045"/>
            <a:ext cx="104400" cy="122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ja-JP" altLang="en-US" sz="2400" b="0" i="0" u="none" strike="noStrike" cap="none" normalizeH="0" baseline="0">
              <a:ln>
                <a:noFill/>
              </a:ln>
              <a:solidFill>
                <a:schemeClr val="bg1"/>
              </a:solidFill>
              <a:effectLst/>
              <a:latin typeface="Times New Roman" pitchFamily="16" charset="0"/>
              <a:ea typeface="ＭＳ Ｐゴシック" charset="-128"/>
            </a:endParaRPr>
          </a:p>
        </p:txBody>
      </p:sp>
      <p:sp>
        <p:nvSpPr>
          <p:cNvPr id="3" name="コンテンツ プレースホルダー 2">
            <a:extLst>
              <a:ext uri="{FF2B5EF4-FFF2-40B4-BE49-F238E27FC236}">
                <a16:creationId xmlns:a16="http://schemas.microsoft.com/office/drawing/2014/main" id="{F3DE2D5D-67DD-E7B1-6F0E-3FB59FEBCCC2}"/>
              </a:ext>
            </a:extLst>
          </p:cNvPr>
          <p:cNvSpPr txBox="1">
            <a:spLocks/>
          </p:cNvSpPr>
          <p:nvPr/>
        </p:nvSpPr>
        <p:spPr bwMode="auto">
          <a:xfrm>
            <a:off x="6067805" y="6120703"/>
            <a:ext cx="5174766" cy="523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ja-JP" altLang="en-US" kern="0" dirty="0"/>
              <a:t>図</a:t>
            </a:r>
            <a:r>
              <a:rPr lang="en-US" altLang="ja-JP" kern="0" dirty="0"/>
              <a:t>6</a:t>
            </a:r>
            <a:r>
              <a:rPr lang="ja-JP" altLang="en-US" kern="0" dirty="0"/>
              <a:t>　</a:t>
            </a:r>
            <a:r>
              <a:rPr lang="en-US" altLang="ja-JP" kern="0" dirty="0"/>
              <a:t>2</a:t>
            </a:r>
            <a:r>
              <a:rPr lang="ja-JP" altLang="en-US" kern="0" dirty="0"/>
              <a:t>入力積和演算回路の</a:t>
            </a:r>
            <a:r>
              <a:rPr lang="en-US" altLang="ja-JP" kern="0" dirty="0"/>
              <a:t>PAD</a:t>
            </a:r>
            <a:r>
              <a:rPr lang="ja-JP" altLang="en-US" kern="0" dirty="0"/>
              <a:t>配置</a:t>
            </a:r>
          </a:p>
        </p:txBody>
      </p:sp>
      <p:sp>
        <p:nvSpPr>
          <p:cNvPr id="8" name="コンテンツ プレースホルダー 2">
            <a:extLst>
              <a:ext uri="{FF2B5EF4-FFF2-40B4-BE49-F238E27FC236}">
                <a16:creationId xmlns:a16="http://schemas.microsoft.com/office/drawing/2014/main" id="{2BE540A6-6A04-A5E0-E09A-786B945CDC1D}"/>
              </a:ext>
            </a:extLst>
          </p:cNvPr>
          <p:cNvSpPr txBox="1">
            <a:spLocks/>
          </p:cNvSpPr>
          <p:nvPr/>
        </p:nvSpPr>
        <p:spPr bwMode="auto">
          <a:xfrm>
            <a:off x="8940801" y="43793"/>
            <a:ext cx="1696719" cy="43371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0" indent="0" algn="l" defTabSz="449263" rtl="0" eaLnBrk="1" fontAlgn="base" hangingPunct="1">
              <a:spcBef>
                <a:spcPts val="600"/>
              </a:spcBef>
              <a:spcAft>
                <a:spcPct val="0"/>
              </a:spcAft>
              <a:buClr>
                <a:srgbClr val="000000"/>
              </a:buClr>
              <a:buSzPct val="100000"/>
              <a:buFont typeface="Times New Roman" pitchFamily="18" charset="0"/>
              <a:defRPr kumimoji="1" sz="2400">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8" charset="0"/>
              <a:defRPr kumimoji="1" sz="2000">
                <a:solidFill>
                  <a:srgbClr val="000000"/>
                </a:solidFill>
                <a:latin typeface="Arial" charset="0"/>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8" charset="0"/>
              <a:defRPr kumimoji="1">
                <a:solidFill>
                  <a:srgbClr val="000000"/>
                </a:solidFill>
                <a:latin typeface="Arial" charset="0"/>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8" charset="0"/>
              <a:defRPr kumimoji="1" sz="1600">
                <a:solidFill>
                  <a:srgbClr val="000000"/>
                </a:solidFill>
                <a:latin typeface="Arial" charset="0"/>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kumimoji="1" sz="1600">
                <a:solidFill>
                  <a:srgbClr val="000000"/>
                </a:solidFill>
                <a:latin typeface="Arial" charset="0"/>
                <a:ea typeface="+mn-ea"/>
              </a:defRPr>
            </a:lvl9pPr>
          </a:lstStyle>
          <a:p>
            <a:r>
              <a:rPr lang="en-US" altLang="ja-JP" kern="0" dirty="0"/>
              <a:t>IHP 250 nm</a:t>
            </a:r>
            <a:endParaRPr lang="ja-JP" altLang="en-US" kern="0" dirty="0"/>
          </a:p>
        </p:txBody>
      </p:sp>
    </p:spTree>
    <p:extLst>
      <p:ext uri="{BB962C8B-B14F-4D97-AF65-F5344CB8AC3E}">
        <p14:creationId xmlns:p14="http://schemas.microsoft.com/office/powerpoint/2010/main" val="3705921485"/>
      </p:ext>
    </p:extLst>
  </p:cSld>
  <p:clrMapOvr>
    <a:masterClrMapping/>
  </p:clrMapOvr>
</p:sld>
</file>

<file path=ppt/theme/theme1.xml><?xml version="1.0" encoding="utf-8"?>
<a:theme xmlns:a="http://schemas.openxmlformats.org/drawingml/2006/main" name="関根研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関根研テーマ" id="{CA45C03E-F710-43A6-93C0-091222B56394}" vid="{2A536B6E-70A8-4E06-8746-93F504FDAB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関根研テーマ</Template>
  <TotalTime>3544</TotalTime>
  <Words>1305</Words>
  <Application>Microsoft Office PowerPoint</Application>
  <PresentationFormat>ワイド画面</PresentationFormat>
  <Paragraphs>353</Paragraphs>
  <Slides>20</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游ゴシック</vt:lpstr>
      <vt:lpstr>Arial</vt:lpstr>
      <vt:lpstr>Cambria Math</vt:lpstr>
      <vt:lpstr>Times New Roman</vt:lpstr>
      <vt:lpstr>関根研テーマ</vt:lpstr>
      <vt:lpstr>PAD配置による面積の検討</vt:lpstr>
      <vt:lpstr>本日お話しすること</vt:lpstr>
      <vt:lpstr>回路作成候補</vt:lpstr>
      <vt:lpstr>仮レイアウト時のサイズ</vt:lpstr>
      <vt:lpstr>①TIA単体（直流用　バッファなし）</vt:lpstr>
      <vt:lpstr>②乗算器単体 （ギルバートセル+抵抗、直流用　バッファなし）</vt:lpstr>
      <vt:lpstr>②乗算器単体 （ギルバートセル+抵抗、直流用　バッファなし）</vt:lpstr>
      <vt:lpstr>③2入力積和演算回路 （TIA+ギルバートセル、バッファあり）</vt:lpstr>
      <vt:lpstr>③2入力積和演算回路 （TIA+ギルバートセル、バッファあり）</vt:lpstr>
      <vt:lpstr>④Coupler、PD、TIA（バッファあり）</vt:lpstr>
      <vt:lpstr>④Coupler、PD、TIA（バッファあり）</vt:lpstr>
      <vt:lpstr>④Coupler、PD、TIA（バッファあり）</vt:lpstr>
      <vt:lpstr>⑤Coupler、PD、2入力積和演算回路 （バッファあり）</vt:lpstr>
      <vt:lpstr>⑤Coupler、PD、2入力積和演算回路 （バッファあり）</vt:lpstr>
      <vt:lpstr>⑤Coupler、PD、2入力積和演算回路 （バッファあり）</vt:lpstr>
      <vt:lpstr>基板実装</vt:lpstr>
      <vt:lpstr>回路作成候補</vt:lpstr>
      <vt:lpstr>IHPで使用可能な容量について</vt:lpstr>
      <vt:lpstr>容量値の概算</vt:lpstr>
      <vt:lpstr>容量の効果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OGATAATSUHIRO</dc:creator>
  <cp:lastModifiedBy>Hikaru Kojima</cp:lastModifiedBy>
  <cp:revision>43</cp:revision>
  <dcterms:created xsi:type="dcterms:W3CDTF">2024-07-11T07:06:18Z</dcterms:created>
  <dcterms:modified xsi:type="dcterms:W3CDTF">2024-08-01T07:33:26Z</dcterms:modified>
</cp:coreProperties>
</file>