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7" r:id="rId3"/>
    <p:sldId id="258" r:id="rId4"/>
    <p:sldId id="259" r:id="rId5"/>
    <p:sldId id="261" r:id="rId6"/>
    <p:sldId id="260" r:id="rId7"/>
    <p:sldId id="262" r:id="rId8"/>
    <p:sldId id="263" r:id="rId9"/>
    <p:sldId id="264" r:id="rId10"/>
    <p:sldId id="265" r:id="rId11"/>
    <p:sldId id="266" r:id="rId12"/>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6318F"/>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21" autoAdjust="0"/>
    <p:restoredTop sz="94660"/>
  </p:normalViewPr>
  <p:slideViewPr>
    <p:cSldViewPr snapToGrid="0">
      <p:cViewPr varScale="1">
        <p:scale>
          <a:sx n="110" d="100"/>
          <a:sy n="110" d="100"/>
        </p:scale>
        <p:origin x="342"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456487-DC86-474A-B4EE-F658698A396D}" type="datetimeFigureOut">
              <a:rPr kumimoji="1" lang="ja-JP" altLang="en-US" smtClean="0"/>
              <a:t>2024/6/27</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AF006A-98BA-4709-B08D-1062E8ED0A99}" type="slidenum">
              <a:rPr kumimoji="1" lang="ja-JP" altLang="en-US" smtClean="0"/>
              <a:t>‹#›</a:t>
            </a:fld>
            <a:endParaRPr kumimoji="1" lang="ja-JP" altLang="en-US"/>
          </a:p>
        </p:txBody>
      </p:sp>
    </p:spTree>
    <p:extLst>
      <p:ext uri="{BB962C8B-B14F-4D97-AF65-F5344CB8AC3E}">
        <p14:creationId xmlns:p14="http://schemas.microsoft.com/office/powerpoint/2010/main" val="136475137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9DF7DCA-1AD3-4824-4A93-AFF5E5334ECD}"/>
              </a:ext>
            </a:extLst>
          </p:cNvPr>
          <p:cNvSpPr>
            <a:spLocks noGrp="1"/>
          </p:cNvSpPr>
          <p:nvPr>
            <p:ph type="ctrTitle" hasCustomPrompt="1"/>
          </p:nvPr>
        </p:nvSpPr>
        <p:spPr>
          <a:xfrm>
            <a:off x="1524000" y="1122363"/>
            <a:ext cx="9144000" cy="2387600"/>
          </a:xfrm>
        </p:spPr>
        <p:txBody>
          <a:bodyPr anchor="b">
            <a:normAutofit/>
          </a:bodyPr>
          <a:lstStyle>
            <a:lvl1pPr algn="ctr">
              <a:defRPr sz="4000">
                <a:latin typeface="游ゴシック" panose="020B0400000000000000" pitchFamily="50" charset="-128"/>
                <a:ea typeface="游ゴシック" panose="020B0400000000000000" pitchFamily="50" charset="-128"/>
              </a:defRPr>
            </a:lvl1pPr>
          </a:lstStyle>
          <a:p>
            <a:r>
              <a:rPr kumimoji="1" lang="ja-JP" altLang="en-US" dirty="0"/>
              <a:t>タイトル</a:t>
            </a:r>
          </a:p>
        </p:txBody>
      </p:sp>
      <p:sp>
        <p:nvSpPr>
          <p:cNvPr id="3" name="字幕 2">
            <a:extLst>
              <a:ext uri="{FF2B5EF4-FFF2-40B4-BE49-F238E27FC236}">
                <a16:creationId xmlns:a16="http://schemas.microsoft.com/office/drawing/2014/main" id="{8FEDBC54-A3B3-D4B0-83AD-58510BBCF3B6}"/>
              </a:ext>
            </a:extLst>
          </p:cNvPr>
          <p:cNvSpPr>
            <a:spLocks noGrp="1"/>
          </p:cNvSpPr>
          <p:nvPr>
            <p:ph type="subTitle" idx="1"/>
          </p:nvPr>
        </p:nvSpPr>
        <p:spPr>
          <a:xfrm>
            <a:off x="1524000" y="4305557"/>
            <a:ext cx="9144000" cy="2067534"/>
          </a:xfrm>
        </p:spPr>
        <p:txBody>
          <a:bodyPr>
            <a:noAutofit/>
          </a:bodyPr>
          <a:lstStyle>
            <a:lvl1pPr marL="0" indent="0" algn="ctr">
              <a:buNone/>
              <a:defRPr sz="2000">
                <a:latin typeface="+mn-ea"/>
                <a:ea typeface="+mn-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endParaRPr kumimoji="1" lang="ja-JP" altLang="en-US" dirty="0"/>
          </a:p>
        </p:txBody>
      </p:sp>
      <p:sp>
        <p:nvSpPr>
          <p:cNvPr id="4" name="日付プレースホルダー 3">
            <a:extLst>
              <a:ext uri="{FF2B5EF4-FFF2-40B4-BE49-F238E27FC236}">
                <a16:creationId xmlns:a16="http://schemas.microsoft.com/office/drawing/2014/main" id="{ADBAC465-78BE-A173-E166-31A941963428}"/>
              </a:ext>
            </a:extLst>
          </p:cNvPr>
          <p:cNvSpPr>
            <a:spLocks noGrp="1"/>
          </p:cNvSpPr>
          <p:nvPr>
            <p:ph type="dt" sz="half" idx="10"/>
          </p:nvPr>
        </p:nvSpPr>
        <p:spPr/>
        <p:txBody>
          <a:bodyPr/>
          <a:lstStyle/>
          <a:p>
            <a:fld id="{4C0442CF-CD45-410F-900D-B06704BF6C90}" type="datetime1">
              <a:rPr kumimoji="1" lang="ja-JP" altLang="en-US" smtClean="0"/>
              <a:t>2024/6/27</a:t>
            </a:fld>
            <a:endParaRPr kumimoji="1" lang="ja-JP" altLang="en-US"/>
          </a:p>
        </p:txBody>
      </p:sp>
      <p:sp>
        <p:nvSpPr>
          <p:cNvPr id="6" name="スライド番号プレースホルダー 5">
            <a:extLst>
              <a:ext uri="{FF2B5EF4-FFF2-40B4-BE49-F238E27FC236}">
                <a16:creationId xmlns:a16="http://schemas.microsoft.com/office/drawing/2014/main" id="{9729A2B7-573F-9158-06D9-FB9621BF3E05}"/>
              </a:ext>
            </a:extLst>
          </p:cNvPr>
          <p:cNvSpPr>
            <a:spLocks noGrp="1"/>
          </p:cNvSpPr>
          <p:nvPr>
            <p:ph type="sldNum" sz="quarter" idx="12"/>
          </p:nvPr>
        </p:nvSpPr>
        <p:spPr/>
        <p:txBody>
          <a:bodyPr/>
          <a:lstStyle/>
          <a:p>
            <a:fld id="{6294761A-CFE9-4878-87A7-90ECABD59CE5}" type="slidenum">
              <a:rPr kumimoji="1" lang="ja-JP" altLang="en-US" smtClean="0"/>
              <a:t>‹#›</a:t>
            </a:fld>
            <a:endParaRPr kumimoji="1" lang="ja-JP" altLang="en-US"/>
          </a:p>
        </p:txBody>
      </p:sp>
      <p:sp>
        <p:nvSpPr>
          <p:cNvPr id="8" name="フッター プレースホルダー 4">
            <a:extLst>
              <a:ext uri="{FF2B5EF4-FFF2-40B4-BE49-F238E27FC236}">
                <a16:creationId xmlns:a16="http://schemas.microsoft.com/office/drawing/2014/main" id="{90A47C47-BFF6-CBFE-218F-30D91BF18491}"/>
              </a:ext>
            </a:extLst>
          </p:cNvPr>
          <p:cNvSpPr>
            <a:spLocks noGrp="1"/>
          </p:cNvSpPr>
          <p:nvPr>
            <p:ph type="ftr" sz="quarter" idx="3"/>
          </p:nvPr>
        </p:nvSpPr>
        <p:spPr>
          <a:xfrm>
            <a:off x="3586432" y="6572796"/>
            <a:ext cx="5019136" cy="365125"/>
          </a:xfrm>
          <a:prstGeom prst="rect">
            <a:avLst/>
          </a:prstGeom>
        </p:spPr>
        <p:txBody>
          <a:bodyPr vert="horz" lIns="91440" tIns="45720" rIns="91440" bIns="45720" rtlCol="0" anchor="ctr"/>
          <a:lstStyle>
            <a:lvl1pPr algn="ctr">
              <a:defRPr sz="1200">
                <a:solidFill>
                  <a:schemeClr val="bg1"/>
                </a:solidFill>
              </a:defRPr>
            </a:lvl1pPr>
          </a:lstStyle>
          <a:p>
            <a:r>
              <a:rPr lang="en-US" altLang="ja-JP" dirty="0"/>
              <a:t>Wave Signal Processing Circuit Laboratory,  Meiji University</a:t>
            </a:r>
          </a:p>
        </p:txBody>
      </p:sp>
      <p:sp>
        <p:nvSpPr>
          <p:cNvPr id="5" name="正方形/長方形 4">
            <a:extLst>
              <a:ext uri="{FF2B5EF4-FFF2-40B4-BE49-F238E27FC236}">
                <a16:creationId xmlns:a16="http://schemas.microsoft.com/office/drawing/2014/main" id="{15FF5934-74CC-BB33-D7AE-1F7BE2EBC5C7}"/>
              </a:ext>
            </a:extLst>
          </p:cNvPr>
          <p:cNvSpPr/>
          <p:nvPr userDrawn="1"/>
        </p:nvSpPr>
        <p:spPr>
          <a:xfrm>
            <a:off x="2053741" y="3778370"/>
            <a:ext cx="8084517" cy="51758"/>
          </a:xfrm>
          <a:prstGeom prst="rect">
            <a:avLst/>
          </a:prstGeom>
          <a:gradFill flip="none" rotWithShape="1">
            <a:gsLst>
              <a:gs pos="0">
                <a:srgbClr val="36318F"/>
              </a:gs>
              <a:gs pos="75000">
                <a:srgbClr val="36318F"/>
              </a:gs>
              <a:gs pos="100000">
                <a:schemeClr val="accent1">
                  <a:lumMod val="30000"/>
                  <a:lumOff val="70000"/>
                </a:schemeClr>
              </a:gs>
            </a:gsLst>
            <a:lin ang="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33983582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DD8A5A4-73FC-EBE1-20A5-BA213B70E00E}"/>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D9B3FCA6-3548-5275-D188-19B99E9164F7}"/>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100A169-9959-CD36-CCC5-FE92CF8FDFF7}"/>
              </a:ext>
            </a:extLst>
          </p:cNvPr>
          <p:cNvSpPr>
            <a:spLocks noGrp="1"/>
          </p:cNvSpPr>
          <p:nvPr>
            <p:ph type="dt" sz="half" idx="10"/>
          </p:nvPr>
        </p:nvSpPr>
        <p:spPr/>
        <p:txBody>
          <a:bodyPr/>
          <a:lstStyle/>
          <a:p>
            <a:fld id="{802B0828-AE1D-42CB-9A09-03366CD2626D}" type="datetime1">
              <a:rPr kumimoji="1" lang="ja-JP" altLang="en-US" smtClean="0"/>
              <a:t>2024/6/27</a:t>
            </a:fld>
            <a:endParaRPr kumimoji="1" lang="ja-JP" altLang="en-US"/>
          </a:p>
        </p:txBody>
      </p:sp>
      <p:sp>
        <p:nvSpPr>
          <p:cNvPr id="6" name="スライド番号プレースホルダー 5">
            <a:extLst>
              <a:ext uri="{FF2B5EF4-FFF2-40B4-BE49-F238E27FC236}">
                <a16:creationId xmlns:a16="http://schemas.microsoft.com/office/drawing/2014/main" id="{A7C85886-4092-C89E-D9FE-D1A56DC52885}"/>
              </a:ext>
            </a:extLst>
          </p:cNvPr>
          <p:cNvSpPr>
            <a:spLocks noGrp="1"/>
          </p:cNvSpPr>
          <p:nvPr>
            <p:ph type="sldNum" sz="quarter" idx="12"/>
          </p:nvPr>
        </p:nvSpPr>
        <p:spPr/>
        <p:txBody>
          <a:bodyPr/>
          <a:lstStyle/>
          <a:p>
            <a:fld id="{6294761A-CFE9-4878-87A7-90ECABD59CE5}" type="slidenum">
              <a:rPr kumimoji="1" lang="ja-JP" altLang="en-US" smtClean="0"/>
              <a:t>‹#›</a:t>
            </a:fld>
            <a:endParaRPr kumimoji="1" lang="ja-JP" altLang="en-US"/>
          </a:p>
        </p:txBody>
      </p:sp>
      <p:sp>
        <p:nvSpPr>
          <p:cNvPr id="7" name="フッター プレースホルダー 4">
            <a:extLst>
              <a:ext uri="{FF2B5EF4-FFF2-40B4-BE49-F238E27FC236}">
                <a16:creationId xmlns:a16="http://schemas.microsoft.com/office/drawing/2014/main" id="{FF7D6E32-8098-E002-0601-809A47B95362}"/>
              </a:ext>
            </a:extLst>
          </p:cNvPr>
          <p:cNvSpPr>
            <a:spLocks noGrp="1"/>
          </p:cNvSpPr>
          <p:nvPr>
            <p:ph type="ftr" sz="quarter" idx="3"/>
          </p:nvPr>
        </p:nvSpPr>
        <p:spPr>
          <a:xfrm>
            <a:off x="3586432" y="6572796"/>
            <a:ext cx="5019136" cy="365125"/>
          </a:xfrm>
          <a:prstGeom prst="rect">
            <a:avLst/>
          </a:prstGeom>
        </p:spPr>
        <p:txBody>
          <a:bodyPr vert="horz" lIns="91440" tIns="45720" rIns="91440" bIns="45720" rtlCol="0" anchor="ctr"/>
          <a:lstStyle>
            <a:lvl1pPr algn="ctr">
              <a:defRPr sz="1200">
                <a:solidFill>
                  <a:schemeClr val="bg1"/>
                </a:solidFill>
              </a:defRPr>
            </a:lvl1pPr>
          </a:lstStyle>
          <a:p>
            <a:r>
              <a:rPr lang="en-US" altLang="ja-JP" dirty="0"/>
              <a:t>Wave Signal Processing Circuit Laboratory,  Meiji University</a:t>
            </a:r>
          </a:p>
        </p:txBody>
      </p:sp>
    </p:spTree>
    <p:extLst>
      <p:ext uri="{BB962C8B-B14F-4D97-AF65-F5344CB8AC3E}">
        <p14:creationId xmlns:p14="http://schemas.microsoft.com/office/powerpoint/2010/main" val="18716260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2F553AA9-8EB3-4530-A6C5-EEC71369F824}"/>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1AEAD601-C711-3F0C-0F78-E06446869E7D}"/>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D6FE5AF-6C8B-9BFB-C7CE-DC7E60A750E5}"/>
              </a:ext>
            </a:extLst>
          </p:cNvPr>
          <p:cNvSpPr>
            <a:spLocks noGrp="1"/>
          </p:cNvSpPr>
          <p:nvPr>
            <p:ph type="dt" sz="half" idx="10"/>
          </p:nvPr>
        </p:nvSpPr>
        <p:spPr/>
        <p:txBody>
          <a:bodyPr/>
          <a:lstStyle/>
          <a:p>
            <a:fld id="{DBDB4898-A77B-4B71-A5F2-60FD53D81565}" type="datetime1">
              <a:rPr kumimoji="1" lang="ja-JP" altLang="en-US" smtClean="0"/>
              <a:t>2024/6/27</a:t>
            </a:fld>
            <a:endParaRPr kumimoji="1" lang="ja-JP" altLang="en-US"/>
          </a:p>
        </p:txBody>
      </p:sp>
      <p:sp>
        <p:nvSpPr>
          <p:cNvPr id="6" name="スライド番号プレースホルダー 5">
            <a:extLst>
              <a:ext uri="{FF2B5EF4-FFF2-40B4-BE49-F238E27FC236}">
                <a16:creationId xmlns:a16="http://schemas.microsoft.com/office/drawing/2014/main" id="{354155A6-0718-4190-BFB2-2A377FBC93D8}"/>
              </a:ext>
            </a:extLst>
          </p:cNvPr>
          <p:cNvSpPr>
            <a:spLocks noGrp="1"/>
          </p:cNvSpPr>
          <p:nvPr>
            <p:ph type="sldNum" sz="quarter" idx="12"/>
          </p:nvPr>
        </p:nvSpPr>
        <p:spPr/>
        <p:txBody>
          <a:bodyPr/>
          <a:lstStyle/>
          <a:p>
            <a:fld id="{6294761A-CFE9-4878-87A7-90ECABD59CE5}" type="slidenum">
              <a:rPr kumimoji="1" lang="ja-JP" altLang="en-US" smtClean="0"/>
              <a:t>‹#›</a:t>
            </a:fld>
            <a:endParaRPr kumimoji="1" lang="ja-JP" altLang="en-US"/>
          </a:p>
        </p:txBody>
      </p:sp>
      <p:sp>
        <p:nvSpPr>
          <p:cNvPr id="7" name="フッター プレースホルダー 4">
            <a:extLst>
              <a:ext uri="{FF2B5EF4-FFF2-40B4-BE49-F238E27FC236}">
                <a16:creationId xmlns:a16="http://schemas.microsoft.com/office/drawing/2014/main" id="{C5CEC103-84E3-F527-C0A4-12B091342B19}"/>
              </a:ext>
            </a:extLst>
          </p:cNvPr>
          <p:cNvSpPr>
            <a:spLocks noGrp="1"/>
          </p:cNvSpPr>
          <p:nvPr>
            <p:ph type="ftr" sz="quarter" idx="3"/>
          </p:nvPr>
        </p:nvSpPr>
        <p:spPr>
          <a:xfrm>
            <a:off x="3586432" y="6572796"/>
            <a:ext cx="5019136" cy="365125"/>
          </a:xfrm>
          <a:prstGeom prst="rect">
            <a:avLst/>
          </a:prstGeom>
        </p:spPr>
        <p:txBody>
          <a:bodyPr vert="horz" lIns="91440" tIns="45720" rIns="91440" bIns="45720" rtlCol="0" anchor="ctr"/>
          <a:lstStyle>
            <a:lvl1pPr algn="ctr">
              <a:defRPr sz="1200">
                <a:solidFill>
                  <a:schemeClr val="bg1"/>
                </a:solidFill>
              </a:defRPr>
            </a:lvl1pPr>
          </a:lstStyle>
          <a:p>
            <a:r>
              <a:rPr lang="en-US" altLang="ja-JP" dirty="0"/>
              <a:t>Wave Signal Processing Circuit Laboratory,  Meiji University</a:t>
            </a:r>
          </a:p>
        </p:txBody>
      </p:sp>
    </p:spTree>
    <p:extLst>
      <p:ext uri="{BB962C8B-B14F-4D97-AF65-F5344CB8AC3E}">
        <p14:creationId xmlns:p14="http://schemas.microsoft.com/office/powerpoint/2010/main" val="13474274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04013C9-944D-ABEC-45C2-BD86324DE7E2}"/>
              </a:ext>
            </a:extLst>
          </p:cNvPr>
          <p:cNvSpPr>
            <a:spLocks noGrp="1"/>
          </p:cNvSpPr>
          <p:nvPr>
            <p:ph type="title"/>
          </p:nvPr>
        </p:nvSpPr>
        <p:spPr>
          <a:xfrm>
            <a:off x="441037" y="144969"/>
            <a:ext cx="10515600" cy="835890"/>
          </a:xfrm>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37CBD656-8D94-510B-DD6D-548312D88455}"/>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2C44E10-5AA9-465F-DE20-F68C5FEF6FB2}"/>
              </a:ext>
            </a:extLst>
          </p:cNvPr>
          <p:cNvSpPr>
            <a:spLocks noGrp="1"/>
          </p:cNvSpPr>
          <p:nvPr>
            <p:ph type="dt" sz="half" idx="10"/>
          </p:nvPr>
        </p:nvSpPr>
        <p:spPr/>
        <p:txBody>
          <a:bodyPr/>
          <a:lstStyle/>
          <a:p>
            <a:fld id="{F21E823E-4A8F-4F8D-99D0-5753B75E78B1}" type="datetime1">
              <a:rPr kumimoji="1" lang="ja-JP" altLang="en-US" smtClean="0"/>
              <a:t>2024/6/27</a:t>
            </a:fld>
            <a:endParaRPr kumimoji="1" lang="ja-JP" altLang="en-US"/>
          </a:p>
        </p:txBody>
      </p:sp>
      <p:sp>
        <p:nvSpPr>
          <p:cNvPr id="6" name="スライド番号プレースホルダー 5">
            <a:extLst>
              <a:ext uri="{FF2B5EF4-FFF2-40B4-BE49-F238E27FC236}">
                <a16:creationId xmlns:a16="http://schemas.microsoft.com/office/drawing/2014/main" id="{3FAE0EF0-C233-65DA-A9FA-F24AF37C09D0}"/>
              </a:ext>
            </a:extLst>
          </p:cNvPr>
          <p:cNvSpPr>
            <a:spLocks noGrp="1"/>
          </p:cNvSpPr>
          <p:nvPr>
            <p:ph type="sldNum" sz="quarter" idx="12"/>
          </p:nvPr>
        </p:nvSpPr>
        <p:spPr/>
        <p:txBody>
          <a:bodyPr/>
          <a:lstStyle/>
          <a:p>
            <a:fld id="{6294761A-CFE9-4878-87A7-90ECABD59CE5}" type="slidenum">
              <a:rPr kumimoji="1" lang="ja-JP" altLang="en-US" smtClean="0"/>
              <a:t>‹#›</a:t>
            </a:fld>
            <a:endParaRPr kumimoji="1" lang="ja-JP" altLang="en-US"/>
          </a:p>
        </p:txBody>
      </p:sp>
      <p:sp>
        <p:nvSpPr>
          <p:cNvPr id="7" name="フッター プレースホルダー 4">
            <a:extLst>
              <a:ext uri="{FF2B5EF4-FFF2-40B4-BE49-F238E27FC236}">
                <a16:creationId xmlns:a16="http://schemas.microsoft.com/office/drawing/2014/main" id="{8C2142D4-2A35-BAAD-6F50-6AF6BE0A0642}"/>
              </a:ext>
            </a:extLst>
          </p:cNvPr>
          <p:cNvSpPr>
            <a:spLocks noGrp="1"/>
          </p:cNvSpPr>
          <p:nvPr>
            <p:ph type="ftr" sz="quarter" idx="3"/>
          </p:nvPr>
        </p:nvSpPr>
        <p:spPr>
          <a:xfrm>
            <a:off x="3586432" y="6572796"/>
            <a:ext cx="5019136" cy="365125"/>
          </a:xfrm>
          <a:prstGeom prst="rect">
            <a:avLst/>
          </a:prstGeom>
        </p:spPr>
        <p:txBody>
          <a:bodyPr vert="horz" lIns="91440" tIns="45720" rIns="91440" bIns="45720" rtlCol="0" anchor="ctr"/>
          <a:lstStyle>
            <a:lvl1pPr algn="ctr">
              <a:defRPr sz="1200">
                <a:solidFill>
                  <a:schemeClr val="bg1"/>
                </a:solidFill>
              </a:defRPr>
            </a:lvl1pPr>
          </a:lstStyle>
          <a:p>
            <a:r>
              <a:rPr lang="en-US" altLang="ja-JP" dirty="0"/>
              <a:t>Wave Signal Processing Circuit Laboratory,  Meiji University</a:t>
            </a:r>
          </a:p>
        </p:txBody>
      </p:sp>
      <p:sp>
        <p:nvSpPr>
          <p:cNvPr id="9" name="正方形/長方形 8">
            <a:extLst>
              <a:ext uri="{FF2B5EF4-FFF2-40B4-BE49-F238E27FC236}">
                <a16:creationId xmlns:a16="http://schemas.microsoft.com/office/drawing/2014/main" id="{2A6F6550-3325-30B1-C42A-E200C935AA8E}"/>
              </a:ext>
            </a:extLst>
          </p:cNvPr>
          <p:cNvSpPr/>
          <p:nvPr userDrawn="1"/>
        </p:nvSpPr>
        <p:spPr>
          <a:xfrm>
            <a:off x="370853" y="945718"/>
            <a:ext cx="11450293" cy="69707"/>
          </a:xfrm>
          <a:prstGeom prst="rect">
            <a:avLst/>
          </a:prstGeom>
          <a:gradFill flip="none" rotWithShape="1">
            <a:gsLst>
              <a:gs pos="0">
                <a:srgbClr val="36318F"/>
              </a:gs>
              <a:gs pos="75000">
                <a:srgbClr val="36318F"/>
              </a:gs>
              <a:gs pos="100000">
                <a:schemeClr val="accent1">
                  <a:lumMod val="30000"/>
                  <a:lumOff val="70000"/>
                </a:schemeClr>
              </a:gs>
            </a:gsLst>
            <a:lin ang="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108549976"/>
      </p:ext>
    </p:extLst>
  </p:cSld>
  <p:clrMapOvr>
    <a:masterClrMapping/>
  </p:clrMapOvr>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A998A17-6C87-459C-3803-CB06BB793F91}"/>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3658900-6445-2FBD-A740-B624DA81292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1DE4565F-CE5C-CE07-D796-EEC7CE857881}"/>
              </a:ext>
            </a:extLst>
          </p:cNvPr>
          <p:cNvSpPr>
            <a:spLocks noGrp="1"/>
          </p:cNvSpPr>
          <p:nvPr>
            <p:ph type="dt" sz="half" idx="10"/>
          </p:nvPr>
        </p:nvSpPr>
        <p:spPr/>
        <p:txBody>
          <a:bodyPr/>
          <a:lstStyle/>
          <a:p>
            <a:fld id="{5367934E-58FB-4511-9666-12A5D53E0F74}" type="datetime1">
              <a:rPr kumimoji="1" lang="ja-JP" altLang="en-US" smtClean="0"/>
              <a:t>2024/6/27</a:t>
            </a:fld>
            <a:endParaRPr kumimoji="1" lang="ja-JP" altLang="en-US"/>
          </a:p>
        </p:txBody>
      </p:sp>
      <p:sp>
        <p:nvSpPr>
          <p:cNvPr id="6" name="スライド番号プレースホルダー 5">
            <a:extLst>
              <a:ext uri="{FF2B5EF4-FFF2-40B4-BE49-F238E27FC236}">
                <a16:creationId xmlns:a16="http://schemas.microsoft.com/office/drawing/2014/main" id="{0259FD41-468A-4DE6-83E8-4701E46483AC}"/>
              </a:ext>
            </a:extLst>
          </p:cNvPr>
          <p:cNvSpPr>
            <a:spLocks noGrp="1"/>
          </p:cNvSpPr>
          <p:nvPr>
            <p:ph type="sldNum" sz="quarter" idx="12"/>
          </p:nvPr>
        </p:nvSpPr>
        <p:spPr/>
        <p:txBody>
          <a:bodyPr/>
          <a:lstStyle/>
          <a:p>
            <a:fld id="{6294761A-CFE9-4878-87A7-90ECABD59CE5}" type="slidenum">
              <a:rPr kumimoji="1" lang="ja-JP" altLang="en-US" smtClean="0"/>
              <a:t>‹#›</a:t>
            </a:fld>
            <a:endParaRPr kumimoji="1" lang="ja-JP" altLang="en-US"/>
          </a:p>
        </p:txBody>
      </p:sp>
      <p:sp>
        <p:nvSpPr>
          <p:cNvPr id="7" name="フッター プレースホルダー 4">
            <a:extLst>
              <a:ext uri="{FF2B5EF4-FFF2-40B4-BE49-F238E27FC236}">
                <a16:creationId xmlns:a16="http://schemas.microsoft.com/office/drawing/2014/main" id="{137E571A-BE6D-A40A-B3A1-E193D3E83133}"/>
              </a:ext>
            </a:extLst>
          </p:cNvPr>
          <p:cNvSpPr>
            <a:spLocks noGrp="1"/>
          </p:cNvSpPr>
          <p:nvPr>
            <p:ph type="ftr" sz="quarter" idx="3"/>
          </p:nvPr>
        </p:nvSpPr>
        <p:spPr>
          <a:xfrm>
            <a:off x="3586432" y="6572796"/>
            <a:ext cx="5019136" cy="365125"/>
          </a:xfrm>
          <a:prstGeom prst="rect">
            <a:avLst/>
          </a:prstGeom>
        </p:spPr>
        <p:txBody>
          <a:bodyPr vert="horz" lIns="91440" tIns="45720" rIns="91440" bIns="45720" rtlCol="0" anchor="ctr"/>
          <a:lstStyle>
            <a:lvl1pPr algn="ctr">
              <a:defRPr sz="1200">
                <a:solidFill>
                  <a:schemeClr val="bg1"/>
                </a:solidFill>
              </a:defRPr>
            </a:lvl1pPr>
          </a:lstStyle>
          <a:p>
            <a:r>
              <a:rPr lang="en-US" altLang="ja-JP" dirty="0"/>
              <a:t>Wave Signal Processing Circuit Laboratory,  Meiji University</a:t>
            </a:r>
          </a:p>
        </p:txBody>
      </p:sp>
    </p:spTree>
    <p:extLst>
      <p:ext uri="{BB962C8B-B14F-4D97-AF65-F5344CB8AC3E}">
        <p14:creationId xmlns:p14="http://schemas.microsoft.com/office/powerpoint/2010/main" val="17970047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45EAB2A-E624-C4CD-50E7-A60BA236CCAF}"/>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B2ECCAD-6299-9E14-30BA-56EFCC2D8C5B}"/>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24DF5906-3D01-96F6-5D3B-CDF38A415072}"/>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C2283477-7050-13D7-7AAA-E763A08B2FF5}"/>
              </a:ext>
            </a:extLst>
          </p:cNvPr>
          <p:cNvSpPr>
            <a:spLocks noGrp="1"/>
          </p:cNvSpPr>
          <p:nvPr>
            <p:ph type="dt" sz="half" idx="10"/>
          </p:nvPr>
        </p:nvSpPr>
        <p:spPr/>
        <p:txBody>
          <a:bodyPr/>
          <a:lstStyle/>
          <a:p>
            <a:fld id="{8484A307-6848-4705-A236-7BA58849FDD0}" type="datetime1">
              <a:rPr kumimoji="1" lang="ja-JP" altLang="en-US" smtClean="0"/>
              <a:t>2024/6/27</a:t>
            </a:fld>
            <a:endParaRPr kumimoji="1" lang="ja-JP" altLang="en-US"/>
          </a:p>
        </p:txBody>
      </p:sp>
      <p:sp>
        <p:nvSpPr>
          <p:cNvPr id="7" name="スライド番号プレースホルダー 6">
            <a:extLst>
              <a:ext uri="{FF2B5EF4-FFF2-40B4-BE49-F238E27FC236}">
                <a16:creationId xmlns:a16="http://schemas.microsoft.com/office/drawing/2014/main" id="{2DF00D51-E4E3-63F7-168D-0B703360A62B}"/>
              </a:ext>
            </a:extLst>
          </p:cNvPr>
          <p:cNvSpPr>
            <a:spLocks noGrp="1"/>
          </p:cNvSpPr>
          <p:nvPr>
            <p:ph type="sldNum" sz="quarter" idx="12"/>
          </p:nvPr>
        </p:nvSpPr>
        <p:spPr/>
        <p:txBody>
          <a:bodyPr/>
          <a:lstStyle/>
          <a:p>
            <a:fld id="{6294761A-CFE9-4878-87A7-90ECABD59CE5}" type="slidenum">
              <a:rPr kumimoji="1" lang="ja-JP" altLang="en-US" smtClean="0"/>
              <a:t>‹#›</a:t>
            </a:fld>
            <a:endParaRPr kumimoji="1" lang="ja-JP" altLang="en-US"/>
          </a:p>
        </p:txBody>
      </p:sp>
      <p:sp>
        <p:nvSpPr>
          <p:cNvPr id="8" name="フッター プレースホルダー 4">
            <a:extLst>
              <a:ext uri="{FF2B5EF4-FFF2-40B4-BE49-F238E27FC236}">
                <a16:creationId xmlns:a16="http://schemas.microsoft.com/office/drawing/2014/main" id="{D2195FD4-4EFF-1802-ECA8-504977E27AEE}"/>
              </a:ext>
            </a:extLst>
          </p:cNvPr>
          <p:cNvSpPr>
            <a:spLocks noGrp="1"/>
          </p:cNvSpPr>
          <p:nvPr>
            <p:ph type="ftr" sz="quarter" idx="3"/>
          </p:nvPr>
        </p:nvSpPr>
        <p:spPr>
          <a:xfrm>
            <a:off x="3586432" y="6572796"/>
            <a:ext cx="5019136" cy="365125"/>
          </a:xfrm>
          <a:prstGeom prst="rect">
            <a:avLst/>
          </a:prstGeom>
        </p:spPr>
        <p:txBody>
          <a:bodyPr vert="horz" lIns="91440" tIns="45720" rIns="91440" bIns="45720" rtlCol="0" anchor="ctr"/>
          <a:lstStyle>
            <a:lvl1pPr algn="ctr">
              <a:defRPr sz="1200">
                <a:solidFill>
                  <a:schemeClr val="bg1"/>
                </a:solidFill>
              </a:defRPr>
            </a:lvl1pPr>
          </a:lstStyle>
          <a:p>
            <a:r>
              <a:rPr lang="en-US" altLang="ja-JP" dirty="0"/>
              <a:t>Wave Signal Processing Circuit Laboratory,  Meiji University</a:t>
            </a:r>
          </a:p>
        </p:txBody>
      </p:sp>
    </p:spTree>
    <p:extLst>
      <p:ext uri="{BB962C8B-B14F-4D97-AF65-F5344CB8AC3E}">
        <p14:creationId xmlns:p14="http://schemas.microsoft.com/office/powerpoint/2010/main" val="42044760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EE2B7C6-6C36-D54E-C63E-1562180C464F}"/>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A73F46A4-54B9-C474-5A55-E167E7D7B2D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0497C89B-67B4-566D-7C22-7BA407CC219B}"/>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E352735D-36A2-3828-5633-8FC5E9A7EF8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1182C66C-32A7-2B5F-530C-02AB35454F2B}"/>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8E18B47F-0A52-B3DA-4B99-8B0A629C87C7}"/>
              </a:ext>
            </a:extLst>
          </p:cNvPr>
          <p:cNvSpPr>
            <a:spLocks noGrp="1"/>
          </p:cNvSpPr>
          <p:nvPr>
            <p:ph type="dt" sz="half" idx="10"/>
          </p:nvPr>
        </p:nvSpPr>
        <p:spPr/>
        <p:txBody>
          <a:bodyPr/>
          <a:lstStyle/>
          <a:p>
            <a:fld id="{9CC0390C-2B75-4759-8339-FF240D97D93F}" type="datetime1">
              <a:rPr kumimoji="1" lang="ja-JP" altLang="en-US" smtClean="0"/>
              <a:t>2024/6/27</a:t>
            </a:fld>
            <a:endParaRPr kumimoji="1" lang="ja-JP" altLang="en-US"/>
          </a:p>
        </p:txBody>
      </p:sp>
      <p:sp>
        <p:nvSpPr>
          <p:cNvPr id="9" name="スライド番号プレースホルダー 8">
            <a:extLst>
              <a:ext uri="{FF2B5EF4-FFF2-40B4-BE49-F238E27FC236}">
                <a16:creationId xmlns:a16="http://schemas.microsoft.com/office/drawing/2014/main" id="{17397F93-7104-0B78-BDD9-13D30E68A9A1}"/>
              </a:ext>
            </a:extLst>
          </p:cNvPr>
          <p:cNvSpPr>
            <a:spLocks noGrp="1"/>
          </p:cNvSpPr>
          <p:nvPr>
            <p:ph type="sldNum" sz="quarter" idx="12"/>
          </p:nvPr>
        </p:nvSpPr>
        <p:spPr/>
        <p:txBody>
          <a:bodyPr/>
          <a:lstStyle/>
          <a:p>
            <a:fld id="{6294761A-CFE9-4878-87A7-90ECABD59CE5}" type="slidenum">
              <a:rPr kumimoji="1" lang="ja-JP" altLang="en-US" smtClean="0"/>
              <a:t>‹#›</a:t>
            </a:fld>
            <a:endParaRPr kumimoji="1" lang="ja-JP" altLang="en-US"/>
          </a:p>
        </p:txBody>
      </p:sp>
      <p:sp>
        <p:nvSpPr>
          <p:cNvPr id="10" name="フッター プレースホルダー 4">
            <a:extLst>
              <a:ext uri="{FF2B5EF4-FFF2-40B4-BE49-F238E27FC236}">
                <a16:creationId xmlns:a16="http://schemas.microsoft.com/office/drawing/2014/main" id="{13519D46-DE9A-5081-4FA0-744A6D72F932}"/>
              </a:ext>
            </a:extLst>
          </p:cNvPr>
          <p:cNvSpPr>
            <a:spLocks noGrp="1"/>
          </p:cNvSpPr>
          <p:nvPr>
            <p:ph type="ftr" sz="quarter" idx="13"/>
          </p:nvPr>
        </p:nvSpPr>
        <p:spPr>
          <a:xfrm>
            <a:off x="3586432" y="6572796"/>
            <a:ext cx="5019136" cy="365125"/>
          </a:xfrm>
          <a:prstGeom prst="rect">
            <a:avLst/>
          </a:prstGeom>
        </p:spPr>
        <p:txBody>
          <a:bodyPr vert="horz" lIns="91440" tIns="45720" rIns="91440" bIns="45720" rtlCol="0" anchor="ctr"/>
          <a:lstStyle>
            <a:lvl1pPr algn="ctr">
              <a:defRPr sz="1200">
                <a:solidFill>
                  <a:schemeClr val="bg1"/>
                </a:solidFill>
              </a:defRPr>
            </a:lvl1pPr>
          </a:lstStyle>
          <a:p>
            <a:r>
              <a:rPr lang="en-US" altLang="ja-JP" dirty="0"/>
              <a:t>Wave Signal Processing Circuit Laboratory,  Meiji University</a:t>
            </a:r>
          </a:p>
        </p:txBody>
      </p:sp>
    </p:spTree>
    <p:extLst>
      <p:ext uri="{BB962C8B-B14F-4D97-AF65-F5344CB8AC3E}">
        <p14:creationId xmlns:p14="http://schemas.microsoft.com/office/powerpoint/2010/main" val="19891205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7B8A10B-05E0-74D6-A153-CD996CCFE990}"/>
              </a:ext>
            </a:extLst>
          </p:cNvPr>
          <p:cNvSpPr>
            <a:spLocks noGrp="1"/>
          </p:cNvSpPr>
          <p:nvPr>
            <p:ph type="title"/>
          </p:nvPr>
        </p:nvSpPr>
        <p:spPr>
          <a:xfrm>
            <a:off x="370853" y="209480"/>
            <a:ext cx="10515600" cy="785955"/>
          </a:xfrm>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4D4B826B-0548-E701-1785-A3A3089783C2}"/>
              </a:ext>
            </a:extLst>
          </p:cNvPr>
          <p:cNvSpPr>
            <a:spLocks noGrp="1"/>
          </p:cNvSpPr>
          <p:nvPr>
            <p:ph type="dt" sz="half" idx="10"/>
          </p:nvPr>
        </p:nvSpPr>
        <p:spPr/>
        <p:txBody>
          <a:bodyPr/>
          <a:lstStyle/>
          <a:p>
            <a:fld id="{D960D7A0-95E9-4E80-AEE1-2416C3BC5BFF}" type="datetime1">
              <a:rPr kumimoji="1" lang="ja-JP" altLang="en-US" smtClean="0"/>
              <a:t>2024/6/27</a:t>
            </a:fld>
            <a:endParaRPr kumimoji="1" lang="ja-JP" altLang="en-US"/>
          </a:p>
        </p:txBody>
      </p:sp>
      <p:sp>
        <p:nvSpPr>
          <p:cNvPr id="5" name="スライド番号プレースホルダー 4">
            <a:extLst>
              <a:ext uri="{FF2B5EF4-FFF2-40B4-BE49-F238E27FC236}">
                <a16:creationId xmlns:a16="http://schemas.microsoft.com/office/drawing/2014/main" id="{40F5030B-B5A3-6B5B-1070-CB6271A26895}"/>
              </a:ext>
            </a:extLst>
          </p:cNvPr>
          <p:cNvSpPr>
            <a:spLocks noGrp="1"/>
          </p:cNvSpPr>
          <p:nvPr>
            <p:ph type="sldNum" sz="quarter" idx="12"/>
          </p:nvPr>
        </p:nvSpPr>
        <p:spPr/>
        <p:txBody>
          <a:bodyPr/>
          <a:lstStyle/>
          <a:p>
            <a:fld id="{6294761A-CFE9-4878-87A7-90ECABD59CE5}" type="slidenum">
              <a:rPr kumimoji="1" lang="ja-JP" altLang="en-US" smtClean="0"/>
              <a:t>‹#›</a:t>
            </a:fld>
            <a:endParaRPr kumimoji="1" lang="ja-JP" altLang="en-US"/>
          </a:p>
        </p:txBody>
      </p:sp>
      <p:sp>
        <p:nvSpPr>
          <p:cNvPr id="6" name="フッター プレースホルダー 4">
            <a:extLst>
              <a:ext uri="{FF2B5EF4-FFF2-40B4-BE49-F238E27FC236}">
                <a16:creationId xmlns:a16="http://schemas.microsoft.com/office/drawing/2014/main" id="{E03AC579-A86E-35AB-CCAD-5C233A10F31B}"/>
              </a:ext>
            </a:extLst>
          </p:cNvPr>
          <p:cNvSpPr>
            <a:spLocks noGrp="1"/>
          </p:cNvSpPr>
          <p:nvPr>
            <p:ph type="ftr" sz="quarter" idx="3"/>
          </p:nvPr>
        </p:nvSpPr>
        <p:spPr>
          <a:xfrm>
            <a:off x="3586432" y="6572796"/>
            <a:ext cx="5019136" cy="365125"/>
          </a:xfrm>
          <a:prstGeom prst="rect">
            <a:avLst/>
          </a:prstGeom>
        </p:spPr>
        <p:txBody>
          <a:bodyPr vert="horz" lIns="91440" tIns="45720" rIns="91440" bIns="45720" rtlCol="0" anchor="ctr"/>
          <a:lstStyle>
            <a:lvl1pPr algn="ctr">
              <a:defRPr sz="1200">
                <a:solidFill>
                  <a:schemeClr val="bg1"/>
                </a:solidFill>
              </a:defRPr>
            </a:lvl1pPr>
          </a:lstStyle>
          <a:p>
            <a:r>
              <a:rPr lang="en-US" altLang="ja-JP" dirty="0"/>
              <a:t>Wave Signal Processing Circuit Laboratory,  Meiji University</a:t>
            </a:r>
          </a:p>
        </p:txBody>
      </p:sp>
      <p:sp>
        <p:nvSpPr>
          <p:cNvPr id="4" name="正方形/長方形 3">
            <a:extLst>
              <a:ext uri="{FF2B5EF4-FFF2-40B4-BE49-F238E27FC236}">
                <a16:creationId xmlns:a16="http://schemas.microsoft.com/office/drawing/2014/main" id="{FF714CFC-BC59-F772-B35E-02FC128F60C3}"/>
              </a:ext>
            </a:extLst>
          </p:cNvPr>
          <p:cNvSpPr/>
          <p:nvPr userDrawn="1"/>
        </p:nvSpPr>
        <p:spPr>
          <a:xfrm>
            <a:off x="370853" y="996525"/>
            <a:ext cx="11450293" cy="69707"/>
          </a:xfrm>
          <a:prstGeom prst="rect">
            <a:avLst/>
          </a:prstGeom>
          <a:gradFill flip="none" rotWithShape="1">
            <a:gsLst>
              <a:gs pos="0">
                <a:srgbClr val="36318F"/>
              </a:gs>
              <a:gs pos="75000">
                <a:srgbClr val="36318F"/>
              </a:gs>
              <a:gs pos="100000">
                <a:schemeClr val="accent1">
                  <a:lumMod val="30000"/>
                  <a:lumOff val="70000"/>
                </a:schemeClr>
              </a:gs>
            </a:gsLst>
            <a:lin ang="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16664604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753F81F7-DC83-6A6E-F56A-8F7193837657}"/>
              </a:ext>
            </a:extLst>
          </p:cNvPr>
          <p:cNvSpPr>
            <a:spLocks noGrp="1"/>
          </p:cNvSpPr>
          <p:nvPr>
            <p:ph type="dt" sz="half" idx="10"/>
          </p:nvPr>
        </p:nvSpPr>
        <p:spPr/>
        <p:txBody>
          <a:bodyPr/>
          <a:lstStyle/>
          <a:p>
            <a:fld id="{8596BAF5-8095-4F11-95EE-1BA9D667A88E}" type="datetime1">
              <a:rPr kumimoji="1" lang="ja-JP" altLang="en-US" smtClean="0"/>
              <a:t>2024/6/27</a:t>
            </a:fld>
            <a:endParaRPr kumimoji="1" lang="ja-JP" altLang="en-US"/>
          </a:p>
        </p:txBody>
      </p:sp>
      <p:sp>
        <p:nvSpPr>
          <p:cNvPr id="4" name="スライド番号プレースホルダー 3">
            <a:extLst>
              <a:ext uri="{FF2B5EF4-FFF2-40B4-BE49-F238E27FC236}">
                <a16:creationId xmlns:a16="http://schemas.microsoft.com/office/drawing/2014/main" id="{8CF00389-77E0-70A8-55AD-D80B539EF1F9}"/>
              </a:ext>
            </a:extLst>
          </p:cNvPr>
          <p:cNvSpPr>
            <a:spLocks noGrp="1"/>
          </p:cNvSpPr>
          <p:nvPr>
            <p:ph type="sldNum" sz="quarter" idx="12"/>
          </p:nvPr>
        </p:nvSpPr>
        <p:spPr/>
        <p:txBody>
          <a:bodyPr/>
          <a:lstStyle/>
          <a:p>
            <a:fld id="{6294761A-CFE9-4878-87A7-90ECABD59CE5}" type="slidenum">
              <a:rPr kumimoji="1" lang="ja-JP" altLang="en-US" smtClean="0"/>
              <a:t>‹#›</a:t>
            </a:fld>
            <a:endParaRPr kumimoji="1" lang="ja-JP" altLang="en-US"/>
          </a:p>
        </p:txBody>
      </p:sp>
      <p:sp>
        <p:nvSpPr>
          <p:cNvPr id="5" name="フッター プレースホルダー 4">
            <a:extLst>
              <a:ext uri="{FF2B5EF4-FFF2-40B4-BE49-F238E27FC236}">
                <a16:creationId xmlns:a16="http://schemas.microsoft.com/office/drawing/2014/main" id="{51A25CC5-173F-AD18-A5FF-2089A2CB7676}"/>
              </a:ext>
            </a:extLst>
          </p:cNvPr>
          <p:cNvSpPr>
            <a:spLocks noGrp="1"/>
          </p:cNvSpPr>
          <p:nvPr>
            <p:ph type="ftr" sz="quarter" idx="3"/>
          </p:nvPr>
        </p:nvSpPr>
        <p:spPr>
          <a:xfrm>
            <a:off x="3586432" y="6572796"/>
            <a:ext cx="5019136" cy="365125"/>
          </a:xfrm>
          <a:prstGeom prst="rect">
            <a:avLst/>
          </a:prstGeom>
        </p:spPr>
        <p:txBody>
          <a:bodyPr vert="horz" lIns="91440" tIns="45720" rIns="91440" bIns="45720" rtlCol="0" anchor="ctr"/>
          <a:lstStyle>
            <a:lvl1pPr algn="ctr">
              <a:defRPr sz="1200">
                <a:solidFill>
                  <a:schemeClr val="bg1"/>
                </a:solidFill>
              </a:defRPr>
            </a:lvl1pPr>
          </a:lstStyle>
          <a:p>
            <a:r>
              <a:rPr lang="en-US" altLang="ja-JP" dirty="0"/>
              <a:t>Wave Signal Processing Circuit Laboratory,  Meiji University</a:t>
            </a:r>
          </a:p>
        </p:txBody>
      </p:sp>
      <p:sp>
        <p:nvSpPr>
          <p:cNvPr id="3" name="正方形/長方形 2">
            <a:extLst>
              <a:ext uri="{FF2B5EF4-FFF2-40B4-BE49-F238E27FC236}">
                <a16:creationId xmlns:a16="http://schemas.microsoft.com/office/drawing/2014/main" id="{39BD6C6A-AEDC-18A3-554B-588D177E3A32}"/>
              </a:ext>
            </a:extLst>
          </p:cNvPr>
          <p:cNvSpPr/>
          <p:nvPr userDrawn="1"/>
        </p:nvSpPr>
        <p:spPr>
          <a:xfrm>
            <a:off x="370853" y="996525"/>
            <a:ext cx="11450293" cy="69707"/>
          </a:xfrm>
          <a:prstGeom prst="rect">
            <a:avLst/>
          </a:prstGeom>
          <a:gradFill flip="none" rotWithShape="1">
            <a:gsLst>
              <a:gs pos="0">
                <a:srgbClr val="36318F"/>
              </a:gs>
              <a:gs pos="75000">
                <a:srgbClr val="36318F"/>
              </a:gs>
              <a:gs pos="100000">
                <a:schemeClr val="accent1">
                  <a:lumMod val="30000"/>
                  <a:lumOff val="70000"/>
                </a:schemeClr>
              </a:gs>
            </a:gsLst>
            <a:lin ang="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25642017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8FBF37D-2F49-BAF0-B49D-455322CF0687}"/>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B6C94F0-AD33-2078-3F0F-9D61872629B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3A03890C-A07B-57A0-0929-D457EF43D6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CE4338AA-2A3C-FEBA-E479-069B76770867}"/>
              </a:ext>
            </a:extLst>
          </p:cNvPr>
          <p:cNvSpPr>
            <a:spLocks noGrp="1"/>
          </p:cNvSpPr>
          <p:nvPr>
            <p:ph type="dt" sz="half" idx="10"/>
          </p:nvPr>
        </p:nvSpPr>
        <p:spPr/>
        <p:txBody>
          <a:bodyPr/>
          <a:lstStyle/>
          <a:p>
            <a:fld id="{7CAE0A53-1732-44BE-985C-3E9D7CDE6368}" type="datetime1">
              <a:rPr kumimoji="1" lang="ja-JP" altLang="en-US" smtClean="0"/>
              <a:t>2024/6/27</a:t>
            </a:fld>
            <a:endParaRPr kumimoji="1" lang="ja-JP" altLang="en-US"/>
          </a:p>
        </p:txBody>
      </p:sp>
      <p:sp>
        <p:nvSpPr>
          <p:cNvPr id="7" name="スライド番号プレースホルダー 6">
            <a:extLst>
              <a:ext uri="{FF2B5EF4-FFF2-40B4-BE49-F238E27FC236}">
                <a16:creationId xmlns:a16="http://schemas.microsoft.com/office/drawing/2014/main" id="{250948E4-129A-5475-43D7-CD2DC601EBDB}"/>
              </a:ext>
            </a:extLst>
          </p:cNvPr>
          <p:cNvSpPr>
            <a:spLocks noGrp="1"/>
          </p:cNvSpPr>
          <p:nvPr>
            <p:ph type="sldNum" sz="quarter" idx="12"/>
          </p:nvPr>
        </p:nvSpPr>
        <p:spPr/>
        <p:txBody>
          <a:bodyPr/>
          <a:lstStyle/>
          <a:p>
            <a:fld id="{6294761A-CFE9-4878-87A7-90ECABD59CE5}" type="slidenum">
              <a:rPr kumimoji="1" lang="ja-JP" altLang="en-US" smtClean="0"/>
              <a:t>‹#›</a:t>
            </a:fld>
            <a:endParaRPr kumimoji="1" lang="ja-JP" altLang="en-US"/>
          </a:p>
        </p:txBody>
      </p:sp>
      <p:sp>
        <p:nvSpPr>
          <p:cNvPr id="8" name="フッター プレースホルダー 4">
            <a:extLst>
              <a:ext uri="{FF2B5EF4-FFF2-40B4-BE49-F238E27FC236}">
                <a16:creationId xmlns:a16="http://schemas.microsoft.com/office/drawing/2014/main" id="{315981A4-A5CD-CB6B-D68C-327AB44C89DD}"/>
              </a:ext>
            </a:extLst>
          </p:cNvPr>
          <p:cNvSpPr>
            <a:spLocks noGrp="1"/>
          </p:cNvSpPr>
          <p:nvPr>
            <p:ph type="ftr" sz="quarter" idx="3"/>
          </p:nvPr>
        </p:nvSpPr>
        <p:spPr>
          <a:xfrm>
            <a:off x="3586432" y="6572796"/>
            <a:ext cx="5019136" cy="365125"/>
          </a:xfrm>
          <a:prstGeom prst="rect">
            <a:avLst/>
          </a:prstGeom>
        </p:spPr>
        <p:txBody>
          <a:bodyPr vert="horz" lIns="91440" tIns="45720" rIns="91440" bIns="45720" rtlCol="0" anchor="ctr"/>
          <a:lstStyle>
            <a:lvl1pPr algn="ctr">
              <a:defRPr sz="1200">
                <a:solidFill>
                  <a:schemeClr val="bg1"/>
                </a:solidFill>
              </a:defRPr>
            </a:lvl1pPr>
          </a:lstStyle>
          <a:p>
            <a:r>
              <a:rPr lang="en-US" altLang="ja-JP" dirty="0"/>
              <a:t>Wave Signal Processing Circuit Laboratory,  Meiji University</a:t>
            </a:r>
          </a:p>
        </p:txBody>
      </p:sp>
    </p:spTree>
    <p:extLst>
      <p:ext uri="{BB962C8B-B14F-4D97-AF65-F5344CB8AC3E}">
        <p14:creationId xmlns:p14="http://schemas.microsoft.com/office/powerpoint/2010/main" val="30277422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A440FD1-D088-E7F5-C13C-68FCFFE35B45}"/>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389D6AA7-37A9-34E5-6B9E-E368D5BB909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1" lang="ja-JP" altLang="en-US"/>
              <a:t>アイコンをクリックして図を追加</a:t>
            </a:r>
          </a:p>
        </p:txBody>
      </p:sp>
      <p:sp>
        <p:nvSpPr>
          <p:cNvPr id="4" name="テキスト プレースホルダー 3">
            <a:extLst>
              <a:ext uri="{FF2B5EF4-FFF2-40B4-BE49-F238E27FC236}">
                <a16:creationId xmlns:a16="http://schemas.microsoft.com/office/drawing/2014/main" id="{B9B8D8A8-C4E2-E7C1-A364-0A4C0FDFC2A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DCB43079-E21C-1230-9F8E-A66B88B6908E}"/>
              </a:ext>
            </a:extLst>
          </p:cNvPr>
          <p:cNvSpPr>
            <a:spLocks noGrp="1"/>
          </p:cNvSpPr>
          <p:nvPr>
            <p:ph type="dt" sz="half" idx="10"/>
          </p:nvPr>
        </p:nvSpPr>
        <p:spPr/>
        <p:txBody>
          <a:bodyPr/>
          <a:lstStyle/>
          <a:p>
            <a:fld id="{12B3F8AE-6ACF-42D3-BD0C-E9F840DFABEE}" type="datetime1">
              <a:rPr kumimoji="1" lang="ja-JP" altLang="en-US" smtClean="0"/>
              <a:t>2024/6/27</a:t>
            </a:fld>
            <a:endParaRPr kumimoji="1" lang="ja-JP" altLang="en-US"/>
          </a:p>
        </p:txBody>
      </p:sp>
      <p:sp>
        <p:nvSpPr>
          <p:cNvPr id="7" name="スライド番号プレースホルダー 6">
            <a:extLst>
              <a:ext uri="{FF2B5EF4-FFF2-40B4-BE49-F238E27FC236}">
                <a16:creationId xmlns:a16="http://schemas.microsoft.com/office/drawing/2014/main" id="{84AFE4F1-5B82-56EA-D026-EDF19AF5CF0C}"/>
              </a:ext>
            </a:extLst>
          </p:cNvPr>
          <p:cNvSpPr>
            <a:spLocks noGrp="1"/>
          </p:cNvSpPr>
          <p:nvPr>
            <p:ph type="sldNum" sz="quarter" idx="12"/>
          </p:nvPr>
        </p:nvSpPr>
        <p:spPr/>
        <p:txBody>
          <a:bodyPr/>
          <a:lstStyle/>
          <a:p>
            <a:fld id="{6294761A-CFE9-4878-87A7-90ECABD59CE5}" type="slidenum">
              <a:rPr kumimoji="1" lang="ja-JP" altLang="en-US" smtClean="0"/>
              <a:t>‹#›</a:t>
            </a:fld>
            <a:endParaRPr kumimoji="1" lang="ja-JP" altLang="en-US"/>
          </a:p>
        </p:txBody>
      </p:sp>
      <p:sp>
        <p:nvSpPr>
          <p:cNvPr id="8" name="フッター プレースホルダー 4">
            <a:extLst>
              <a:ext uri="{FF2B5EF4-FFF2-40B4-BE49-F238E27FC236}">
                <a16:creationId xmlns:a16="http://schemas.microsoft.com/office/drawing/2014/main" id="{43D0C7D4-B952-5F72-7C4E-3179605F0BF8}"/>
              </a:ext>
            </a:extLst>
          </p:cNvPr>
          <p:cNvSpPr>
            <a:spLocks noGrp="1"/>
          </p:cNvSpPr>
          <p:nvPr>
            <p:ph type="ftr" sz="quarter" idx="3"/>
          </p:nvPr>
        </p:nvSpPr>
        <p:spPr>
          <a:xfrm>
            <a:off x="3586432" y="6572796"/>
            <a:ext cx="5019136" cy="365125"/>
          </a:xfrm>
          <a:prstGeom prst="rect">
            <a:avLst/>
          </a:prstGeom>
        </p:spPr>
        <p:txBody>
          <a:bodyPr vert="horz" lIns="91440" tIns="45720" rIns="91440" bIns="45720" rtlCol="0" anchor="ctr"/>
          <a:lstStyle>
            <a:lvl1pPr algn="ctr">
              <a:defRPr sz="1200">
                <a:solidFill>
                  <a:schemeClr val="bg1"/>
                </a:solidFill>
              </a:defRPr>
            </a:lvl1pPr>
          </a:lstStyle>
          <a:p>
            <a:r>
              <a:rPr lang="en-US" altLang="ja-JP" dirty="0"/>
              <a:t>Wave Signal Processing Circuit Laboratory,  Meiji University</a:t>
            </a:r>
          </a:p>
        </p:txBody>
      </p:sp>
    </p:spTree>
    <p:extLst>
      <p:ext uri="{BB962C8B-B14F-4D97-AF65-F5344CB8AC3E}">
        <p14:creationId xmlns:p14="http://schemas.microsoft.com/office/powerpoint/2010/main" val="18711627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正方形/長方形 9">
            <a:extLst>
              <a:ext uri="{FF2B5EF4-FFF2-40B4-BE49-F238E27FC236}">
                <a16:creationId xmlns:a16="http://schemas.microsoft.com/office/drawing/2014/main" id="{9D3B73CD-A014-C213-1ECB-28B31EAD3155}"/>
              </a:ext>
            </a:extLst>
          </p:cNvPr>
          <p:cNvSpPr/>
          <p:nvPr userDrawn="1"/>
        </p:nvSpPr>
        <p:spPr>
          <a:xfrm>
            <a:off x="0" y="6608169"/>
            <a:ext cx="12192000" cy="249827"/>
          </a:xfrm>
          <a:prstGeom prst="rect">
            <a:avLst/>
          </a:prstGeom>
          <a:solidFill>
            <a:srgbClr val="36318F"/>
          </a:solidFill>
          <a:ln>
            <a:solidFill>
              <a:srgbClr val="36318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bg1"/>
              </a:solidFill>
              <a:latin typeface="游ゴシック Medium" panose="020B0500000000000000" pitchFamily="50" charset="-128"/>
              <a:ea typeface="游ゴシック Medium" panose="020B0500000000000000" pitchFamily="50" charset="-128"/>
            </a:endParaRPr>
          </a:p>
        </p:txBody>
      </p:sp>
      <p:sp>
        <p:nvSpPr>
          <p:cNvPr id="2" name="タイトル プレースホルダー 1">
            <a:extLst>
              <a:ext uri="{FF2B5EF4-FFF2-40B4-BE49-F238E27FC236}">
                <a16:creationId xmlns:a16="http://schemas.microsoft.com/office/drawing/2014/main" id="{FCDA5671-C399-D66C-7DAF-5C78B86F244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dirty="0"/>
              <a:t>マスター タイトルの書式設定</a:t>
            </a:r>
          </a:p>
        </p:txBody>
      </p:sp>
      <p:sp>
        <p:nvSpPr>
          <p:cNvPr id="3" name="テキスト プレースホルダー 2">
            <a:extLst>
              <a:ext uri="{FF2B5EF4-FFF2-40B4-BE49-F238E27FC236}">
                <a16:creationId xmlns:a16="http://schemas.microsoft.com/office/drawing/2014/main" id="{229564D1-155D-8489-E000-234FE0B4500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日付プレースホルダー 3">
            <a:extLst>
              <a:ext uri="{FF2B5EF4-FFF2-40B4-BE49-F238E27FC236}">
                <a16:creationId xmlns:a16="http://schemas.microsoft.com/office/drawing/2014/main" id="{0EF1FDCF-7C9D-45A5-F571-EA553DC67FD4}"/>
              </a:ext>
            </a:extLst>
          </p:cNvPr>
          <p:cNvSpPr>
            <a:spLocks noGrp="1"/>
          </p:cNvSpPr>
          <p:nvPr>
            <p:ph type="dt" sz="half" idx="2"/>
          </p:nvPr>
        </p:nvSpPr>
        <p:spPr>
          <a:xfrm>
            <a:off x="0" y="6550519"/>
            <a:ext cx="2743200" cy="365125"/>
          </a:xfrm>
          <a:prstGeom prst="rect">
            <a:avLst/>
          </a:prstGeom>
        </p:spPr>
        <p:txBody>
          <a:bodyPr vert="horz" lIns="91440" tIns="45720" rIns="91440" bIns="45720" rtlCol="0" anchor="ctr"/>
          <a:lstStyle>
            <a:lvl1pPr algn="l">
              <a:defRPr sz="1200">
                <a:solidFill>
                  <a:schemeClr val="bg1"/>
                </a:solidFill>
              </a:defRPr>
            </a:lvl1pPr>
          </a:lstStyle>
          <a:p>
            <a:fld id="{14B0ED59-9B55-4884-9B2D-C61E880B635C}" type="datetime1">
              <a:rPr lang="ja-JP" altLang="en-US" smtClean="0"/>
              <a:t>2024/6/27</a:t>
            </a:fld>
            <a:endParaRPr lang="ja-JP" altLang="en-US" dirty="0"/>
          </a:p>
        </p:txBody>
      </p:sp>
      <p:sp>
        <p:nvSpPr>
          <p:cNvPr id="5" name="フッター プレースホルダー 4">
            <a:extLst>
              <a:ext uri="{FF2B5EF4-FFF2-40B4-BE49-F238E27FC236}">
                <a16:creationId xmlns:a16="http://schemas.microsoft.com/office/drawing/2014/main" id="{288C0BEF-F179-8F24-C28E-851BA8ACE7ED}"/>
              </a:ext>
            </a:extLst>
          </p:cNvPr>
          <p:cNvSpPr>
            <a:spLocks noGrp="1"/>
          </p:cNvSpPr>
          <p:nvPr>
            <p:ph type="ftr" sz="quarter" idx="3"/>
          </p:nvPr>
        </p:nvSpPr>
        <p:spPr>
          <a:xfrm>
            <a:off x="3586432" y="6572796"/>
            <a:ext cx="5019136" cy="365125"/>
          </a:xfrm>
          <a:prstGeom prst="rect">
            <a:avLst/>
          </a:prstGeom>
        </p:spPr>
        <p:txBody>
          <a:bodyPr vert="horz" lIns="91440" tIns="45720" rIns="91440" bIns="45720" rtlCol="0" anchor="ctr"/>
          <a:lstStyle>
            <a:lvl1pPr algn="ctr">
              <a:defRPr sz="1200">
                <a:solidFill>
                  <a:schemeClr val="bg1"/>
                </a:solidFill>
              </a:defRPr>
            </a:lvl1pPr>
          </a:lstStyle>
          <a:p>
            <a:r>
              <a:rPr lang="en-US" altLang="ja-JP" dirty="0"/>
              <a:t>Wave Signal Processing Circuit Laboratory,  Meiji University</a:t>
            </a:r>
          </a:p>
        </p:txBody>
      </p:sp>
      <p:sp>
        <p:nvSpPr>
          <p:cNvPr id="6" name="スライド番号プレースホルダー 5">
            <a:extLst>
              <a:ext uri="{FF2B5EF4-FFF2-40B4-BE49-F238E27FC236}">
                <a16:creationId xmlns:a16="http://schemas.microsoft.com/office/drawing/2014/main" id="{E051B6EE-8EFB-0655-1355-0DDFF67EC17A}"/>
              </a:ext>
            </a:extLst>
          </p:cNvPr>
          <p:cNvSpPr>
            <a:spLocks noGrp="1"/>
          </p:cNvSpPr>
          <p:nvPr>
            <p:ph type="sldNum" sz="quarter" idx="4"/>
          </p:nvPr>
        </p:nvSpPr>
        <p:spPr>
          <a:xfrm>
            <a:off x="9448800" y="6554847"/>
            <a:ext cx="2743200" cy="365125"/>
          </a:xfrm>
          <a:prstGeom prst="rect">
            <a:avLst/>
          </a:prstGeom>
        </p:spPr>
        <p:txBody>
          <a:bodyPr vert="horz" lIns="91440" tIns="45720" rIns="91440" bIns="45720" rtlCol="0" anchor="ctr"/>
          <a:lstStyle>
            <a:lvl1pPr algn="r">
              <a:defRPr sz="1200">
                <a:solidFill>
                  <a:schemeClr val="bg1"/>
                </a:solidFill>
              </a:defRPr>
            </a:lvl1pPr>
          </a:lstStyle>
          <a:p>
            <a:fld id="{6294761A-CFE9-4878-87A7-90ECABD59CE5}" type="slidenum">
              <a:rPr lang="ja-JP" altLang="en-US" smtClean="0"/>
              <a:pPr/>
              <a:t>‹#›</a:t>
            </a:fld>
            <a:endParaRPr lang="ja-JP" altLang="en-US" dirty="0"/>
          </a:p>
        </p:txBody>
      </p:sp>
      <p:grpSp>
        <p:nvGrpSpPr>
          <p:cNvPr id="7" name="グループ化 6">
            <a:extLst>
              <a:ext uri="{FF2B5EF4-FFF2-40B4-BE49-F238E27FC236}">
                <a16:creationId xmlns:a16="http://schemas.microsoft.com/office/drawing/2014/main" id="{89A75EE9-8D15-D789-C805-4C4A9AE0E51F}"/>
              </a:ext>
            </a:extLst>
          </p:cNvPr>
          <p:cNvGrpSpPr/>
          <p:nvPr userDrawn="1"/>
        </p:nvGrpSpPr>
        <p:grpSpPr>
          <a:xfrm>
            <a:off x="10212600" y="102206"/>
            <a:ext cx="1605208" cy="847972"/>
            <a:chOff x="10212600" y="102206"/>
            <a:chExt cx="1605208" cy="847972"/>
          </a:xfrm>
        </p:grpSpPr>
        <p:pic>
          <p:nvPicPr>
            <p:cNvPr id="8" name="図 7">
              <a:extLst>
                <a:ext uri="{FF2B5EF4-FFF2-40B4-BE49-F238E27FC236}">
                  <a16:creationId xmlns:a16="http://schemas.microsoft.com/office/drawing/2014/main" id="{C288F07D-FECD-D0DA-CD05-02C394E380A5}"/>
                </a:ext>
              </a:extLst>
            </p:cNvPr>
            <p:cNvPicPr/>
            <p:nvPr/>
          </p:nvPicPr>
          <p:blipFill rotWithShape="1">
            <a:blip r:embed="rId13"/>
            <a:srcRect l="11008" t="11027"/>
            <a:stretch/>
          </p:blipFill>
          <p:spPr>
            <a:xfrm>
              <a:off x="10212600" y="102206"/>
              <a:ext cx="939616" cy="818984"/>
            </a:xfrm>
            <a:prstGeom prst="rect">
              <a:avLst/>
            </a:prstGeom>
          </p:spPr>
        </p:pic>
        <p:pic>
          <p:nvPicPr>
            <p:cNvPr id="9" name="図 8">
              <a:extLst>
                <a:ext uri="{FF2B5EF4-FFF2-40B4-BE49-F238E27FC236}">
                  <a16:creationId xmlns:a16="http://schemas.microsoft.com/office/drawing/2014/main" id="{2459AC51-C160-7785-B9E7-F9813B96A1C1}"/>
                </a:ext>
              </a:extLst>
            </p:cNvPr>
            <p:cNvPicPr/>
            <p:nvPr/>
          </p:nvPicPr>
          <p:blipFill rotWithShape="1">
            <a:blip r:embed="rId14"/>
            <a:srcRect l="47743" t="38335" r="7279" b="6883"/>
            <a:stretch/>
          </p:blipFill>
          <p:spPr>
            <a:xfrm>
              <a:off x="10982848" y="401933"/>
              <a:ext cx="834960" cy="548245"/>
            </a:xfrm>
            <a:prstGeom prst="rect">
              <a:avLst/>
            </a:prstGeom>
          </p:spPr>
        </p:pic>
      </p:grpSp>
    </p:spTree>
    <p:extLst>
      <p:ext uri="{BB962C8B-B14F-4D97-AF65-F5344CB8AC3E}">
        <p14:creationId xmlns:p14="http://schemas.microsoft.com/office/powerpoint/2010/main" val="34484984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kumimoji="1" sz="4000" b="1"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019CC1-AEB6-38C8-2A44-E40808FE8534}"/>
              </a:ext>
            </a:extLst>
          </p:cNvPr>
          <p:cNvSpPr>
            <a:spLocks noGrp="1"/>
          </p:cNvSpPr>
          <p:nvPr>
            <p:ph type="ctrTitle"/>
          </p:nvPr>
        </p:nvSpPr>
        <p:spPr/>
        <p:txBody>
          <a:bodyPr/>
          <a:lstStyle/>
          <a:p>
            <a:r>
              <a:rPr kumimoji="1" lang="en-US" altLang="ja-JP" dirty="0"/>
              <a:t>TIA</a:t>
            </a:r>
            <a:r>
              <a:rPr kumimoji="1" lang="ja-JP" altLang="en-US" dirty="0"/>
              <a:t>の</a:t>
            </a:r>
            <a:r>
              <a:rPr kumimoji="1" lang="en-US" altLang="ja-JP" dirty="0"/>
              <a:t>AC</a:t>
            </a:r>
            <a:r>
              <a:rPr kumimoji="1" lang="ja-JP" altLang="en-US" dirty="0"/>
              <a:t>特性</a:t>
            </a:r>
          </a:p>
        </p:txBody>
      </p:sp>
      <p:sp>
        <p:nvSpPr>
          <p:cNvPr id="3" name="字幕 2">
            <a:extLst>
              <a:ext uri="{FF2B5EF4-FFF2-40B4-BE49-F238E27FC236}">
                <a16:creationId xmlns:a16="http://schemas.microsoft.com/office/drawing/2014/main" id="{9C7A2E69-7B9F-1D43-EC58-966DE0E26777}"/>
              </a:ext>
            </a:extLst>
          </p:cNvPr>
          <p:cNvSpPr>
            <a:spLocks noGrp="1"/>
          </p:cNvSpPr>
          <p:nvPr>
            <p:ph type="subTitle" idx="1"/>
          </p:nvPr>
        </p:nvSpPr>
        <p:spPr/>
        <p:txBody>
          <a:bodyPr/>
          <a:lstStyle/>
          <a:p>
            <a:r>
              <a:rPr lang="ja-JP" altLang="en-US" dirty="0"/>
              <a:t>和田研　小島</a:t>
            </a:r>
            <a:endParaRPr kumimoji="1" lang="ja-JP" altLang="en-US" dirty="0"/>
          </a:p>
        </p:txBody>
      </p:sp>
      <p:sp>
        <p:nvSpPr>
          <p:cNvPr id="4" name="フッター プレースホルダー 3">
            <a:extLst>
              <a:ext uri="{FF2B5EF4-FFF2-40B4-BE49-F238E27FC236}">
                <a16:creationId xmlns:a16="http://schemas.microsoft.com/office/drawing/2014/main" id="{38FAAAC6-D0F4-6D26-DDA7-ACA9758F1097}"/>
              </a:ext>
            </a:extLst>
          </p:cNvPr>
          <p:cNvSpPr>
            <a:spLocks noGrp="1"/>
          </p:cNvSpPr>
          <p:nvPr>
            <p:ph type="ftr" sz="quarter" idx="3"/>
          </p:nvPr>
        </p:nvSpPr>
        <p:spPr/>
        <p:txBody>
          <a:bodyPr/>
          <a:lstStyle/>
          <a:p>
            <a:r>
              <a:rPr lang="en-US" altLang="ja-JP"/>
              <a:t>Wave Signal Processing Circuit Laboratory,  Meiji University</a:t>
            </a:r>
            <a:endParaRPr lang="en-US" altLang="ja-JP" dirty="0"/>
          </a:p>
        </p:txBody>
      </p:sp>
      <p:sp>
        <p:nvSpPr>
          <p:cNvPr id="5" name="日付プレースホルダー 4">
            <a:extLst>
              <a:ext uri="{FF2B5EF4-FFF2-40B4-BE49-F238E27FC236}">
                <a16:creationId xmlns:a16="http://schemas.microsoft.com/office/drawing/2014/main" id="{4C664BBE-EC0C-D5F8-86BB-7B8D704238C1}"/>
              </a:ext>
            </a:extLst>
          </p:cNvPr>
          <p:cNvSpPr>
            <a:spLocks noGrp="1"/>
          </p:cNvSpPr>
          <p:nvPr>
            <p:ph type="dt" sz="half" idx="10"/>
          </p:nvPr>
        </p:nvSpPr>
        <p:spPr/>
        <p:txBody>
          <a:bodyPr/>
          <a:lstStyle/>
          <a:p>
            <a:fld id="{DADC9ED9-85F4-47C6-A7CC-5CD27ABB7CC3}" type="datetime1">
              <a:rPr kumimoji="1" lang="ja-JP" altLang="en-US" smtClean="0"/>
              <a:t>2024/6/27</a:t>
            </a:fld>
            <a:endParaRPr kumimoji="1" lang="ja-JP" altLang="en-US"/>
          </a:p>
        </p:txBody>
      </p:sp>
      <p:sp>
        <p:nvSpPr>
          <p:cNvPr id="6" name="スライド番号プレースホルダー 5">
            <a:extLst>
              <a:ext uri="{FF2B5EF4-FFF2-40B4-BE49-F238E27FC236}">
                <a16:creationId xmlns:a16="http://schemas.microsoft.com/office/drawing/2014/main" id="{0DD6D300-1D9A-33A6-0E31-779276624266}"/>
              </a:ext>
            </a:extLst>
          </p:cNvPr>
          <p:cNvSpPr>
            <a:spLocks noGrp="1"/>
          </p:cNvSpPr>
          <p:nvPr>
            <p:ph type="sldNum" sz="quarter" idx="12"/>
          </p:nvPr>
        </p:nvSpPr>
        <p:spPr/>
        <p:txBody>
          <a:bodyPr/>
          <a:lstStyle/>
          <a:p>
            <a:fld id="{6294761A-CFE9-4878-87A7-90ECABD59CE5}" type="slidenum">
              <a:rPr kumimoji="1" lang="ja-JP" altLang="en-US" smtClean="0"/>
              <a:t>1</a:t>
            </a:fld>
            <a:endParaRPr kumimoji="1" lang="ja-JP" altLang="en-US"/>
          </a:p>
        </p:txBody>
      </p:sp>
    </p:spTree>
    <p:extLst>
      <p:ext uri="{BB962C8B-B14F-4D97-AF65-F5344CB8AC3E}">
        <p14:creationId xmlns:p14="http://schemas.microsoft.com/office/powerpoint/2010/main" val="13071373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54EEC32-5114-3BA8-DC39-5F32031787EE}"/>
              </a:ext>
            </a:extLst>
          </p:cNvPr>
          <p:cNvSpPr>
            <a:spLocks noGrp="1"/>
          </p:cNvSpPr>
          <p:nvPr>
            <p:ph type="title"/>
          </p:nvPr>
        </p:nvSpPr>
        <p:spPr/>
        <p:txBody>
          <a:bodyPr/>
          <a:lstStyle/>
          <a:p>
            <a:r>
              <a:rPr kumimoji="1" lang="en-US" altLang="ja-JP" dirty="0"/>
              <a:t>VBIC</a:t>
            </a:r>
            <a:r>
              <a:rPr kumimoji="1" lang="ja-JP" altLang="en-US" dirty="0"/>
              <a:t>モデル</a:t>
            </a:r>
          </a:p>
        </p:txBody>
      </p:sp>
      <p:sp>
        <p:nvSpPr>
          <p:cNvPr id="3" name="日付プレースホルダー 2">
            <a:extLst>
              <a:ext uri="{FF2B5EF4-FFF2-40B4-BE49-F238E27FC236}">
                <a16:creationId xmlns:a16="http://schemas.microsoft.com/office/drawing/2014/main" id="{DC0AD77D-F4ED-608D-8BDC-3239FA30D09E}"/>
              </a:ext>
            </a:extLst>
          </p:cNvPr>
          <p:cNvSpPr>
            <a:spLocks noGrp="1"/>
          </p:cNvSpPr>
          <p:nvPr>
            <p:ph type="dt" sz="half" idx="10"/>
          </p:nvPr>
        </p:nvSpPr>
        <p:spPr/>
        <p:txBody>
          <a:bodyPr/>
          <a:lstStyle/>
          <a:p>
            <a:fld id="{D960D7A0-95E9-4E80-AEE1-2416C3BC5BFF}" type="datetime1">
              <a:rPr kumimoji="1" lang="ja-JP" altLang="en-US" smtClean="0"/>
              <a:t>2024/6/27</a:t>
            </a:fld>
            <a:endParaRPr kumimoji="1" lang="ja-JP" altLang="en-US"/>
          </a:p>
        </p:txBody>
      </p:sp>
      <p:sp>
        <p:nvSpPr>
          <p:cNvPr id="4" name="スライド番号プレースホルダー 3">
            <a:extLst>
              <a:ext uri="{FF2B5EF4-FFF2-40B4-BE49-F238E27FC236}">
                <a16:creationId xmlns:a16="http://schemas.microsoft.com/office/drawing/2014/main" id="{C41C4FFB-6A2D-5E61-1FC5-9F0D42ACB949}"/>
              </a:ext>
            </a:extLst>
          </p:cNvPr>
          <p:cNvSpPr>
            <a:spLocks noGrp="1"/>
          </p:cNvSpPr>
          <p:nvPr>
            <p:ph type="sldNum" sz="quarter" idx="12"/>
          </p:nvPr>
        </p:nvSpPr>
        <p:spPr/>
        <p:txBody>
          <a:bodyPr/>
          <a:lstStyle/>
          <a:p>
            <a:fld id="{6294761A-CFE9-4878-87A7-90ECABD59CE5}" type="slidenum">
              <a:rPr kumimoji="1" lang="ja-JP" altLang="en-US" smtClean="0"/>
              <a:t>10</a:t>
            </a:fld>
            <a:endParaRPr kumimoji="1" lang="ja-JP" altLang="en-US"/>
          </a:p>
        </p:txBody>
      </p:sp>
      <p:sp>
        <p:nvSpPr>
          <p:cNvPr id="5" name="フッター プレースホルダー 4">
            <a:extLst>
              <a:ext uri="{FF2B5EF4-FFF2-40B4-BE49-F238E27FC236}">
                <a16:creationId xmlns:a16="http://schemas.microsoft.com/office/drawing/2014/main" id="{660AAE39-DBAB-C054-7C8C-1C75963E7D11}"/>
              </a:ext>
            </a:extLst>
          </p:cNvPr>
          <p:cNvSpPr>
            <a:spLocks noGrp="1"/>
          </p:cNvSpPr>
          <p:nvPr>
            <p:ph type="ftr" sz="quarter" idx="3"/>
          </p:nvPr>
        </p:nvSpPr>
        <p:spPr/>
        <p:txBody>
          <a:bodyPr/>
          <a:lstStyle/>
          <a:p>
            <a:r>
              <a:rPr lang="en-US" altLang="ja-JP"/>
              <a:t>Wave Signal Processing Circuit Laboratory,  Meiji University</a:t>
            </a:r>
            <a:endParaRPr lang="en-US" altLang="ja-JP" dirty="0"/>
          </a:p>
        </p:txBody>
      </p:sp>
      <p:sp>
        <p:nvSpPr>
          <p:cNvPr id="8" name="テキスト ボックス 7">
            <a:extLst>
              <a:ext uri="{FF2B5EF4-FFF2-40B4-BE49-F238E27FC236}">
                <a16:creationId xmlns:a16="http://schemas.microsoft.com/office/drawing/2014/main" id="{9E96E0FD-E7B3-4507-12F3-BF8936956617}"/>
              </a:ext>
            </a:extLst>
          </p:cNvPr>
          <p:cNvSpPr txBox="1"/>
          <p:nvPr/>
        </p:nvSpPr>
        <p:spPr>
          <a:xfrm>
            <a:off x="944783" y="2828835"/>
            <a:ext cx="5466963" cy="1200329"/>
          </a:xfrm>
          <a:prstGeom prst="rect">
            <a:avLst/>
          </a:prstGeom>
          <a:noFill/>
        </p:spPr>
        <p:txBody>
          <a:bodyPr wrap="square" rtlCol="0">
            <a:spAutoFit/>
          </a:bodyPr>
          <a:lstStyle/>
          <a:p>
            <a:r>
              <a:rPr lang="en-US" altLang="ja-JP" dirty="0" err="1">
                <a:latin typeface="Times New Roman" panose="02020603050405020304" pitchFamily="18" charset="0"/>
                <a:cs typeface="Times New Roman" panose="02020603050405020304" pitchFamily="18" charset="0"/>
              </a:rPr>
              <a:t>bjt</a:t>
            </a:r>
            <a:r>
              <a:rPr lang="ja-JP" altLang="en-US" dirty="0">
                <a:latin typeface="Times New Roman" panose="02020603050405020304" pitchFamily="18" charset="0"/>
                <a:cs typeface="Times New Roman" panose="02020603050405020304" pitchFamily="18" charset="0"/>
              </a:rPr>
              <a:t>には</a:t>
            </a:r>
            <a:r>
              <a:rPr lang="en-US" altLang="ja-JP" dirty="0">
                <a:latin typeface="Times New Roman" panose="02020603050405020304" pitchFamily="18" charset="0"/>
                <a:cs typeface="Times New Roman" panose="02020603050405020304" pitchFamily="18" charset="0"/>
              </a:rPr>
              <a:t>VBIC(Vertical Bipolar Intercompany Model)</a:t>
            </a:r>
          </a:p>
          <a:p>
            <a:r>
              <a:rPr lang="ja-JP" altLang="en-US" dirty="0">
                <a:latin typeface="Times New Roman" panose="02020603050405020304" pitchFamily="18" charset="0"/>
                <a:cs typeface="Times New Roman" panose="02020603050405020304" pitchFamily="18" charset="0"/>
              </a:rPr>
              <a:t>の</a:t>
            </a:r>
            <a:r>
              <a:rPr lang="en-US" altLang="ja-JP" dirty="0">
                <a:latin typeface="Times New Roman" panose="02020603050405020304" pitchFamily="18" charset="0"/>
                <a:cs typeface="Times New Roman" panose="02020603050405020304" pitchFamily="18" charset="0"/>
              </a:rPr>
              <a:t>rev 1.15</a:t>
            </a:r>
            <a:r>
              <a:rPr lang="ja-JP" altLang="en-US" dirty="0">
                <a:latin typeface="Times New Roman" panose="02020603050405020304" pitchFamily="18" charset="0"/>
                <a:cs typeface="Times New Roman" panose="02020603050405020304" pitchFamily="18" charset="0"/>
              </a:rPr>
              <a:t>を使用しているらしい。</a:t>
            </a:r>
            <a:endParaRPr lang="en-US" altLang="ja-JP" dirty="0">
              <a:latin typeface="Times New Roman" panose="02020603050405020304" pitchFamily="18" charset="0"/>
              <a:cs typeface="Times New Roman" panose="02020603050405020304" pitchFamily="18" charset="0"/>
            </a:endParaRPr>
          </a:p>
          <a:p>
            <a:endParaRPr lang="en-US" altLang="ja-JP" dirty="0">
              <a:latin typeface="Times New Roman" panose="02020603050405020304" pitchFamily="18" charset="0"/>
              <a:cs typeface="Times New Roman" panose="02020603050405020304" pitchFamily="18" charset="0"/>
            </a:endParaRPr>
          </a:p>
          <a:p>
            <a:r>
              <a:rPr lang="ja-JP" altLang="en-US" dirty="0">
                <a:latin typeface="Times New Roman" panose="02020603050405020304" pitchFamily="18" charset="0"/>
                <a:cs typeface="Times New Roman" panose="02020603050405020304" pitchFamily="18" charset="0"/>
              </a:rPr>
              <a:t>右の図は</a:t>
            </a:r>
            <a:r>
              <a:rPr lang="en-US" altLang="ja-JP" dirty="0">
                <a:latin typeface="Times New Roman" panose="02020603050405020304" pitchFamily="18" charset="0"/>
                <a:cs typeface="Times New Roman" panose="02020603050405020304" pitchFamily="18" charset="0"/>
              </a:rPr>
              <a:t>VBIC</a:t>
            </a:r>
            <a:r>
              <a:rPr lang="ja-JP" altLang="en-US" dirty="0">
                <a:latin typeface="Times New Roman" panose="02020603050405020304" pitchFamily="18" charset="0"/>
                <a:cs typeface="Times New Roman" panose="02020603050405020304" pitchFamily="18" charset="0"/>
              </a:rPr>
              <a:t>モデルの等価回路。</a:t>
            </a:r>
            <a:endParaRPr lang="en-US" altLang="ja-JP" dirty="0">
              <a:latin typeface="Times New Roman" panose="02020603050405020304" pitchFamily="18" charset="0"/>
              <a:cs typeface="Times New Roman" panose="02020603050405020304" pitchFamily="18" charset="0"/>
            </a:endParaRPr>
          </a:p>
        </p:txBody>
      </p:sp>
      <p:pic>
        <p:nvPicPr>
          <p:cNvPr id="10" name="図 9" descr="ダイアグラム&#10;&#10;自動的に生成された説明">
            <a:extLst>
              <a:ext uri="{FF2B5EF4-FFF2-40B4-BE49-F238E27FC236}">
                <a16:creationId xmlns:a16="http://schemas.microsoft.com/office/drawing/2014/main" id="{A98541CF-093D-054C-ABFF-62B4D4669F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02880" y="1091517"/>
            <a:ext cx="4235138" cy="5481279"/>
          </a:xfrm>
          <a:prstGeom prst="rect">
            <a:avLst/>
          </a:prstGeom>
        </p:spPr>
      </p:pic>
    </p:spTree>
    <p:extLst>
      <p:ext uri="{BB962C8B-B14F-4D97-AF65-F5344CB8AC3E}">
        <p14:creationId xmlns:p14="http://schemas.microsoft.com/office/powerpoint/2010/main" val="38651792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897123E-3AED-5928-DEBF-C6730AAC5F76}"/>
              </a:ext>
            </a:extLst>
          </p:cNvPr>
          <p:cNvSpPr>
            <a:spLocks noGrp="1"/>
          </p:cNvSpPr>
          <p:nvPr>
            <p:ph type="title"/>
          </p:nvPr>
        </p:nvSpPr>
        <p:spPr/>
        <p:txBody>
          <a:bodyPr/>
          <a:lstStyle/>
          <a:p>
            <a:r>
              <a:rPr lang="ja-JP" altLang="en-US" dirty="0"/>
              <a:t>設計基準類</a:t>
            </a:r>
            <a:endParaRPr kumimoji="1" lang="ja-JP" altLang="en-US" dirty="0"/>
          </a:p>
        </p:txBody>
      </p:sp>
      <p:sp>
        <p:nvSpPr>
          <p:cNvPr id="3" name="日付プレースホルダー 2">
            <a:extLst>
              <a:ext uri="{FF2B5EF4-FFF2-40B4-BE49-F238E27FC236}">
                <a16:creationId xmlns:a16="http://schemas.microsoft.com/office/drawing/2014/main" id="{F9AC59D9-DCBE-377F-D710-C945E8C3D90A}"/>
              </a:ext>
            </a:extLst>
          </p:cNvPr>
          <p:cNvSpPr>
            <a:spLocks noGrp="1"/>
          </p:cNvSpPr>
          <p:nvPr>
            <p:ph type="dt" sz="half" idx="10"/>
          </p:nvPr>
        </p:nvSpPr>
        <p:spPr/>
        <p:txBody>
          <a:bodyPr/>
          <a:lstStyle/>
          <a:p>
            <a:fld id="{D960D7A0-95E9-4E80-AEE1-2416C3BC5BFF}" type="datetime1">
              <a:rPr kumimoji="1" lang="ja-JP" altLang="en-US" smtClean="0"/>
              <a:t>2024/6/27</a:t>
            </a:fld>
            <a:endParaRPr kumimoji="1" lang="ja-JP" altLang="en-US"/>
          </a:p>
        </p:txBody>
      </p:sp>
      <p:sp>
        <p:nvSpPr>
          <p:cNvPr id="4" name="スライド番号プレースホルダー 3">
            <a:extLst>
              <a:ext uri="{FF2B5EF4-FFF2-40B4-BE49-F238E27FC236}">
                <a16:creationId xmlns:a16="http://schemas.microsoft.com/office/drawing/2014/main" id="{37EA34B9-048D-4F07-B487-851A75D3DDD1}"/>
              </a:ext>
            </a:extLst>
          </p:cNvPr>
          <p:cNvSpPr>
            <a:spLocks noGrp="1"/>
          </p:cNvSpPr>
          <p:nvPr>
            <p:ph type="sldNum" sz="quarter" idx="12"/>
          </p:nvPr>
        </p:nvSpPr>
        <p:spPr/>
        <p:txBody>
          <a:bodyPr/>
          <a:lstStyle/>
          <a:p>
            <a:fld id="{6294761A-CFE9-4878-87A7-90ECABD59CE5}" type="slidenum">
              <a:rPr kumimoji="1" lang="ja-JP" altLang="en-US" smtClean="0"/>
              <a:t>11</a:t>
            </a:fld>
            <a:endParaRPr kumimoji="1" lang="ja-JP" altLang="en-US"/>
          </a:p>
        </p:txBody>
      </p:sp>
      <p:sp>
        <p:nvSpPr>
          <p:cNvPr id="5" name="フッター プレースホルダー 4">
            <a:extLst>
              <a:ext uri="{FF2B5EF4-FFF2-40B4-BE49-F238E27FC236}">
                <a16:creationId xmlns:a16="http://schemas.microsoft.com/office/drawing/2014/main" id="{70770B9B-AFBE-5BD4-4584-F2800332A039}"/>
              </a:ext>
            </a:extLst>
          </p:cNvPr>
          <p:cNvSpPr>
            <a:spLocks noGrp="1"/>
          </p:cNvSpPr>
          <p:nvPr>
            <p:ph type="ftr" sz="quarter" idx="3"/>
          </p:nvPr>
        </p:nvSpPr>
        <p:spPr/>
        <p:txBody>
          <a:bodyPr/>
          <a:lstStyle/>
          <a:p>
            <a:r>
              <a:rPr lang="en-US" altLang="ja-JP"/>
              <a:t>Wave Signal Processing Circuit Laboratory,  Meiji University</a:t>
            </a:r>
            <a:endParaRPr lang="en-US" altLang="ja-JP" dirty="0"/>
          </a:p>
        </p:txBody>
      </p:sp>
      <p:sp>
        <p:nvSpPr>
          <p:cNvPr id="6" name="テキスト ボックス 5">
            <a:extLst>
              <a:ext uri="{FF2B5EF4-FFF2-40B4-BE49-F238E27FC236}">
                <a16:creationId xmlns:a16="http://schemas.microsoft.com/office/drawing/2014/main" id="{F4209087-51E0-C8AC-F752-A0F462D2DEA0}"/>
              </a:ext>
            </a:extLst>
          </p:cNvPr>
          <p:cNvSpPr txBox="1"/>
          <p:nvPr/>
        </p:nvSpPr>
        <p:spPr>
          <a:xfrm>
            <a:off x="1371600" y="3460950"/>
            <a:ext cx="9724718" cy="646331"/>
          </a:xfrm>
          <a:prstGeom prst="rect">
            <a:avLst/>
          </a:prstGeom>
          <a:noFill/>
        </p:spPr>
        <p:txBody>
          <a:bodyPr wrap="square" rtlCol="0">
            <a:spAutoFit/>
          </a:bodyPr>
          <a:lstStyle/>
          <a:p>
            <a:r>
              <a:rPr kumimoji="1" lang="en-US" altLang="ja-JP" dirty="0"/>
              <a:t>/opt/</a:t>
            </a:r>
            <a:r>
              <a:rPr kumimoji="1" lang="en-US" altLang="ja-JP" dirty="0" err="1"/>
              <a:t>eda</a:t>
            </a:r>
            <a:r>
              <a:rPr kumimoji="1" lang="en-US" altLang="ja-JP" dirty="0"/>
              <a:t>/library/IHP_SG25H5/</a:t>
            </a:r>
            <a:r>
              <a:rPr kumimoji="1" lang="en-US" altLang="ja-JP" dirty="0" err="1"/>
              <a:t>ProcessDesignKits</a:t>
            </a:r>
            <a:r>
              <a:rPr lang="en-US" altLang="ja-JP" dirty="0"/>
              <a:t>/SG25H5EPIC_618_rev0.5.2/doc</a:t>
            </a:r>
          </a:p>
          <a:p>
            <a:r>
              <a:rPr kumimoji="1" lang="ja-JP" altLang="en-US" dirty="0"/>
              <a:t>の中に</a:t>
            </a:r>
            <a:r>
              <a:rPr kumimoji="1" lang="en-US" altLang="ja-JP" dirty="0"/>
              <a:t>ESD</a:t>
            </a:r>
            <a:r>
              <a:rPr kumimoji="1" lang="ja-JP" altLang="en-US" dirty="0"/>
              <a:t>などのドキュメントがあった。</a:t>
            </a:r>
          </a:p>
        </p:txBody>
      </p:sp>
    </p:spTree>
    <p:extLst>
      <p:ext uri="{BB962C8B-B14F-4D97-AF65-F5344CB8AC3E}">
        <p14:creationId xmlns:p14="http://schemas.microsoft.com/office/powerpoint/2010/main" val="39947440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17F77AF-5D5D-B2F8-E59C-C0764018341B}"/>
              </a:ext>
            </a:extLst>
          </p:cNvPr>
          <p:cNvSpPr>
            <a:spLocks noGrp="1"/>
          </p:cNvSpPr>
          <p:nvPr>
            <p:ph type="title"/>
          </p:nvPr>
        </p:nvSpPr>
        <p:spPr/>
        <p:txBody>
          <a:bodyPr/>
          <a:lstStyle/>
          <a:p>
            <a:r>
              <a:rPr lang="en-US" altLang="ja-JP" dirty="0"/>
              <a:t>PD</a:t>
            </a:r>
            <a:r>
              <a:rPr lang="ja-JP" altLang="en-US" dirty="0"/>
              <a:t>のみの</a:t>
            </a:r>
            <a:r>
              <a:rPr lang="en-US" altLang="ja-JP" dirty="0"/>
              <a:t>TIA</a:t>
            </a:r>
            <a:endParaRPr kumimoji="1" lang="ja-JP" altLang="en-US" dirty="0"/>
          </a:p>
        </p:txBody>
      </p:sp>
      <p:sp>
        <p:nvSpPr>
          <p:cNvPr id="3" name="日付プレースホルダー 2">
            <a:extLst>
              <a:ext uri="{FF2B5EF4-FFF2-40B4-BE49-F238E27FC236}">
                <a16:creationId xmlns:a16="http://schemas.microsoft.com/office/drawing/2014/main" id="{64E35E2E-3250-96E0-2F3E-A29E111CE9AA}"/>
              </a:ext>
            </a:extLst>
          </p:cNvPr>
          <p:cNvSpPr>
            <a:spLocks noGrp="1"/>
          </p:cNvSpPr>
          <p:nvPr>
            <p:ph type="dt" sz="half" idx="10"/>
          </p:nvPr>
        </p:nvSpPr>
        <p:spPr/>
        <p:txBody>
          <a:bodyPr/>
          <a:lstStyle/>
          <a:p>
            <a:fld id="{D960D7A0-95E9-4E80-AEE1-2416C3BC5BFF}" type="datetime1">
              <a:rPr kumimoji="1" lang="ja-JP" altLang="en-US" smtClean="0"/>
              <a:t>2024/6/27</a:t>
            </a:fld>
            <a:endParaRPr kumimoji="1" lang="ja-JP" altLang="en-US"/>
          </a:p>
        </p:txBody>
      </p:sp>
      <p:sp>
        <p:nvSpPr>
          <p:cNvPr id="4" name="スライド番号プレースホルダー 3">
            <a:extLst>
              <a:ext uri="{FF2B5EF4-FFF2-40B4-BE49-F238E27FC236}">
                <a16:creationId xmlns:a16="http://schemas.microsoft.com/office/drawing/2014/main" id="{FE483502-3687-DB7B-29F7-EF959F91353F}"/>
              </a:ext>
            </a:extLst>
          </p:cNvPr>
          <p:cNvSpPr>
            <a:spLocks noGrp="1"/>
          </p:cNvSpPr>
          <p:nvPr>
            <p:ph type="sldNum" sz="quarter" idx="12"/>
          </p:nvPr>
        </p:nvSpPr>
        <p:spPr/>
        <p:txBody>
          <a:bodyPr/>
          <a:lstStyle/>
          <a:p>
            <a:fld id="{6294761A-CFE9-4878-87A7-90ECABD59CE5}" type="slidenum">
              <a:rPr kumimoji="1" lang="ja-JP" altLang="en-US" smtClean="0"/>
              <a:t>2</a:t>
            </a:fld>
            <a:endParaRPr kumimoji="1" lang="ja-JP" altLang="en-US"/>
          </a:p>
        </p:txBody>
      </p:sp>
      <p:sp>
        <p:nvSpPr>
          <p:cNvPr id="5" name="フッター プレースホルダー 4">
            <a:extLst>
              <a:ext uri="{FF2B5EF4-FFF2-40B4-BE49-F238E27FC236}">
                <a16:creationId xmlns:a16="http://schemas.microsoft.com/office/drawing/2014/main" id="{454D08AB-6BB3-187D-19D2-A361C4364421}"/>
              </a:ext>
            </a:extLst>
          </p:cNvPr>
          <p:cNvSpPr>
            <a:spLocks noGrp="1"/>
          </p:cNvSpPr>
          <p:nvPr>
            <p:ph type="ftr" sz="quarter" idx="3"/>
          </p:nvPr>
        </p:nvSpPr>
        <p:spPr/>
        <p:txBody>
          <a:bodyPr/>
          <a:lstStyle/>
          <a:p>
            <a:r>
              <a:rPr lang="en-US" altLang="ja-JP"/>
              <a:t>Wave Signal Processing Circuit Laboratory,  Meiji University</a:t>
            </a:r>
            <a:endParaRPr lang="en-US" altLang="ja-JP" dirty="0"/>
          </a:p>
        </p:txBody>
      </p:sp>
      <p:pic>
        <p:nvPicPr>
          <p:cNvPr id="7" name="図 6" descr="グラフィカル ユーザー インターフェイス, アプリケーション&#10;&#10;自動的に生成された説明">
            <a:extLst>
              <a:ext uri="{FF2B5EF4-FFF2-40B4-BE49-F238E27FC236}">
                <a16:creationId xmlns:a16="http://schemas.microsoft.com/office/drawing/2014/main" id="{81F65B08-F68D-523F-AF9C-4BCB693B0C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9454" y="1281744"/>
            <a:ext cx="2831723" cy="2497947"/>
          </a:xfrm>
          <a:prstGeom prst="rect">
            <a:avLst/>
          </a:prstGeom>
        </p:spPr>
      </p:pic>
      <p:pic>
        <p:nvPicPr>
          <p:cNvPr id="9" name="図 8" descr="テキスト が含まれている画像&#10;&#10;自動的に生成された説明">
            <a:extLst>
              <a:ext uri="{FF2B5EF4-FFF2-40B4-BE49-F238E27FC236}">
                <a16:creationId xmlns:a16="http://schemas.microsoft.com/office/drawing/2014/main" id="{6A6AF995-256F-1F16-3E47-18FFF33238E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0715" y="3916247"/>
            <a:ext cx="4191394" cy="2634272"/>
          </a:xfrm>
          <a:prstGeom prst="rect">
            <a:avLst/>
          </a:prstGeom>
        </p:spPr>
      </p:pic>
      <p:sp>
        <p:nvSpPr>
          <p:cNvPr id="6" name="矢印: 右 5">
            <a:extLst>
              <a:ext uri="{FF2B5EF4-FFF2-40B4-BE49-F238E27FC236}">
                <a16:creationId xmlns:a16="http://schemas.microsoft.com/office/drawing/2014/main" id="{78B18271-E853-F57F-8A4E-04EE3AB6C0B5}"/>
              </a:ext>
            </a:extLst>
          </p:cNvPr>
          <p:cNvSpPr/>
          <p:nvPr/>
        </p:nvSpPr>
        <p:spPr>
          <a:xfrm>
            <a:off x="4859383" y="3280350"/>
            <a:ext cx="1123406" cy="55734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 name="図 9" descr="グラフィカル ユーザー インターフェイス, ダイアグラム, アプリケーション&#10;&#10;自動的に生成された説明">
            <a:extLst>
              <a:ext uri="{FF2B5EF4-FFF2-40B4-BE49-F238E27FC236}">
                <a16:creationId xmlns:a16="http://schemas.microsoft.com/office/drawing/2014/main" id="{080F5644-6466-0CCB-55C3-E6E88D192F2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60572" y="1600260"/>
            <a:ext cx="5703940" cy="4358862"/>
          </a:xfrm>
          <a:prstGeom prst="rect">
            <a:avLst/>
          </a:prstGeom>
        </p:spPr>
      </p:pic>
    </p:spTree>
    <p:extLst>
      <p:ext uri="{BB962C8B-B14F-4D97-AF65-F5344CB8AC3E}">
        <p14:creationId xmlns:p14="http://schemas.microsoft.com/office/powerpoint/2010/main" val="21109792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30B7C92-2FAD-2FDD-AE05-54BA85225CB0}"/>
              </a:ext>
            </a:extLst>
          </p:cNvPr>
          <p:cNvSpPr>
            <a:spLocks noGrp="1"/>
          </p:cNvSpPr>
          <p:nvPr>
            <p:ph type="title"/>
          </p:nvPr>
        </p:nvSpPr>
        <p:spPr/>
        <p:txBody>
          <a:bodyPr/>
          <a:lstStyle/>
          <a:p>
            <a:r>
              <a:rPr lang="en-US" altLang="ja-JP" dirty="0"/>
              <a:t>PD</a:t>
            </a:r>
            <a:r>
              <a:rPr lang="ja-JP" altLang="en-US" dirty="0"/>
              <a:t>のみの</a:t>
            </a:r>
            <a:r>
              <a:rPr lang="en-US" altLang="ja-JP" dirty="0"/>
              <a:t>TIA</a:t>
            </a:r>
            <a:endParaRPr kumimoji="1" lang="ja-JP" altLang="en-US" dirty="0"/>
          </a:p>
        </p:txBody>
      </p:sp>
      <p:sp>
        <p:nvSpPr>
          <p:cNvPr id="3" name="日付プレースホルダー 2">
            <a:extLst>
              <a:ext uri="{FF2B5EF4-FFF2-40B4-BE49-F238E27FC236}">
                <a16:creationId xmlns:a16="http://schemas.microsoft.com/office/drawing/2014/main" id="{B9C9DA81-2DC6-5615-061A-75DF730C12A5}"/>
              </a:ext>
            </a:extLst>
          </p:cNvPr>
          <p:cNvSpPr>
            <a:spLocks noGrp="1"/>
          </p:cNvSpPr>
          <p:nvPr>
            <p:ph type="dt" sz="half" idx="10"/>
          </p:nvPr>
        </p:nvSpPr>
        <p:spPr/>
        <p:txBody>
          <a:bodyPr/>
          <a:lstStyle/>
          <a:p>
            <a:fld id="{D960D7A0-95E9-4E80-AEE1-2416C3BC5BFF}" type="datetime1">
              <a:rPr kumimoji="1" lang="ja-JP" altLang="en-US" smtClean="0"/>
              <a:t>2024/6/27</a:t>
            </a:fld>
            <a:endParaRPr kumimoji="1" lang="ja-JP" altLang="en-US"/>
          </a:p>
        </p:txBody>
      </p:sp>
      <p:sp>
        <p:nvSpPr>
          <p:cNvPr id="4" name="スライド番号プレースホルダー 3">
            <a:extLst>
              <a:ext uri="{FF2B5EF4-FFF2-40B4-BE49-F238E27FC236}">
                <a16:creationId xmlns:a16="http://schemas.microsoft.com/office/drawing/2014/main" id="{26898DA7-A1D4-2F80-CB33-E625922A6D1C}"/>
              </a:ext>
            </a:extLst>
          </p:cNvPr>
          <p:cNvSpPr>
            <a:spLocks noGrp="1"/>
          </p:cNvSpPr>
          <p:nvPr>
            <p:ph type="sldNum" sz="quarter" idx="12"/>
          </p:nvPr>
        </p:nvSpPr>
        <p:spPr/>
        <p:txBody>
          <a:bodyPr/>
          <a:lstStyle/>
          <a:p>
            <a:fld id="{6294761A-CFE9-4878-87A7-90ECABD59CE5}" type="slidenum">
              <a:rPr kumimoji="1" lang="ja-JP" altLang="en-US" smtClean="0"/>
              <a:t>3</a:t>
            </a:fld>
            <a:endParaRPr kumimoji="1" lang="ja-JP" altLang="en-US"/>
          </a:p>
        </p:txBody>
      </p:sp>
      <p:sp>
        <p:nvSpPr>
          <p:cNvPr id="5" name="フッター プレースホルダー 4">
            <a:extLst>
              <a:ext uri="{FF2B5EF4-FFF2-40B4-BE49-F238E27FC236}">
                <a16:creationId xmlns:a16="http://schemas.microsoft.com/office/drawing/2014/main" id="{7AC59C32-1A44-7C56-46CE-DF42757FC372}"/>
              </a:ext>
            </a:extLst>
          </p:cNvPr>
          <p:cNvSpPr>
            <a:spLocks noGrp="1"/>
          </p:cNvSpPr>
          <p:nvPr>
            <p:ph type="ftr" sz="quarter" idx="3"/>
          </p:nvPr>
        </p:nvSpPr>
        <p:spPr/>
        <p:txBody>
          <a:bodyPr/>
          <a:lstStyle/>
          <a:p>
            <a:r>
              <a:rPr lang="en-US" altLang="ja-JP"/>
              <a:t>Wave Signal Processing Circuit Laboratory,  Meiji University</a:t>
            </a:r>
            <a:endParaRPr lang="en-US" altLang="ja-JP" dirty="0"/>
          </a:p>
        </p:txBody>
      </p:sp>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4000E3BC-B8C9-3D1F-9C83-BF6736430393}"/>
                  </a:ext>
                </a:extLst>
              </p:cNvPr>
              <p:cNvSpPr txBox="1"/>
              <p:nvPr/>
            </p:nvSpPr>
            <p:spPr>
              <a:xfrm>
                <a:off x="6365966" y="3344091"/>
                <a:ext cx="5573485" cy="1442767"/>
              </a:xfrm>
              <a:prstGeom prst="rect">
                <a:avLst/>
              </a:prstGeom>
              <a:noFill/>
            </p:spPr>
            <p:txBody>
              <a:bodyPr wrap="square" rtlCol="0">
                <a:spAutoFit/>
              </a:bodyPr>
              <a:lstStyle/>
              <a:p>
                <a:r>
                  <a:rPr kumimoji="1" lang="ja-JP" altLang="en-US" dirty="0"/>
                  <a:t>この時の伝達インピーダンス</a:t>
                </a:r>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𝑇</m:t>
                        </m:r>
                      </m:e>
                      <m:sub>
                        <m:r>
                          <a:rPr kumimoji="1" lang="en-US" altLang="ja-JP" b="0" i="1" smtClean="0">
                            <a:latin typeface="Cambria Math" panose="02040503050406030204" pitchFamily="18" charset="0"/>
                          </a:rPr>
                          <m:t>𝑃𝐷</m:t>
                        </m:r>
                      </m:sub>
                    </m:sSub>
                  </m:oMath>
                </a14:m>
                <a:r>
                  <a:rPr kumimoji="1" lang="ja-JP" altLang="en-US" dirty="0"/>
                  <a:t>は</a:t>
                </a:r>
                <a:endParaRPr kumimoji="1" lang="en-US" altLang="ja-JP" dirty="0"/>
              </a:p>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𝑇</m:t>
                          </m:r>
                        </m:e>
                        <m:sub>
                          <m:r>
                            <a:rPr kumimoji="1" lang="en-US" altLang="ja-JP" b="0" i="1" smtClean="0">
                              <a:latin typeface="Cambria Math" panose="02040503050406030204" pitchFamily="18" charset="0"/>
                            </a:rPr>
                            <m:t>𝑃𝐷</m:t>
                          </m:r>
                        </m:sub>
                      </m:sSub>
                      <m:r>
                        <a:rPr kumimoji="1" lang="en-US" altLang="ja-JP" b="0" i="1" smtClean="0">
                          <a:latin typeface="Cambria Math" panose="02040503050406030204" pitchFamily="18" charset="0"/>
                        </a:rPr>
                        <m:t>≔</m:t>
                      </m:r>
                      <m:f>
                        <m:fPr>
                          <m:ctrlPr>
                            <a:rPr kumimoji="1" lang="en-US" altLang="ja-JP" b="0" i="1" smtClean="0">
                              <a:latin typeface="Cambria Math" panose="02040503050406030204" pitchFamily="18" charset="0"/>
                            </a:rPr>
                          </m:ctrlPr>
                        </m:fPr>
                        <m:num>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𝑣</m:t>
                              </m:r>
                            </m:e>
                            <m:sub>
                              <m:r>
                                <a:rPr kumimoji="1" lang="en-US" altLang="ja-JP" b="0" i="1" smtClean="0">
                                  <a:latin typeface="Cambria Math" panose="02040503050406030204" pitchFamily="18" charset="0"/>
                                </a:rPr>
                                <m:t>𝑜</m:t>
                              </m:r>
                            </m:sub>
                          </m:sSub>
                        </m:num>
                        <m:den>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𝑖</m:t>
                              </m:r>
                            </m:e>
                            <m:sub>
                              <m:r>
                                <a:rPr kumimoji="1" lang="en-US" altLang="ja-JP" b="0" i="1" smtClean="0">
                                  <a:latin typeface="Cambria Math" panose="02040503050406030204" pitchFamily="18" charset="0"/>
                                </a:rPr>
                                <m:t>𝑖𝑛</m:t>
                              </m:r>
                            </m:sub>
                          </m:sSub>
                        </m:den>
                      </m:f>
                    </m:oMath>
                  </m:oMathPara>
                </a14:m>
                <a:endParaRPr kumimoji="1" lang="en-US" altLang="ja-JP"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m:t>
                      </m:r>
                      <m:f>
                        <m:fPr>
                          <m:ctrlPr>
                            <a:rPr kumimoji="1" lang="en-US" altLang="ja-JP" b="0" i="1" smtClean="0">
                              <a:latin typeface="Cambria Math" panose="02040503050406030204" pitchFamily="18" charset="0"/>
                            </a:rPr>
                          </m:ctrlPr>
                        </m:fPr>
                        <m:num>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𝑔</m:t>
                              </m:r>
                            </m:e>
                            <m:sub>
                              <m:r>
                                <a:rPr kumimoji="1" lang="en-US" altLang="ja-JP" b="0" i="1" smtClean="0">
                                  <a:latin typeface="Cambria Math" panose="02040503050406030204" pitchFamily="18" charset="0"/>
                                </a:rPr>
                                <m:t>𝑚</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𝑔</m:t>
                              </m:r>
                            </m:e>
                            <m:sub>
                              <m:r>
                                <a:rPr kumimoji="1" lang="en-US" altLang="ja-JP" b="0" i="1" smtClean="0">
                                  <a:latin typeface="Cambria Math" panose="02040503050406030204" pitchFamily="18" charset="0"/>
                                </a:rPr>
                                <m:t>𝑐𝑒</m:t>
                              </m:r>
                            </m:sub>
                          </m:sSub>
                        </m:num>
                        <m:den>
                          <m:sSub>
                            <m:sSubPr>
                              <m:ctrlPr>
                                <a:rPr lang="en-US" altLang="ja-JP" i="1">
                                  <a:latin typeface="Cambria Math" panose="02040503050406030204" pitchFamily="18" charset="0"/>
                                </a:rPr>
                              </m:ctrlPr>
                            </m:sSubPr>
                            <m:e>
                              <m:r>
                                <a:rPr lang="en-US" altLang="ja-JP" i="1">
                                  <a:latin typeface="Cambria Math" panose="02040503050406030204" pitchFamily="18" charset="0"/>
                                </a:rPr>
                                <m:t>𝑔</m:t>
                              </m:r>
                            </m:e>
                            <m:sub>
                              <m:r>
                                <a:rPr lang="en-US" altLang="ja-JP" i="1">
                                  <a:latin typeface="Cambria Math" panose="02040503050406030204" pitchFamily="18" charset="0"/>
                                </a:rPr>
                                <m:t>𝑐𝑒</m:t>
                              </m:r>
                            </m:sub>
                          </m:sSub>
                          <m:d>
                            <m:dPr>
                              <m:ctrlPr>
                                <a:rPr lang="en-US" altLang="ja-JP" i="1">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rPr>
                                    <m:t>𝐺</m:t>
                                  </m:r>
                                </m:e>
                                <m:sub>
                                  <m:r>
                                    <a:rPr lang="en-US" altLang="ja-JP" i="1">
                                      <a:latin typeface="Cambria Math" panose="02040503050406030204" pitchFamily="18" charset="0"/>
                                    </a:rPr>
                                    <m:t>𝐶𝐸</m:t>
                                  </m:r>
                                </m:sub>
                              </m:sSub>
                              <m:r>
                                <a:rPr lang="en-US" altLang="ja-JP" i="1">
                                  <a:latin typeface="Cambria Math" panose="02040503050406030204" pitchFamily="18" charset="0"/>
                                </a:rPr>
                                <m:t>+</m:t>
                              </m:r>
                              <m:r>
                                <a:rPr lang="en-US" altLang="ja-JP" i="1">
                                  <a:latin typeface="Cambria Math" panose="02040503050406030204" pitchFamily="18" charset="0"/>
                                </a:rPr>
                                <m:t>𝑗</m:t>
                              </m:r>
                              <m:r>
                                <a:rPr lang="en-US" altLang="ja-JP" i="1">
                                  <a:latin typeface="Cambria Math" panose="02040503050406030204" pitchFamily="18" charset="0"/>
                                </a:rPr>
                                <m:t>𝜔</m:t>
                              </m:r>
                              <m:sSub>
                                <m:sSubPr>
                                  <m:ctrlPr>
                                    <a:rPr lang="en-US" altLang="ja-JP" i="1">
                                      <a:latin typeface="Cambria Math" panose="02040503050406030204" pitchFamily="18" charset="0"/>
                                    </a:rPr>
                                  </m:ctrlPr>
                                </m:sSubPr>
                                <m:e>
                                  <m:r>
                                    <a:rPr lang="en-US" altLang="ja-JP" i="1">
                                      <a:latin typeface="Cambria Math" panose="02040503050406030204" pitchFamily="18" charset="0"/>
                                    </a:rPr>
                                    <m:t>𝐶</m:t>
                                  </m:r>
                                </m:e>
                                <m:sub>
                                  <m:r>
                                    <a:rPr lang="en-US" altLang="ja-JP" i="1">
                                      <a:latin typeface="Cambria Math" panose="02040503050406030204" pitchFamily="18" charset="0"/>
                                    </a:rPr>
                                    <m:t>𝑃𝐷</m:t>
                                  </m:r>
                                </m:sub>
                              </m:sSub>
                            </m:e>
                          </m:d>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𝐺</m:t>
                              </m:r>
                            </m:e>
                            <m:sub>
                              <m:r>
                                <a:rPr lang="en-US" altLang="ja-JP" b="0" i="1" smtClean="0">
                                  <a:latin typeface="Cambria Math" panose="02040503050406030204" pitchFamily="18" charset="0"/>
                                </a:rPr>
                                <m:t>𝐶</m:t>
                              </m:r>
                            </m:sub>
                          </m:sSub>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𝐺</m:t>
                              </m:r>
                            </m:e>
                            <m:sub>
                              <m:r>
                                <a:rPr lang="en-US" altLang="ja-JP" b="0" i="1" smtClean="0">
                                  <a:latin typeface="Cambria Math" panose="02040503050406030204" pitchFamily="18" charset="0"/>
                                </a:rPr>
                                <m:t>𝐶𝐸</m:t>
                              </m:r>
                            </m:sub>
                          </m:sSub>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𝑔</m:t>
                              </m:r>
                            </m:e>
                            <m:sub>
                              <m:r>
                                <a:rPr lang="en-US" altLang="ja-JP" b="0" i="1" smtClean="0">
                                  <a:latin typeface="Cambria Math" panose="02040503050406030204" pitchFamily="18" charset="0"/>
                                </a:rPr>
                                <m:t>𝑚</m:t>
                              </m:r>
                            </m:sub>
                          </m:sSub>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𝑔</m:t>
                              </m:r>
                            </m:e>
                            <m:sub>
                              <m:r>
                                <a:rPr lang="en-US" altLang="ja-JP" b="0" i="1" smtClean="0">
                                  <a:latin typeface="Cambria Math" panose="02040503050406030204" pitchFamily="18" charset="0"/>
                                </a:rPr>
                                <m:t>𝑐𝑒</m:t>
                              </m:r>
                            </m:sub>
                          </m:sSub>
                          <m:r>
                            <a:rPr lang="en-US" altLang="ja-JP" b="0" i="1" smtClean="0">
                              <a:latin typeface="Cambria Math" panose="02040503050406030204" pitchFamily="18" charset="0"/>
                            </a:rPr>
                            <m:t>+</m:t>
                          </m:r>
                          <m:r>
                            <a:rPr lang="en-US" altLang="ja-JP" b="0" i="1" smtClean="0">
                              <a:latin typeface="Cambria Math" panose="02040503050406030204" pitchFamily="18" charset="0"/>
                            </a:rPr>
                            <m:t>𝑗</m:t>
                          </m:r>
                          <m:r>
                            <a:rPr lang="en-US" altLang="ja-JP" b="0" i="1" smtClean="0">
                              <a:latin typeface="Cambria Math" panose="02040503050406030204" pitchFamily="18" charset="0"/>
                            </a:rPr>
                            <m:t>𝜔</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𝐶</m:t>
                              </m:r>
                            </m:e>
                            <m:sub>
                              <m:r>
                                <a:rPr lang="en-US" altLang="ja-JP" b="0" i="1" smtClean="0">
                                  <a:latin typeface="Cambria Math" panose="02040503050406030204" pitchFamily="18" charset="0"/>
                                </a:rPr>
                                <m:t>𝑃𝐷</m:t>
                              </m:r>
                            </m:sub>
                          </m:sSub>
                          <m:r>
                            <a:rPr lang="en-US" altLang="ja-JP" b="0" i="1" smtClean="0">
                              <a:latin typeface="Cambria Math" panose="02040503050406030204" pitchFamily="18" charset="0"/>
                            </a:rPr>
                            <m:t>)</m:t>
                          </m:r>
                        </m:den>
                      </m:f>
                    </m:oMath>
                  </m:oMathPara>
                </a14:m>
                <a:endParaRPr kumimoji="1" lang="ja-JP" altLang="en-US" dirty="0"/>
              </a:p>
            </p:txBody>
          </p:sp>
        </mc:Choice>
        <mc:Fallback xmlns="">
          <p:sp>
            <p:nvSpPr>
              <p:cNvPr id="7" name="テキスト ボックス 6">
                <a:extLst>
                  <a:ext uri="{FF2B5EF4-FFF2-40B4-BE49-F238E27FC236}">
                    <a16:creationId xmlns:a16="http://schemas.microsoft.com/office/drawing/2014/main" id="{4000E3BC-B8C9-3D1F-9C83-BF6736430393}"/>
                  </a:ext>
                </a:extLst>
              </p:cNvPr>
              <p:cNvSpPr txBox="1">
                <a:spLocks noRot="1" noChangeAspect="1" noMove="1" noResize="1" noEditPoints="1" noAdjustHandles="1" noChangeArrowheads="1" noChangeShapeType="1" noTextEdit="1"/>
              </p:cNvSpPr>
              <p:nvPr/>
            </p:nvSpPr>
            <p:spPr>
              <a:xfrm>
                <a:off x="6365966" y="3344091"/>
                <a:ext cx="5573485" cy="1442767"/>
              </a:xfrm>
              <a:prstGeom prst="rect">
                <a:avLst/>
              </a:prstGeom>
              <a:blipFill>
                <a:blip r:embed="rId2"/>
                <a:stretch>
                  <a:fillRect l="-874" t="-2119"/>
                </a:stretch>
              </a:blipFill>
            </p:spPr>
            <p:txBody>
              <a:bodyPr/>
              <a:lstStyle/>
              <a:p>
                <a:r>
                  <a:rPr lang="ja-JP" altLang="en-US">
                    <a:noFill/>
                  </a:rPr>
                  <a:t> </a:t>
                </a:r>
              </a:p>
            </p:txBody>
          </p:sp>
        </mc:Fallback>
      </mc:AlternateContent>
      <p:pic>
        <p:nvPicPr>
          <p:cNvPr id="8" name="図 7" descr="グラフィカル ユーザー インターフェイス, ダイアグラム, アプリケーション&#10;&#10;自動的に生成された説明">
            <a:extLst>
              <a:ext uri="{FF2B5EF4-FFF2-40B4-BE49-F238E27FC236}">
                <a16:creationId xmlns:a16="http://schemas.microsoft.com/office/drawing/2014/main" id="{45980258-1355-6D75-70CF-5E37C987458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 y="1604684"/>
            <a:ext cx="5703940" cy="4358862"/>
          </a:xfrm>
          <a:prstGeom prst="rect">
            <a:avLst/>
          </a:prstGeom>
        </p:spPr>
      </p:pic>
    </p:spTree>
    <p:extLst>
      <p:ext uri="{BB962C8B-B14F-4D97-AF65-F5344CB8AC3E}">
        <p14:creationId xmlns:p14="http://schemas.microsoft.com/office/powerpoint/2010/main" val="11396998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9D6AAB2-AB4E-7A00-2370-2F0AEF3825C8}"/>
              </a:ext>
            </a:extLst>
          </p:cNvPr>
          <p:cNvSpPr>
            <a:spLocks noGrp="1"/>
          </p:cNvSpPr>
          <p:nvPr>
            <p:ph type="title"/>
          </p:nvPr>
        </p:nvSpPr>
        <p:spPr/>
        <p:txBody>
          <a:bodyPr/>
          <a:lstStyle/>
          <a:p>
            <a:r>
              <a:rPr lang="en-US" altLang="ja-JP" dirty="0"/>
              <a:t>TIA</a:t>
            </a:r>
            <a:r>
              <a:rPr lang="ja-JP" altLang="en-US" dirty="0"/>
              <a:t>全体の等価回路</a:t>
            </a:r>
            <a:endParaRPr kumimoji="1" lang="ja-JP" altLang="en-US" dirty="0"/>
          </a:p>
        </p:txBody>
      </p:sp>
      <p:sp>
        <p:nvSpPr>
          <p:cNvPr id="3" name="日付プレースホルダー 2">
            <a:extLst>
              <a:ext uri="{FF2B5EF4-FFF2-40B4-BE49-F238E27FC236}">
                <a16:creationId xmlns:a16="http://schemas.microsoft.com/office/drawing/2014/main" id="{F3F544C0-9957-AE34-6322-5FDA25D68D96}"/>
              </a:ext>
            </a:extLst>
          </p:cNvPr>
          <p:cNvSpPr>
            <a:spLocks noGrp="1"/>
          </p:cNvSpPr>
          <p:nvPr>
            <p:ph type="dt" sz="half" idx="10"/>
          </p:nvPr>
        </p:nvSpPr>
        <p:spPr/>
        <p:txBody>
          <a:bodyPr/>
          <a:lstStyle/>
          <a:p>
            <a:fld id="{D960D7A0-95E9-4E80-AEE1-2416C3BC5BFF}" type="datetime1">
              <a:rPr kumimoji="1" lang="ja-JP" altLang="en-US" smtClean="0"/>
              <a:t>2024/6/27</a:t>
            </a:fld>
            <a:endParaRPr kumimoji="1" lang="ja-JP" altLang="en-US"/>
          </a:p>
        </p:txBody>
      </p:sp>
      <p:sp>
        <p:nvSpPr>
          <p:cNvPr id="4" name="スライド番号プレースホルダー 3">
            <a:extLst>
              <a:ext uri="{FF2B5EF4-FFF2-40B4-BE49-F238E27FC236}">
                <a16:creationId xmlns:a16="http://schemas.microsoft.com/office/drawing/2014/main" id="{A12D8E08-F89E-E571-9969-45FF84A01F6A}"/>
              </a:ext>
            </a:extLst>
          </p:cNvPr>
          <p:cNvSpPr>
            <a:spLocks noGrp="1"/>
          </p:cNvSpPr>
          <p:nvPr>
            <p:ph type="sldNum" sz="quarter" idx="12"/>
          </p:nvPr>
        </p:nvSpPr>
        <p:spPr/>
        <p:txBody>
          <a:bodyPr/>
          <a:lstStyle/>
          <a:p>
            <a:fld id="{6294761A-CFE9-4878-87A7-90ECABD59CE5}" type="slidenum">
              <a:rPr kumimoji="1" lang="ja-JP" altLang="en-US" smtClean="0"/>
              <a:t>4</a:t>
            </a:fld>
            <a:endParaRPr kumimoji="1" lang="ja-JP" altLang="en-US"/>
          </a:p>
        </p:txBody>
      </p:sp>
      <p:sp>
        <p:nvSpPr>
          <p:cNvPr id="5" name="フッター プレースホルダー 4">
            <a:extLst>
              <a:ext uri="{FF2B5EF4-FFF2-40B4-BE49-F238E27FC236}">
                <a16:creationId xmlns:a16="http://schemas.microsoft.com/office/drawing/2014/main" id="{4620E760-D425-39DE-D4B8-DFF27299C670}"/>
              </a:ext>
            </a:extLst>
          </p:cNvPr>
          <p:cNvSpPr>
            <a:spLocks noGrp="1"/>
          </p:cNvSpPr>
          <p:nvPr>
            <p:ph type="ftr" sz="quarter" idx="3"/>
          </p:nvPr>
        </p:nvSpPr>
        <p:spPr/>
        <p:txBody>
          <a:bodyPr/>
          <a:lstStyle/>
          <a:p>
            <a:r>
              <a:rPr lang="en-US" altLang="ja-JP"/>
              <a:t>Wave Signal Processing Circuit Laboratory,  Meiji University</a:t>
            </a:r>
            <a:endParaRPr lang="en-US" altLang="ja-JP" dirty="0"/>
          </a:p>
        </p:txBody>
      </p:sp>
      <p:pic>
        <p:nvPicPr>
          <p:cNvPr id="6" name="図 5" descr="テキスト が含まれている画像&#10;&#10;自動的に生成された説明">
            <a:extLst>
              <a:ext uri="{FF2B5EF4-FFF2-40B4-BE49-F238E27FC236}">
                <a16:creationId xmlns:a16="http://schemas.microsoft.com/office/drawing/2014/main" id="{E61D3BF7-EF8E-D62F-E44E-F8A9B2D23F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7835" y="1399470"/>
            <a:ext cx="4191394" cy="2634272"/>
          </a:xfrm>
          <a:prstGeom prst="rect">
            <a:avLst/>
          </a:prstGeom>
        </p:spPr>
      </p:pic>
      <p:pic>
        <p:nvPicPr>
          <p:cNvPr id="8" name="図 7" descr="グラフィカル ユーザー インターフェイス, アプリケーション&#10;&#10;自動的に生成された説明">
            <a:extLst>
              <a:ext uri="{FF2B5EF4-FFF2-40B4-BE49-F238E27FC236}">
                <a16:creationId xmlns:a16="http://schemas.microsoft.com/office/drawing/2014/main" id="{BCA20F71-5118-005A-AEB9-63FB0331175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21328" y="1399470"/>
            <a:ext cx="6592837" cy="4105664"/>
          </a:xfrm>
          <a:prstGeom prst="rect">
            <a:avLst/>
          </a:prstGeom>
        </p:spPr>
      </p:pic>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69097F89-4C44-33C9-28A0-839D6185A0B9}"/>
                  </a:ext>
                </a:extLst>
              </p:cNvPr>
              <p:cNvSpPr txBox="1"/>
              <p:nvPr/>
            </p:nvSpPr>
            <p:spPr>
              <a:xfrm>
                <a:off x="484065" y="4267747"/>
                <a:ext cx="4676503" cy="2203808"/>
              </a:xfrm>
              <a:prstGeom prst="rect">
                <a:avLst/>
              </a:prstGeom>
              <a:noFill/>
            </p:spPr>
            <p:txBody>
              <a:bodyPr wrap="square" rtlCol="0">
                <a:spAutoFit/>
              </a:bodyPr>
              <a:lstStyle/>
              <a:p>
                <a:r>
                  <a:rPr lang="ja-JP" altLang="en-US" dirty="0"/>
                  <a:t>これは</a:t>
                </a:r>
                <a:r>
                  <a:rPr lang="en-US" altLang="ja-JP" dirty="0"/>
                  <a:t>PD</a:t>
                </a:r>
                <a:r>
                  <a:rPr lang="ja-JP" altLang="en-US" dirty="0"/>
                  <a:t>の寄生容量のみ考えた等価回路と構造がほぼ同じ。</a:t>
                </a:r>
                <a:endParaRPr lang="en-US" altLang="ja-JP" dirty="0"/>
              </a:p>
              <a:p>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𝐶</m:t>
                        </m:r>
                      </m:e>
                      <m:sub>
                        <m:r>
                          <a:rPr kumimoji="1" lang="en-US" altLang="ja-JP" b="0" i="1" smtClean="0">
                            <a:latin typeface="Cambria Math" panose="02040503050406030204" pitchFamily="18" charset="0"/>
                          </a:rPr>
                          <m:t>𝑃𝐷</m:t>
                        </m:r>
                      </m:sub>
                    </m:sSub>
                  </m:oMath>
                </a14:m>
                <a:r>
                  <a:rPr kumimoji="1" lang="ja-JP" altLang="en-US" dirty="0"/>
                  <a:t>と並列に</a:t>
                </a:r>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𝐶</m:t>
                        </m:r>
                      </m:e>
                      <m:sub>
                        <m:r>
                          <a:rPr kumimoji="1" lang="en-US" altLang="ja-JP" b="0" i="1" smtClean="0">
                            <a:latin typeface="Cambria Math" panose="02040503050406030204" pitchFamily="18" charset="0"/>
                          </a:rPr>
                          <m:t>𝑗𝑒</m:t>
                        </m:r>
                      </m:sub>
                    </m:sSub>
                  </m:oMath>
                </a14:m>
                <a:r>
                  <a:rPr kumimoji="1" lang="ja-JP" altLang="en-US" dirty="0"/>
                  <a:t>を、</a:t>
                </a:r>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𝑅</m:t>
                        </m:r>
                      </m:e>
                      <m:sub>
                        <m:r>
                          <a:rPr kumimoji="1" lang="en-US" altLang="ja-JP" b="0" i="1" smtClean="0">
                            <a:latin typeface="Cambria Math" panose="02040503050406030204" pitchFamily="18" charset="0"/>
                          </a:rPr>
                          <m:t>𝐶</m:t>
                        </m:r>
                      </m:sub>
                    </m:sSub>
                  </m:oMath>
                </a14:m>
                <a:r>
                  <a:rPr kumimoji="1" lang="ja-JP" altLang="en-US" dirty="0"/>
                  <a:t>と並列に</a:t>
                </a:r>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𝐶</m:t>
                        </m:r>
                      </m:e>
                      <m:sub>
                        <m:r>
                          <a:rPr kumimoji="1" lang="en-US" altLang="ja-JP" b="0" i="1" smtClean="0">
                            <a:latin typeface="Cambria Math" panose="02040503050406030204" pitchFamily="18" charset="0"/>
                          </a:rPr>
                          <m:t>𝑗𝑐</m:t>
                        </m:r>
                      </m:sub>
                    </m:sSub>
                  </m:oMath>
                </a14:m>
                <a:r>
                  <a:rPr kumimoji="1" lang="ja-JP" altLang="en-US" dirty="0"/>
                  <a:t>を付加したのみなので</a:t>
                </a:r>
                <a:r>
                  <a:rPr kumimoji="1" lang="en-US" altLang="ja-JP" dirty="0"/>
                  <a:t>PD</a:t>
                </a:r>
                <a:r>
                  <a:rPr kumimoji="1" lang="ja-JP" altLang="en-US" dirty="0"/>
                  <a:t>のみの伝達インピーダンスの式に</a:t>
                </a:r>
                <a:endParaRPr kumimoji="1" lang="en-US" altLang="ja-JP" dirty="0"/>
              </a:p>
              <a:p>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𝐶</m:t>
                        </m:r>
                      </m:e>
                      <m:sub>
                        <m:r>
                          <a:rPr kumimoji="1" lang="en-US" altLang="ja-JP" b="0" i="1" smtClean="0">
                            <a:latin typeface="Cambria Math" panose="02040503050406030204" pitchFamily="18" charset="0"/>
                          </a:rPr>
                          <m:t>𝑃𝐷</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𝐶</m:t>
                        </m:r>
                      </m:e>
                      <m:sub>
                        <m:r>
                          <a:rPr kumimoji="1" lang="en-US" altLang="ja-JP" b="0" i="1" smtClean="0">
                            <a:latin typeface="Cambria Math" panose="02040503050406030204" pitchFamily="18" charset="0"/>
                          </a:rPr>
                          <m:t>𝑃𝐷</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𝐶</m:t>
                        </m:r>
                      </m:e>
                      <m:sub>
                        <m:r>
                          <a:rPr kumimoji="1" lang="en-US" altLang="ja-JP" b="0" i="1" smtClean="0">
                            <a:latin typeface="Cambria Math" panose="02040503050406030204" pitchFamily="18" charset="0"/>
                          </a:rPr>
                          <m:t>𝑗𝑒</m:t>
                        </m:r>
                      </m:sub>
                    </m:sSub>
                  </m:oMath>
                </a14:m>
                <a:r>
                  <a:rPr kumimoji="1" lang="ja-JP" altLang="en-US" dirty="0"/>
                  <a:t>、</a:t>
                </a:r>
                <a14:m>
                  <m:oMath xmlns:m="http://schemas.openxmlformats.org/officeDocument/2006/math">
                    <m:sSub>
                      <m:sSubPr>
                        <m:ctrlPr>
                          <a:rPr kumimoji="1" lang="en-US" altLang="ja-JP" b="0" i="1" dirty="0" smtClean="0">
                            <a:latin typeface="Cambria Math" panose="02040503050406030204" pitchFamily="18" charset="0"/>
                          </a:rPr>
                        </m:ctrlPr>
                      </m:sSubPr>
                      <m:e>
                        <m:r>
                          <a:rPr kumimoji="1" lang="en-US" altLang="ja-JP" b="0" i="1" dirty="0" smtClean="0">
                            <a:latin typeface="Cambria Math" panose="02040503050406030204" pitchFamily="18" charset="0"/>
                          </a:rPr>
                          <m:t>𝐺</m:t>
                        </m:r>
                      </m:e>
                      <m:sub>
                        <m:r>
                          <a:rPr kumimoji="1" lang="en-US" altLang="ja-JP" b="0" i="1" dirty="0" smtClean="0">
                            <a:latin typeface="Cambria Math" panose="02040503050406030204" pitchFamily="18" charset="0"/>
                          </a:rPr>
                          <m:t>𝐶</m:t>
                        </m:r>
                      </m:sub>
                    </m:sSub>
                    <m:r>
                      <a:rPr kumimoji="1" lang="en-US" altLang="ja-JP" b="0" i="1" dirty="0" smtClean="0">
                        <a:latin typeface="Cambria Math" panose="02040503050406030204" pitchFamily="18" charset="0"/>
                      </a:rPr>
                      <m:t>=</m:t>
                    </m:r>
                    <m:sSubSup>
                      <m:sSubSupPr>
                        <m:ctrlPr>
                          <a:rPr kumimoji="1" lang="en-US" altLang="ja-JP" b="0" i="1" dirty="0" smtClean="0">
                            <a:latin typeface="Cambria Math" panose="02040503050406030204" pitchFamily="18" charset="0"/>
                          </a:rPr>
                        </m:ctrlPr>
                      </m:sSubSupPr>
                      <m:e>
                        <m:r>
                          <a:rPr kumimoji="1" lang="en-US" altLang="ja-JP" b="0" i="1" dirty="0" smtClean="0">
                            <a:latin typeface="Cambria Math" panose="02040503050406030204" pitchFamily="18" charset="0"/>
                          </a:rPr>
                          <m:t>𝐺</m:t>
                        </m:r>
                      </m:e>
                      <m:sub>
                        <m:r>
                          <a:rPr kumimoji="1" lang="en-US" altLang="ja-JP" b="0" i="1" dirty="0" smtClean="0">
                            <a:latin typeface="Cambria Math" panose="02040503050406030204" pitchFamily="18" charset="0"/>
                          </a:rPr>
                          <m:t>𝐶</m:t>
                        </m:r>
                      </m:sub>
                      <m:sup>
                        <m:r>
                          <a:rPr kumimoji="1" lang="en-US" altLang="ja-JP" b="0" i="1" dirty="0" smtClean="0">
                            <a:latin typeface="Cambria Math" panose="02040503050406030204" pitchFamily="18" charset="0"/>
                          </a:rPr>
                          <m:t>′</m:t>
                        </m:r>
                      </m:sup>
                    </m:sSubSup>
                    <m:r>
                      <a:rPr kumimoji="1" lang="en-US" altLang="ja-JP" b="0" i="1" dirty="0" smtClean="0">
                        <a:latin typeface="Cambria Math" panose="02040503050406030204" pitchFamily="18" charset="0"/>
                      </a:rPr>
                      <m:t>≔</m:t>
                    </m:r>
                    <m:f>
                      <m:fPr>
                        <m:ctrlPr>
                          <a:rPr kumimoji="1" lang="en-US" altLang="ja-JP" b="0" i="1" dirty="0" smtClean="0">
                            <a:latin typeface="Cambria Math" panose="02040503050406030204" pitchFamily="18" charset="0"/>
                          </a:rPr>
                        </m:ctrlPr>
                      </m:fPr>
                      <m:num>
                        <m:r>
                          <a:rPr kumimoji="1" lang="en-US" altLang="ja-JP" b="0" i="1" dirty="0" smtClean="0">
                            <a:latin typeface="Cambria Math" panose="02040503050406030204" pitchFamily="18" charset="0"/>
                          </a:rPr>
                          <m:t>1</m:t>
                        </m:r>
                      </m:num>
                      <m:den>
                        <m:sSub>
                          <m:sSubPr>
                            <m:ctrlPr>
                              <a:rPr kumimoji="1" lang="en-US" altLang="ja-JP" b="0" i="1" dirty="0" smtClean="0">
                                <a:latin typeface="Cambria Math" panose="02040503050406030204" pitchFamily="18" charset="0"/>
                              </a:rPr>
                            </m:ctrlPr>
                          </m:sSubPr>
                          <m:e>
                            <m:r>
                              <a:rPr kumimoji="1" lang="en-US" altLang="ja-JP" b="0" i="1" dirty="0" smtClean="0">
                                <a:latin typeface="Cambria Math" panose="02040503050406030204" pitchFamily="18" charset="0"/>
                              </a:rPr>
                              <m:t>𝑅</m:t>
                            </m:r>
                          </m:e>
                          <m:sub>
                            <m:r>
                              <a:rPr kumimoji="1" lang="en-US" altLang="ja-JP" b="0" i="1" dirty="0" smtClean="0">
                                <a:latin typeface="Cambria Math" panose="02040503050406030204" pitchFamily="18" charset="0"/>
                              </a:rPr>
                              <m:t>𝐶</m:t>
                            </m:r>
                          </m:sub>
                        </m:sSub>
                      </m:den>
                    </m:f>
                    <m:r>
                      <a:rPr kumimoji="1" lang="en-US" altLang="ja-JP" b="0" i="1" dirty="0" smtClean="0">
                        <a:latin typeface="Cambria Math" panose="02040503050406030204" pitchFamily="18" charset="0"/>
                      </a:rPr>
                      <m:t>+</m:t>
                    </m:r>
                    <m:r>
                      <a:rPr kumimoji="1" lang="en-US" altLang="ja-JP" b="0" i="1" dirty="0" smtClean="0">
                        <a:latin typeface="Cambria Math" panose="02040503050406030204" pitchFamily="18" charset="0"/>
                      </a:rPr>
                      <m:t>𝑗</m:t>
                    </m:r>
                    <m:r>
                      <a:rPr kumimoji="1" lang="en-US" altLang="ja-JP" b="0" i="1" dirty="0" smtClean="0">
                        <a:latin typeface="Cambria Math" panose="02040503050406030204" pitchFamily="18" charset="0"/>
                      </a:rPr>
                      <m:t>𝜔</m:t>
                    </m:r>
                    <m:sSub>
                      <m:sSubPr>
                        <m:ctrlPr>
                          <a:rPr kumimoji="1" lang="en-US" altLang="ja-JP" b="0" i="1" dirty="0" smtClean="0">
                            <a:latin typeface="Cambria Math" panose="02040503050406030204" pitchFamily="18" charset="0"/>
                          </a:rPr>
                        </m:ctrlPr>
                      </m:sSubPr>
                      <m:e>
                        <m:r>
                          <a:rPr kumimoji="1" lang="en-US" altLang="ja-JP" b="0" i="1" dirty="0" smtClean="0">
                            <a:latin typeface="Cambria Math" panose="02040503050406030204" pitchFamily="18" charset="0"/>
                          </a:rPr>
                          <m:t>𝐶</m:t>
                        </m:r>
                      </m:e>
                      <m:sub>
                        <m:r>
                          <a:rPr kumimoji="1" lang="en-US" altLang="ja-JP" b="0" i="1" dirty="0" smtClean="0">
                            <a:latin typeface="Cambria Math" panose="02040503050406030204" pitchFamily="18" charset="0"/>
                          </a:rPr>
                          <m:t>𝑗𝑐</m:t>
                        </m:r>
                      </m:sub>
                    </m:sSub>
                  </m:oMath>
                </a14:m>
                <a:endParaRPr kumimoji="1" lang="en-US" altLang="ja-JP" dirty="0"/>
              </a:p>
              <a:p>
                <a:r>
                  <a:rPr lang="ja-JP" altLang="en-US" dirty="0"/>
                  <a:t>を代入すればよい。</a:t>
                </a:r>
                <a:endParaRPr kumimoji="1" lang="en-US" altLang="ja-JP" dirty="0"/>
              </a:p>
            </p:txBody>
          </p:sp>
        </mc:Choice>
        <mc:Fallback xmlns="">
          <p:sp>
            <p:nvSpPr>
              <p:cNvPr id="9" name="テキスト ボックス 8">
                <a:extLst>
                  <a:ext uri="{FF2B5EF4-FFF2-40B4-BE49-F238E27FC236}">
                    <a16:creationId xmlns:a16="http://schemas.microsoft.com/office/drawing/2014/main" id="{69097F89-4C44-33C9-28A0-839D6185A0B9}"/>
                  </a:ext>
                </a:extLst>
              </p:cNvPr>
              <p:cNvSpPr txBox="1">
                <a:spLocks noRot="1" noChangeAspect="1" noMove="1" noResize="1" noEditPoints="1" noAdjustHandles="1" noChangeArrowheads="1" noChangeShapeType="1" noTextEdit="1"/>
              </p:cNvSpPr>
              <p:nvPr/>
            </p:nvSpPr>
            <p:spPr>
              <a:xfrm>
                <a:off x="484065" y="4267747"/>
                <a:ext cx="4676503" cy="2203808"/>
              </a:xfrm>
              <a:prstGeom prst="rect">
                <a:avLst/>
              </a:prstGeom>
              <a:blipFill>
                <a:blip r:embed="rId4"/>
                <a:stretch>
                  <a:fillRect l="-1042" t="-1381" r="-260" b="-3315"/>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396978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0CD9D5C-7095-63A4-F1D9-5B37AE4260F0}"/>
              </a:ext>
            </a:extLst>
          </p:cNvPr>
          <p:cNvSpPr>
            <a:spLocks noGrp="1"/>
          </p:cNvSpPr>
          <p:nvPr>
            <p:ph type="title"/>
          </p:nvPr>
        </p:nvSpPr>
        <p:spPr/>
        <p:txBody>
          <a:bodyPr/>
          <a:lstStyle/>
          <a:p>
            <a:r>
              <a:rPr kumimoji="1" lang="en-US" altLang="ja-JP" dirty="0"/>
              <a:t>TIA</a:t>
            </a:r>
            <a:r>
              <a:rPr kumimoji="1" lang="ja-JP" altLang="en-US" dirty="0"/>
              <a:t>全体の小信号解析</a:t>
            </a:r>
          </a:p>
        </p:txBody>
      </p:sp>
      <p:sp>
        <p:nvSpPr>
          <p:cNvPr id="3" name="日付プレースホルダー 2">
            <a:extLst>
              <a:ext uri="{FF2B5EF4-FFF2-40B4-BE49-F238E27FC236}">
                <a16:creationId xmlns:a16="http://schemas.microsoft.com/office/drawing/2014/main" id="{2C09280F-5AF9-F3A5-C351-8225ABED3CB5}"/>
              </a:ext>
            </a:extLst>
          </p:cNvPr>
          <p:cNvSpPr>
            <a:spLocks noGrp="1"/>
          </p:cNvSpPr>
          <p:nvPr>
            <p:ph type="dt" sz="half" idx="10"/>
          </p:nvPr>
        </p:nvSpPr>
        <p:spPr/>
        <p:txBody>
          <a:bodyPr/>
          <a:lstStyle/>
          <a:p>
            <a:fld id="{D960D7A0-95E9-4E80-AEE1-2416C3BC5BFF}" type="datetime1">
              <a:rPr kumimoji="1" lang="ja-JP" altLang="en-US" smtClean="0"/>
              <a:t>2024/6/27</a:t>
            </a:fld>
            <a:endParaRPr kumimoji="1" lang="ja-JP" altLang="en-US"/>
          </a:p>
        </p:txBody>
      </p:sp>
      <p:sp>
        <p:nvSpPr>
          <p:cNvPr id="4" name="スライド番号プレースホルダー 3">
            <a:extLst>
              <a:ext uri="{FF2B5EF4-FFF2-40B4-BE49-F238E27FC236}">
                <a16:creationId xmlns:a16="http://schemas.microsoft.com/office/drawing/2014/main" id="{1B9EFF4B-0CEC-79C0-CDBC-CC09F1454260}"/>
              </a:ext>
            </a:extLst>
          </p:cNvPr>
          <p:cNvSpPr>
            <a:spLocks noGrp="1"/>
          </p:cNvSpPr>
          <p:nvPr>
            <p:ph type="sldNum" sz="quarter" idx="12"/>
          </p:nvPr>
        </p:nvSpPr>
        <p:spPr/>
        <p:txBody>
          <a:bodyPr/>
          <a:lstStyle/>
          <a:p>
            <a:fld id="{6294761A-CFE9-4878-87A7-90ECABD59CE5}" type="slidenum">
              <a:rPr kumimoji="1" lang="ja-JP" altLang="en-US" smtClean="0"/>
              <a:t>5</a:t>
            </a:fld>
            <a:endParaRPr kumimoji="1" lang="ja-JP" altLang="en-US"/>
          </a:p>
        </p:txBody>
      </p:sp>
      <p:sp>
        <p:nvSpPr>
          <p:cNvPr id="5" name="フッター プレースホルダー 4">
            <a:extLst>
              <a:ext uri="{FF2B5EF4-FFF2-40B4-BE49-F238E27FC236}">
                <a16:creationId xmlns:a16="http://schemas.microsoft.com/office/drawing/2014/main" id="{F991CE13-547C-2FD4-E356-553578BA6BC7}"/>
              </a:ext>
            </a:extLst>
          </p:cNvPr>
          <p:cNvSpPr>
            <a:spLocks noGrp="1"/>
          </p:cNvSpPr>
          <p:nvPr>
            <p:ph type="ftr" sz="quarter" idx="3"/>
          </p:nvPr>
        </p:nvSpPr>
        <p:spPr/>
        <p:txBody>
          <a:bodyPr/>
          <a:lstStyle/>
          <a:p>
            <a:r>
              <a:rPr lang="en-US" altLang="ja-JP"/>
              <a:t>Wave Signal Processing Circuit Laboratory,  Meiji University</a:t>
            </a:r>
            <a:endParaRPr lang="en-US" altLang="ja-JP" dirty="0"/>
          </a:p>
        </p:txBody>
      </p:sp>
      <p:pic>
        <p:nvPicPr>
          <p:cNvPr id="7" name="図 6" descr="グラフィカル ユーザー インターフェイス, アプリケーション&#10;&#10;自動的に生成された説明">
            <a:extLst>
              <a:ext uri="{FF2B5EF4-FFF2-40B4-BE49-F238E27FC236}">
                <a16:creationId xmlns:a16="http://schemas.microsoft.com/office/drawing/2014/main" id="{97FA0B49-7F43-BF72-9593-4D1917F971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99580" y="1285617"/>
            <a:ext cx="6592837" cy="4105664"/>
          </a:xfrm>
          <a:prstGeom prst="rect">
            <a:avLst/>
          </a:prstGeom>
        </p:spPr>
      </p:pic>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F90E5AAA-9D4C-9E6C-A2FC-7C629FCB4A10}"/>
                  </a:ext>
                </a:extLst>
              </p:cNvPr>
              <p:cNvSpPr txBox="1"/>
              <p:nvPr/>
            </p:nvSpPr>
            <p:spPr>
              <a:xfrm>
                <a:off x="238159" y="5654172"/>
                <a:ext cx="11715681" cy="62844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600" b="0" i="1" smtClean="0">
                              <a:latin typeface="Cambria Math" panose="02040503050406030204" pitchFamily="18" charset="0"/>
                            </a:rPr>
                          </m:ctrlPr>
                        </m:sSubPr>
                        <m:e>
                          <m:r>
                            <a:rPr kumimoji="1" lang="en-US" altLang="ja-JP" sz="1600" b="0" i="1" smtClean="0">
                              <a:latin typeface="Cambria Math" panose="02040503050406030204" pitchFamily="18" charset="0"/>
                            </a:rPr>
                            <m:t>𝑋</m:t>
                          </m:r>
                        </m:e>
                        <m:sub>
                          <m:r>
                            <a:rPr kumimoji="1" lang="en-US" altLang="ja-JP" sz="1600" b="0" i="1" smtClean="0">
                              <a:latin typeface="Cambria Math" panose="02040503050406030204" pitchFamily="18" charset="0"/>
                            </a:rPr>
                            <m:t>𝑇</m:t>
                          </m:r>
                        </m:sub>
                      </m:sSub>
                      <m:r>
                        <a:rPr kumimoji="1" lang="en-US" altLang="ja-JP" sz="1600" b="0" i="1" smtClean="0">
                          <a:latin typeface="Cambria Math" panose="02040503050406030204" pitchFamily="18" charset="0"/>
                        </a:rPr>
                        <m:t>=−</m:t>
                      </m:r>
                      <m:f>
                        <m:fPr>
                          <m:ctrlPr>
                            <a:rPr kumimoji="1" lang="en-US" altLang="ja-JP" sz="1600" b="0" i="1" smtClean="0">
                              <a:latin typeface="Cambria Math" panose="02040503050406030204" pitchFamily="18" charset="0"/>
                            </a:rPr>
                          </m:ctrlPr>
                        </m:fPr>
                        <m:num>
                          <m:sSub>
                            <m:sSubPr>
                              <m:ctrlPr>
                                <a:rPr kumimoji="1" lang="en-US" altLang="ja-JP" sz="1600" b="0" i="1" smtClean="0">
                                  <a:latin typeface="Cambria Math" panose="02040503050406030204" pitchFamily="18" charset="0"/>
                                </a:rPr>
                              </m:ctrlPr>
                            </m:sSubPr>
                            <m:e>
                              <m:r>
                                <a:rPr kumimoji="1" lang="en-US" altLang="ja-JP" sz="1600" b="0" i="1" smtClean="0">
                                  <a:latin typeface="Cambria Math" panose="02040503050406030204" pitchFamily="18" charset="0"/>
                                </a:rPr>
                                <m:t>𝑔</m:t>
                              </m:r>
                            </m:e>
                            <m:sub>
                              <m:r>
                                <a:rPr kumimoji="1" lang="en-US" altLang="ja-JP" sz="1600" b="0" i="1" smtClean="0">
                                  <a:latin typeface="Cambria Math" panose="02040503050406030204" pitchFamily="18" charset="0"/>
                                </a:rPr>
                                <m:t>𝑚</m:t>
                              </m:r>
                            </m:sub>
                          </m:sSub>
                          <m:r>
                            <a:rPr kumimoji="1" lang="en-US" altLang="ja-JP" sz="1600" b="0" i="1" smtClean="0">
                              <a:latin typeface="Cambria Math" panose="02040503050406030204" pitchFamily="18" charset="0"/>
                            </a:rPr>
                            <m:t>+</m:t>
                          </m:r>
                          <m:sSub>
                            <m:sSubPr>
                              <m:ctrlPr>
                                <a:rPr kumimoji="1" lang="en-US" altLang="ja-JP" sz="1600" b="0" i="1" smtClean="0">
                                  <a:latin typeface="Cambria Math" panose="02040503050406030204" pitchFamily="18" charset="0"/>
                                </a:rPr>
                              </m:ctrlPr>
                            </m:sSubPr>
                            <m:e>
                              <m:r>
                                <a:rPr kumimoji="1" lang="en-US" altLang="ja-JP" sz="1600" b="0" i="1" smtClean="0">
                                  <a:latin typeface="Cambria Math" panose="02040503050406030204" pitchFamily="18" charset="0"/>
                                </a:rPr>
                                <m:t>𝑔</m:t>
                              </m:r>
                            </m:e>
                            <m:sub>
                              <m:r>
                                <a:rPr kumimoji="1" lang="en-US" altLang="ja-JP" sz="1600" b="0" i="1" smtClean="0">
                                  <a:latin typeface="Cambria Math" panose="02040503050406030204" pitchFamily="18" charset="0"/>
                                </a:rPr>
                                <m:t>𝑐𝑒</m:t>
                              </m:r>
                            </m:sub>
                          </m:sSub>
                        </m:num>
                        <m:den>
                          <m:sSub>
                            <m:sSubPr>
                              <m:ctrlPr>
                                <a:rPr kumimoji="1" lang="en-US" altLang="ja-JP" sz="1600" b="0" i="1" smtClean="0">
                                  <a:latin typeface="Cambria Math" panose="02040503050406030204" pitchFamily="18" charset="0"/>
                                </a:rPr>
                              </m:ctrlPr>
                            </m:sSubPr>
                            <m:e>
                              <m:r>
                                <a:rPr kumimoji="1" lang="en-US" altLang="ja-JP" sz="1600" b="0" i="1" smtClean="0">
                                  <a:latin typeface="Cambria Math" panose="02040503050406030204" pitchFamily="18" charset="0"/>
                                </a:rPr>
                                <m:t>𝐺</m:t>
                              </m:r>
                            </m:e>
                            <m:sub>
                              <m:r>
                                <a:rPr kumimoji="1" lang="en-US" altLang="ja-JP" sz="1600" b="0" i="1" smtClean="0">
                                  <a:latin typeface="Cambria Math" panose="02040503050406030204" pitchFamily="18" charset="0"/>
                                </a:rPr>
                                <m:t>𝐶𝐸</m:t>
                              </m:r>
                            </m:sub>
                          </m:sSub>
                          <m:sSub>
                            <m:sSubPr>
                              <m:ctrlPr>
                                <a:rPr kumimoji="1" lang="en-US" altLang="ja-JP" sz="1600" b="0" i="1" smtClean="0">
                                  <a:latin typeface="Cambria Math" panose="02040503050406030204" pitchFamily="18" charset="0"/>
                                </a:rPr>
                              </m:ctrlPr>
                            </m:sSubPr>
                            <m:e>
                              <m:r>
                                <a:rPr kumimoji="1" lang="en-US" altLang="ja-JP" sz="1600" b="0" i="1" smtClean="0">
                                  <a:latin typeface="Cambria Math" panose="02040503050406030204" pitchFamily="18" charset="0"/>
                                </a:rPr>
                                <m:t>𝑔</m:t>
                              </m:r>
                            </m:e>
                            <m:sub>
                              <m:r>
                                <a:rPr kumimoji="1" lang="en-US" altLang="ja-JP" sz="1600" b="0" i="1" smtClean="0">
                                  <a:latin typeface="Cambria Math" panose="02040503050406030204" pitchFamily="18" charset="0"/>
                                </a:rPr>
                                <m:t>𝑐𝑒</m:t>
                              </m:r>
                            </m:sub>
                          </m:sSub>
                          <m:r>
                            <a:rPr kumimoji="1" lang="en-US" altLang="ja-JP" sz="1600" b="0" i="1" smtClean="0">
                              <a:latin typeface="Cambria Math" panose="02040503050406030204" pitchFamily="18" charset="0"/>
                            </a:rPr>
                            <m:t>+</m:t>
                          </m:r>
                          <m:sSub>
                            <m:sSubPr>
                              <m:ctrlPr>
                                <a:rPr kumimoji="1" lang="en-US" altLang="ja-JP" sz="1600" b="0" i="1" smtClean="0">
                                  <a:latin typeface="Cambria Math" panose="02040503050406030204" pitchFamily="18" charset="0"/>
                                </a:rPr>
                              </m:ctrlPr>
                            </m:sSubPr>
                            <m:e>
                              <m:r>
                                <a:rPr kumimoji="1" lang="en-US" altLang="ja-JP" sz="1600" b="0" i="1" smtClean="0">
                                  <a:latin typeface="Cambria Math" panose="02040503050406030204" pitchFamily="18" charset="0"/>
                                </a:rPr>
                                <m:t>𝐺</m:t>
                              </m:r>
                            </m:e>
                            <m:sub>
                              <m:r>
                                <a:rPr kumimoji="1" lang="en-US" altLang="ja-JP" sz="1600" b="0" i="1" smtClean="0">
                                  <a:latin typeface="Cambria Math" panose="02040503050406030204" pitchFamily="18" charset="0"/>
                                </a:rPr>
                                <m:t>𝐶</m:t>
                              </m:r>
                            </m:sub>
                          </m:sSub>
                          <m:d>
                            <m:dPr>
                              <m:ctrlPr>
                                <a:rPr kumimoji="1" lang="en-US" altLang="ja-JP" sz="1600" b="0" i="1" smtClean="0">
                                  <a:latin typeface="Cambria Math" panose="02040503050406030204" pitchFamily="18" charset="0"/>
                                </a:rPr>
                              </m:ctrlPr>
                            </m:dPr>
                            <m:e>
                              <m:sSub>
                                <m:sSubPr>
                                  <m:ctrlPr>
                                    <a:rPr kumimoji="1" lang="en-US" altLang="ja-JP" sz="1600" b="0" i="1" smtClean="0">
                                      <a:latin typeface="Cambria Math" panose="02040503050406030204" pitchFamily="18" charset="0"/>
                                    </a:rPr>
                                  </m:ctrlPr>
                                </m:sSubPr>
                                <m:e>
                                  <m:r>
                                    <a:rPr kumimoji="1" lang="en-US" altLang="ja-JP" sz="1600" b="0" i="1" smtClean="0">
                                      <a:latin typeface="Cambria Math" panose="02040503050406030204" pitchFamily="18" charset="0"/>
                                    </a:rPr>
                                    <m:t>𝐺</m:t>
                                  </m:r>
                                </m:e>
                                <m:sub>
                                  <m:r>
                                    <a:rPr kumimoji="1" lang="en-US" altLang="ja-JP" sz="1600" b="0" i="1" smtClean="0">
                                      <a:latin typeface="Cambria Math" panose="02040503050406030204" pitchFamily="18" charset="0"/>
                                    </a:rPr>
                                    <m:t>𝐶𝐸</m:t>
                                  </m:r>
                                </m:sub>
                              </m:sSub>
                              <m:r>
                                <a:rPr kumimoji="1" lang="en-US" altLang="ja-JP" sz="1600" b="0" i="1" smtClean="0">
                                  <a:latin typeface="Cambria Math" panose="02040503050406030204" pitchFamily="18" charset="0"/>
                                </a:rPr>
                                <m:t>+</m:t>
                              </m:r>
                              <m:sSub>
                                <m:sSubPr>
                                  <m:ctrlPr>
                                    <a:rPr kumimoji="1" lang="en-US" altLang="ja-JP" sz="1600" b="0" i="1" smtClean="0">
                                      <a:latin typeface="Cambria Math" panose="02040503050406030204" pitchFamily="18" charset="0"/>
                                    </a:rPr>
                                  </m:ctrlPr>
                                </m:sSubPr>
                                <m:e>
                                  <m:r>
                                    <a:rPr kumimoji="1" lang="en-US" altLang="ja-JP" sz="1600" b="0" i="1" smtClean="0">
                                      <a:latin typeface="Cambria Math" panose="02040503050406030204" pitchFamily="18" charset="0"/>
                                    </a:rPr>
                                    <m:t>𝑔</m:t>
                                  </m:r>
                                </m:e>
                                <m:sub>
                                  <m:r>
                                    <a:rPr kumimoji="1" lang="en-US" altLang="ja-JP" sz="1600" b="0" i="1" smtClean="0">
                                      <a:latin typeface="Cambria Math" panose="02040503050406030204" pitchFamily="18" charset="0"/>
                                    </a:rPr>
                                    <m:t>𝑚</m:t>
                                  </m:r>
                                </m:sub>
                              </m:sSub>
                              <m:r>
                                <a:rPr kumimoji="1" lang="en-US" altLang="ja-JP" sz="1600" b="0" i="1" smtClean="0">
                                  <a:latin typeface="Cambria Math" panose="02040503050406030204" pitchFamily="18" charset="0"/>
                                </a:rPr>
                                <m:t>+</m:t>
                              </m:r>
                              <m:sSub>
                                <m:sSubPr>
                                  <m:ctrlPr>
                                    <a:rPr kumimoji="1" lang="en-US" altLang="ja-JP" sz="1600" b="0" i="1" smtClean="0">
                                      <a:latin typeface="Cambria Math" panose="02040503050406030204" pitchFamily="18" charset="0"/>
                                    </a:rPr>
                                  </m:ctrlPr>
                                </m:sSubPr>
                                <m:e>
                                  <m:r>
                                    <a:rPr kumimoji="1" lang="en-US" altLang="ja-JP" sz="1600" b="0" i="1" smtClean="0">
                                      <a:latin typeface="Cambria Math" panose="02040503050406030204" pitchFamily="18" charset="0"/>
                                    </a:rPr>
                                    <m:t>𝑔</m:t>
                                  </m:r>
                                </m:e>
                                <m:sub>
                                  <m:r>
                                    <a:rPr kumimoji="1" lang="en-US" altLang="ja-JP" sz="1600" b="0" i="1" smtClean="0">
                                      <a:latin typeface="Cambria Math" panose="02040503050406030204" pitchFamily="18" charset="0"/>
                                    </a:rPr>
                                    <m:t>𝑖𝑒</m:t>
                                  </m:r>
                                </m:sub>
                              </m:sSub>
                              <m:r>
                                <a:rPr kumimoji="1" lang="en-US" altLang="ja-JP" sz="1600" b="0" i="1" smtClean="0">
                                  <a:latin typeface="Cambria Math" panose="02040503050406030204" pitchFamily="18" charset="0"/>
                                </a:rPr>
                                <m:t>+</m:t>
                              </m:r>
                              <m:sSub>
                                <m:sSubPr>
                                  <m:ctrlPr>
                                    <a:rPr kumimoji="1" lang="en-US" altLang="ja-JP" sz="1600" b="0" i="1" smtClean="0">
                                      <a:latin typeface="Cambria Math" panose="02040503050406030204" pitchFamily="18" charset="0"/>
                                    </a:rPr>
                                  </m:ctrlPr>
                                </m:sSubPr>
                                <m:e>
                                  <m:r>
                                    <a:rPr kumimoji="1" lang="en-US" altLang="ja-JP" sz="1600" b="0" i="1" smtClean="0">
                                      <a:latin typeface="Cambria Math" panose="02040503050406030204" pitchFamily="18" charset="0"/>
                                    </a:rPr>
                                    <m:t>𝑔</m:t>
                                  </m:r>
                                </m:e>
                                <m:sub>
                                  <m:r>
                                    <a:rPr kumimoji="1" lang="en-US" altLang="ja-JP" sz="1600" b="0" i="1" smtClean="0">
                                      <a:latin typeface="Cambria Math" panose="02040503050406030204" pitchFamily="18" charset="0"/>
                                    </a:rPr>
                                    <m:t>𝑐𝑒</m:t>
                                  </m:r>
                                </m:sub>
                              </m:sSub>
                            </m:e>
                          </m:d>
                          <m:r>
                            <a:rPr kumimoji="1" lang="en-US" altLang="ja-JP" sz="1600" b="0" i="1" smtClean="0">
                              <a:latin typeface="Cambria Math" panose="02040503050406030204" pitchFamily="18" charset="0"/>
                            </a:rPr>
                            <m:t>+</m:t>
                          </m:r>
                          <m:r>
                            <a:rPr kumimoji="1" lang="en-US" altLang="ja-JP" sz="1600" b="0" i="1" smtClean="0">
                              <a:latin typeface="Cambria Math" panose="02040503050406030204" pitchFamily="18" charset="0"/>
                            </a:rPr>
                            <m:t>𝑗</m:t>
                          </m:r>
                          <m:r>
                            <a:rPr kumimoji="1" lang="en-US" altLang="ja-JP" sz="1600" b="0" i="1" smtClean="0">
                              <a:latin typeface="Cambria Math" panose="02040503050406030204" pitchFamily="18" charset="0"/>
                            </a:rPr>
                            <m:t>𝜔</m:t>
                          </m:r>
                          <m:d>
                            <m:dPr>
                              <m:begChr m:val=""/>
                              <m:endChr m:val="}"/>
                              <m:ctrlPr>
                                <a:rPr kumimoji="1" lang="en-US" altLang="ja-JP" sz="1600" b="0" i="1" smtClean="0">
                                  <a:latin typeface="Cambria Math" panose="02040503050406030204" pitchFamily="18" charset="0"/>
                                </a:rPr>
                              </m:ctrlPr>
                            </m:dPr>
                            <m:e>
                              <m:d>
                                <m:dPr>
                                  <m:begChr m:val="{"/>
                                  <m:endChr m:val=""/>
                                  <m:ctrlPr>
                                    <a:rPr kumimoji="1" lang="en-US" altLang="ja-JP" sz="1600" b="0" i="1" smtClean="0">
                                      <a:latin typeface="Cambria Math" panose="02040503050406030204" pitchFamily="18" charset="0"/>
                                    </a:rPr>
                                  </m:ctrlPr>
                                </m:dPr>
                                <m:e>
                                  <m:sSub>
                                    <m:sSubPr>
                                      <m:ctrlPr>
                                        <a:rPr kumimoji="1" lang="en-US" altLang="ja-JP" sz="1600" b="0" i="1" smtClean="0">
                                          <a:latin typeface="Cambria Math" panose="02040503050406030204" pitchFamily="18" charset="0"/>
                                        </a:rPr>
                                      </m:ctrlPr>
                                    </m:sSubPr>
                                    <m:e>
                                      <m:r>
                                        <a:rPr kumimoji="1" lang="en-US" altLang="ja-JP" sz="1600" b="0" i="1" smtClean="0">
                                          <a:latin typeface="Cambria Math" panose="02040503050406030204" pitchFamily="18" charset="0"/>
                                        </a:rPr>
                                        <m:t>𝑔</m:t>
                                      </m:r>
                                    </m:e>
                                    <m:sub>
                                      <m:r>
                                        <a:rPr kumimoji="1" lang="en-US" altLang="ja-JP" sz="1600" b="0" i="1" smtClean="0">
                                          <a:latin typeface="Cambria Math" panose="02040503050406030204" pitchFamily="18" charset="0"/>
                                        </a:rPr>
                                        <m:t>𝑐𝑒</m:t>
                                      </m:r>
                                    </m:sub>
                                  </m:sSub>
                                  <m:d>
                                    <m:dPr>
                                      <m:ctrlPr>
                                        <a:rPr kumimoji="1" lang="en-US" altLang="ja-JP" sz="1600" b="0" i="1" smtClean="0">
                                          <a:latin typeface="Cambria Math" panose="02040503050406030204" pitchFamily="18" charset="0"/>
                                        </a:rPr>
                                      </m:ctrlPr>
                                    </m:dPr>
                                    <m:e>
                                      <m:sSub>
                                        <m:sSubPr>
                                          <m:ctrlPr>
                                            <a:rPr kumimoji="1" lang="en-US" altLang="ja-JP" sz="1600" b="0" i="1" smtClean="0">
                                              <a:latin typeface="Cambria Math" panose="02040503050406030204" pitchFamily="18" charset="0"/>
                                            </a:rPr>
                                          </m:ctrlPr>
                                        </m:sSubPr>
                                        <m:e>
                                          <m:r>
                                            <a:rPr kumimoji="1" lang="en-US" altLang="ja-JP" sz="1600" b="0" i="1" smtClean="0">
                                              <a:latin typeface="Cambria Math" panose="02040503050406030204" pitchFamily="18" charset="0"/>
                                            </a:rPr>
                                            <m:t>𝐶</m:t>
                                          </m:r>
                                        </m:e>
                                        <m:sub>
                                          <m:r>
                                            <a:rPr kumimoji="1" lang="en-US" altLang="ja-JP" sz="1600" b="0" i="1" smtClean="0">
                                              <a:latin typeface="Cambria Math" panose="02040503050406030204" pitchFamily="18" charset="0"/>
                                            </a:rPr>
                                            <m:t>𝑃𝐷</m:t>
                                          </m:r>
                                        </m:sub>
                                      </m:sSub>
                                      <m:r>
                                        <a:rPr kumimoji="1" lang="en-US" altLang="ja-JP" sz="1600" b="0" i="1" smtClean="0">
                                          <a:latin typeface="Cambria Math" panose="02040503050406030204" pitchFamily="18" charset="0"/>
                                        </a:rPr>
                                        <m:t>+</m:t>
                                      </m:r>
                                      <m:sSub>
                                        <m:sSubPr>
                                          <m:ctrlPr>
                                            <a:rPr kumimoji="1" lang="en-US" altLang="ja-JP" sz="1600" b="0" i="1" smtClean="0">
                                              <a:latin typeface="Cambria Math" panose="02040503050406030204" pitchFamily="18" charset="0"/>
                                            </a:rPr>
                                          </m:ctrlPr>
                                        </m:sSubPr>
                                        <m:e>
                                          <m:r>
                                            <a:rPr kumimoji="1" lang="en-US" altLang="ja-JP" sz="1600" b="0" i="1" smtClean="0">
                                              <a:latin typeface="Cambria Math" panose="02040503050406030204" pitchFamily="18" charset="0"/>
                                            </a:rPr>
                                            <m:t>𝐶</m:t>
                                          </m:r>
                                        </m:e>
                                        <m:sub>
                                          <m:r>
                                            <a:rPr kumimoji="1" lang="en-US" altLang="ja-JP" sz="1600" b="0" i="1" smtClean="0">
                                              <a:latin typeface="Cambria Math" panose="02040503050406030204" pitchFamily="18" charset="0"/>
                                            </a:rPr>
                                            <m:t>𝑗𝑒</m:t>
                                          </m:r>
                                        </m:sub>
                                      </m:sSub>
                                    </m:e>
                                  </m:d>
                                  <m:r>
                                    <a:rPr kumimoji="1" lang="en-US" altLang="ja-JP" sz="1600" b="0" i="1" smtClean="0">
                                      <a:latin typeface="Cambria Math" panose="02040503050406030204" pitchFamily="18" charset="0"/>
                                    </a:rPr>
                                    <m:t>+</m:t>
                                  </m:r>
                                  <m:d>
                                    <m:dPr>
                                      <m:ctrlPr>
                                        <a:rPr kumimoji="1" lang="en-US" altLang="ja-JP" sz="1600" b="0" i="1" smtClean="0">
                                          <a:latin typeface="Cambria Math" panose="02040503050406030204" pitchFamily="18" charset="0"/>
                                        </a:rPr>
                                      </m:ctrlPr>
                                    </m:dPr>
                                    <m:e>
                                      <m:sSub>
                                        <m:sSubPr>
                                          <m:ctrlPr>
                                            <a:rPr kumimoji="1" lang="en-US" altLang="ja-JP" sz="1600" b="0" i="1" smtClean="0">
                                              <a:latin typeface="Cambria Math" panose="02040503050406030204" pitchFamily="18" charset="0"/>
                                            </a:rPr>
                                          </m:ctrlPr>
                                        </m:sSubPr>
                                        <m:e>
                                          <m:r>
                                            <a:rPr kumimoji="1" lang="en-US" altLang="ja-JP" sz="1600" b="0" i="1" smtClean="0">
                                              <a:latin typeface="Cambria Math" panose="02040503050406030204" pitchFamily="18" charset="0"/>
                                            </a:rPr>
                                            <m:t>𝐺</m:t>
                                          </m:r>
                                        </m:e>
                                        <m:sub>
                                          <m:r>
                                            <a:rPr kumimoji="1" lang="en-US" altLang="ja-JP" sz="1600" b="0" i="1" smtClean="0">
                                              <a:latin typeface="Cambria Math" panose="02040503050406030204" pitchFamily="18" charset="0"/>
                                            </a:rPr>
                                            <m:t>𝐶𝐸</m:t>
                                          </m:r>
                                        </m:sub>
                                      </m:sSub>
                                      <m:r>
                                        <a:rPr kumimoji="1" lang="en-US" altLang="ja-JP" sz="1600" b="0" i="1" smtClean="0">
                                          <a:latin typeface="Cambria Math" panose="02040503050406030204" pitchFamily="18" charset="0"/>
                                        </a:rPr>
                                        <m:t>+</m:t>
                                      </m:r>
                                      <m:sSub>
                                        <m:sSubPr>
                                          <m:ctrlPr>
                                            <a:rPr kumimoji="1" lang="en-US" altLang="ja-JP" sz="1600" b="0" i="1" smtClean="0">
                                              <a:latin typeface="Cambria Math" panose="02040503050406030204" pitchFamily="18" charset="0"/>
                                            </a:rPr>
                                          </m:ctrlPr>
                                        </m:sSubPr>
                                        <m:e>
                                          <m:r>
                                            <a:rPr kumimoji="1" lang="en-US" altLang="ja-JP" sz="1600" b="0" i="1" smtClean="0">
                                              <a:latin typeface="Cambria Math" panose="02040503050406030204" pitchFamily="18" charset="0"/>
                                            </a:rPr>
                                            <m:t>𝑔</m:t>
                                          </m:r>
                                        </m:e>
                                        <m:sub>
                                          <m:r>
                                            <a:rPr kumimoji="1" lang="en-US" altLang="ja-JP" sz="1600" b="0" i="1" smtClean="0">
                                              <a:latin typeface="Cambria Math" panose="02040503050406030204" pitchFamily="18" charset="0"/>
                                            </a:rPr>
                                            <m:t>𝑚</m:t>
                                          </m:r>
                                        </m:sub>
                                      </m:sSub>
                                      <m:r>
                                        <a:rPr kumimoji="1" lang="en-US" altLang="ja-JP" sz="1600" b="0" i="1" smtClean="0">
                                          <a:latin typeface="Cambria Math" panose="02040503050406030204" pitchFamily="18" charset="0"/>
                                        </a:rPr>
                                        <m:t>+</m:t>
                                      </m:r>
                                      <m:sSub>
                                        <m:sSubPr>
                                          <m:ctrlPr>
                                            <a:rPr kumimoji="1" lang="en-US" altLang="ja-JP" sz="1600" b="0" i="1" smtClean="0">
                                              <a:latin typeface="Cambria Math" panose="02040503050406030204" pitchFamily="18" charset="0"/>
                                            </a:rPr>
                                          </m:ctrlPr>
                                        </m:sSubPr>
                                        <m:e>
                                          <m:r>
                                            <a:rPr kumimoji="1" lang="en-US" altLang="ja-JP" sz="1600" b="0" i="1" smtClean="0">
                                              <a:latin typeface="Cambria Math" panose="02040503050406030204" pitchFamily="18" charset="0"/>
                                            </a:rPr>
                                            <m:t>𝑔</m:t>
                                          </m:r>
                                        </m:e>
                                        <m:sub>
                                          <m:r>
                                            <a:rPr kumimoji="1" lang="en-US" altLang="ja-JP" sz="1600" b="0" i="1" smtClean="0">
                                              <a:latin typeface="Cambria Math" panose="02040503050406030204" pitchFamily="18" charset="0"/>
                                            </a:rPr>
                                            <m:t>𝑖𝑒</m:t>
                                          </m:r>
                                        </m:sub>
                                      </m:sSub>
                                      <m:r>
                                        <a:rPr kumimoji="1" lang="en-US" altLang="ja-JP" sz="1600" b="0" i="1" smtClean="0">
                                          <a:latin typeface="Cambria Math" panose="02040503050406030204" pitchFamily="18" charset="0"/>
                                        </a:rPr>
                                        <m:t>+</m:t>
                                      </m:r>
                                      <m:sSub>
                                        <m:sSubPr>
                                          <m:ctrlPr>
                                            <a:rPr kumimoji="1" lang="en-US" altLang="ja-JP" sz="1600" b="0" i="1" smtClean="0">
                                              <a:latin typeface="Cambria Math" panose="02040503050406030204" pitchFamily="18" charset="0"/>
                                            </a:rPr>
                                          </m:ctrlPr>
                                        </m:sSubPr>
                                        <m:e>
                                          <m:r>
                                            <a:rPr kumimoji="1" lang="en-US" altLang="ja-JP" sz="1600" b="0" i="1" smtClean="0">
                                              <a:latin typeface="Cambria Math" panose="02040503050406030204" pitchFamily="18" charset="0"/>
                                            </a:rPr>
                                            <m:t>𝑔</m:t>
                                          </m:r>
                                        </m:e>
                                        <m:sub>
                                          <m:r>
                                            <a:rPr kumimoji="1" lang="en-US" altLang="ja-JP" sz="1600" b="0" i="1" smtClean="0">
                                              <a:latin typeface="Cambria Math" panose="02040503050406030204" pitchFamily="18" charset="0"/>
                                            </a:rPr>
                                            <m:t>𝑐𝑒</m:t>
                                          </m:r>
                                        </m:sub>
                                      </m:sSub>
                                    </m:e>
                                  </m:d>
                                  <m:sSub>
                                    <m:sSubPr>
                                      <m:ctrlPr>
                                        <a:rPr kumimoji="1" lang="en-US" altLang="ja-JP" sz="1600" b="0" i="1" smtClean="0">
                                          <a:latin typeface="Cambria Math" panose="02040503050406030204" pitchFamily="18" charset="0"/>
                                        </a:rPr>
                                      </m:ctrlPr>
                                    </m:sSubPr>
                                    <m:e>
                                      <m:r>
                                        <a:rPr kumimoji="1" lang="en-US" altLang="ja-JP" sz="1600" b="0" i="1" smtClean="0">
                                          <a:latin typeface="Cambria Math" panose="02040503050406030204" pitchFamily="18" charset="0"/>
                                        </a:rPr>
                                        <m:t>𝐶</m:t>
                                      </m:r>
                                    </m:e>
                                    <m:sub>
                                      <m:r>
                                        <a:rPr kumimoji="1" lang="en-US" altLang="ja-JP" sz="1600" b="0" i="1" smtClean="0">
                                          <a:latin typeface="Cambria Math" panose="02040503050406030204" pitchFamily="18" charset="0"/>
                                        </a:rPr>
                                        <m:t>𝑗𝑐</m:t>
                                      </m:r>
                                    </m:sub>
                                  </m:sSub>
                                  <m:r>
                                    <a:rPr kumimoji="1" lang="en-US" altLang="ja-JP" sz="1600" b="0" i="1" smtClean="0">
                                      <a:latin typeface="Cambria Math" panose="02040503050406030204" pitchFamily="18" charset="0"/>
                                    </a:rPr>
                                    <m:t>+</m:t>
                                  </m:r>
                                  <m:sSub>
                                    <m:sSubPr>
                                      <m:ctrlPr>
                                        <a:rPr kumimoji="1" lang="en-US" altLang="ja-JP" sz="1600" b="0" i="1" smtClean="0">
                                          <a:latin typeface="Cambria Math" panose="02040503050406030204" pitchFamily="18" charset="0"/>
                                        </a:rPr>
                                      </m:ctrlPr>
                                    </m:sSubPr>
                                    <m:e>
                                      <m:r>
                                        <a:rPr kumimoji="1" lang="en-US" altLang="ja-JP" sz="1600" b="0" i="1" smtClean="0">
                                          <a:latin typeface="Cambria Math" panose="02040503050406030204" pitchFamily="18" charset="0"/>
                                        </a:rPr>
                                        <m:t>𝐺</m:t>
                                      </m:r>
                                    </m:e>
                                    <m:sub>
                                      <m:r>
                                        <a:rPr kumimoji="1" lang="en-US" altLang="ja-JP" sz="1600" b="0" i="1" smtClean="0">
                                          <a:latin typeface="Cambria Math" panose="02040503050406030204" pitchFamily="18" charset="0"/>
                                        </a:rPr>
                                        <m:t>𝐶</m:t>
                                      </m:r>
                                    </m:sub>
                                  </m:sSub>
                                  <m:d>
                                    <m:dPr>
                                      <m:ctrlPr>
                                        <a:rPr kumimoji="1" lang="en-US" altLang="ja-JP" sz="1600" b="0" i="1" smtClean="0">
                                          <a:latin typeface="Cambria Math" panose="02040503050406030204" pitchFamily="18" charset="0"/>
                                        </a:rPr>
                                      </m:ctrlPr>
                                    </m:dPr>
                                    <m:e>
                                      <m:sSub>
                                        <m:sSubPr>
                                          <m:ctrlPr>
                                            <a:rPr kumimoji="1" lang="en-US" altLang="ja-JP" sz="1600" b="0" i="1" smtClean="0">
                                              <a:latin typeface="Cambria Math" panose="02040503050406030204" pitchFamily="18" charset="0"/>
                                            </a:rPr>
                                          </m:ctrlPr>
                                        </m:sSubPr>
                                        <m:e>
                                          <m:r>
                                            <a:rPr kumimoji="1" lang="en-US" altLang="ja-JP" sz="1600" b="0" i="1" smtClean="0">
                                              <a:latin typeface="Cambria Math" panose="02040503050406030204" pitchFamily="18" charset="0"/>
                                            </a:rPr>
                                            <m:t>𝐶</m:t>
                                          </m:r>
                                        </m:e>
                                        <m:sub>
                                          <m:r>
                                            <a:rPr kumimoji="1" lang="en-US" altLang="ja-JP" sz="1600" b="0" i="1" smtClean="0">
                                              <a:latin typeface="Cambria Math" panose="02040503050406030204" pitchFamily="18" charset="0"/>
                                            </a:rPr>
                                            <m:t>𝑃𝐷</m:t>
                                          </m:r>
                                        </m:sub>
                                      </m:sSub>
                                      <m:r>
                                        <a:rPr kumimoji="1" lang="en-US" altLang="ja-JP" sz="1600" b="0" i="1" smtClean="0">
                                          <a:latin typeface="Cambria Math" panose="02040503050406030204" pitchFamily="18" charset="0"/>
                                        </a:rPr>
                                        <m:t>+</m:t>
                                      </m:r>
                                      <m:sSub>
                                        <m:sSubPr>
                                          <m:ctrlPr>
                                            <a:rPr kumimoji="1" lang="en-US" altLang="ja-JP" sz="1600" b="0" i="1" smtClean="0">
                                              <a:latin typeface="Cambria Math" panose="02040503050406030204" pitchFamily="18" charset="0"/>
                                            </a:rPr>
                                          </m:ctrlPr>
                                        </m:sSubPr>
                                        <m:e>
                                          <m:r>
                                            <a:rPr kumimoji="1" lang="en-US" altLang="ja-JP" sz="1600" b="0" i="1" smtClean="0">
                                              <a:latin typeface="Cambria Math" panose="02040503050406030204" pitchFamily="18" charset="0"/>
                                            </a:rPr>
                                            <m:t>𝐶</m:t>
                                          </m:r>
                                        </m:e>
                                        <m:sub>
                                          <m:r>
                                            <a:rPr kumimoji="1" lang="en-US" altLang="ja-JP" sz="1600" b="0" i="1" smtClean="0">
                                              <a:latin typeface="Cambria Math" panose="02040503050406030204" pitchFamily="18" charset="0"/>
                                            </a:rPr>
                                            <m:t>𝑗𝑒</m:t>
                                          </m:r>
                                        </m:sub>
                                      </m:sSub>
                                    </m:e>
                                  </m:d>
                                </m:e>
                              </m:d>
                            </m:e>
                          </m:d>
                          <m:r>
                            <a:rPr kumimoji="1" lang="en-US" altLang="ja-JP" sz="1600" b="0" i="1" smtClean="0">
                              <a:latin typeface="Cambria Math" panose="02040503050406030204" pitchFamily="18" charset="0"/>
                            </a:rPr>
                            <m:t>−</m:t>
                          </m:r>
                          <m:sSup>
                            <m:sSupPr>
                              <m:ctrlPr>
                                <a:rPr kumimoji="1" lang="en-US" altLang="ja-JP" sz="1600" b="0" i="1" smtClean="0">
                                  <a:latin typeface="Cambria Math" panose="02040503050406030204" pitchFamily="18" charset="0"/>
                                </a:rPr>
                              </m:ctrlPr>
                            </m:sSupPr>
                            <m:e>
                              <m:r>
                                <a:rPr kumimoji="1" lang="en-US" altLang="ja-JP" sz="1600" b="0" i="1" smtClean="0">
                                  <a:latin typeface="Cambria Math" panose="02040503050406030204" pitchFamily="18" charset="0"/>
                                </a:rPr>
                                <m:t>𝜔</m:t>
                              </m:r>
                            </m:e>
                            <m:sup>
                              <m:r>
                                <a:rPr kumimoji="1" lang="en-US" altLang="ja-JP" sz="1600" b="0" i="1" smtClean="0">
                                  <a:latin typeface="Cambria Math" panose="02040503050406030204" pitchFamily="18" charset="0"/>
                                </a:rPr>
                                <m:t>2</m:t>
                              </m:r>
                            </m:sup>
                          </m:sSup>
                          <m:sSub>
                            <m:sSubPr>
                              <m:ctrlPr>
                                <a:rPr kumimoji="1" lang="en-US" altLang="ja-JP" sz="1600" b="0" i="1" smtClean="0">
                                  <a:latin typeface="Cambria Math" panose="02040503050406030204" pitchFamily="18" charset="0"/>
                                </a:rPr>
                              </m:ctrlPr>
                            </m:sSubPr>
                            <m:e>
                              <m:r>
                                <a:rPr kumimoji="1" lang="en-US" altLang="ja-JP" sz="1600" b="0" i="1" smtClean="0">
                                  <a:latin typeface="Cambria Math" panose="02040503050406030204" pitchFamily="18" charset="0"/>
                                </a:rPr>
                                <m:t>𝐶</m:t>
                              </m:r>
                            </m:e>
                            <m:sub>
                              <m:r>
                                <a:rPr kumimoji="1" lang="en-US" altLang="ja-JP" sz="1600" b="0" i="1" smtClean="0">
                                  <a:latin typeface="Cambria Math" panose="02040503050406030204" pitchFamily="18" charset="0"/>
                                </a:rPr>
                                <m:t>𝑗𝑐</m:t>
                              </m:r>
                            </m:sub>
                          </m:sSub>
                          <m:d>
                            <m:dPr>
                              <m:ctrlPr>
                                <a:rPr kumimoji="1" lang="en-US" altLang="ja-JP" sz="1600" b="0" i="1" smtClean="0">
                                  <a:latin typeface="Cambria Math" panose="02040503050406030204" pitchFamily="18" charset="0"/>
                                </a:rPr>
                              </m:ctrlPr>
                            </m:dPr>
                            <m:e>
                              <m:sSub>
                                <m:sSubPr>
                                  <m:ctrlPr>
                                    <a:rPr kumimoji="1" lang="en-US" altLang="ja-JP" sz="1600" b="0" i="1" smtClean="0">
                                      <a:latin typeface="Cambria Math" panose="02040503050406030204" pitchFamily="18" charset="0"/>
                                    </a:rPr>
                                  </m:ctrlPr>
                                </m:sSubPr>
                                <m:e>
                                  <m:r>
                                    <a:rPr kumimoji="1" lang="en-US" altLang="ja-JP" sz="1600" b="0" i="1" smtClean="0">
                                      <a:latin typeface="Cambria Math" panose="02040503050406030204" pitchFamily="18" charset="0"/>
                                    </a:rPr>
                                    <m:t>𝐶</m:t>
                                  </m:r>
                                </m:e>
                                <m:sub>
                                  <m:r>
                                    <a:rPr kumimoji="1" lang="en-US" altLang="ja-JP" sz="1600" b="0" i="1" smtClean="0">
                                      <a:latin typeface="Cambria Math" panose="02040503050406030204" pitchFamily="18" charset="0"/>
                                    </a:rPr>
                                    <m:t>𝑃𝐷</m:t>
                                  </m:r>
                                </m:sub>
                              </m:sSub>
                              <m:r>
                                <a:rPr kumimoji="1" lang="en-US" altLang="ja-JP" sz="1600" b="0" i="1" smtClean="0">
                                  <a:latin typeface="Cambria Math" panose="02040503050406030204" pitchFamily="18" charset="0"/>
                                </a:rPr>
                                <m:t>+</m:t>
                              </m:r>
                              <m:sSub>
                                <m:sSubPr>
                                  <m:ctrlPr>
                                    <a:rPr kumimoji="1" lang="en-US" altLang="ja-JP" sz="1600" b="0" i="1" smtClean="0">
                                      <a:latin typeface="Cambria Math" panose="02040503050406030204" pitchFamily="18" charset="0"/>
                                    </a:rPr>
                                  </m:ctrlPr>
                                </m:sSubPr>
                                <m:e>
                                  <m:r>
                                    <a:rPr kumimoji="1" lang="en-US" altLang="ja-JP" sz="1600" b="0" i="1" smtClean="0">
                                      <a:latin typeface="Cambria Math" panose="02040503050406030204" pitchFamily="18" charset="0"/>
                                    </a:rPr>
                                    <m:t>𝐶</m:t>
                                  </m:r>
                                </m:e>
                                <m:sub>
                                  <m:r>
                                    <a:rPr kumimoji="1" lang="en-US" altLang="ja-JP" sz="1600" b="0" i="1" smtClean="0">
                                      <a:latin typeface="Cambria Math" panose="02040503050406030204" pitchFamily="18" charset="0"/>
                                    </a:rPr>
                                    <m:t>𝑗𝑒</m:t>
                                  </m:r>
                                </m:sub>
                              </m:sSub>
                            </m:e>
                          </m:d>
                        </m:den>
                      </m:f>
                    </m:oMath>
                  </m:oMathPara>
                </a14:m>
                <a:endParaRPr kumimoji="1" lang="ja-JP" altLang="en-US" sz="1600" dirty="0"/>
              </a:p>
            </p:txBody>
          </p:sp>
        </mc:Choice>
        <mc:Fallback xmlns="">
          <p:sp>
            <p:nvSpPr>
              <p:cNvPr id="8" name="テキスト ボックス 7">
                <a:extLst>
                  <a:ext uri="{FF2B5EF4-FFF2-40B4-BE49-F238E27FC236}">
                    <a16:creationId xmlns:a16="http://schemas.microsoft.com/office/drawing/2014/main" id="{F90E5AAA-9D4C-9E6C-A2FC-7C629FCB4A10}"/>
                  </a:ext>
                </a:extLst>
              </p:cNvPr>
              <p:cNvSpPr txBox="1">
                <a:spLocks noRot="1" noChangeAspect="1" noMove="1" noResize="1" noEditPoints="1" noAdjustHandles="1" noChangeArrowheads="1" noChangeShapeType="1" noTextEdit="1"/>
              </p:cNvSpPr>
              <p:nvPr/>
            </p:nvSpPr>
            <p:spPr>
              <a:xfrm>
                <a:off x="238159" y="5654172"/>
                <a:ext cx="11715681" cy="628442"/>
              </a:xfrm>
              <a:prstGeom prst="rect">
                <a:avLst/>
              </a:prstGeom>
              <a:blipFill>
                <a:blip r:embed="rId3"/>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8159449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B80B2BA-1689-3E64-590D-799E477047E4}"/>
              </a:ext>
            </a:extLst>
          </p:cNvPr>
          <p:cNvSpPr>
            <a:spLocks noGrp="1"/>
          </p:cNvSpPr>
          <p:nvPr>
            <p:ph type="title"/>
          </p:nvPr>
        </p:nvSpPr>
        <p:spPr/>
        <p:txBody>
          <a:bodyPr/>
          <a:lstStyle/>
          <a:p>
            <a:r>
              <a:rPr lang="en-US" altLang="ja-JP" dirty="0"/>
              <a:t>TIA</a:t>
            </a:r>
            <a:r>
              <a:rPr lang="ja-JP" altLang="en-US" dirty="0"/>
              <a:t>全体の等価回路</a:t>
            </a:r>
            <a:endParaRPr kumimoji="1" lang="ja-JP" altLang="en-US" dirty="0"/>
          </a:p>
        </p:txBody>
      </p:sp>
      <p:sp>
        <p:nvSpPr>
          <p:cNvPr id="3" name="日付プレースホルダー 2">
            <a:extLst>
              <a:ext uri="{FF2B5EF4-FFF2-40B4-BE49-F238E27FC236}">
                <a16:creationId xmlns:a16="http://schemas.microsoft.com/office/drawing/2014/main" id="{A1B6980A-74CE-2528-FC27-4803C5D313D2}"/>
              </a:ext>
            </a:extLst>
          </p:cNvPr>
          <p:cNvSpPr>
            <a:spLocks noGrp="1"/>
          </p:cNvSpPr>
          <p:nvPr>
            <p:ph type="dt" sz="half" idx="10"/>
          </p:nvPr>
        </p:nvSpPr>
        <p:spPr/>
        <p:txBody>
          <a:bodyPr/>
          <a:lstStyle/>
          <a:p>
            <a:fld id="{D960D7A0-95E9-4E80-AEE1-2416C3BC5BFF}" type="datetime1">
              <a:rPr kumimoji="1" lang="ja-JP" altLang="en-US" smtClean="0"/>
              <a:t>2024/6/27</a:t>
            </a:fld>
            <a:endParaRPr kumimoji="1" lang="ja-JP" altLang="en-US"/>
          </a:p>
        </p:txBody>
      </p:sp>
      <p:sp>
        <p:nvSpPr>
          <p:cNvPr id="4" name="スライド番号プレースホルダー 3">
            <a:extLst>
              <a:ext uri="{FF2B5EF4-FFF2-40B4-BE49-F238E27FC236}">
                <a16:creationId xmlns:a16="http://schemas.microsoft.com/office/drawing/2014/main" id="{8BFCF765-8CA1-84C5-9357-731FC1547613}"/>
              </a:ext>
            </a:extLst>
          </p:cNvPr>
          <p:cNvSpPr>
            <a:spLocks noGrp="1"/>
          </p:cNvSpPr>
          <p:nvPr>
            <p:ph type="sldNum" sz="quarter" idx="12"/>
          </p:nvPr>
        </p:nvSpPr>
        <p:spPr/>
        <p:txBody>
          <a:bodyPr/>
          <a:lstStyle/>
          <a:p>
            <a:fld id="{6294761A-CFE9-4878-87A7-90ECABD59CE5}" type="slidenum">
              <a:rPr kumimoji="1" lang="ja-JP" altLang="en-US" smtClean="0"/>
              <a:t>6</a:t>
            </a:fld>
            <a:endParaRPr kumimoji="1" lang="ja-JP" altLang="en-US"/>
          </a:p>
        </p:txBody>
      </p:sp>
      <p:sp>
        <p:nvSpPr>
          <p:cNvPr id="5" name="フッター プレースホルダー 4">
            <a:extLst>
              <a:ext uri="{FF2B5EF4-FFF2-40B4-BE49-F238E27FC236}">
                <a16:creationId xmlns:a16="http://schemas.microsoft.com/office/drawing/2014/main" id="{9B31AFBD-EF90-B8DA-B729-FE7FFF7A4D28}"/>
              </a:ext>
            </a:extLst>
          </p:cNvPr>
          <p:cNvSpPr>
            <a:spLocks noGrp="1"/>
          </p:cNvSpPr>
          <p:nvPr>
            <p:ph type="ftr" sz="quarter" idx="3"/>
          </p:nvPr>
        </p:nvSpPr>
        <p:spPr/>
        <p:txBody>
          <a:bodyPr/>
          <a:lstStyle/>
          <a:p>
            <a:r>
              <a:rPr lang="en-US" altLang="ja-JP"/>
              <a:t>Wave Signal Processing Circuit Laboratory,  Meiji University</a:t>
            </a:r>
            <a:endParaRPr lang="en-US" altLang="ja-JP" dirty="0"/>
          </a:p>
        </p:txBody>
      </p:sp>
      <p:pic>
        <p:nvPicPr>
          <p:cNvPr id="8" name="図 7" descr="グラフ&#10;&#10;自動的に生成された説明">
            <a:extLst>
              <a:ext uri="{FF2B5EF4-FFF2-40B4-BE49-F238E27FC236}">
                <a16:creationId xmlns:a16="http://schemas.microsoft.com/office/drawing/2014/main" id="{3A81F779-2A5E-3B2D-0770-8EFEA9D093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0229" y="1390278"/>
            <a:ext cx="6957724" cy="4870407"/>
          </a:xfrm>
          <a:prstGeom prst="rect">
            <a:avLst/>
          </a:prstGeom>
        </p:spPr>
      </p:pic>
      <p:sp>
        <p:nvSpPr>
          <p:cNvPr id="10" name="テキスト ボックス 9">
            <a:extLst>
              <a:ext uri="{FF2B5EF4-FFF2-40B4-BE49-F238E27FC236}">
                <a16:creationId xmlns:a16="http://schemas.microsoft.com/office/drawing/2014/main" id="{CD23B76C-1F9A-9E4C-3FA1-83230E636C92}"/>
              </a:ext>
            </a:extLst>
          </p:cNvPr>
          <p:cNvSpPr txBox="1"/>
          <p:nvPr/>
        </p:nvSpPr>
        <p:spPr>
          <a:xfrm>
            <a:off x="7114903" y="3272135"/>
            <a:ext cx="4841966" cy="646331"/>
          </a:xfrm>
          <a:prstGeom prst="rect">
            <a:avLst/>
          </a:prstGeom>
          <a:noFill/>
        </p:spPr>
        <p:txBody>
          <a:bodyPr wrap="square" rtlCol="0">
            <a:spAutoFit/>
          </a:bodyPr>
          <a:lstStyle/>
          <a:p>
            <a:r>
              <a:rPr kumimoji="1" lang="ja-JP" altLang="en-US" dirty="0"/>
              <a:t>等価回路を解いた得られた特性と</a:t>
            </a:r>
            <a:r>
              <a:rPr kumimoji="1" lang="en-US" altLang="ja-JP" dirty="0" err="1"/>
              <a:t>LTSpice</a:t>
            </a:r>
            <a:r>
              <a:rPr kumimoji="1" lang="ja-JP" altLang="en-US" dirty="0"/>
              <a:t>でのシミュレーションは完全に一致していた。</a:t>
            </a:r>
          </a:p>
        </p:txBody>
      </p:sp>
    </p:spTree>
    <p:extLst>
      <p:ext uri="{BB962C8B-B14F-4D97-AF65-F5344CB8AC3E}">
        <p14:creationId xmlns:p14="http://schemas.microsoft.com/office/powerpoint/2010/main" val="22781784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9CA68A4-3506-40F5-26CA-C10BCAA0AB93}"/>
              </a:ext>
            </a:extLst>
          </p:cNvPr>
          <p:cNvSpPr>
            <a:spLocks noGrp="1"/>
          </p:cNvSpPr>
          <p:nvPr>
            <p:ph type="title"/>
          </p:nvPr>
        </p:nvSpPr>
        <p:spPr/>
        <p:txBody>
          <a:bodyPr/>
          <a:lstStyle/>
          <a:p>
            <a:r>
              <a:rPr kumimoji="1" lang="ja-JP" altLang="en-US" dirty="0"/>
              <a:t>律速の原因</a:t>
            </a:r>
          </a:p>
        </p:txBody>
      </p:sp>
      <p:sp>
        <p:nvSpPr>
          <p:cNvPr id="3" name="日付プレースホルダー 2">
            <a:extLst>
              <a:ext uri="{FF2B5EF4-FFF2-40B4-BE49-F238E27FC236}">
                <a16:creationId xmlns:a16="http://schemas.microsoft.com/office/drawing/2014/main" id="{CE750DF3-4A26-3479-E6F5-99330C3289FE}"/>
              </a:ext>
            </a:extLst>
          </p:cNvPr>
          <p:cNvSpPr>
            <a:spLocks noGrp="1"/>
          </p:cNvSpPr>
          <p:nvPr>
            <p:ph type="dt" sz="half" idx="10"/>
          </p:nvPr>
        </p:nvSpPr>
        <p:spPr/>
        <p:txBody>
          <a:bodyPr/>
          <a:lstStyle/>
          <a:p>
            <a:fld id="{D960D7A0-95E9-4E80-AEE1-2416C3BC5BFF}" type="datetime1">
              <a:rPr kumimoji="1" lang="ja-JP" altLang="en-US" smtClean="0"/>
              <a:t>2024/6/27</a:t>
            </a:fld>
            <a:endParaRPr kumimoji="1" lang="ja-JP" altLang="en-US"/>
          </a:p>
        </p:txBody>
      </p:sp>
      <p:sp>
        <p:nvSpPr>
          <p:cNvPr id="4" name="スライド番号プレースホルダー 3">
            <a:extLst>
              <a:ext uri="{FF2B5EF4-FFF2-40B4-BE49-F238E27FC236}">
                <a16:creationId xmlns:a16="http://schemas.microsoft.com/office/drawing/2014/main" id="{088AB96B-3581-858A-7B05-884CA2F37978}"/>
              </a:ext>
            </a:extLst>
          </p:cNvPr>
          <p:cNvSpPr>
            <a:spLocks noGrp="1"/>
          </p:cNvSpPr>
          <p:nvPr>
            <p:ph type="sldNum" sz="quarter" idx="12"/>
          </p:nvPr>
        </p:nvSpPr>
        <p:spPr/>
        <p:txBody>
          <a:bodyPr/>
          <a:lstStyle/>
          <a:p>
            <a:fld id="{6294761A-CFE9-4878-87A7-90ECABD59CE5}" type="slidenum">
              <a:rPr kumimoji="1" lang="ja-JP" altLang="en-US" smtClean="0"/>
              <a:t>7</a:t>
            </a:fld>
            <a:endParaRPr kumimoji="1" lang="ja-JP" altLang="en-US"/>
          </a:p>
        </p:txBody>
      </p:sp>
      <p:sp>
        <p:nvSpPr>
          <p:cNvPr id="5" name="フッター プレースホルダー 4">
            <a:extLst>
              <a:ext uri="{FF2B5EF4-FFF2-40B4-BE49-F238E27FC236}">
                <a16:creationId xmlns:a16="http://schemas.microsoft.com/office/drawing/2014/main" id="{589F4F5C-5C6B-2738-9FBF-60C1C3AAC987}"/>
              </a:ext>
            </a:extLst>
          </p:cNvPr>
          <p:cNvSpPr>
            <a:spLocks noGrp="1"/>
          </p:cNvSpPr>
          <p:nvPr>
            <p:ph type="ftr" sz="quarter" idx="3"/>
          </p:nvPr>
        </p:nvSpPr>
        <p:spPr/>
        <p:txBody>
          <a:bodyPr/>
          <a:lstStyle/>
          <a:p>
            <a:r>
              <a:rPr lang="en-US" altLang="ja-JP"/>
              <a:t>Wave Signal Processing Circuit Laboratory,  Meiji University</a:t>
            </a:r>
            <a:endParaRPr lang="en-US" altLang="ja-JP" dirty="0"/>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A3146EFB-9AC1-336A-DE8B-7B3122FF31D3}"/>
                  </a:ext>
                </a:extLst>
              </p:cNvPr>
              <p:cNvSpPr txBox="1"/>
              <p:nvPr/>
            </p:nvSpPr>
            <p:spPr>
              <a:xfrm>
                <a:off x="1029748" y="2553233"/>
                <a:ext cx="10132503" cy="2461764"/>
              </a:xfrm>
              <a:prstGeom prst="rect">
                <a:avLst/>
              </a:prstGeom>
              <a:noFill/>
            </p:spPr>
            <p:txBody>
              <a:bodyPr wrap="square" rtlCol="0">
                <a:spAutoFit/>
              </a:bodyPr>
              <a:lstStyle/>
              <a:p>
                <a:r>
                  <a:rPr kumimoji="1" lang="ja-JP" altLang="en-US" dirty="0"/>
                  <a:t>伝達インピーダンスの分母にある</a:t>
                </a:r>
                <a14:m>
                  <m:oMath xmlns:m="http://schemas.openxmlformats.org/officeDocument/2006/math">
                    <m:r>
                      <a:rPr kumimoji="1" lang="en-US" altLang="ja-JP" b="0" i="1" smtClean="0">
                        <a:latin typeface="Cambria Math" panose="02040503050406030204" pitchFamily="18" charset="0"/>
                      </a:rPr>
                      <m:t>𝜔</m:t>
                    </m:r>
                  </m:oMath>
                </a14:m>
                <a:r>
                  <a:rPr kumimoji="1" lang="ja-JP" altLang="en-US" dirty="0"/>
                  <a:t>の二次の項に着目すると</a:t>
                </a:r>
                <a:endParaRPr kumimoji="1" lang="en-US" altLang="ja-JP" dirty="0"/>
              </a:p>
              <a:p>
                <a:pPr/>
                <a14:m>
                  <m:oMathPara xmlns:m="http://schemas.openxmlformats.org/officeDocument/2006/math">
                    <m:oMathParaPr>
                      <m:jc m:val="centerGroup"/>
                    </m:oMathParaPr>
                    <m:oMath xmlns:m="http://schemas.openxmlformats.org/officeDocument/2006/math">
                      <m:sSub>
                        <m:sSubPr>
                          <m:ctrlPr>
                            <a:rPr kumimoji="1" lang="en-US" altLang="ja-JP" sz="1800" b="0" i="1" smtClean="0">
                              <a:latin typeface="Cambria Math" panose="02040503050406030204" pitchFamily="18" charset="0"/>
                            </a:rPr>
                          </m:ctrlPr>
                        </m:sSubPr>
                        <m:e>
                          <m:r>
                            <a:rPr kumimoji="1" lang="en-US" altLang="ja-JP" sz="1800" b="0" i="1" smtClean="0">
                              <a:latin typeface="Cambria Math" panose="02040503050406030204" pitchFamily="18" charset="0"/>
                            </a:rPr>
                            <m:t>𝑔</m:t>
                          </m:r>
                        </m:e>
                        <m:sub>
                          <m:r>
                            <a:rPr kumimoji="1" lang="en-US" altLang="ja-JP" sz="1800" b="0" i="1" smtClean="0">
                              <a:latin typeface="Cambria Math" panose="02040503050406030204" pitchFamily="18" charset="0"/>
                            </a:rPr>
                            <m:t>𝑐𝑒</m:t>
                          </m:r>
                        </m:sub>
                      </m:sSub>
                      <m:d>
                        <m:dPr>
                          <m:ctrlPr>
                            <a:rPr kumimoji="1" lang="en-US" altLang="ja-JP" sz="1800" b="0" i="1" smtClean="0">
                              <a:latin typeface="Cambria Math" panose="02040503050406030204" pitchFamily="18" charset="0"/>
                            </a:rPr>
                          </m:ctrlPr>
                        </m:dPr>
                        <m:e>
                          <m:sSub>
                            <m:sSubPr>
                              <m:ctrlPr>
                                <a:rPr kumimoji="1" lang="en-US" altLang="ja-JP" sz="1800" b="0" i="1" smtClean="0">
                                  <a:latin typeface="Cambria Math" panose="02040503050406030204" pitchFamily="18" charset="0"/>
                                </a:rPr>
                              </m:ctrlPr>
                            </m:sSubPr>
                            <m:e>
                              <m:r>
                                <a:rPr kumimoji="1" lang="en-US" altLang="ja-JP" sz="1800" b="0" i="1" smtClean="0">
                                  <a:latin typeface="Cambria Math" panose="02040503050406030204" pitchFamily="18" charset="0"/>
                                </a:rPr>
                                <m:t>𝐶</m:t>
                              </m:r>
                            </m:e>
                            <m:sub>
                              <m:r>
                                <a:rPr kumimoji="1" lang="en-US" altLang="ja-JP" sz="1800" b="0" i="1" smtClean="0">
                                  <a:latin typeface="Cambria Math" panose="02040503050406030204" pitchFamily="18" charset="0"/>
                                </a:rPr>
                                <m:t>𝑃𝐷</m:t>
                              </m:r>
                            </m:sub>
                          </m:sSub>
                          <m:r>
                            <a:rPr kumimoji="1" lang="en-US" altLang="ja-JP" sz="1800" b="0" i="1" smtClean="0">
                              <a:latin typeface="Cambria Math" panose="02040503050406030204" pitchFamily="18" charset="0"/>
                            </a:rPr>
                            <m:t>+</m:t>
                          </m:r>
                          <m:sSub>
                            <m:sSubPr>
                              <m:ctrlPr>
                                <a:rPr kumimoji="1" lang="en-US" altLang="ja-JP" sz="1800" b="0" i="1" smtClean="0">
                                  <a:latin typeface="Cambria Math" panose="02040503050406030204" pitchFamily="18" charset="0"/>
                                </a:rPr>
                              </m:ctrlPr>
                            </m:sSubPr>
                            <m:e>
                              <m:r>
                                <a:rPr kumimoji="1" lang="en-US" altLang="ja-JP" sz="1800" b="0" i="1" smtClean="0">
                                  <a:latin typeface="Cambria Math" panose="02040503050406030204" pitchFamily="18" charset="0"/>
                                </a:rPr>
                                <m:t>𝐶</m:t>
                              </m:r>
                            </m:e>
                            <m:sub>
                              <m:r>
                                <a:rPr kumimoji="1" lang="en-US" altLang="ja-JP" sz="1800" b="0" i="1" smtClean="0">
                                  <a:latin typeface="Cambria Math" panose="02040503050406030204" pitchFamily="18" charset="0"/>
                                </a:rPr>
                                <m:t>𝑗𝑒</m:t>
                              </m:r>
                            </m:sub>
                          </m:sSub>
                        </m:e>
                      </m:d>
                      <m:r>
                        <a:rPr kumimoji="1" lang="en-US" altLang="ja-JP" sz="1800" b="0" i="1" smtClean="0">
                          <a:latin typeface="Cambria Math" panose="02040503050406030204" pitchFamily="18" charset="0"/>
                        </a:rPr>
                        <m:t>+</m:t>
                      </m:r>
                      <m:d>
                        <m:dPr>
                          <m:ctrlPr>
                            <a:rPr kumimoji="1" lang="en-US" altLang="ja-JP" sz="1800" b="0" i="1" smtClean="0">
                              <a:latin typeface="Cambria Math" panose="02040503050406030204" pitchFamily="18" charset="0"/>
                            </a:rPr>
                          </m:ctrlPr>
                        </m:dPr>
                        <m:e>
                          <m:sSub>
                            <m:sSubPr>
                              <m:ctrlPr>
                                <a:rPr kumimoji="1" lang="en-US" altLang="ja-JP" sz="1800" b="0" i="1" smtClean="0">
                                  <a:latin typeface="Cambria Math" panose="02040503050406030204" pitchFamily="18" charset="0"/>
                                </a:rPr>
                              </m:ctrlPr>
                            </m:sSubPr>
                            <m:e>
                              <m:r>
                                <a:rPr kumimoji="1" lang="en-US" altLang="ja-JP" sz="1800" b="0" i="1" smtClean="0">
                                  <a:latin typeface="Cambria Math" panose="02040503050406030204" pitchFamily="18" charset="0"/>
                                </a:rPr>
                                <m:t>𝐺</m:t>
                              </m:r>
                            </m:e>
                            <m:sub>
                              <m:r>
                                <a:rPr kumimoji="1" lang="en-US" altLang="ja-JP" sz="1800" b="0" i="1" smtClean="0">
                                  <a:latin typeface="Cambria Math" panose="02040503050406030204" pitchFamily="18" charset="0"/>
                                </a:rPr>
                                <m:t>𝐶𝐸</m:t>
                              </m:r>
                            </m:sub>
                          </m:sSub>
                          <m:r>
                            <a:rPr kumimoji="1" lang="en-US" altLang="ja-JP" sz="1800" b="0" i="1" smtClean="0">
                              <a:latin typeface="Cambria Math" panose="02040503050406030204" pitchFamily="18" charset="0"/>
                            </a:rPr>
                            <m:t>+</m:t>
                          </m:r>
                          <m:sSub>
                            <m:sSubPr>
                              <m:ctrlPr>
                                <a:rPr kumimoji="1" lang="en-US" altLang="ja-JP" sz="1800" b="0" i="1" smtClean="0">
                                  <a:latin typeface="Cambria Math" panose="02040503050406030204" pitchFamily="18" charset="0"/>
                                </a:rPr>
                              </m:ctrlPr>
                            </m:sSubPr>
                            <m:e>
                              <m:r>
                                <a:rPr kumimoji="1" lang="en-US" altLang="ja-JP" sz="1800" b="0" i="1" smtClean="0">
                                  <a:latin typeface="Cambria Math" panose="02040503050406030204" pitchFamily="18" charset="0"/>
                                </a:rPr>
                                <m:t>𝑔</m:t>
                              </m:r>
                            </m:e>
                            <m:sub>
                              <m:r>
                                <a:rPr kumimoji="1" lang="en-US" altLang="ja-JP" sz="1800" b="0" i="1" smtClean="0">
                                  <a:latin typeface="Cambria Math" panose="02040503050406030204" pitchFamily="18" charset="0"/>
                                </a:rPr>
                                <m:t>𝑚</m:t>
                              </m:r>
                            </m:sub>
                          </m:sSub>
                          <m:r>
                            <a:rPr kumimoji="1" lang="en-US" altLang="ja-JP" sz="1800" b="0" i="1" smtClean="0">
                              <a:latin typeface="Cambria Math" panose="02040503050406030204" pitchFamily="18" charset="0"/>
                            </a:rPr>
                            <m:t>+</m:t>
                          </m:r>
                          <m:sSub>
                            <m:sSubPr>
                              <m:ctrlPr>
                                <a:rPr kumimoji="1" lang="en-US" altLang="ja-JP" sz="1800" b="0" i="1" smtClean="0">
                                  <a:latin typeface="Cambria Math" panose="02040503050406030204" pitchFamily="18" charset="0"/>
                                </a:rPr>
                              </m:ctrlPr>
                            </m:sSubPr>
                            <m:e>
                              <m:r>
                                <a:rPr kumimoji="1" lang="en-US" altLang="ja-JP" sz="1800" b="0" i="1" smtClean="0">
                                  <a:latin typeface="Cambria Math" panose="02040503050406030204" pitchFamily="18" charset="0"/>
                                </a:rPr>
                                <m:t>𝑔</m:t>
                              </m:r>
                            </m:e>
                            <m:sub>
                              <m:r>
                                <a:rPr kumimoji="1" lang="en-US" altLang="ja-JP" sz="1800" b="0" i="1" smtClean="0">
                                  <a:latin typeface="Cambria Math" panose="02040503050406030204" pitchFamily="18" charset="0"/>
                                </a:rPr>
                                <m:t>𝑖𝑒</m:t>
                              </m:r>
                            </m:sub>
                          </m:sSub>
                          <m:r>
                            <a:rPr kumimoji="1" lang="en-US" altLang="ja-JP" sz="1800" b="0" i="1" smtClean="0">
                              <a:latin typeface="Cambria Math" panose="02040503050406030204" pitchFamily="18" charset="0"/>
                            </a:rPr>
                            <m:t>+</m:t>
                          </m:r>
                          <m:sSub>
                            <m:sSubPr>
                              <m:ctrlPr>
                                <a:rPr kumimoji="1" lang="en-US" altLang="ja-JP" sz="1800" b="0" i="1" smtClean="0">
                                  <a:latin typeface="Cambria Math" panose="02040503050406030204" pitchFamily="18" charset="0"/>
                                </a:rPr>
                              </m:ctrlPr>
                            </m:sSubPr>
                            <m:e>
                              <m:r>
                                <a:rPr kumimoji="1" lang="en-US" altLang="ja-JP" sz="1800" b="0" i="1" smtClean="0">
                                  <a:latin typeface="Cambria Math" panose="02040503050406030204" pitchFamily="18" charset="0"/>
                                </a:rPr>
                                <m:t>𝑔</m:t>
                              </m:r>
                            </m:e>
                            <m:sub>
                              <m:r>
                                <a:rPr kumimoji="1" lang="en-US" altLang="ja-JP" sz="1800" b="0" i="1" smtClean="0">
                                  <a:latin typeface="Cambria Math" panose="02040503050406030204" pitchFamily="18" charset="0"/>
                                </a:rPr>
                                <m:t>𝑐𝑒</m:t>
                              </m:r>
                            </m:sub>
                          </m:sSub>
                        </m:e>
                      </m:d>
                      <m:sSub>
                        <m:sSubPr>
                          <m:ctrlPr>
                            <a:rPr kumimoji="1" lang="en-US" altLang="ja-JP" sz="1800" b="0" i="1" smtClean="0">
                              <a:latin typeface="Cambria Math" panose="02040503050406030204" pitchFamily="18" charset="0"/>
                            </a:rPr>
                          </m:ctrlPr>
                        </m:sSubPr>
                        <m:e>
                          <m:r>
                            <a:rPr kumimoji="1" lang="en-US" altLang="ja-JP" sz="1800" b="0" i="1" smtClean="0">
                              <a:latin typeface="Cambria Math" panose="02040503050406030204" pitchFamily="18" charset="0"/>
                            </a:rPr>
                            <m:t>𝐶</m:t>
                          </m:r>
                        </m:e>
                        <m:sub>
                          <m:r>
                            <a:rPr kumimoji="1" lang="en-US" altLang="ja-JP" sz="1800" b="0" i="1" smtClean="0">
                              <a:latin typeface="Cambria Math" panose="02040503050406030204" pitchFamily="18" charset="0"/>
                            </a:rPr>
                            <m:t>𝑗𝑐</m:t>
                          </m:r>
                        </m:sub>
                      </m:sSub>
                      <m:r>
                        <a:rPr kumimoji="1" lang="en-US" altLang="ja-JP" sz="1800" b="0" i="1" smtClean="0">
                          <a:latin typeface="Cambria Math" panose="02040503050406030204" pitchFamily="18" charset="0"/>
                        </a:rPr>
                        <m:t>+</m:t>
                      </m:r>
                      <m:sSub>
                        <m:sSubPr>
                          <m:ctrlPr>
                            <a:rPr kumimoji="1" lang="en-US" altLang="ja-JP" sz="1800" b="0" i="1" smtClean="0">
                              <a:latin typeface="Cambria Math" panose="02040503050406030204" pitchFamily="18" charset="0"/>
                            </a:rPr>
                          </m:ctrlPr>
                        </m:sSubPr>
                        <m:e>
                          <m:r>
                            <a:rPr kumimoji="1" lang="en-US" altLang="ja-JP" sz="1800" b="0" i="1" smtClean="0">
                              <a:latin typeface="Cambria Math" panose="02040503050406030204" pitchFamily="18" charset="0"/>
                            </a:rPr>
                            <m:t>𝐺</m:t>
                          </m:r>
                        </m:e>
                        <m:sub>
                          <m:r>
                            <a:rPr kumimoji="1" lang="en-US" altLang="ja-JP" sz="1800" b="0" i="1" smtClean="0">
                              <a:latin typeface="Cambria Math" panose="02040503050406030204" pitchFamily="18" charset="0"/>
                            </a:rPr>
                            <m:t>𝐶</m:t>
                          </m:r>
                        </m:sub>
                      </m:sSub>
                      <m:d>
                        <m:dPr>
                          <m:ctrlPr>
                            <a:rPr kumimoji="1" lang="en-US" altLang="ja-JP" sz="1800" b="0" i="1" smtClean="0">
                              <a:latin typeface="Cambria Math" panose="02040503050406030204" pitchFamily="18" charset="0"/>
                            </a:rPr>
                          </m:ctrlPr>
                        </m:dPr>
                        <m:e>
                          <m:sSub>
                            <m:sSubPr>
                              <m:ctrlPr>
                                <a:rPr kumimoji="1" lang="en-US" altLang="ja-JP" sz="1800" b="0" i="1" smtClean="0">
                                  <a:latin typeface="Cambria Math" panose="02040503050406030204" pitchFamily="18" charset="0"/>
                                </a:rPr>
                              </m:ctrlPr>
                            </m:sSubPr>
                            <m:e>
                              <m:r>
                                <a:rPr kumimoji="1" lang="en-US" altLang="ja-JP" sz="1800" b="0" i="1" smtClean="0">
                                  <a:latin typeface="Cambria Math" panose="02040503050406030204" pitchFamily="18" charset="0"/>
                                </a:rPr>
                                <m:t>𝐶</m:t>
                              </m:r>
                            </m:e>
                            <m:sub>
                              <m:r>
                                <a:rPr kumimoji="1" lang="en-US" altLang="ja-JP" sz="1800" b="0" i="1" smtClean="0">
                                  <a:latin typeface="Cambria Math" panose="02040503050406030204" pitchFamily="18" charset="0"/>
                                </a:rPr>
                                <m:t>𝑃𝐷</m:t>
                              </m:r>
                            </m:sub>
                          </m:sSub>
                          <m:r>
                            <a:rPr kumimoji="1" lang="en-US" altLang="ja-JP" sz="1800" b="0" i="1" smtClean="0">
                              <a:latin typeface="Cambria Math" panose="02040503050406030204" pitchFamily="18" charset="0"/>
                            </a:rPr>
                            <m:t>+</m:t>
                          </m:r>
                          <m:sSub>
                            <m:sSubPr>
                              <m:ctrlPr>
                                <a:rPr kumimoji="1" lang="en-US" altLang="ja-JP" sz="1800" b="0" i="1" smtClean="0">
                                  <a:latin typeface="Cambria Math" panose="02040503050406030204" pitchFamily="18" charset="0"/>
                                </a:rPr>
                              </m:ctrlPr>
                            </m:sSubPr>
                            <m:e>
                              <m:r>
                                <a:rPr kumimoji="1" lang="en-US" altLang="ja-JP" sz="1800" b="0" i="1" smtClean="0">
                                  <a:latin typeface="Cambria Math" panose="02040503050406030204" pitchFamily="18" charset="0"/>
                                </a:rPr>
                                <m:t>𝐶</m:t>
                              </m:r>
                            </m:e>
                            <m:sub>
                              <m:r>
                                <a:rPr kumimoji="1" lang="en-US" altLang="ja-JP" sz="1800" b="0" i="1" smtClean="0">
                                  <a:latin typeface="Cambria Math" panose="02040503050406030204" pitchFamily="18" charset="0"/>
                                </a:rPr>
                                <m:t>𝑗𝑒</m:t>
                              </m:r>
                            </m:sub>
                          </m:sSub>
                        </m:e>
                      </m:d>
                    </m:oMath>
                  </m:oMathPara>
                </a14:m>
                <a:endParaRPr kumimoji="1" lang="en-US" altLang="ja-JP" sz="1800" b="0" dirty="0"/>
              </a:p>
              <a:p>
                <a:r>
                  <a:rPr kumimoji="1" lang="ja-JP" altLang="en-US" dirty="0"/>
                  <a:t>それぞれ現状のバイアス状態では</a:t>
                </a:r>
                <a:endParaRPr kumimoji="1" lang="en-US" altLang="ja-JP" dirty="0"/>
              </a:p>
              <a:p>
                <a:pPr/>
                <a14:m>
                  <m:oMathPara xmlns:m="http://schemas.openxmlformats.org/officeDocument/2006/math">
                    <m:oMathParaPr>
                      <m:jc m:val="centerGroup"/>
                    </m:oMathParaPr>
                    <m:oMath xmlns:m="http://schemas.openxmlformats.org/officeDocument/2006/math">
                      <m:sSub>
                        <m:sSubPr>
                          <m:ctrlPr>
                            <a:rPr kumimoji="1" lang="en-US" altLang="ja-JP" sz="1800" b="0" i="1" smtClean="0">
                              <a:latin typeface="Cambria Math" panose="02040503050406030204" pitchFamily="18" charset="0"/>
                            </a:rPr>
                          </m:ctrlPr>
                        </m:sSubPr>
                        <m:e>
                          <m:r>
                            <a:rPr kumimoji="1" lang="en-US" altLang="ja-JP" sz="1800" b="0" i="1" smtClean="0">
                              <a:latin typeface="Cambria Math" panose="02040503050406030204" pitchFamily="18" charset="0"/>
                            </a:rPr>
                            <m:t>𝑔</m:t>
                          </m:r>
                        </m:e>
                        <m:sub>
                          <m:r>
                            <a:rPr kumimoji="1" lang="en-US" altLang="ja-JP" sz="1800" b="0" i="1" smtClean="0">
                              <a:latin typeface="Cambria Math" panose="02040503050406030204" pitchFamily="18" charset="0"/>
                            </a:rPr>
                            <m:t>𝑐𝑒</m:t>
                          </m:r>
                        </m:sub>
                      </m:sSub>
                      <m:d>
                        <m:dPr>
                          <m:ctrlPr>
                            <a:rPr kumimoji="1" lang="en-US" altLang="ja-JP" sz="1800" b="0" i="1" smtClean="0">
                              <a:latin typeface="Cambria Math" panose="02040503050406030204" pitchFamily="18" charset="0"/>
                            </a:rPr>
                          </m:ctrlPr>
                        </m:dPr>
                        <m:e>
                          <m:sSub>
                            <m:sSubPr>
                              <m:ctrlPr>
                                <a:rPr kumimoji="1" lang="en-US" altLang="ja-JP" sz="1800" b="0" i="1" smtClean="0">
                                  <a:latin typeface="Cambria Math" panose="02040503050406030204" pitchFamily="18" charset="0"/>
                                </a:rPr>
                              </m:ctrlPr>
                            </m:sSubPr>
                            <m:e>
                              <m:r>
                                <a:rPr kumimoji="1" lang="en-US" altLang="ja-JP" sz="1800" b="0" i="1" smtClean="0">
                                  <a:latin typeface="Cambria Math" panose="02040503050406030204" pitchFamily="18" charset="0"/>
                                </a:rPr>
                                <m:t>𝐶</m:t>
                              </m:r>
                            </m:e>
                            <m:sub>
                              <m:r>
                                <a:rPr kumimoji="1" lang="en-US" altLang="ja-JP" sz="1800" b="0" i="1" smtClean="0">
                                  <a:latin typeface="Cambria Math" panose="02040503050406030204" pitchFamily="18" charset="0"/>
                                </a:rPr>
                                <m:t>𝑃𝐷</m:t>
                              </m:r>
                            </m:sub>
                          </m:sSub>
                          <m:r>
                            <a:rPr kumimoji="1" lang="en-US" altLang="ja-JP" sz="1800" b="0" i="1" smtClean="0">
                              <a:latin typeface="Cambria Math" panose="02040503050406030204" pitchFamily="18" charset="0"/>
                            </a:rPr>
                            <m:t>+</m:t>
                          </m:r>
                          <m:sSub>
                            <m:sSubPr>
                              <m:ctrlPr>
                                <a:rPr kumimoji="1" lang="en-US" altLang="ja-JP" sz="1800" b="0" i="1" smtClean="0">
                                  <a:latin typeface="Cambria Math" panose="02040503050406030204" pitchFamily="18" charset="0"/>
                                </a:rPr>
                              </m:ctrlPr>
                            </m:sSubPr>
                            <m:e>
                              <m:r>
                                <a:rPr kumimoji="1" lang="en-US" altLang="ja-JP" sz="1800" b="0" i="1" smtClean="0">
                                  <a:latin typeface="Cambria Math" panose="02040503050406030204" pitchFamily="18" charset="0"/>
                                </a:rPr>
                                <m:t>𝐶</m:t>
                              </m:r>
                            </m:e>
                            <m:sub>
                              <m:r>
                                <a:rPr kumimoji="1" lang="en-US" altLang="ja-JP" sz="1800" b="0" i="1" smtClean="0">
                                  <a:latin typeface="Cambria Math" panose="02040503050406030204" pitchFamily="18" charset="0"/>
                                </a:rPr>
                                <m:t>𝑗𝑒</m:t>
                              </m:r>
                            </m:sub>
                          </m:sSub>
                        </m:e>
                      </m:d>
                      <m:r>
                        <a:rPr kumimoji="1" lang="en-US" altLang="ja-JP" sz="1800" b="0" i="1" smtClean="0">
                          <a:latin typeface="Cambria Math" panose="02040503050406030204" pitchFamily="18" charset="0"/>
                        </a:rPr>
                        <m:t>≈1.51×</m:t>
                      </m:r>
                      <m:sSup>
                        <m:sSupPr>
                          <m:ctrlPr>
                            <a:rPr kumimoji="1" lang="en-US" altLang="ja-JP" sz="1800" b="0" i="1" smtClean="0">
                              <a:latin typeface="Cambria Math" panose="02040503050406030204" pitchFamily="18" charset="0"/>
                            </a:rPr>
                          </m:ctrlPr>
                        </m:sSupPr>
                        <m:e>
                          <m:r>
                            <a:rPr kumimoji="1" lang="en-US" altLang="ja-JP" sz="1800" b="0" i="1" smtClean="0">
                              <a:latin typeface="Cambria Math" panose="02040503050406030204" pitchFamily="18" charset="0"/>
                            </a:rPr>
                            <m:t>10</m:t>
                          </m:r>
                        </m:e>
                        <m:sup>
                          <m:r>
                            <a:rPr kumimoji="1" lang="en-US" altLang="ja-JP" sz="1800" b="0" i="1" smtClean="0">
                              <a:latin typeface="Cambria Math" panose="02040503050406030204" pitchFamily="18" charset="0"/>
                            </a:rPr>
                            <m:t>−18</m:t>
                          </m:r>
                        </m:sup>
                      </m:sSup>
                    </m:oMath>
                  </m:oMathPara>
                </a14:m>
                <a:endParaRPr kumimoji="1" lang="en-US" altLang="ja-JP" sz="1800" b="0" dirty="0"/>
              </a:p>
              <a:p>
                <a:pPr/>
                <a14:m>
                  <m:oMathPara xmlns:m="http://schemas.openxmlformats.org/officeDocument/2006/math">
                    <m:oMathParaPr>
                      <m:jc m:val="centerGroup"/>
                    </m:oMathParaPr>
                    <m:oMath xmlns:m="http://schemas.openxmlformats.org/officeDocument/2006/math">
                      <m:d>
                        <m:dPr>
                          <m:ctrlPr>
                            <a:rPr kumimoji="1" lang="en-US" altLang="ja-JP" sz="1800" b="0" i="1" smtClean="0">
                              <a:latin typeface="Cambria Math" panose="02040503050406030204" pitchFamily="18" charset="0"/>
                            </a:rPr>
                          </m:ctrlPr>
                        </m:dPr>
                        <m:e>
                          <m:sSub>
                            <m:sSubPr>
                              <m:ctrlPr>
                                <a:rPr kumimoji="1" lang="en-US" altLang="ja-JP" sz="1800" b="0" i="1" smtClean="0">
                                  <a:latin typeface="Cambria Math" panose="02040503050406030204" pitchFamily="18" charset="0"/>
                                </a:rPr>
                              </m:ctrlPr>
                            </m:sSubPr>
                            <m:e>
                              <m:r>
                                <a:rPr kumimoji="1" lang="en-US" altLang="ja-JP" sz="1800" b="0" i="1" smtClean="0">
                                  <a:latin typeface="Cambria Math" panose="02040503050406030204" pitchFamily="18" charset="0"/>
                                </a:rPr>
                                <m:t>𝐺</m:t>
                              </m:r>
                            </m:e>
                            <m:sub>
                              <m:r>
                                <a:rPr kumimoji="1" lang="en-US" altLang="ja-JP" sz="1800" b="0" i="1" smtClean="0">
                                  <a:latin typeface="Cambria Math" panose="02040503050406030204" pitchFamily="18" charset="0"/>
                                </a:rPr>
                                <m:t>𝐶𝐸</m:t>
                              </m:r>
                            </m:sub>
                          </m:sSub>
                          <m:r>
                            <a:rPr kumimoji="1" lang="en-US" altLang="ja-JP" sz="1800" b="0" i="1" smtClean="0">
                              <a:latin typeface="Cambria Math" panose="02040503050406030204" pitchFamily="18" charset="0"/>
                            </a:rPr>
                            <m:t>+</m:t>
                          </m:r>
                          <m:sSub>
                            <m:sSubPr>
                              <m:ctrlPr>
                                <a:rPr kumimoji="1" lang="en-US" altLang="ja-JP" sz="1800" b="0" i="1" smtClean="0">
                                  <a:latin typeface="Cambria Math" panose="02040503050406030204" pitchFamily="18" charset="0"/>
                                </a:rPr>
                              </m:ctrlPr>
                            </m:sSubPr>
                            <m:e>
                              <m:r>
                                <a:rPr kumimoji="1" lang="en-US" altLang="ja-JP" sz="1800" b="0" i="1" smtClean="0">
                                  <a:latin typeface="Cambria Math" panose="02040503050406030204" pitchFamily="18" charset="0"/>
                                </a:rPr>
                                <m:t>𝑔</m:t>
                              </m:r>
                            </m:e>
                            <m:sub>
                              <m:r>
                                <a:rPr kumimoji="1" lang="en-US" altLang="ja-JP" sz="1800" b="0" i="1" smtClean="0">
                                  <a:latin typeface="Cambria Math" panose="02040503050406030204" pitchFamily="18" charset="0"/>
                                </a:rPr>
                                <m:t>𝑚</m:t>
                              </m:r>
                            </m:sub>
                          </m:sSub>
                          <m:r>
                            <a:rPr kumimoji="1" lang="en-US" altLang="ja-JP" sz="1800" b="0" i="1" smtClean="0">
                              <a:latin typeface="Cambria Math" panose="02040503050406030204" pitchFamily="18" charset="0"/>
                            </a:rPr>
                            <m:t>+</m:t>
                          </m:r>
                          <m:sSub>
                            <m:sSubPr>
                              <m:ctrlPr>
                                <a:rPr kumimoji="1" lang="en-US" altLang="ja-JP" sz="1800" b="0" i="1" smtClean="0">
                                  <a:latin typeface="Cambria Math" panose="02040503050406030204" pitchFamily="18" charset="0"/>
                                </a:rPr>
                              </m:ctrlPr>
                            </m:sSubPr>
                            <m:e>
                              <m:r>
                                <a:rPr kumimoji="1" lang="en-US" altLang="ja-JP" sz="1800" b="0" i="1" smtClean="0">
                                  <a:latin typeface="Cambria Math" panose="02040503050406030204" pitchFamily="18" charset="0"/>
                                </a:rPr>
                                <m:t>𝑔</m:t>
                              </m:r>
                            </m:e>
                            <m:sub>
                              <m:r>
                                <a:rPr kumimoji="1" lang="en-US" altLang="ja-JP" sz="1800" b="0" i="1" smtClean="0">
                                  <a:latin typeface="Cambria Math" panose="02040503050406030204" pitchFamily="18" charset="0"/>
                                </a:rPr>
                                <m:t>𝑖𝑒</m:t>
                              </m:r>
                            </m:sub>
                          </m:sSub>
                          <m:r>
                            <a:rPr kumimoji="1" lang="en-US" altLang="ja-JP" sz="1800" b="0" i="1" smtClean="0">
                              <a:latin typeface="Cambria Math" panose="02040503050406030204" pitchFamily="18" charset="0"/>
                            </a:rPr>
                            <m:t>+</m:t>
                          </m:r>
                          <m:sSub>
                            <m:sSubPr>
                              <m:ctrlPr>
                                <a:rPr kumimoji="1" lang="en-US" altLang="ja-JP" sz="1800" b="0" i="1" smtClean="0">
                                  <a:latin typeface="Cambria Math" panose="02040503050406030204" pitchFamily="18" charset="0"/>
                                </a:rPr>
                              </m:ctrlPr>
                            </m:sSubPr>
                            <m:e>
                              <m:r>
                                <a:rPr kumimoji="1" lang="en-US" altLang="ja-JP" sz="1800" b="0" i="1" smtClean="0">
                                  <a:latin typeface="Cambria Math" panose="02040503050406030204" pitchFamily="18" charset="0"/>
                                </a:rPr>
                                <m:t>𝑔</m:t>
                              </m:r>
                            </m:e>
                            <m:sub>
                              <m:r>
                                <a:rPr kumimoji="1" lang="en-US" altLang="ja-JP" sz="1800" b="0" i="1" smtClean="0">
                                  <a:latin typeface="Cambria Math" panose="02040503050406030204" pitchFamily="18" charset="0"/>
                                </a:rPr>
                                <m:t>𝑐𝑒</m:t>
                              </m:r>
                            </m:sub>
                          </m:sSub>
                        </m:e>
                      </m:d>
                      <m:sSub>
                        <m:sSubPr>
                          <m:ctrlPr>
                            <a:rPr kumimoji="1" lang="en-US" altLang="ja-JP" sz="1800" b="0" i="1" smtClean="0">
                              <a:latin typeface="Cambria Math" panose="02040503050406030204" pitchFamily="18" charset="0"/>
                            </a:rPr>
                          </m:ctrlPr>
                        </m:sSubPr>
                        <m:e>
                          <m:r>
                            <a:rPr kumimoji="1" lang="en-US" altLang="ja-JP" sz="1800" b="0" i="1" smtClean="0">
                              <a:latin typeface="Cambria Math" panose="02040503050406030204" pitchFamily="18" charset="0"/>
                            </a:rPr>
                            <m:t>𝐶</m:t>
                          </m:r>
                        </m:e>
                        <m:sub>
                          <m:r>
                            <a:rPr kumimoji="1" lang="en-US" altLang="ja-JP" sz="1800" b="0" i="1" smtClean="0">
                              <a:latin typeface="Cambria Math" panose="02040503050406030204" pitchFamily="18" charset="0"/>
                            </a:rPr>
                            <m:t>𝑗𝑐</m:t>
                          </m:r>
                        </m:sub>
                      </m:sSub>
                      <m:r>
                        <a:rPr kumimoji="1" lang="en-US" altLang="ja-JP" sz="1800" b="0" i="1" smtClean="0">
                          <a:latin typeface="Cambria Math" panose="02040503050406030204" pitchFamily="18" charset="0"/>
                        </a:rPr>
                        <m:t>≈6.35×</m:t>
                      </m:r>
                      <m:sSup>
                        <m:sSupPr>
                          <m:ctrlPr>
                            <a:rPr kumimoji="1" lang="en-US" altLang="ja-JP" sz="1800" b="0" i="1" smtClean="0">
                              <a:latin typeface="Cambria Math" panose="02040503050406030204" pitchFamily="18" charset="0"/>
                            </a:rPr>
                          </m:ctrlPr>
                        </m:sSupPr>
                        <m:e>
                          <m:r>
                            <a:rPr kumimoji="1" lang="en-US" altLang="ja-JP" sz="1800" b="0" i="1" smtClean="0">
                              <a:latin typeface="Cambria Math" panose="02040503050406030204" pitchFamily="18" charset="0"/>
                            </a:rPr>
                            <m:t>10</m:t>
                          </m:r>
                        </m:e>
                        <m:sup>
                          <m:r>
                            <a:rPr kumimoji="1" lang="en-US" altLang="ja-JP" sz="1800" b="0" i="1" smtClean="0">
                              <a:latin typeface="Cambria Math" panose="02040503050406030204" pitchFamily="18" charset="0"/>
                            </a:rPr>
                            <m:t>−17</m:t>
                          </m:r>
                        </m:sup>
                      </m:sSup>
                    </m:oMath>
                  </m:oMathPara>
                </a14:m>
                <a:endParaRPr kumimoji="1" lang="en-US" altLang="ja-JP" sz="1800" b="0" dirty="0"/>
              </a:p>
              <a:p>
                <a:pPr/>
                <a14:m>
                  <m:oMathPara xmlns:m="http://schemas.openxmlformats.org/officeDocument/2006/math">
                    <m:oMathParaPr>
                      <m:jc m:val="centerGroup"/>
                    </m:oMathParaPr>
                    <m:oMath xmlns:m="http://schemas.openxmlformats.org/officeDocument/2006/math">
                      <m:sSub>
                        <m:sSubPr>
                          <m:ctrlPr>
                            <a:rPr kumimoji="1" lang="en-US" altLang="ja-JP" sz="1800" b="0" i="1" smtClean="0">
                              <a:latin typeface="Cambria Math" panose="02040503050406030204" pitchFamily="18" charset="0"/>
                            </a:rPr>
                          </m:ctrlPr>
                        </m:sSubPr>
                        <m:e>
                          <m:r>
                            <a:rPr kumimoji="1" lang="en-US" altLang="ja-JP" sz="1800" b="0" i="1" smtClean="0">
                              <a:latin typeface="Cambria Math" panose="02040503050406030204" pitchFamily="18" charset="0"/>
                            </a:rPr>
                            <m:t>𝐺</m:t>
                          </m:r>
                        </m:e>
                        <m:sub>
                          <m:r>
                            <a:rPr kumimoji="1" lang="en-US" altLang="ja-JP" sz="1800" b="0" i="1" smtClean="0">
                              <a:latin typeface="Cambria Math" panose="02040503050406030204" pitchFamily="18" charset="0"/>
                            </a:rPr>
                            <m:t>𝐶</m:t>
                          </m:r>
                        </m:sub>
                      </m:sSub>
                      <m:d>
                        <m:dPr>
                          <m:ctrlPr>
                            <a:rPr kumimoji="1" lang="en-US" altLang="ja-JP" sz="1800" b="0" i="1" smtClean="0">
                              <a:latin typeface="Cambria Math" panose="02040503050406030204" pitchFamily="18" charset="0"/>
                            </a:rPr>
                          </m:ctrlPr>
                        </m:dPr>
                        <m:e>
                          <m:sSub>
                            <m:sSubPr>
                              <m:ctrlPr>
                                <a:rPr kumimoji="1" lang="en-US" altLang="ja-JP" sz="1800" b="0" i="1" smtClean="0">
                                  <a:latin typeface="Cambria Math" panose="02040503050406030204" pitchFamily="18" charset="0"/>
                                </a:rPr>
                              </m:ctrlPr>
                            </m:sSubPr>
                            <m:e>
                              <m:r>
                                <a:rPr kumimoji="1" lang="en-US" altLang="ja-JP" sz="1800" b="0" i="1" smtClean="0">
                                  <a:latin typeface="Cambria Math" panose="02040503050406030204" pitchFamily="18" charset="0"/>
                                </a:rPr>
                                <m:t>𝐶</m:t>
                              </m:r>
                            </m:e>
                            <m:sub>
                              <m:r>
                                <a:rPr kumimoji="1" lang="en-US" altLang="ja-JP" sz="1800" b="0" i="1" smtClean="0">
                                  <a:latin typeface="Cambria Math" panose="02040503050406030204" pitchFamily="18" charset="0"/>
                                </a:rPr>
                                <m:t>𝑃𝐷</m:t>
                              </m:r>
                            </m:sub>
                          </m:sSub>
                          <m:r>
                            <a:rPr kumimoji="1" lang="en-US" altLang="ja-JP" sz="1800" b="0" i="1" smtClean="0">
                              <a:latin typeface="Cambria Math" panose="02040503050406030204" pitchFamily="18" charset="0"/>
                            </a:rPr>
                            <m:t>+</m:t>
                          </m:r>
                          <m:sSub>
                            <m:sSubPr>
                              <m:ctrlPr>
                                <a:rPr kumimoji="1" lang="en-US" altLang="ja-JP" sz="1800" b="0" i="1" smtClean="0">
                                  <a:latin typeface="Cambria Math" panose="02040503050406030204" pitchFamily="18" charset="0"/>
                                </a:rPr>
                              </m:ctrlPr>
                            </m:sSubPr>
                            <m:e>
                              <m:r>
                                <a:rPr kumimoji="1" lang="en-US" altLang="ja-JP" sz="1800" b="0" i="1" smtClean="0">
                                  <a:latin typeface="Cambria Math" panose="02040503050406030204" pitchFamily="18" charset="0"/>
                                </a:rPr>
                                <m:t>𝐶</m:t>
                              </m:r>
                            </m:e>
                            <m:sub>
                              <m:r>
                                <a:rPr kumimoji="1" lang="en-US" altLang="ja-JP" sz="1800" b="0" i="1" smtClean="0">
                                  <a:latin typeface="Cambria Math" panose="02040503050406030204" pitchFamily="18" charset="0"/>
                                </a:rPr>
                                <m:t>𝑗𝑒</m:t>
                              </m:r>
                            </m:sub>
                          </m:sSub>
                        </m:e>
                      </m:d>
                      <m:r>
                        <a:rPr kumimoji="1" lang="en-US" altLang="ja-JP" sz="1800" b="0" i="1" smtClean="0">
                          <a:latin typeface="Cambria Math" panose="02040503050406030204" pitchFamily="18" charset="0"/>
                        </a:rPr>
                        <m:t>≈3.37×</m:t>
                      </m:r>
                      <m:sSup>
                        <m:sSupPr>
                          <m:ctrlPr>
                            <a:rPr kumimoji="1" lang="en-US" altLang="ja-JP" sz="1800" b="0" i="1" smtClean="0">
                              <a:latin typeface="Cambria Math" panose="02040503050406030204" pitchFamily="18" charset="0"/>
                            </a:rPr>
                          </m:ctrlPr>
                        </m:sSupPr>
                        <m:e>
                          <m:r>
                            <a:rPr kumimoji="1" lang="en-US" altLang="ja-JP" sz="1800" b="0" i="1" smtClean="0">
                              <a:latin typeface="Cambria Math" panose="02040503050406030204" pitchFamily="18" charset="0"/>
                            </a:rPr>
                            <m:t>10</m:t>
                          </m:r>
                        </m:e>
                        <m:sup>
                          <m:r>
                            <a:rPr kumimoji="1" lang="en-US" altLang="ja-JP" sz="1800" b="0" i="1" smtClean="0">
                              <a:latin typeface="Cambria Math" panose="02040503050406030204" pitchFamily="18" charset="0"/>
                            </a:rPr>
                            <m:t>−17</m:t>
                          </m:r>
                        </m:sup>
                      </m:sSup>
                    </m:oMath>
                  </m:oMathPara>
                </a14:m>
                <a:endParaRPr kumimoji="1" lang="en-US" altLang="ja-JP" dirty="0"/>
              </a:p>
              <a:p>
                <a:r>
                  <a:rPr lang="ja-JP" altLang="en-US" dirty="0"/>
                  <a:t>であり、</a:t>
                </a:r>
                <a14:m>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𝑔</m:t>
                        </m:r>
                      </m:e>
                      <m:sub>
                        <m:r>
                          <a:rPr lang="en-US" altLang="ja-JP" b="0" i="1" smtClean="0">
                            <a:latin typeface="Cambria Math" panose="02040503050406030204" pitchFamily="18" charset="0"/>
                          </a:rPr>
                          <m:t>𝑚</m:t>
                        </m:r>
                      </m:sub>
                    </m:sSub>
                    <m:r>
                      <a:rPr lang="ja-JP" altLang="en-US" i="1">
                        <a:latin typeface="Cambria Math" panose="02040503050406030204" pitchFamily="18" charset="0"/>
                      </a:rPr>
                      <m:t>を</m:t>
                    </m:r>
                  </m:oMath>
                </a14:m>
                <a:r>
                  <a:rPr lang="ja-JP" altLang="en-US" dirty="0"/>
                  <a:t>小さくすると伝達インピーダンスが大きく下がるが全体として遮断周波数をあげるためにはこれも小さくしなければならない。単純な</a:t>
                </a:r>
                <a:r>
                  <a:rPr lang="en-US" altLang="ja-JP" dirty="0"/>
                  <a:t>TIA</a:t>
                </a:r>
                <a:r>
                  <a:rPr lang="ja-JP" altLang="en-US" dirty="0"/>
                  <a:t>の限界は数十</a:t>
                </a:r>
                <a:r>
                  <a:rPr lang="en-US" altLang="ja-JP" dirty="0"/>
                  <a:t>GHz</a:t>
                </a:r>
                <a:r>
                  <a:rPr lang="ja-JP" altLang="en-US" dirty="0"/>
                  <a:t>程度だと考えられる。</a:t>
                </a:r>
                <a:endParaRPr lang="en-US" altLang="ja-JP" dirty="0"/>
              </a:p>
            </p:txBody>
          </p:sp>
        </mc:Choice>
        <mc:Fallback xmlns="">
          <p:sp>
            <p:nvSpPr>
              <p:cNvPr id="6" name="テキスト ボックス 5">
                <a:extLst>
                  <a:ext uri="{FF2B5EF4-FFF2-40B4-BE49-F238E27FC236}">
                    <a16:creationId xmlns:a16="http://schemas.microsoft.com/office/drawing/2014/main" id="{A3146EFB-9AC1-336A-DE8B-7B3122FF31D3}"/>
                  </a:ext>
                </a:extLst>
              </p:cNvPr>
              <p:cNvSpPr txBox="1">
                <a:spLocks noRot="1" noChangeAspect="1" noMove="1" noResize="1" noEditPoints="1" noAdjustHandles="1" noChangeArrowheads="1" noChangeShapeType="1" noTextEdit="1"/>
              </p:cNvSpPr>
              <p:nvPr/>
            </p:nvSpPr>
            <p:spPr>
              <a:xfrm>
                <a:off x="1029748" y="2553233"/>
                <a:ext cx="10132503" cy="2461764"/>
              </a:xfrm>
              <a:prstGeom prst="rect">
                <a:avLst/>
              </a:prstGeom>
              <a:blipFill>
                <a:blip r:embed="rId2"/>
                <a:stretch>
                  <a:fillRect l="-542" t="-1238" r="-241" b="-2970"/>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8071815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図 9" descr="グラフ, 折れ線グラフ&#10;&#10;自動的に生成された説明">
            <a:extLst>
              <a:ext uri="{FF2B5EF4-FFF2-40B4-BE49-F238E27FC236}">
                <a16:creationId xmlns:a16="http://schemas.microsoft.com/office/drawing/2014/main" id="{BB4A55BA-53ED-0B47-5C9E-E1E2112FF931}"/>
              </a:ext>
            </a:extLst>
          </p:cNvPr>
          <p:cNvPicPr>
            <a:picLocks noChangeAspect="1"/>
          </p:cNvPicPr>
          <p:nvPr/>
        </p:nvPicPr>
        <p:blipFill rotWithShape="1">
          <a:blip r:embed="rId2">
            <a:extLst>
              <a:ext uri="{28A0092B-C50C-407E-A947-70E740481C1C}">
                <a14:useLocalDpi xmlns:a14="http://schemas.microsoft.com/office/drawing/2010/main" val="0"/>
              </a:ext>
            </a:extLst>
          </a:blip>
          <a:srcRect r="11984"/>
          <a:stretch/>
        </p:blipFill>
        <p:spPr>
          <a:xfrm>
            <a:off x="5868979" y="1457789"/>
            <a:ext cx="5794104" cy="4608100"/>
          </a:xfrm>
          <a:prstGeom prst="rect">
            <a:avLst/>
          </a:prstGeom>
        </p:spPr>
      </p:pic>
      <p:sp>
        <p:nvSpPr>
          <p:cNvPr id="2" name="タイトル 1">
            <a:extLst>
              <a:ext uri="{FF2B5EF4-FFF2-40B4-BE49-F238E27FC236}">
                <a16:creationId xmlns:a16="http://schemas.microsoft.com/office/drawing/2014/main" id="{AA5EC6EC-0E43-1E5C-0FB2-F18409E1B563}"/>
              </a:ext>
            </a:extLst>
          </p:cNvPr>
          <p:cNvSpPr>
            <a:spLocks noGrp="1"/>
          </p:cNvSpPr>
          <p:nvPr>
            <p:ph type="title"/>
          </p:nvPr>
        </p:nvSpPr>
        <p:spPr/>
        <p:txBody>
          <a:bodyPr/>
          <a:lstStyle/>
          <a:p>
            <a:r>
              <a:rPr lang="en-US" altLang="ja-JP" dirty="0" err="1"/>
              <a:t>b</a:t>
            </a:r>
            <a:r>
              <a:rPr kumimoji="1" lang="en-US" altLang="ja-JP" dirty="0" err="1"/>
              <a:t>jt</a:t>
            </a:r>
            <a:r>
              <a:rPr kumimoji="1" lang="ja-JP" altLang="en-US" dirty="0"/>
              <a:t>のバッファ回路</a:t>
            </a:r>
          </a:p>
        </p:txBody>
      </p:sp>
      <p:sp>
        <p:nvSpPr>
          <p:cNvPr id="3" name="日付プレースホルダー 2">
            <a:extLst>
              <a:ext uri="{FF2B5EF4-FFF2-40B4-BE49-F238E27FC236}">
                <a16:creationId xmlns:a16="http://schemas.microsoft.com/office/drawing/2014/main" id="{A6F86AA9-FB24-7C96-E493-39ECF8CFC018}"/>
              </a:ext>
            </a:extLst>
          </p:cNvPr>
          <p:cNvSpPr>
            <a:spLocks noGrp="1"/>
          </p:cNvSpPr>
          <p:nvPr>
            <p:ph type="dt" sz="half" idx="10"/>
          </p:nvPr>
        </p:nvSpPr>
        <p:spPr/>
        <p:txBody>
          <a:bodyPr/>
          <a:lstStyle/>
          <a:p>
            <a:fld id="{D960D7A0-95E9-4E80-AEE1-2416C3BC5BFF}" type="datetime1">
              <a:rPr kumimoji="1" lang="ja-JP" altLang="en-US" smtClean="0"/>
              <a:t>2024/6/27</a:t>
            </a:fld>
            <a:endParaRPr kumimoji="1" lang="ja-JP" altLang="en-US"/>
          </a:p>
        </p:txBody>
      </p:sp>
      <p:sp>
        <p:nvSpPr>
          <p:cNvPr id="4" name="スライド番号プレースホルダー 3">
            <a:extLst>
              <a:ext uri="{FF2B5EF4-FFF2-40B4-BE49-F238E27FC236}">
                <a16:creationId xmlns:a16="http://schemas.microsoft.com/office/drawing/2014/main" id="{C9C3C971-503E-696C-54F6-99E2CA6590B3}"/>
              </a:ext>
            </a:extLst>
          </p:cNvPr>
          <p:cNvSpPr>
            <a:spLocks noGrp="1"/>
          </p:cNvSpPr>
          <p:nvPr>
            <p:ph type="sldNum" sz="quarter" idx="12"/>
          </p:nvPr>
        </p:nvSpPr>
        <p:spPr/>
        <p:txBody>
          <a:bodyPr/>
          <a:lstStyle/>
          <a:p>
            <a:fld id="{6294761A-CFE9-4878-87A7-90ECABD59CE5}" type="slidenum">
              <a:rPr kumimoji="1" lang="ja-JP" altLang="en-US" smtClean="0"/>
              <a:t>8</a:t>
            </a:fld>
            <a:endParaRPr kumimoji="1" lang="ja-JP" altLang="en-US"/>
          </a:p>
        </p:txBody>
      </p:sp>
      <p:sp>
        <p:nvSpPr>
          <p:cNvPr id="5" name="フッター プレースホルダー 4">
            <a:extLst>
              <a:ext uri="{FF2B5EF4-FFF2-40B4-BE49-F238E27FC236}">
                <a16:creationId xmlns:a16="http://schemas.microsoft.com/office/drawing/2014/main" id="{B097235F-E144-9B9C-2AF0-B5AD53319019}"/>
              </a:ext>
            </a:extLst>
          </p:cNvPr>
          <p:cNvSpPr>
            <a:spLocks noGrp="1"/>
          </p:cNvSpPr>
          <p:nvPr>
            <p:ph type="ftr" sz="quarter" idx="3"/>
          </p:nvPr>
        </p:nvSpPr>
        <p:spPr/>
        <p:txBody>
          <a:bodyPr/>
          <a:lstStyle/>
          <a:p>
            <a:r>
              <a:rPr lang="en-US" altLang="ja-JP"/>
              <a:t>Wave Signal Processing Circuit Laboratory,  Meiji University</a:t>
            </a:r>
            <a:endParaRPr lang="en-US" altLang="ja-JP" dirty="0"/>
          </a:p>
        </p:txBody>
      </p:sp>
      <p:pic>
        <p:nvPicPr>
          <p:cNvPr id="7" name="図 6" descr="グラフィカル ユーザー インターフェイス, アプリケーション, Teams&#10;&#10;自動的に生成された説明">
            <a:extLst>
              <a:ext uri="{FF2B5EF4-FFF2-40B4-BE49-F238E27FC236}">
                <a16:creationId xmlns:a16="http://schemas.microsoft.com/office/drawing/2014/main" id="{AF656DC2-3C81-5E6E-0238-4B86AA373A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93329" y="1181065"/>
            <a:ext cx="3036205" cy="2580774"/>
          </a:xfrm>
          <a:prstGeom prst="rect">
            <a:avLst/>
          </a:prstGeom>
        </p:spPr>
      </p:pic>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3D5D9CE6-B3B1-B541-5307-B5CAD7FE73D3}"/>
                  </a:ext>
                </a:extLst>
              </p:cNvPr>
              <p:cNvSpPr txBox="1"/>
              <p:nvPr/>
            </p:nvSpPr>
            <p:spPr>
              <a:xfrm>
                <a:off x="204380" y="4230824"/>
                <a:ext cx="6060141" cy="1477328"/>
              </a:xfrm>
              <a:prstGeom prst="rect">
                <a:avLst/>
              </a:prstGeom>
              <a:noFill/>
            </p:spPr>
            <p:txBody>
              <a:bodyPr wrap="square" rtlCol="0">
                <a:spAutoFit/>
              </a:bodyPr>
              <a:lstStyle/>
              <a:p>
                <a:r>
                  <a:rPr lang="ja-JP" altLang="en-US" dirty="0"/>
                  <a:t>左の回路で</a:t>
                </a:r>
                <a14:m>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𝑉</m:t>
                        </m:r>
                      </m:e>
                      <m:sub>
                        <m:r>
                          <a:rPr lang="en-US" altLang="ja-JP" b="0" i="1" smtClean="0">
                            <a:latin typeface="Cambria Math" panose="02040503050406030204" pitchFamily="18" charset="0"/>
                          </a:rPr>
                          <m:t>𝐵𝐸</m:t>
                        </m:r>
                      </m:sub>
                    </m:sSub>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𝑔</m:t>
                        </m:r>
                      </m:e>
                      <m:sub>
                        <m:r>
                          <a:rPr lang="en-US" altLang="ja-JP" b="0" i="1" smtClean="0">
                            <a:latin typeface="Cambria Math" panose="02040503050406030204" pitchFamily="18" charset="0"/>
                          </a:rPr>
                          <m:t>𝑚</m:t>
                        </m:r>
                      </m:sub>
                    </m:sSub>
                  </m:oMath>
                </a14:m>
                <a:r>
                  <a:rPr kumimoji="1" lang="ja-JP" altLang="en-US" dirty="0"/>
                  <a:t>特性をシミュレーションした。</a:t>
                </a:r>
                <a:endParaRPr kumimoji="1" lang="en-US" altLang="ja-JP" dirty="0"/>
              </a:p>
              <a:p>
                <a:r>
                  <a:rPr lang="ja-JP" altLang="en-US" dirty="0"/>
                  <a:t>但し</a:t>
                </a:r>
                <a14:m>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𝑉</m:t>
                        </m:r>
                      </m:e>
                      <m:sub>
                        <m:r>
                          <a:rPr lang="en-US" altLang="ja-JP" b="0" i="1" smtClean="0">
                            <a:latin typeface="Cambria Math" panose="02040503050406030204" pitchFamily="18" charset="0"/>
                          </a:rPr>
                          <m:t>𝐶𝐸</m:t>
                        </m:r>
                      </m:sub>
                    </m:sSub>
                    <m:r>
                      <a:rPr lang="en-US" altLang="ja-JP" b="0" i="1" smtClean="0">
                        <a:latin typeface="Cambria Math" panose="02040503050406030204" pitchFamily="18" charset="0"/>
                      </a:rPr>
                      <m:t>=1.7 </m:t>
                    </m:r>
                    <m:r>
                      <m:rPr>
                        <m:sty m:val="p"/>
                      </m:rPr>
                      <a:rPr lang="en-US" altLang="ja-JP" b="0" i="0" smtClean="0">
                        <a:latin typeface="Cambria Math" panose="02040503050406030204" pitchFamily="18" charset="0"/>
                      </a:rPr>
                      <m:t>V</m:t>
                    </m:r>
                  </m:oMath>
                </a14:m>
                <a:r>
                  <a:rPr kumimoji="1" lang="ja-JP" altLang="en-US" dirty="0"/>
                  <a:t>。</a:t>
                </a:r>
                <a:endParaRPr kumimoji="1" lang="en-US" altLang="ja-JP" dirty="0"/>
              </a:p>
              <a:p>
                <a:endParaRPr lang="en-US" altLang="ja-JP" dirty="0"/>
              </a:p>
              <a:p>
                <a14:m>
                  <m:oMath xmlns:m="http://schemas.openxmlformats.org/officeDocument/2006/math">
                    <m:r>
                      <a:rPr kumimoji="1" lang="en-US" altLang="ja-JP" b="0" i="1" smtClean="0">
                        <a:latin typeface="Cambria Math" panose="02040503050406030204" pitchFamily="18" charset="0"/>
                      </a:rPr>
                      <m:t>20 </m:t>
                    </m:r>
                    <m:r>
                      <a:rPr kumimoji="1" lang="en-US" altLang="ja-JP" b="0" i="1" smtClean="0">
                        <a:latin typeface="Cambria Math" panose="02040503050406030204" pitchFamily="18" charset="0"/>
                      </a:rPr>
                      <m:t>𝑚𝑆</m:t>
                    </m:r>
                  </m:oMath>
                </a14:m>
                <a:r>
                  <a:rPr kumimoji="1" lang="ja-JP" altLang="en-US" dirty="0"/>
                  <a:t>を達成するには</a:t>
                </a:r>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𝐵𝐸</m:t>
                        </m:r>
                      </m:sub>
                    </m:sSub>
                    <m:r>
                      <a:rPr kumimoji="1" lang="en-US" altLang="ja-JP" b="0" i="1" smtClean="0">
                        <a:latin typeface="Cambria Math" panose="02040503050406030204" pitchFamily="18" charset="0"/>
                      </a:rPr>
                      <m:t>=870 </m:t>
                    </m:r>
                    <m:r>
                      <a:rPr kumimoji="1" lang="en-US" altLang="ja-JP" b="0" i="1" smtClean="0">
                        <a:latin typeface="Cambria Math" panose="02040503050406030204" pitchFamily="18" charset="0"/>
                      </a:rPr>
                      <m:t>𝑚𝑉</m:t>
                    </m:r>
                  </m:oMath>
                </a14:m>
                <a:r>
                  <a:rPr kumimoji="1" lang="ja-JP" altLang="en-US" dirty="0"/>
                  <a:t>程度必要であり、</a:t>
                </a:r>
                <a:endParaRPr kumimoji="1" lang="en-US" altLang="ja-JP" dirty="0"/>
              </a:p>
              <a:p>
                <a:r>
                  <a:rPr kumimoji="1" lang="ja-JP" altLang="en-US" dirty="0"/>
                  <a:t>このままバッファにするのは難しい。</a:t>
                </a:r>
              </a:p>
            </p:txBody>
          </p:sp>
        </mc:Choice>
        <mc:Fallback xmlns="">
          <p:sp>
            <p:nvSpPr>
              <p:cNvPr id="8" name="テキスト ボックス 7">
                <a:extLst>
                  <a:ext uri="{FF2B5EF4-FFF2-40B4-BE49-F238E27FC236}">
                    <a16:creationId xmlns:a16="http://schemas.microsoft.com/office/drawing/2014/main" id="{3D5D9CE6-B3B1-B541-5307-B5CAD7FE73D3}"/>
                  </a:ext>
                </a:extLst>
              </p:cNvPr>
              <p:cNvSpPr txBox="1">
                <a:spLocks noRot="1" noChangeAspect="1" noMove="1" noResize="1" noEditPoints="1" noAdjustHandles="1" noChangeArrowheads="1" noChangeShapeType="1" noTextEdit="1"/>
              </p:cNvSpPr>
              <p:nvPr/>
            </p:nvSpPr>
            <p:spPr>
              <a:xfrm>
                <a:off x="204380" y="4230824"/>
                <a:ext cx="6060141" cy="1477328"/>
              </a:xfrm>
              <a:prstGeom prst="rect">
                <a:avLst/>
              </a:prstGeom>
              <a:blipFill>
                <a:blip r:embed="rId4"/>
                <a:stretch>
                  <a:fillRect l="-905" t="-1653" b="-5785"/>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6881264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78D7370-22CB-77C6-6C62-962DFA5AC3C8}"/>
              </a:ext>
            </a:extLst>
          </p:cNvPr>
          <p:cNvSpPr>
            <a:spLocks noGrp="1"/>
          </p:cNvSpPr>
          <p:nvPr>
            <p:ph type="title"/>
          </p:nvPr>
        </p:nvSpPr>
        <p:spPr/>
        <p:txBody>
          <a:bodyPr/>
          <a:lstStyle/>
          <a:p>
            <a:r>
              <a:rPr kumimoji="1" lang="en-US" altLang="ja-JP" dirty="0" err="1"/>
              <a:t>rfnmos</a:t>
            </a:r>
            <a:r>
              <a:rPr kumimoji="1" lang="ja-JP" altLang="en-US" dirty="0"/>
              <a:t>のバッファ回路</a:t>
            </a:r>
          </a:p>
        </p:txBody>
      </p:sp>
      <p:sp>
        <p:nvSpPr>
          <p:cNvPr id="3" name="日付プレースホルダー 2">
            <a:extLst>
              <a:ext uri="{FF2B5EF4-FFF2-40B4-BE49-F238E27FC236}">
                <a16:creationId xmlns:a16="http://schemas.microsoft.com/office/drawing/2014/main" id="{61155A22-00FF-3CCA-D201-2D0CEB150241}"/>
              </a:ext>
            </a:extLst>
          </p:cNvPr>
          <p:cNvSpPr>
            <a:spLocks noGrp="1"/>
          </p:cNvSpPr>
          <p:nvPr>
            <p:ph type="dt" sz="half" idx="10"/>
          </p:nvPr>
        </p:nvSpPr>
        <p:spPr/>
        <p:txBody>
          <a:bodyPr/>
          <a:lstStyle/>
          <a:p>
            <a:fld id="{D960D7A0-95E9-4E80-AEE1-2416C3BC5BFF}" type="datetime1">
              <a:rPr kumimoji="1" lang="ja-JP" altLang="en-US" smtClean="0"/>
              <a:t>2024/6/27</a:t>
            </a:fld>
            <a:endParaRPr kumimoji="1" lang="ja-JP" altLang="en-US"/>
          </a:p>
        </p:txBody>
      </p:sp>
      <p:sp>
        <p:nvSpPr>
          <p:cNvPr id="4" name="スライド番号プレースホルダー 3">
            <a:extLst>
              <a:ext uri="{FF2B5EF4-FFF2-40B4-BE49-F238E27FC236}">
                <a16:creationId xmlns:a16="http://schemas.microsoft.com/office/drawing/2014/main" id="{6100F0C3-DD09-0D7A-850B-ED1DFAC15423}"/>
              </a:ext>
            </a:extLst>
          </p:cNvPr>
          <p:cNvSpPr>
            <a:spLocks noGrp="1"/>
          </p:cNvSpPr>
          <p:nvPr>
            <p:ph type="sldNum" sz="quarter" idx="12"/>
          </p:nvPr>
        </p:nvSpPr>
        <p:spPr/>
        <p:txBody>
          <a:bodyPr/>
          <a:lstStyle/>
          <a:p>
            <a:fld id="{6294761A-CFE9-4878-87A7-90ECABD59CE5}" type="slidenum">
              <a:rPr kumimoji="1" lang="ja-JP" altLang="en-US" smtClean="0"/>
              <a:t>9</a:t>
            </a:fld>
            <a:endParaRPr kumimoji="1" lang="ja-JP" altLang="en-US"/>
          </a:p>
        </p:txBody>
      </p:sp>
      <p:sp>
        <p:nvSpPr>
          <p:cNvPr id="5" name="フッター プレースホルダー 4">
            <a:extLst>
              <a:ext uri="{FF2B5EF4-FFF2-40B4-BE49-F238E27FC236}">
                <a16:creationId xmlns:a16="http://schemas.microsoft.com/office/drawing/2014/main" id="{411392C7-7EB4-71ED-BE5A-9D5759FB570B}"/>
              </a:ext>
            </a:extLst>
          </p:cNvPr>
          <p:cNvSpPr>
            <a:spLocks noGrp="1"/>
          </p:cNvSpPr>
          <p:nvPr>
            <p:ph type="ftr" sz="quarter" idx="3"/>
          </p:nvPr>
        </p:nvSpPr>
        <p:spPr/>
        <p:txBody>
          <a:bodyPr/>
          <a:lstStyle/>
          <a:p>
            <a:r>
              <a:rPr lang="en-US" altLang="ja-JP"/>
              <a:t>Wave Signal Processing Circuit Laboratory,  Meiji University</a:t>
            </a:r>
            <a:endParaRPr lang="en-US" altLang="ja-JP" dirty="0"/>
          </a:p>
        </p:txBody>
      </p:sp>
      <p:pic>
        <p:nvPicPr>
          <p:cNvPr id="7" name="図 6" descr="グラフ&#10;&#10;自動的に生成された説明">
            <a:extLst>
              <a:ext uri="{FF2B5EF4-FFF2-40B4-BE49-F238E27FC236}">
                <a16:creationId xmlns:a16="http://schemas.microsoft.com/office/drawing/2014/main" id="{16B6C74D-3014-0435-E351-49FC09D98C10}"/>
              </a:ext>
            </a:extLst>
          </p:cNvPr>
          <p:cNvPicPr>
            <a:picLocks noChangeAspect="1"/>
          </p:cNvPicPr>
          <p:nvPr/>
        </p:nvPicPr>
        <p:blipFill rotWithShape="1">
          <a:blip r:embed="rId2">
            <a:extLst>
              <a:ext uri="{28A0092B-C50C-407E-A947-70E740481C1C}">
                <a14:useLocalDpi xmlns:a14="http://schemas.microsoft.com/office/drawing/2010/main" val="0"/>
              </a:ext>
            </a:extLst>
          </a:blip>
          <a:srcRect r="10910"/>
          <a:stretch/>
        </p:blipFill>
        <p:spPr>
          <a:xfrm>
            <a:off x="5628653" y="1292684"/>
            <a:ext cx="6296128" cy="4946966"/>
          </a:xfrm>
          <a:prstGeom prst="rect">
            <a:avLst/>
          </a:prstGeom>
        </p:spPr>
      </p:pic>
      <p:pic>
        <p:nvPicPr>
          <p:cNvPr id="9" name="図 8" descr="グラフィカル ユーザー インターフェイス, アプリケーション&#10;&#10;自動的に生成された説明">
            <a:extLst>
              <a:ext uri="{FF2B5EF4-FFF2-40B4-BE49-F238E27FC236}">
                <a16:creationId xmlns:a16="http://schemas.microsoft.com/office/drawing/2014/main" id="{132C630B-D966-06A7-089A-000DB3D067F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0853" y="1399477"/>
            <a:ext cx="4297689" cy="2642621"/>
          </a:xfrm>
          <a:prstGeom prst="rect">
            <a:avLst/>
          </a:prstGeom>
        </p:spPr>
      </p:pic>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DB7C273E-BE42-B2BB-AF7E-44961BF895CC}"/>
                  </a:ext>
                </a:extLst>
              </p:cNvPr>
              <p:cNvSpPr txBox="1"/>
              <p:nvPr/>
            </p:nvSpPr>
            <p:spPr>
              <a:xfrm>
                <a:off x="178113" y="4629620"/>
                <a:ext cx="5827058" cy="1477328"/>
              </a:xfrm>
              <a:prstGeom prst="rect">
                <a:avLst/>
              </a:prstGeom>
              <a:noFill/>
            </p:spPr>
            <p:txBody>
              <a:bodyPr wrap="square" rtlCol="0">
                <a:spAutoFit/>
              </a:bodyPr>
              <a:lstStyle/>
              <a:p>
                <a14:m>
                  <m:oMath xmlns:m="http://schemas.openxmlformats.org/officeDocument/2006/math">
                    <m:r>
                      <a:rPr kumimoji="1" lang="en-US" altLang="ja-JP" b="0" i="1" smtClean="0">
                        <a:latin typeface="Cambria Math" panose="02040503050406030204" pitchFamily="18" charset="0"/>
                      </a:rPr>
                      <m:t>𝐿</m:t>
                    </m:r>
                    <m:r>
                      <a:rPr kumimoji="1" lang="en-US" altLang="ja-JP" b="0" i="1" smtClean="0">
                        <a:latin typeface="Cambria Math" panose="02040503050406030204" pitchFamily="18" charset="0"/>
                      </a:rPr>
                      <m:t>=330 </m:t>
                    </m:r>
                    <m:r>
                      <m:rPr>
                        <m:sty m:val="p"/>
                      </m:rPr>
                      <a:rPr kumimoji="1" lang="en-US" altLang="ja-JP" b="0" i="0" smtClean="0">
                        <a:latin typeface="Cambria Math" panose="02040503050406030204" pitchFamily="18" charset="0"/>
                      </a:rPr>
                      <m:t>nm</m:t>
                    </m:r>
                    <m:r>
                      <a:rPr kumimoji="1" lang="en-US" altLang="ja-JP" b="0" i="0" smtClean="0">
                        <a:latin typeface="Cambria Math" panose="02040503050406030204" pitchFamily="18" charset="0"/>
                      </a:rPr>
                      <m:t>, </m:t>
                    </m:r>
                    <m:r>
                      <a:rPr kumimoji="1" lang="en-US" altLang="ja-JP" b="0" i="1" smtClean="0">
                        <a:latin typeface="Cambria Math" panose="02040503050406030204" pitchFamily="18" charset="0"/>
                      </a:rPr>
                      <m:t>𝑛𝑔</m:t>
                    </m:r>
                    <m:r>
                      <a:rPr kumimoji="1" lang="en-US" altLang="ja-JP" b="0" i="0" smtClean="0">
                        <a:latin typeface="Cambria Math" panose="02040503050406030204" pitchFamily="18" charset="0"/>
                      </a:rPr>
                      <m:t>=32</m:t>
                    </m:r>
                  </m:oMath>
                </a14:m>
                <a:r>
                  <a:rPr kumimoji="1" lang="ja-JP" altLang="en-US" dirty="0"/>
                  <a:t>で</a:t>
                </a:r>
                <a:endParaRPr kumimoji="1" lang="en-US" altLang="ja-JP" dirty="0"/>
              </a:p>
              <a:p>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𝑣</m:t>
                        </m:r>
                      </m:e>
                      <m:sub>
                        <m:r>
                          <a:rPr kumimoji="1" lang="en-US" altLang="ja-JP" b="0" i="1" smtClean="0">
                            <a:latin typeface="Cambria Math" panose="02040503050406030204" pitchFamily="18" charset="0"/>
                          </a:rPr>
                          <m:t>𝑖𝑛</m:t>
                        </m:r>
                      </m:sub>
                    </m:sSub>
                    <m:r>
                      <a:rPr kumimoji="1" lang="en-US" altLang="ja-JP" b="0" i="1" smtClean="0">
                        <a:latin typeface="Cambria Math" panose="02040503050406030204" pitchFamily="18" charset="0"/>
                      </a:rPr>
                      <m:t>=0 </m:t>
                    </m:r>
                    <m:r>
                      <m:rPr>
                        <m:sty m:val="p"/>
                      </m:rPr>
                      <a:rPr kumimoji="1" lang="en-US" altLang="ja-JP" b="0" i="0" smtClean="0">
                        <a:latin typeface="Cambria Math" panose="02040503050406030204" pitchFamily="18" charset="0"/>
                      </a:rPr>
                      <m:t>V</m:t>
                    </m:r>
                  </m:oMath>
                </a14:m>
                <a:r>
                  <a:rPr kumimoji="1" lang="ja-JP" altLang="en-US" dirty="0"/>
                  <a:t>の時に</a:t>
                </a:r>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𝑔</m:t>
                        </m:r>
                      </m:e>
                      <m:sub>
                        <m:r>
                          <a:rPr kumimoji="1" lang="en-US" altLang="ja-JP" b="0" i="1" smtClean="0">
                            <a:latin typeface="Cambria Math" panose="02040503050406030204" pitchFamily="18" charset="0"/>
                          </a:rPr>
                          <m:t>𝑚</m:t>
                        </m:r>
                      </m:sub>
                    </m:sSub>
                    <m:r>
                      <a:rPr kumimoji="1" lang="en-US" altLang="ja-JP" b="0" i="1" smtClean="0">
                        <a:latin typeface="Cambria Math" panose="02040503050406030204" pitchFamily="18" charset="0"/>
                      </a:rPr>
                      <m:t>=20 </m:t>
                    </m:r>
                    <m:r>
                      <m:rPr>
                        <m:sty m:val="p"/>
                      </m:rPr>
                      <a:rPr kumimoji="1" lang="en-US" altLang="ja-JP" b="0" i="0" smtClean="0">
                        <a:latin typeface="Cambria Math" panose="02040503050406030204" pitchFamily="18" charset="0"/>
                      </a:rPr>
                      <m:t>mS</m:t>
                    </m:r>
                  </m:oMath>
                </a14:m>
                <a:r>
                  <a:rPr kumimoji="1" lang="ja-JP" altLang="en-US" dirty="0"/>
                  <a:t>になるよう</a:t>
                </a:r>
                <a14:m>
                  <m:oMath xmlns:m="http://schemas.openxmlformats.org/officeDocument/2006/math">
                    <m:r>
                      <a:rPr kumimoji="1" lang="en-US" altLang="ja-JP" b="0" i="1" smtClean="0">
                        <a:latin typeface="Cambria Math" panose="02040503050406030204" pitchFamily="18" charset="0"/>
                      </a:rPr>
                      <m:t>𝑊</m:t>
                    </m:r>
                  </m:oMath>
                </a14:m>
                <a:r>
                  <a:rPr kumimoji="1" lang="ja-JP" altLang="en-US" dirty="0"/>
                  <a:t>を調整した。</a:t>
                </a:r>
                <a:endParaRPr kumimoji="1" lang="en-US" altLang="ja-JP" dirty="0"/>
              </a:p>
              <a:p>
                <a:endParaRPr lang="en-US" altLang="ja-JP" dirty="0"/>
              </a:p>
              <a:p>
                <a:r>
                  <a:rPr lang="ja-JP" altLang="en-US" dirty="0"/>
                  <a:t>このままでは</a:t>
                </a:r>
                <a:r>
                  <a:rPr lang="en-US" altLang="ja-JP" dirty="0" err="1"/>
                  <a:t>bjt</a:t>
                </a:r>
                <a:r>
                  <a:rPr lang="ja-JP" altLang="en-US" dirty="0"/>
                  <a:t>にせよ</a:t>
                </a:r>
                <a:r>
                  <a:rPr lang="en-US" altLang="ja-JP" dirty="0" err="1"/>
                  <a:t>nmos</a:t>
                </a:r>
                <a:r>
                  <a:rPr lang="ja-JP" altLang="en-US" dirty="0"/>
                  <a:t>にせよ乗算回路の出力によって</a:t>
                </a:r>
                <a14:m>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𝑔</m:t>
                        </m:r>
                      </m:e>
                      <m:sub>
                        <m:r>
                          <a:rPr lang="en-US" altLang="ja-JP" b="0" i="1" smtClean="0">
                            <a:latin typeface="Cambria Math" panose="02040503050406030204" pitchFamily="18" charset="0"/>
                          </a:rPr>
                          <m:t>𝑚</m:t>
                        </m:r>
                      </m:sub>
                    </m:sSub>
                  </m:oMath>
                </a14:m>
                <a:r>
                  <a:rPr lang="ja-JP" altLang="en-US" dirty="0"/>
                  <a:t>がかなり変動するため出力が歪みやすい。</a:t>
                </a:r>
                <a:endParaRPr lang="en-US" altLang="ja-JP" dirty="0"/>
              </a:p>
            </p:txBody>
          </p:sp>
        </mc:Choice>
        <mc:Fallback xmlns="">
          <p:sp>
            <p:nvSpPr>
              <p:cNvPr id="10" name="テキスト ボックス 9">
                <a:extLst>
                  <a:ext uri="{FF2B5EF4-FFF2-40B4-BE49-F238E27FC236}">
                    <a16:creationId xmlns:a16="http://schemas.microsoft.com/office/drawing/2014/main" id="{DB7C273E-BE42-B2BB-AF7E-44961BF895CC}"/>
                  </a:ext>
                </a:extLst>
              </p:cNvPr>
              <p:cNvSpPr txBox="1">
                <a:spLocks noRot="1" noChangeAspect="1" noMove="1" noResize="1" noEditPoints="1" noAdjustHandles="1" noChangeArrowheads="1" noChangeShapeType="1" noTextEdit="1"/>
              </p:cNvSpPr>
              <p:nvPr/>
            </p:nvSpPr>
            <p:spPr>
              <a:xfrm>
                <a:off x="178113" y="4629620"/>
                <a:ext cx="5827058" cy="1477328"/>
              </a:xfrm>
              <a:prstGeom prst="rect">
                <a:avLst/>
              </a:prstGeom>
              <a:blipFill>
                <a:blip r:embed="rId4"/>
                <a:stretch>
                  <a:fillRect l="-837" t="-1646" b="-5761"/>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4228050307"/>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プレゼンテーション1" id="{274603E2-5E24-4E31-BF55-F0E31356CDDC}" vid="{10DCDC75-45A1-4D06-8F61-6B01224EABC4}"/>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PowerPointTemplate</Template>
  <TotalTime>916</TotalTime>
  <Words>496</Words>
  <Application>Microsoft Office PowerPoint</Application>
  <PresentationFormat>ワイド画面</PresentationFormat>
  <Paragraphs>76</Paragraphs>
  <Slides>11</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11</vt:i4>
      </vt:variant>
    </vt:vector>
  </HeadingPairs>
  <TitlesOfParts>
    <vt:vector size="17" baseType="lpstr">
      <vt:lpstr>游ゴシック</vt:lpstr>
      <vt:lpstr>游ゴシック Medium</vt:lpstr>
      <vt:lpstr>Arial</vt:lpstr>
      <vt:lpstr>Cambria Math</vt:lpstr>
      <vt:lpstr>Times New Roman</vt:lpstr>
      <vt:lpstr>Office テーマ</vt:lpstr>
      <vt:lpstr>TIAのAC特性</vt:lpstr>
      <vt:lpstr>PDのみのTIA</vt:lpstr>
      <vt:lpstr>PDのみのTIA</vt:lpstr>
      <vt:lpstr>TIA全体の等価回路</vt:lpstr>
      <vt:lpstr>TIA全体の小信号解析</vt:lpstr>
      <vt:lpstr>TIA全体の等価回路</vt:lpstr>
      <vt:lpstr>律速の原因</vt:lpstr>
      <vt:lpstr>bjtのバッファ回路</vt:lpstr>
      <vt:lpstr>rfnmosのバッファ回路</vt:lpstr>
      <vt:lpstr>VBICモデル</vt:lpstr>
      <vt:lpstr>設計基準類</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KOJIMAHIKARU</dc:creator>
  <cp:lastModifiedBy>Hikaru Kojima</cp:lastModifiedBy>
  <cp:revision>8</cp:revision>
  <dcterms:created xsi:type="dcterms:W3CDTF">2024-06-21T03:46:33Z</dcterms:created>
  <dcterms:modified xsi:type="dcterms:W3CDTF">2024-06-27T06:06:29Z</dcterms:modified>
</cp:coreProperties>
</file>