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F4609-7A35-14B7-CBF5-C886ECA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CA599-05EE-E236-7D0A-E64B8F3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/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は、各トランジスタのゲートソース間電圧がすべて等しく、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また、二乗則と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に流れる電流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r>
                  <a:rPr kumimoji="1" lang="ja-JP" altLang="en-US" sz="2400" dirty="0"/>
                  <a:t>について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⋅250×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100×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0.7−0.5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ここで、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67.5=11.25×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400" dirty="0"/>
                  <a:t>なので、ゲート幅はすべて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11.25 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とし並列数をそれぞれ、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6,12,24</m:t>
                    </m:r>
                  </m:oMath>
                </a14:m>
                <a:r>
                  <a:rPr kumimoji="1" lang="ja-JP" altLang="en-US" sz="2400" dirty="0"/>
                  <a:t>とする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907A777-57F8-7C0B-6A86-B70D9D6C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1785842"/>
                <a:ext cx="10954871" cy="4170629"/>
              </a:xfrm>
              <a:prstGeom prst="rect">
                <a:avLst/>
              </a:prstGeom>
              <a:blipFill>
                <a:blip r:embed="rId2"/>
                <a:stretch>
                  <a:fillRect l="-834" t="-1170" r="-723" b="-2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8899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11.25×24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810269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DE74A-5BB0-75B5-14A3-EEB1C8D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2F2A72-0ED0-24E7-DBAC-B324153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直流電位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0.5332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0.4565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0.1747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直流電流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4.22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mS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2.524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558.8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15.71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509.4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26.83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475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52459FD6-0149-5571-B7D1-646035C1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748158"/>
                  </p:ext>
                </p:extLst>
              </p:nvPr>
            </p:nvGraphicFramePr>
            <p:xfrm>
              <a:off x="6654623" y="593510"/>
              <a:ext cx="5364706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53468">
                      <a:extLst>
                        <a:ext uri="{9D8B030D-6E8A-4147-A177-3AD203B41FA5}">
                          <a16:colId xmlns:a16="http://schemas.microsoft.com/office/drawing/2014/main" val="2239531210"/>
                        </a:ext>
                      </a:extLst>
                    </a:gridCol>
                    <a:gridCol w="955980">
                      <a:extLst>
                        <a:ext uri="{9D8B030D-6E8A-4147-A177-3AD203B41FA5}">
                          <a16:colId xmlns:a16="http://schemas.microsoft.com/office/drawing/2014/main" val="2666748500"/>
                        </a:ext>
                      </a:extLst>
                    </a:gridCol>
                    <a:gridCol w="1039905">
                      <a:extLst>
                        <a:ext uri="{9D8B030D-6E8A-4147-A177-3AD203B41FA5}">
                          <a16:colId xmlns:a16="http://schemas.microsoft.com/office/drawing/2014/main" val="2616699235"/>
                        </a:ext>
                      </a:extLst>
                    </a:gridCol>
                    <a:gridCol w="1237130">
                      <a:extLst>
                        <a:ext uri="{9D8B030D-6E8A-4147-A177-3AD203B41FA5}">
                          <a16:colId xmlns:a16="http://schemas.microsoft.com/office/drawing/2014/main" val="1575169580"/>
                        </a:ext>
                      </a:extLst>
                    </a:gridCol>
                    <a:gridCol w="1378223">
                      <a:extLst>
                        <a:ext uri="{9D8B030D-6E8A-4147-A177-3AD203B41FA5}">
                          <a16:colId xmlns:a16="http://schemas.microsoft.com/office/drawing/2014/main" val="216910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4592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8197" r="-227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894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208197" r="-612097" b="-8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208197" r="-131402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208197" r="-466" b="-8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892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308197" r="-612097" b="-7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308197" r="-131402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308197" r="-466" b="-7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7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408197" r="-612097" b="-6213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408197" r="-131402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408197" r="-466" b="-6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194553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16667" r="-227" b="-53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604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606557" r="-612097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8110" t="-606557" r="-131402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5594" t="-606557" r="-466" b="-4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27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706557" r="-38343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64912" t="-706557" r="-2520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706557" r="-11231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706557" r="-8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53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06557" r="-61209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806557" r="-383439" b="-22295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4912" t="-268852" r="-252047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806557" r="-11231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806557" r="-88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67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906557" r="-61209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906557" r="-383439" b="-1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906557" r="-11231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906557" r="-88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626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006557" r="-61209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9618" t="-1006557" r="-383439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3153" t="-1006557" r="-1123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90265" t="-1006557" r="-88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7065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図 4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3574414F-00AD-CC8E-D98B-D79A739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/>
          <a:stretch/>
        </p:blipFill>
        <p:spPr>
          <a:xfrm>
            <a:off x="0" y="1192271"/>
            <a:ext cx="6908449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/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どこのゲートソース間電圧も設計値より小さいが、設計よりも大きい電流が流れている。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設計値は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として</m:t>
                              </m:r>
                              <m:r>
                                <a:rPr lang="ja-JP" altLang="en-US" sz="2000" i="1" smtClean="0">
                                  <a:latin typeface="Cambria Math" panose="02040503050406030204" pitchFamily="18" charset="0"/>
                                </a:rPr>
                                <m:t>計算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687EA41-A413-819C-8ED3-F4E0A21C0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5" y="4774663"/>
                <a:ext cx="5571564" cy="1891865"/>
              </a:xfrm>
              <a:prstGeom prst="rect">
                <a:avLst/>
              </a:prstGeom>
              <a:blipFill>
                <a:blip r:embed="rId4"/>
                <a:stretch>
                  <a:fillRect l="-175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/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4D6F61-F4D3-BBD5-2C6A-7D22EF4A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6418"/>
                <a:ext cx="2782529" cy="400110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b="0" dirty="0"/>
                  <a:t>今回</a:t>
                </a:r>
                <a:r>
                  <a:rPr lang="ja-JP" altLang="en-US" sz="2400" dirty="0"/>
                  <a:t>は、各トランジスタのゲートソース間電圧がすべて等しい。したがって、チャネル形状比は電流の比と等しくなる。そのため、チャネル長が等しければ各チャネル幅の比は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=1:2:4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となる。そこで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2400" b="0" dirty="0" err="1"/>
                  <a:t>mos</a:t>
                </a:r>
                <a:r>
                  <a:rPr lang="ja-JP" altLang="en-US" sz="2400" b="0" dirty="0"/>
                  <a:t>単体でシミュレーションを行い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の形状比を決定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バルクソース間電圧としきい電圧の関係を導く</a:t>
                </a:r>
                <a:endParaRPr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b="0" dirty="0"/>
                  <a:t>としきい電圧の差分を電圧源から減じる</a:t>
                </a:r>
                <a:endParaRPr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algn="l"/>
                <a:r>
                  <a:rPr lang="ja-JP" altLang="en-US" sz="2400" b="0" dirty="0"/>
                  <a:t>以上で再度設計を行う</a:t>
                </a:r>
                <a:endParaRPr lang="en-US" altLang="ja-JP" sz="2400" b="0" dirty="0"/>
              </a:p>
              <a:p>
                <a:pPr algn="l"/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6" y="1534832"/>
                <a:ext cx="10190824" cy="4524315"/>
              </a:xfrm>
              <a:prstGeom prst="rect">
                <a:avLst/>
              </a:prstGeom>
              <a:blipFill>
                <a:blip r:embed="rId2"/>
                <a:stretch>
                  <a:fillRect l="-957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9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0C8DA-A8C2-1FF1-4DE4-5E8F74C1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414B10-C844-8107-AB1D-18AF1F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21E8ABBB-A753-31F6-0947-908EEAED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r="15422"/>
          <a:stretch/>
        </p:blipFill>
        <p:spPr>
          <a:xfrm>
            <a:off x="0" y="1523538"/>
            <a:ext cx="6361472" cy="533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/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シミュレーション条件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チャネル長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0.54 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並列数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ドレインソース間電圧 </a:t>
                </a:r>
                <a:r>
                  <a:rPr kumimoji="1" lang="en-US" altLang="ja-JP" sz="2400" b="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7921DC-EF2F-D982-4283-44C84DFB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71" y="2869357"/>
                <a:ext cx="5319251" cy="2308324"/>
              </a:xfrm>
              <a:prstGeom prst="rect">
                <a:avLst/>
              </a:prstGeom>
              <a:blipFill>
                <a:blip r:embed="rId3"/>
                <a:stretch>
                  <a:fillRect l="-1835" t="-2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6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667B-26DF-DD5C-27F8-ACF9A9C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os</a:t>
            </a:r>
            <a:r>
              <a:rPr kumimoji="1" lang="ja-JP" altLang="en-US" dirty="0"/>
              <a:t>単体のシミュレーション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A0CC56-511B-DE87-EC5A-C71BDB9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9F70D8C-3090-1690-0DC1-E32940654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r="14750"/>
          <a:stretch/>
        </p:blipFill>
        <p:spPr>
          <a:xfrm>
            <a:off x="0" y="1523538"/>
            <a:ext cx="6361471" cy="533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/>
              <p:nvPr/>
            </p:nvSpPr>
            <p:spPr>
              <a:xfrm>
                <a:off x="6361471" y="1404032"/>
                <a:ext cx="5732206" cy="495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左は</a:t>
                </a:r>
                <a:r>
                  <a:rPr kumimoji="1" lang="en-US" altLang="ja-JP" sz="2400" dirty="0"/>
                  <a:t>Excel</a:t>
                </a:r>
                <a:r>
                  <a:rPr kumimoji="1" lang="ja-JP" altLang="en-US" sz="2400" dirty="0"/>
                  <a:t>でデータを処理した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=0.69~0.71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の範囲での線形近似直線である。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傾き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=0.00828514</m:t>
                    </m:r>
                  </m:oMath>
                </a14:m>
                <a:r>
                  <a:rPr kumimoji="1" lang="ja-JP" altLang="en-US" sz="2400" dirty="0"/>
                  <a:t>であった。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/>
                  <a:t>切片は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0.396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≈0.4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である。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とすると、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altLang="ja-JP" sz="2400" b="0" dirty="0"/>
              </a:p>
              <a:p>
                <a:r>
                  <a:rPr lang="ja-JP" altLang="en-US" sz="2400" dirty="0"/>
                  <a:t>なので、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≈112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2E0C66F-236D-E089-E9F2-8ABD4B78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471" y="1404032"/>
                <a:ext cx="5732206" cy="4952318"/>
              </a:xfrm>
              <a:prstGeom prst="rect">
                <a:avLst/>
              </a:prstGeom>
              <a:blipFill>
                <a:blip r:embed="rId3"/>
                <a:stretch>
                  <a:fillRect l="-1702" t="-984" r="-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9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59D37-FDC6-A579-5597-D9A402CB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チャネル幅の決定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76D161-4228-D2BE-7CD0-D23258B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/>
              <p:nvPr/>
            </p:nvSpPr>
            <p:spPr>
              <a:xfrm>
                <a:off x="679655" y="1897683"/>
                <a:ext cx="10832690" cy="343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にはゲートソース間電圧が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が流れる。したがって、二乗則より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⋅0.54×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112×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0.7−0.4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=53.571⋯×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≈54×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kumimoji="1" lang="ja-JP" altLang="en-US" sz="2400" dirty="0"/>
                  <a:t>倍、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ja-JP" altLang="en-US" sz="2400" dirty="0"/>
                  <a:t>倍なのでチャネル幅は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b="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の並列数は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ja-JP" altLang="en-US" sz="2400" b="0" dirty="0"/>
                  <a:t>、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82CDE56-18BF-4378-ABC8-E4D5F8CA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5" y="1897683"/>
                <a:ext cx="10832690" cy="3431965"/>
              </a:xfrm>
              <a:prstGeom prst="rect">
                <a:avLst/>
              </a:prstGeom>
              <a:blipFill>
                <a:blip r:embed="rId2"/>
                <a:stretch>
                  <a:fillRect l="-844" t="-1421" r="-56" b="-3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2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blipFill>
                <a:blip r:embed="rId2"/>
                <a:stretch>
                  <a:fillRect l="-1478" t="-1124" b="-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=1.5−0.3&gt;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直流設計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電圧範囲</a:t>
            </a:r>
            <a:endParaRPr lang="ja-JP" altLang="en-US" dirty="0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 </a:t>
            </a:r>
            <a:r>
              <a:rPr lang="en-US" altLang="ja-JP" dirty="0"/>
              <a:t>– </a:t>
            </a:r>
            <a:r>
              <a:rPr lang="ja-JP" altLang="en-US" dirty="0"/>
              <a:t>電圧値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また、とりあえず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として計算し、シミュレーションとの差が大きければ再度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の推定などを行う。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309362"/>
                <a:ext cx="4751876" cy="3046988"/>
              </a:xfrm>
              <a:prstGeom prst="rect">
                <a:avLst/>
              </a:prstGeom>
              <a:blipFill>
                <a:blip r:embed="rId4"/>
                <a:stretch>
                  <a:fillRect l="-1923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1320</Words>
  <Application>Microsoft Office PowerPoint</Application>
  <PresentationFormat>ワイド画面</PresentationFormat>
  <Paragraphs>237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 – 電圧範囲</vt:lpstr>
      <vt:lpstr>PowerPoint プレゼンテーション</vt:lpstr>
      <vt:lpstr>直流設計 – 電圧範囲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直流設計 – 電圧値</vt:lpstr>
      <vt:lpstr>直流設計 – 電圧値</vt:lpstr>
      <vt:lpstr>直流設計 – 素子値</vt:lpstr>
      <vt:lpstr>直流シミュレーション</vt:lpstr>
      <vt:lpstr>直流設計</vt:lpstr>
      <vt:lpstr>mos単体のシミュレーション</vt:lpstr>
      <vt:lpstr>mos単体のシミュレーション</vt:lpstr>
      <vt:lpstr>チャネル幅の決定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10</cp:revision>
  <dcterms:created xsi:type="dcterms:W3CDTF">2023-06-29T13:58:00Z</dcterms:created>
  <dcterms:modified xsi:type="dcterms:W3CDTF">2023-07-01T14:46:48Z</dcterms:modified>
</cp:coreProperties>
</file>