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明治大</a:t>
            </a:r>
            <a:r>
              <a:rPr kumimoji="1" lang="ja-JP" altLang="en-US" dirty="0">
                <a:latin typeface="Times Newer Roman" panose="00000500000000000000" pitchFamily="50" charset="0"/>
              </a:rPr>
              <a:t>の現状報告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明治大学　和田研　</a:t>
            </a:r>
            <a:r>
              <a:rPr lang="en-US" altLang="ja-JP" dirty="0"/>
              <a:t>M1</a:t>
            </a:r>
            <a:r>
              <a:rPr lang="ja-JP" altLang="en-US" dirty="0"/>
              <a:t>　小島 光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Email : ce241002@meiji</a:t>
            </a:r>
            <a:r>
              <a:rPr lang="en-US" altLang="ja-JP" dirty="0"/>
              <a:t>.ac.jp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61F67-023E-A623-CE22-5CE89F15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D13A38-1B9F-1A50-6EC9-18FFDDF0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1340F-CCDD-2CD9-3864-EFD72BB7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FC0AF-7006-739D-68F7-C83CF9A75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56D2F-231D-7068-2587-C8A56BB556EA}"/>
              </a:ext>
            </a:extLst>
          </p:cNvPr>
          <p:cNvSpPr txBox="1"/>
          <p:nvPr/>
        </p:nvSpPr>
        <p:spPr>
          <a:xfrm>
            <a:off x="2178423" y="2801317"/>
            <a:ext cx="7270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現状はスケジュールから一週遅れ程度。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乗算回路については現状終了。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の要件と現実から設計を詰める。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1020D-0FFB-ABAE-D46F-C053BD0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B02C-6B7B-37E7-52AE-FF757B7A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明治のスケジュール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EEBED-0BDF-A608-608E-292D257F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02BBD2-659D-E447-CB1B-C0154B7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74DFA-84C9-8104-237E-96E55F72B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547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94199-21F9-947C-D87F-9E3DD9E8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0FEB51-6813-3D48-0B25-A7357F86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78C08F-2186-1A39-8BA6-AC8F99B7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0599B-D224-8D63-E5D9-F6929BB5B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B5BEEB-B020-15EB-CC92-E6AEDA6C706D}"/>
              </a:ext>
            </a:extLst>
          </p:cNvPr>
          <p:cNvSpPr txBox="1"/>
          <p:nvPr/>
        </p:nvSpPr>
        <p:spPr>
          <a:xfrm>
            <a:off x="1236617" y="3245506"/>
            <a:ext cx="971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明治大での回路設計の進捗を共有</a:t>
            </a:r>
            <a:r>
              <a:rPr lang="ja-JP" altLang="en-US" sz="3200" dirty="0"/>
              <a:t>する</a:t>
            </a:r>
            <a:r>
              <a:rPr kumimoji="1" lang="ja-JP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440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8270E-6883-B7AE-5C21-8D97AE5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乗算回路について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32B886-55FA-602F-B638-3108A6BB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683856-29DE-E284-C6D1-7C65FBE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C7E16-3126-B3A9-8736-50CA872B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9B75AFB3-75E1-30B4-F6D9-43F92817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9" y="1807026"/>
            <a:ext cx="7681776" cy="39541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919BB-6065-4B40-8317-D2BAD6A7B997}"/>
              </a:ext>
            </a:extLst>
          </p:cNvPr>
          <p:cNvSpPr txBox="1"/>
          <p:nvPr/>
        </p:nvSpPr>
        <p:spPr>
          <a:xfrm>
            <a:off x="7593874" y="4203490"/>
            <a:ext cx="418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緒方君とは異なる構成。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ギルバート乗算回路を応用し出力振幅の拡大を図る。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0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84813-D963-151A-601E-DAFC5721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乗算回路について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268B9B-9670-BCA5-2DA1-D009B381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AA2426-E0D6-9EB6-6D05-3326C4E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E671F-A664-94DB-55E1-BDA2A8F2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C18C956-E892-22F7-90AE-485522F6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6269117" y="1321182"/>
            <a:ext cx="5606788" cy="4215636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DBD9F5-DBF1-EF95-4ADD-5AE7DC36AB22}"/>
              </a:ext>
            </a:extLst>
          </p:cNvPr>
          <p:cNvGrpSpPr/>
          <p:nvPr/>
        </p:nvGrpSpPr>
        <p:grpSpPr>
          <a:xfrm>
            <a:off x="291469" y="1204838"/>
            <a:ext cx="5804531" cy="4331980"/>
            <a:chOff x="291469" y="1204838"/>
            <a:chExt cx="5804531" cy="4331980"/>
          </a:xfrm>
        </p:grpSpPr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7DDB1B39-8F79-E131-62CE-8EA61B26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23"/>
            <a:stretch/>
          </p:blipFill>
          <p:spPr>
            <a:xfrm>
              <a:off x="291469" y="1321182"/>
              <a:ext cx="5436769" cy="42156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A07D758-D8EF-8E1F-6324-B572B49F09E2}"/>
                    </a:ext>
                  </a:extLst>
                </p:cNvPr>
                <p:cNvSpPr txBox="1"/>
                <p:nvPr/>
              </p:nvSpPr>
              <p:spPr>
                <a:xfrm>
                  <a:off x="5556467" y="2106351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A07D758-D8EF-8E1F-6324-B572B49F0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7" y="2106351"/>
                  <a:ext cx="526218" cy="288947"/>
                </a:xfrm>
                <a:prstGeom prst="rect">
                  <a:avLst/>
                </a:prstGeom>
                <a:blipFill>
                  <a:blip r:embed="rId4"/>
                  <a:stretch>
                    <a:fillRect r="-54023" b="-19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49D48BB-5111-6046-95F5-B516F0F5AD9C}"/>
                    </a:ext>
                  </a:extLst>
                </p:cNvPr>
                <p:cNvSpPr txBox="1"/>
                <p:nvPr/>
              </p:nvSpPr>
              <p:spPr>
                <a:xfrm>
                  <a:off x="5556466" y="2324729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49D48BB-5111-6046-95F5-B516F0F5A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6" y="2324729"/>
                  <a:ext cx="526218" cy="288947"/>
                </a:xfrm>
                <a:prstGeom prst="rect">
                  <a:avLst/>
                </a:prstGeom>
                <a:blipFill>
                  <a:blip r:embed="rId5"/>
                  <a:stretch>
                    <a:fillRect r="-5402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82F3F49-6B67-C9C3-F363-D0863619D918}"/>
                    </a:ext>
                  </a:extLst>
                </p:cNvPr>
                <p:cNvSpPr txBox="1"/>
                <p:nvPr/>
              </p:nvSpPr>
              <p:spPr>
                <a:xfrm>
                  <a:off x="5556466" y="2554242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82F3F49-6B67-C9C3-F363-D0863619D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6" y="2554242"/>
                  <a:ext cx="526218" cy="288947"/>
                </a:xfrm>
                <a:prstGeom prst="rect">
                  <a:avLst/>
                </a:prstGeom>
                <a:blipFill>
                  <a:blip r:embed="rId6"/>
                  <a:stretch>
                    <a:fillRect r="-54023" b="-19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EA66651-AC2E-53ED-0D77-CA320600B0D9}"/>
                    </a:ext>
                  </a:extLst>
                </p:cNvPr>
                <p:cNvSpPr txBox="1"/>
                <p:nvPr/>
              </p:nvSpPr>
              <p:spPr>
                <a:xfrm>
                  <a:off x="5556466" y="2786612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EA66651-AC2E-53ED-0D77-CA320600B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6" y="2786612"/>
                  <a:ext cx="526218" cy="288947"/>
                </a:xfrm>
                <a:prstGeom prst="rect">
                  <a:avLst/>
                </a:prstGeom>
                <a:blipFill>
                  <a:blip r:embed="rId7"/>
                  <a:stretch>
                    <a:fillRect r="-5402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021AC-3C81-A38F-4C34-122EEFB4727B}"/>
                    </a:ext>
                  </a:extLst>
                </p:cNvPr>
                <p:cNvSpPr txBox="1"/>
                <p:nvPr/>
              </p:nvSpPr>
              <p:spPr>
                <a:xfrm>
                  <a:off x="5556465" y="1204838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021AC-3C81-A38F-4C34-122EEFB47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5" y="1204838"/>
                  <a:ext cx="526218" cy="288947"/>
                </a:xfrm>
                <a:prstGeom prst="rect">
                  <a:avLst/>
                </a:prstGeom>
                <a:blipFill>
                  <a:blip r:embed="rId8"/>
                  <a:stretch>
                    <a:fillRect r="-78161" b="-19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32CF6B3-EB05-FDBC-69FD-60A94946DCA5}"/>
                    </a:ext>
                  </a:extLst>
                </p:cNvPr>
                <p:cNvSpPr txBox="1"/>
                <p:nvPr/>
              </p:nvSpPr>
              <p:spPr>
                <a:xfrm>
                  <a:off x="5569782" y="3140053"/>
                  <a:ext cx="526218" cy="288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32CF6B3-EB05-FDBC-69FD-60A94946D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82" y="3140053"/>
                  <a:ext cx="526218" cy="288947"/>
                </a:xfrm>
                <a:prstGeom prst="rect">
                  <a:avLst/>
                </a:prstGeom>
                <a:blipFill>
                  <a:blip r:embed="rId9"/>
                  <a:stretch>
                    <a:fillRect r="-27907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DFDC54C-794E-E875-B027-505EF683A285}"/>
                  </a:ext>
                </a:extLst>
              </p:cNvPr>
              <p:cNvSpPr txBox="1"/>
              <p:nvPr/>
            </p:nvSpPr>
            <p:spPr>
              <a:xfrm>
                <a:off x="942774" y="5539399"/>
                <a:ext cx="487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ともに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dirty="0"/>
                  <a:t>程度までは乗算が</a:t>
                </a:r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できているように見える。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DFDC54C-794E-E875-B027-505EF683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74" y="5539399"/>
                <a:ext cx="4876800" cy="646331"/>
              </a:xfrm>
              <a:prstGeom prst="rect">
                <a:avLst/>
              </a:prstGeom>
              <a:blipFill>
                <a:blip r:embed="rId10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E762804-EBCF-251A-D661-18A8D4F68C39}"/>
                  </a:ext>
                </a:extLst>
              </p:cNvPr>
              <p:cNvSpPr txBox="1"/>
              <p:nvPr/>
            </p:nvSpPr>
            <p:spPr>
              <a:xfrm>
                <a:off x="6634111" y="5667526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/>
                  <a:t>遮断周波数は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r>
                  <a:rPr kumimoji="1" lang="ja-JP" altLang="en-US" dirty="0"/>
                  <a:t>程度まで確保できている。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E762804-EBCF-251A-D661-18A8D4F6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11" y="5667526"/>
                <a:ext cx="4876800" cy="369332"/>
              </a:xfrm>
              <a:prstGeom prst="rect">
                <a:avLst/>
              </a:prstGeom>
              <a:blipFill>
                <a:blip r:embed="rId11"/>
                <a:stretch>
                  <a:fillRect l="-1000" t="-8333" r="-575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857D4-1B9B-4F33-0718-395437C4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48AC62-8680-4F1C-A345-82B1B45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B4F58-C4E8-8853-4AF8-E512ECF3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C3921-F730-A679-D517-915CA0DE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BCECCC0-EDEC-E70F-1751-2B8323EE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3" y="1722557"/>
            <a:ext cx="4884174" cy="4308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F8A35A-9DFF-B990-FA0A-9A95D62FC93A}"/>
                  </a:ext>
                </a:extLst>
              </p:cNvPr>
              <p:cNvSpPr txBox="1"/>
              <p:nvPr/>
            </p:nvSpPr>
            <p:spPr>
              <a:xfrm>
                <a:off x="5918973" y="2168633"/>
                <a:ext cx="53731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フォトダイオードの電流出力を乗算回路の入力である電圧に変換。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Trans-Impedance Amplifier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設計要件は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の出力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μA</m:t>
                    </m:r>
                  </m:oMath>
                </a14:m>
                <a:r>
                  <a:rPr kumimoji="1"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乗算回路の入力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程度を検討しているので、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kΩ</m:t>
                    </m:r>
                  </m:oMath>
                </a14:m>
                <a:r>
                  <a:rPr kumimoji="1" lang="ja-JP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程の</a:t>
                </a:r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伝達インピーダンスが必要となる。</a:t>
                </a:r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F8A35A-9DFF-B990-FA0A-9A95D62F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73" y="2168633"/>
                <a:ext cx="5373189" cy="3416320"/>
              </a:xfrm>
              <a:prstGeom prst="rect">
                <a:avLst/>
              </a:prstGeom>
              <a:blipFill>
                <a:blip r:embed="rId3"/>
                <a:stretch>
                  <a:fillRect l="-1816" t="-1429" r="-1589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1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2F650-F96A-ADA8-A0BE-7B2AA91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A7C340-B004-DA82-EA88-488038D1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65126-9B8F-A83C-BCC7-2759BFCD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0BADF-0A15-AD01-12BE-1D41C5C20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7A7B94B-561A-990A-453A-54EEA5C9BBC2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10" name="図 9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4DE284A2-1393-6766-9E03-2EE708D2B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E25FA1-559D-108A-9110-C019C19C6FFF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3CD7396-6F1A-D127-76A2-40BEB5580A8E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CE4E761-5C21-9FAC-17B8-4C4BAF0FEF85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28A037DA-319E-AACD-7B2A-9C60497D0F54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D3B6190-4F09-3689-B1FD-934127AF2A9F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96CAE2E-5F1F-0F39-6C4B-062248BD9554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DBE60D4-4D68-DF45-C9DE-739AA9FE8C2A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C32E7B-5119-41DE-1A88-E6DF8153AFB5}"/>
              </a:ext>
            </a:extLst>
          </p:cNvPr>
          <p:cNvSpPr txBox="1"/>
          <p:nvPr/>
        </p:nvSpPr>
        <p:spPr>
          <a:xfrm>
            <a:off x="7541623" y="2276986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現状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には周波数と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伝達インピーダンスのトレードオフがあり、乗算器の周波数特性を生かしきれない。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そこで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の伝達インピーダンスはある程度に抑え、増幅回路を接続することで合計の伝達インピーダンスを稼ぐ方針を検討している。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2044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13515-7DCC-0934-94CB-AAD25C9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BF6CEF-0A04-DAF5-B400-D92B27F9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22A515-848C-9403-E6CB-C256EC7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791C4E-3EDC-31D3-5153-A2C47163D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C7556300-C054-1ED4-53D4-7E668DD3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4" y="1617176"/>
            <a:ext cx="6609813" cy="4626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63725D-4610-DE76-8C19-102A84BA18C9}"/>
                  </a:ext>
                </a:extLst>
              </p:cNvPr>
              <p:cNvSpPr txBox="1"/>
              <p:nvPr/>
            </p:nvSpPr>
            <p:spPr>
              <a:xfrm>
                <a:off x="6716934" y="3030583"/>
                <a:ext cx="473483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TIA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と増幅回路はそれぞれ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程度の遮断周波数だが、接続すると数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程度に落ち込んだ。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現在はこの問題を改善すべく研究中。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63725D-4610-DE76-8C19-102A84BA1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34" y="3030583"/>
                <a:ext cx="4734837" cy="1631216"/>
              </a:xfrm>
              <a:prstGeom prst="rect">
                <a:avLst/>
              </a:prstGeom>
              <a:blipFill>
                <a:blip r:embed="rId3"/>
                <a:stretch>
                  <a:fillRect l="-1416" t="-2239" r="-772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8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06E11-3A7A-60AF-3FC1-A854F162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明治のスケジュール</a:t>
            </a:r>
            <a:endParaRPr kumimoji="1"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960B65-C1EF-90C4-0DB4-42FB3E4F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F2FB9-688B-736A-020B-28C76E2D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B4194-4A3D-FFFA-2262-1621C21DD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5CAE3C-EE6A-AB37-7E32-BF98E86B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692"/>
            <a:ext cx="12192000" cy="54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159</TotalTime>
  <Words>401</Words>
  <Application>Microsoft Office PowerPoint</Application>
  <PresentationFormat>ワイド画面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Medium</vt:lpstr>
      <vt:lpstr>Arial</vt:lpstr>
      <vt:lpstr>Cambria Math</vt:lpstr>
      <vt:lpstr>Times New Roman</vt:lpstr>
      <vt:lpstr>Times Newer Roman</vt:lpstr>
      <vt:lpstr>Office テーマ</vt:lpstr>
      <vt:lpstr>明治大の現状報告</vt:lpstr>
      <vt:lpstr>目次</vt:lpstr>
      <vt:lpstr>目的</vt:lpstr>
      <vt:lpstr>乗算回路について</vt:lpstr>
      <vt:lpstr>乗算回路について</vt:lpstr>
      <vt:lpstr>TIAの設計</vt:lpstr>
      <vt:lpstr>TIAの設計</vt:lpstr>
      <vt:lpstr>TIAの設計</vt:lpstr>
      <vt:lpstr>明治のスケジュール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 Hikaru</dc:creator>
  <cp:lastModifiedBy>KOJIMAHIKARU</cp:lastModifiedBy>
  <cp:revision>2</cp:revision>
  <dcterms:created xsi:type="dcterms:W3CDTF">2024-06-23T06:05:45Z</dcterms:created>
  <dcterms:modified xsi:type="dcterms:W3CDTF">2024-06-23T13:43:53Z</dcterms:modified>
</cp:coreProperties>
</file>