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4660"/>
  </p:normalViewPr>
  <p:slideViewPr>
    <p:cSldViewPr snapToGrid="0">
      <p:cViewPr>
        <p:scale>
          <a:sx n="30" d="100"/>
          <a:sy n="30" d="100"/>
        </p:scale>
        <p:origin x="1306" y="-2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0458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33377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10700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54554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48382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621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8833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47690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84383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39860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9701EC-1D4E-449D-8ACD-7147EEF9A6F9}" type="datetimeFigureOut">
              <a:rPr kumimoji="1" lang="ja-JP" altLang="en-US" smtClean="0"/>
              <a:t>2024/2/22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5895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BB9701EC-1D4E-449D-8ACD-7147EEF9A6F9}" type="datetimeFigureOut">
              <a:rPr kumimoji="1" lang="ja-JP" altLang="en-US" smtClean="0"/>
              <a:t>2024/2/22</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494231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図 54" descr="夜に光っている数々の星&#10;&#10;自動的に生成された説明">
            <a:extLst>
              <a:ext uri="{FF2B5EF4-FFF2-40B4-BE49-F238E27FC236}">
                <a16:creationId xmlns:a16="http://schemas.microsoft.com/office/drawing/2014/main" id="{C5A3A7F5-7709-4A8C-15CB-C38084EDA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142" y="22827539"/>
            <a:ext cx="13988103" cy="7382610"/>
          </a:xfrm>
          <a:prstGeom prst="rect">
            <a:avLst/>
          </a:prstGeom>
        </p:spPr>
      </p:pic>
      <p:sp>
        <p:nvSpPr>
          <p:cNvPr id="17" name="テキスト ボックス 16">
            <a:extLst>
              <a:ext uri="{FF2B5EF4-FFF2-40B4-BE49-F238E27FC236}">
                <a16:creationId xmlns:a16="http://schemas.microsoft.com/office/drawing/2014/main" id="{CFFEC927-A5F1-9155-6699-2B6E0AC3B12C}"/>
              </a:ext>
            </a:extLst>
          </p:cNvPr>
          <p:cNvSpPr txBox="1"/>
          <p:nvPr/>
        </p:nvSpPr>
        <p:spPr>
          <a:xfrm>
            <a:off x="3707987" y="19567393"/>
            <a:ext cx="11513297" cy="1446550"/>
          </a:xfrm>
          <a:prstGeom prst="rect">
            <a:avLst/>
          </a:prstGeom>
          <a:noFill/>
        </p:spPr>
        <p:txBody>
          <a:bodyPr wrap="square" rtlCol="0">
            <a:spAutoFit/>
          </a:bodyPr>
          <a:lstStyle/>
          <a:p>
            <a:r>
              <a:rPr lang="ja-JP" altLang="en-US" sz="4400" dirty="0">
                <a:solidFill>
                  <a:schemeClr val="accent2">
                    <a:lumMod val="75000"/>
                  </a:schemeClr>
                </a:solidFill>
              </a:rPr>
              <a:t>ギルバート乗算回路に代わる出力範囲の</a:t>
            </a:r>
            <a:endParaRPr lang="en-US" altLang="ja-JP" sz="4400" dirty="0">
              <a:solidFill>
                <a:schemeClr val="accent2">
                  <a:lumMod val="75000"/>
                </a:schemeClr>
              </a:solidFill>
            </a:endParaRPr>
          </a:p>
          <a:p>
            <a:r>
              <a:rPr lang="ja-JP" altLang="en-US" sz="4400" dirty="0">
                <a:solidFill>
                  <a:schemeClr val="accent2">
                    <a:lumMod val="75000"/>
                  </a:schemeClr>
                </a:solidFill>
              </a:rPr>
              <a:t>大きいアナログ乗算回路の検討</a:t>
            </a:r>
          </a:p>
        </p:txBody>
      </p:sp>
      <p:sp>
        <p:nvSpPr>
          <p:cNvPr id="5" name="正方形/長方形 4">
            <a:extLst>
              <a:ext uri="{FF2B5EF4-FFF2-40B4-BE49-F238E27FC236}">
                <a16:creationId xmlns:a16="http://schemas.microsoft.com/office/drawing/2014/main" id="{9C8837B8-2545-EAD2-590D-1EC040AD2BA3}"/>
              </a:ext>
            </a:extLst>
          </p:cNvPr>
          <p:cNvSpPr/>
          <p:nvPr/>
        </p:nvSpPr>
        <p:spPr>
          <a:xfrm>
            <a:off x="1388697" y="751753"/>
            <a:ext cx="27665174" cy="372079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テキスト ボックス 3">
            <a:extLst>
              <a:ext uri="{FF2B5EF4-FFF2-40B4-BE49-F238E27FC236}">
                <a16:creationId xmlns:a16="http://schemas.microsoft.com/office/drawing/2014/main" id="{F7C6157B-F6DF-25C0-FFBE-6880ABF1ABFB}"/>
              </a:ext>
            </a:extLst>
          </p:cNvPr>
          <p:cNvSpPr txBox="1"/>
          <p:nvPr/>
        </p:nvSpPr>
        <p:spPr>
          <a:xfrm>
            <a:off x="710545" y="998011"/>
            <a:ext cx="29308714" cy="2492990"/>
          </a:xfrm>
          <a:prstGeom prst="rect">
            <a:avLst/>
          </a:prstGeom>
          <a:noFill/>
        </p:spPr>
        <p:txBody>
          <a:bodyPr wrap="square" rtlCol="0">
            <a:spAutoFit/>
          </a:bodyPr>
          <a:lstStyle/>
          <a:p>
            <a:pPr algn="ctr"/>
            <a:r>
              <a:rPr lang="ja-JP" altLang="en-US" sz="7500" dirty="0"/>
              <a:t>カレントミラーを組み合わせた折り返し型アナログ乗算回路の</a:t>
            </a:r>
            <a:endParaRPr lang="en-US" altLang="ja-JP" sz="7500" dirty="0"/>
          </a:p>
          <a:p>
            <a:pPr algn="ctr"/>
            <a:r>
              <a:rPr lang="ja-JP" altLang="en-US" sz="7500" dirty="0"/>
              <a:t>出力範囲を拡大する回路構成</a:t>
            </a:r>
          </a:p>
        </p:txBody>
      </p:sp>
      <p:sp>
        <p:nvSpPr>
          <p:cNvPr id="6" name="テキスト ボックス 5">
            <a:extLst>
              <a:ext uri="{FF2B5EF4-FFF2-40B4-BE49-F238E27FC236}">
                <a16:creationId xmlns:a16="http://schemas.microsoft.com/office/drawing/2014/main" id="{9795C848-A0EA-CCA4-6DC1-BCE94DA5D87C}"/>
              </a:ext>
            </a:extLst>
          </p:cNvPr>
          <p:cNvSpPr txBox="1"/>
          <p:nvPr/>
        </p:nvSpPr>
        <p:spPr>
          <a:xfrm>
            <a:off x="11575799" y="3559634"/>
            <a:ext cx="17091225" cy="769443"/>
          </a:xfrm>
          <a:prstGeom prst="rect">
            <a:avLst/>
          </a:prstGeom>
          <a:noFill/>
        </p:spPr>
        <p:txBody>
          <a:bodyPr wrap="square" rtlCol="0">
            <a:spAutoFit/>
          </a:bodyPr>
          <a:lstStyle/>
          <a:p>
            <a:pPr algn="r"/>
            <a:r>
              <a:rPr lang="ja-JP" altLang="en-US" sz="4400" dirty="0"/>
              <a:t>波動信号処理回路研究室　</a:t>
            </a:r>
            <a:r>
              <a:rPr lang="en-US" altLang="ja-JP" sz="4400" dirty="0"/>
              <a:t>B4</a:t>
            </a:r>
            <a:r>
              <a:rPr lang="ja-JP" altLang="en-US" sz="4400" dirty="0"/>
              <a:t>　小島 光</a:t>
            </a:r>
          </a:p>
        </p:txBody>
      </p:sp>
      <p:sp>
        <p:nvSpPr>
          <p:cNvPr id="9" name="テキスト ボックス 8">
            <a:extLst>
              <a:ext uri="{FF2B5EF4-FFF2-40B4-BE49-F238E27FC236}">
                <a16:creationId xmlns:a16="http://schemas.microsoft.com/office/drawing/2014/main" id="{6D106E1E-9474-2EF0-8E8C-EFEF9A49227F}"/>
              </a:ext>
            </a:extLst>
          </p:cNvPr>
          <p:cNvSpPr txBox="1"/>
          <p:nvPr/>
        </p:nvSpPr>
        <p:spPr>
          <a:xfrm>
            <a:off x="1517055" y="4968637"/>
            <a:ext cx="2879572" cy="1015663"/>
          </a:xfrm>
          <a:prstGeom prst="rect">
            <a:avLst/>
          </a:prstGeom>
          <a:noFill/>
        </p:spPr>
        <p:txBody>
          <a:bodyPr wrap="square" rtlCol="0">
            <a:spAutoFit/>
          </a:bodyPr>
          <a:lstStyle/>
          <a:p>
            <a:r>
              <a:rPr lang="ja-JP" altLang="en-US" sz="6000" dirty="0">
                <a:solidFill>
                  <a:schemeClr val="tx2"/>
                </a:solidFill>
              </a:rPr>
              <a:t>背景</a:t>
            </a:r>
            <a:endParaRPr lang="ja-JP" altLang="en-US" sz="7200" dirty="0">
              <a:solidFill>
                <a:schemeClr val="tx2"/>
              </a:solidFill>
            </a:endParaRPr>
          </a:p>
        </p:txBody>
      </p:sp>
      <p:sp>
        <p:nvSpPr>
          <p:cNvPr id="10" name="テキスト ボックス 9">
            <a:extLst>
              <a:ext uri="{FF2B5EF4-FFF2-40B4-BE49-F238E27FC236}">
                <a16:creationId xmlns:a16="http://schemas.microsoft.com/office/drawing/2014/main" id="{0B484CAB-6AA4-D425-93E1-6A04BA753A22}"/>
              </a:ext>
            </a:extLst>
          </p:cNvPr>
          <p:cNvSpPr txBox="1"/>
          <p:nvPr/>
        </p:nvSpPr>
        <p:spPr>
          <a:xfrm>
            <a:off x="1402961" y="6040944"/>
            <a:ext cx="13583201" cy="5509200"/>
          </a:xfrm>
          <a:prstGeom prst="rect">
            <a:avLst/>
          </a:prstGeom>
          <a:noFill/>
        </p:spPr>
        <p:txBody>
          <a:bodyPr wrap="square" rtlCol="0">
            <a:spAutoFit/>
          </a:bodyPr>
          <a:lstStyle/>
          <a:p>
            <a:r>
              <a:rPr lang="ja-JP" altLang="en-US" sz="4400" dirty="0"/>
              <a:t>フォトニックリザバという機械学習では光によって高速な計算を行うが、出力には適切な重みづけを行った積和演算が必要とされている。しかしながら光での高速な積和演算は現状困難であるため、その高速性を生かすため電気に変換して積和演算を行うことが研究されている。積和演算では多数の重みづけされた信号の和を出力とするため、各乗算器における出力範囲が限られ、</a:t>
            </a:r>
            <a:r>
              <a:rPr lang="en-US" altLang="ja-JP" sz="4400" dirty="0"/>
              <a:t>S/N</a:t>
            </a:r>
            <a:r>
              <a:rPr lang="ja-JP" altLang="en-US" sz="4400" dirty="0"/>
              <a:t>比の劣化が懸念される。</a:t>
            </a:r>
          </a:p>
        </p:txBody>
      </p:sp>
      <p:sp>
        <p:nvSpPr>
          <p:cNvPr id="14" name="正方形/長方形 13">
            <a:extLst>
              <a:ext uri="{FF2B5EF4-FFF2-40B4-BE49-F238E27FC236}">
                <a16:creationId xmlns:a16="http://schemas.microsoft.com/office/drawing/2014/main" id="{A4CB799A-D06B-387D-C547-92A01589D741}"/>
              </a:ext>
            </a:extLst>
          </p:cNvPr>
          <p:cNvSpPr/>
          <p:nvPr/>
        </p:nvSpPr>
        <p:spPr>
          <a:xfrm>
            <a:off x="15470670" y="7810050"/>
            <a:ext cx="13583201" cy="182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AFE9ECE7-ECAC-743F-D43A-87951ED45684}"/>
              </a:ext>
            </a:extLst>
          </p:cNvPr>
          <p:cNvSpPr/>
          <p:nvPr/>
        </p:nvSpPr>
        <p:spPr>
          <a:xfrm>
            <a:off x="1388697" y="4836192"/>
            <a:ext cx="13583201" cy="14010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0DF92254-E2EA-45C2-2E2B-DCBAA768A0AC}"/>
              </a:ext>
            </a:extLst>
          </p:cNvPr>
          <p:cNvSpPr txBox="1"/>
          <p:nvPr/>
        </p:nvSpPr>
        <p:spPr>
          <a:xfrm>
            <a:off x="0" y="17878295"/>
            <a:ext cx="10844119" cy="584775"/>
          </a:xfrm>
          <a:prstGeom prst="rect">
            <a:avLst/>
          </a:prstGeom>
          <a:noFill/>
        </p:spPr>
        <p:txBody>
          <a:bodyPr wrap="square" rtlCol="0">
            <a:spAutoFit/>
          </a:bodyPr>
          <a:lstStyle/>
          <a:p>
            <a:pPr algn="ctr"/>
            <a:r>
              <a:rPr lang="ja-JP" altLang="en-US" sz="3200" dirty="0"/>
              <a:t>フォトニックリザバとその後処理部のモデル</a:t>
            </a:r>
          </a:p>
        </p:txBody>
      </p:sp>
      <p:sp>
        <p:nvSpPr>
          <p:cNvPr id="16" name="正方形/長方形 15">
            <a:extLst>
              <a:ext uri="{FF2B5EF4-FFF2-40B4-BE49-F238E27FC236}">
                <a16:creationId xmlns:a16="http://schemas.microsoft.com/office/drawing/2014/main" id="{65E5EEC1-4174-AFC1-F3F4-00130BB5C3BD}"/>
              </a:ext>
            </a:extLst>
          </p:cNvPr>
          <p:cNvSpPr/>
          <p:nvPr/>
        </p:nvSpPr>
        <p:spPr>
          <a:xfrm>
            <a:off x="1341758" y="19218782"/>
            <a:ext cx="13583201" cy="2014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 name="テキスト ボックス 17">
            <a:extLst>
              <a:ext uri="{FF2B5EF4-FFF2-40B4-BE49-F238E27FC236}">
                <a16:creationId xmlns:a16="http://schemas.microsoft.com/office/drawing/2014/main" id="{FA6E64DB-E2D8-C1AE-94B9-EB18629DA923}"/>
              </a:ext>
            </a:extLst>
          </p:cNvPr>
          <p:cNvSpPr txBox="1"/>
          <p:nvPr/>
        </p:nvSpPr>
        <p:spPr>
          <a:xfrm>
            <a:off x="1517055" y="19827353"/>
            <a:ext cx="2471282" cy="1015663"/>
          </a:xfrm>
          <a:prstGeom prst="rect">
            <a:avLst/>
          </a:prstGeom>
          <a:noFill/>
        </p:spPr>
        <p:txBody>
          <a:bodyPr wrap="square" rtlCol="0">
            <a:spAutoFit/>
          </a:bodyPr>
          <a:lstStyle/>
          <a:p>
            <a:r>
              <a:rPr lang="ja-JP" altLang="en-US" sz="6000" dirty="0">
                <a:solidFill>
                  <a:schemeClr val="tx2"/>
                </a:solidFill>
              </a:rPr>
              <a:t>目的</a:t>
            </a:r>
            <a:endParaRPr lang="ja-JP" altLang="en-US" sz="5400" dirty="0">
              <a:solidFill>
                <a:schemeClr val="tx2"/>
              </a:solidFill>
            </a:endParaRPr>
          </a:p>
        </p:txBody>
      </p:sp>
      <p:sp>
        <p:nvSpPr>
          <p:cNvPr id="19" name="正方形/長方形 18">
            <a:extLst>
              <a:ext uri="{FF2B5EF4-FFF2-40B4-BE49-F238E27FC236}">
                <a16:creationId xmlns:a16="http://schemas.microsoft.com/office/drawing/2014/main" id="{94C77B0F-C8ED-5AF4-8DEF-0C45BE080213}"/>
              </a:ext>
            </a:extLst>
          </p:cNvPr>
          <p:cNvSpPr/>
          <p:nvPr/>
        </p:nvSpPr>
        <p:spPr>
          <a:xfrm>
            <a:off x="1402962" y="21605272"/>
            <a:ext cx="13583201" cy="203899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0" name="テキスト ボックス 19">
            <a:extLst>
              <a:ext uri="{FF2B5EF4-FFF2-40B4-BE49-F238E27FC236}">
                <a16:creationId xmlns:a16="http://schemas.microsoft.com/office/drawing/2014/main" id="{B7A4DDC7-E146-B316-6989-DC6299BEB7D6}"/>
              </a:ext>
            </a:extLst>
          </p:cNvPr>
          <p:cNvSpPr txBox="1"/>
          <p:nvPr/>
        </p:nvSpPr>
        <p:spPr>
          <a:xfrm>
            <a:off x="1501700" y="21766244"/>
            <a:ext cx="8074099" cy="1015663"/>
          </a:xfrm>
          <a:prstGeom prst="rect">
            <a:avLst/>
          </a:prstGeom>
          <a:noFill/>
        </p:spPr>
        <p:txBody>
          <a:bodyPr wrap="square" rtlCol="0">
            <a:spAutoFit/>
          </a:bodyPr>
          <a:lstStyle/>
          <a:p>
            <a:r>
              <a:rPr lang="ja-JP" altLang="en-US" sz="6000" dirty="0">
                <a:solidFill>
                  <a:schemeClr val="tx2"/>
                </a:solidFill>
              </a:rPr>
              <a:t>アナログ乗算回路</a:t>
            </a:r>
          </a:p>
        </p:txBody>
      </p:sp>
      <p:sp>
        <p:nvSpPr>
          <p:cNvPr id="24" name="テキスト ボックス 23">
            <a:extLst>
              <a:ext uri="{FF2B5EF4-FFF2-40B4-BE49-F238E27FC236}">
                <a16:creationId xmlns:a16="http://schemas.microsoft.com/office/drawing/2014/main" id="{FFB7EB5B-9044-A4E7-D452-9EF432239061}"/>
              </a:ext>
            </a:extLst>
          </p:cNvPr>
          <p:cNvSpPr txBox="1"/>
          <p:nvPr/>
        </p:nvSpPr>
        <p:spPr>
          <a:xfrm>
            <a:off x="1410796" y="30614312"/>
            <a:ext cx="13583197" cy="2800767"/>
          </a:xfrm>
          <a:prstGeom prst="rect">
            <a:avLst/>
          </a:prstGeom>
          <a:noFill/>
        </p:spPr>
        <p:txBody>
          <a:bodyPr wrap="square" rtlCol="0">
            <a:spAutoFit/>
          </a:bodyPr>
          <a:lstStyle/>
          <a:p>
            <a:pPr algn="l"/>
            <a:r>
              <a:rPr lang="ja-JP" altLang="en-US" sz="4400" dirty="0"/>
              <a:t>ギルバート乗算回路を電流源とカレントミラーを使って折り返したような構造をとることで</a:t>
            </a:r>
            <a:endParaRPr lang="en-US" altLang="ja-JP" sz="4400" dirty="0"/>
          </a:p>
          <a:p>
            <a:pPr algn="l"/>
            <a:r>
              <a:rPr lang="ja-JP" altLang="en-US" sz="4400" dirty="0"/>
              <a:t>クロスカップル差動対の直流電位を下げることができる。</a:t>
            </a:r>
            <a:endParaRPr lang="en-US" altLang="ja-JP" sz="4400" dirty="0"/>
          </a:p>
        </p:txBody>
      </p:sp>
      <p:sp>
        <p:nvSpPr>
          <p:cNvPr id="25" name="テキスト ボックス 24">
            <a:extLst>
              <a:ext uri="{FF2B5EF4-FFF2-40B4-BE49-F238E27FC236}">
                <a16:creationId xmlns:a16="http://schemas.microsoft.com/office/drawing/2014/main" id="{AAE9278B-975F-120D-CF95-7634FE8CADB4}"/>
              </a:ext>
            </a:extLst>
          </p:cNvPr>
          <p:cNvSpPr txBox="1"/>
          <p:nvPr/>
        </p:nvSpPr>
        <p:spPr>
          <a:xfrm>
            <a:off x="1592844" y="37224833"/>
            <a:ext cx="2471282" cy="1208741"/>
          </a:xfrm>
          <a:prstGeom prst="rect">
            <a:avLst/>
          </a:prstGeom>
          <a:noFill/>
        </p:spPr>
        <p:txBody>
          <a:bodyPr wrap="square" rtlCol="0">
            <a:spAutoFit/>
          </a:bodyPr>
          <a:lstStyle/>
          <a:p>
            <a:r>
              <a:rPr lang="ja-JP" altLang="en-US" sz="1200" dirty="0">
                <a:solidFill>
                  <a:schemeClr val="tx2"/>
                </a:solidFill>
              </a:rPr>
              <a:t>利点</a:t>
            </a:r>
          </a:p>
        </p:txBody>
      </p:sp>
      <p:sp>
        <p:nvSpPr>
          <p:cNvPr id="26" name="テキスト ボックス 25">
            <a:extLst>
              <a:ext uri="{FF2B5EF4-FFF2-40B4-BE49-F238E27FC236}">
                <a16:creationId xmlns:a16="http://schemas.microsoft.com/office/drawing/2014/main" id="{635831E9-CFDE-5C63-FB9E-3E938439D1D1}"/>
              </a:ext>
            </a:extLst>
          </p:cNvPr>
          <p:cNvSpPr txBox="1"/>
          <p:nvPr/>
        </p:nvSpPr>
        <p:spPr>
          <a:xfrm>
            <a:off x="2489563" y="38259885"/>
            <a:ext cx="10986716" cy="1074435"/>
          </a:xfrm>
          <a:prstGeom prst="rect">
            <a:avLst/>
          </a:prstGeom>
          <a:noFill/>
        </p:spPr>
        <p:txBody>
          <a:bodyPr wrap="square" rtlCol="0">
            <a:spAutoFit/>
          </a:bodyPr>
          <a:lstStyle/>
          <a:p>
            <a:pPr marL="171450" indent="-171450">
              <a:buClr>
                <a:schemeClr val="tx1"/>
              </a:buClr>
              <a:buFont typeface="Arial" panose="020B0604020202020204" pitchFamily="34" charset="0"/>
              <a:buChar char="•"/>
            </a:pPr>
            <a:r>
              <a:rPr lang="ja-JP" altLang="en-US" sz="1000" dirty="0">
                <a:solidFill>
                  <a:schemeClr val="accent2"/>
                </a:solidFill>
              </a:rPr>
              <a:t>出力範囲、入力範囲の拡大</a:t>
            </a:r>
          </a:p>
        </p:txBody>
      </p:sp>
      <p:sp>
        <p:nvSpPr>
          <p:cNvPr id="27" name="テキスト ボックス 26">
            <a:extLst>
              <a:ext uri="{FF2B5EF4-FFF2-40B4-BE49-F238E27FC236}">
                <a16:creationId xmlns:a16="http://schemas.microsoft.com/office/drawing/2014/main" id="{616DF79F-ACE1-68C5-D52B-FE481C9C0E6D}"/>
              </a:ext>
            </a:extLst>
          </p:cNvPr>
          <p:cNvSpPr txBox="1"/>
          <p:nvPr/>
        </p:nvSpPr>
        <p:spPr>
          <a:xfrm>
            <a:off x="1517055" y="39078446"/>
            <a:ext cx="2471282" cy="1208741"/>
          </a:xfrm>
          <a:prstGeom prst="rect">
            <a:avLst/>
          </a:prstGeom>
          <a:noFill/>
        </p:spPr>
        <p:txBody>
          <a:bodyPr wrap="square" rtlCol="0">
            <a:spAutoFit/>
          </a:bodyPr>
          <a:lstStyle/>
          <a:p>
            <a:r>
              <a:rPr lang="ja-JP" altLang="en-US" sz="1200" dirty="0">
                <a:solidFill>
                  <a:schemeClr val="tx2"/>
                </a:solidFill>
              </a:rPr>
              <a:t>欠点</a:t>
            </a:r>
          </a:p>
        </p:txBody>
      </p:sp>
      <p:sp>
        <p:nvSpPr>
          <p:cNvPr id="28" name="テキスト ボックス 27">
            <a:extLst>
              <a:ext uri="{FF2B5EF4-FFF2-40B4-BE49-F238E27FC236}">
                <a16:creationId xmlns:a16="http://schemas.microsoft.com/office/drawing/2014/main" id="{08D823D9-84B7-B1FD-9DA7-0BC1C2AF6995}"/>
              </a:ext>
            </a:extLst>
          </p:cNvPr>
          <p:cNvSpPr txBox="1"/>
          <p:nvPr/>
        </p:nvSpPr>
        <p:spPr>
          <a:xfrm>
            <a:off x="2489563" y="40230324"/>
            <a:ext cx="10986716" cy="1745961"/>
          </a:xfrm>
          <a:prstGeom prst="rect">
            <a:avLst/>
          </a:prstGeom>
          <a:noFill/>
        </p:spPr>
        <p:txBody>
          <a:bodyPr wrap="square" rtlCol="0">
            <a:spAutoFit/>
          </a:bodyPr>
          <a:lstStyle/>
          <a:p>
            <a:pPr marL="171450" indent="-171450">
              <a:buClr>
                <a:schemeClr val="tx1"/>
              </a:buClr>
              <a:buFont typeface="Arial" panose="020B0604020202020204" pitchFamily="34" charset="0"/>
              <a:buChar char="•"/>
            </a:pPr>
            <a:r>
              <a:rPr lang="ja-JP" altLang="en-US" sz="1000" dirty="0">
                <a:solidFill>
                  <a:schemeClr val="accent2"/>
                </a:solidFill>
              </a:rPr>
              <a:t>消費電力の増加</a:t>
            </a:r>
            <a:endParaRPr lang="en-US" altLang="ja-JP" sz="1000" dirty="0">
              <a:solidFill>
                <a:schemeClr val="accent2"/>
              </a:solidFill>
            </a:endParaRPr>
          </a:p>
          <a:p>
            <a:pPr marL="171450" indent="-171450">
              <a:buClr>
                <a:schemeClr val="tx1"/>
              </a:buClr>
              <a:buFont typeface="Arial" panose="020B0604020202020204" pitchFamily="34" charset="0"/>
              <a:buChar char="•"/>
            </a:pPr>
            <a:r>
              <a:rPr lang="ja-JP" altLang="en-US" sz="1000" dirty="0">
                <a:solidFill>
                  <a:schemeClr val="accent2"/>
                </a:solidFill>
              </a:rPr>
              <a:t>周波数特性の悪化</a:t>
            </a:r>
          </a:p>
        </p:txBody>
      </p:sp>
      <p:sp>
        <p:nvSpPr>
          <p:cNvPr id="30" name="テキスト ボックス 29">
            <a:extLst>
              <a:ext uri="{FF2B5EF4-FFF2-40B4-BE49-F238E27FC236}">
                <a16:creationId xmlns:a16="http://schemas.microsoft.com/office/drawing/2014/main" id="{0063C1D8-AC3B-55CE-1E37-F6BCA4C38753}"/>
              </a:ext>
            </a:extLst>
          </p:cNvPr>
          <p:cNvSpPr txBox="1"/>
          <p:nvPr/>
        </p:nvSpPr>
        <p:spPr>
          <a:xfrm>
            <a:off x="15456405" y="7923096"/>
            <a:ext cx="3670127" cy="1208741"/>
          </a:xfrm>
          <a:prstGeom prst="rect">
            <a:avLst/>
          </a:prstGeom>
          <a:noFill/>
        </p:spPr>
        <p:txBody>
          <a:bodyPr wrap="square" rtlCol="0">
            <a:spAutoFit/>
          </a:bodyPr>
          <a:lstStyle/>
          <a:p>
            <a:r>
              <a:rPr lang="ja-JP" altLang="en-US" sz="1200" dirty="0">
                <a:solidFill>
                  <a:schemeClr val="tx2"/>
                </a:solidFill>
              </a:rPr>
              <a:t>回路特性</a:t>
            </a:r>
            <a:endParaRPr lang="ja-JP" altLang="en-US" sz="1600" dirty="0">
              <a:solidFill>
                <a:schemeClr val="tx2"/>
              </a:solidFill>
            </a:endParaRPr>
          </a:p>
        </p:txBody>
      </p:sp>
      <p:pic>
        <p:nvPicPr>
          <p:cNvPr id="31" name="図 30" descr="グラフ&#10;&#10;自動的に生成された説明">
            <a:extLst>
              <a:ext uri="{FF2B5EF4-FFF2-40B4-BE49-F238E27FC236}">
                <a16:creationId xmlns:a16="http://schemas.microsoft.com/office/drawing/2014/main" id="{C8D6C79A-1978-0748-F36B-46653F503BB9}"/>
              </a:ext>
            </a:extLst>
          </p:cNvPr>
          <p:cNvPicPr>
            <a:picLocks noChangeAspect="1"/>
          </p:cNvPicPr>
          <p:nvPr/>
        </p:nvPicPr>
        <p:blipFill rotWithShape="1">
          <a:blip r:embed="rId3">
            <a:extLst>
              <a:ext uri="{28A0092B-C50C-407E-A947-70E740481C1C}">
                <a14:useLocalDpi xmlns:a14="http://schemas.microsoft.com/office/drawing/2010/main" val="0"/>
              </a:ext>
            </a:extLst>
          </a:blip>
          <a:srcRect l="1055" r="10104"/>
          <a:stretch/>
        </p:blipFill>
        <p:spPr>
          <a:xfrm>
            <a:off x="22248756" y="9001616"/>
            <a:ext cx="6602482" cy="5202270"/>
          </a:xfrm>
          <a:prstGeom prst="rect">
            <a:avLst/>
          </a:prstGeom>
        </p:spPr>
      </p:pic>
      <p:pic>
        <p:nvPicPr>
          <p:cNvPr id="32" name="図 31" descr="グラフ&#10;&#10;自動的に生成された説明">
            <a:extLst>
              <a:ext uri="{FF2B5EF4-FFF2-40B4-BE49-F238E27FC236}">
                <a16:creationId xmlns:a16="http://schemas.microsoft.com/office/drawing/2014/main" id="{C35B6C22-09BA-CBE6-A348-AC220ABBE782}"/>
              </a:ext>
            </a:extLst>
          </p:cNvPr>
          <p:cNvPicPr>
            <a:picLocks noChangeAspect="1"/>
          </p:cNvPicPr>
          <p:nvPr/>
        </p:nvPicPr>
        <p:blipFill rotWithShape="1">
          <a:blip r:embed="rId4">
            <a:extLst>
              <a:ext uri="{28A0092B-C50C-407E-A947-70E740481C1C}">
                <a14:useLocalDpi xmlns:a14="http://schemas.microsoft.com/office/drawing/2010/main" val="0"/>
              </a:ext>
            </a:extLst>
          </a:blip>
          <a:srcRect l="1596" r="12856"/>
          <a:stretch/>
        </p:blipFill>
        <p:spPr>
          <a:xfrm>
            <a:off x="15742790" y="9001620"/>
            <a:ext cx="6357735" cy="5202270"/>
          </a:xfrm>
          <a:prstGeom prst="rect">
            <a:avLst/>
          </a:prstGeom>
        </p:spPr>
      </p:pic>
      <p:sp>
        <p:nvSpPr>
          <p:cNvPr id="33" name="テキスト ボックス 32">
            <a:extLst>
              <a:ext uri="{FF2B5EF4-FFF2-40B4-BE49-F238E27FC236}">
                <a16:creationId xmlns:a16="http://schemas.microsoft.com/office/drawing/2014/main" id="{1F3FF82D-33A7-8751-AF9C-A48285E2ADAB}"/>
              </a:ext>
            </a:extLst>
          </p:cNvPr>
          <p:cNvSpPr txBox="1"/>
          <p:nvPr/>
        </p:nvSpPr>
        <p:spPr>
          <a:xfrm>
            <a:off x="16773815" y="13987346"/>
            <a:ext cx="5203833" cy="872980"/>
          </a:xfrm>
          <a:prstGeom prst="rect">
            <a:avLst/>
          </a:prstGeom>
          <a:noFill/>
        </p:spPr>
        <p:txBody>
          <a:bodyPr wrap="square" rtlCol="0">
            <a:spAutoFit/>
          </a:bodyPr>
          <a:lstStyle/>
          <a:p>
            <a:pPr algn="ctr"/>
            <a:r>
              <a:rPr lang="ja-JP" altLang="en-US" sz="700" dirty="0"/>
              <a:t>従来型</a:t>
            </a:r>
          </a:p>
        </p:txBody>
      </p:sp>
      <p:sp>
        <p:nvSpPr>
          <p:cNvPr id="34" name="テキスト ボックス 33">
            <a:extLst>
              <a:ext uri="{FF2B5EF4-FFF2-40B4-BE49-F238E27FC236}">
                <a16:creationId xmlns:a16="http://schemas.microsoft.com/office/drawing/2014/main" id="{A52D568B-48DE-36F5-2625-25C8F7A97936}"/>
              </a:ext>
            </a:extLst>
          </p:cNvPr>
          <p:cNvSpPr txBox="1"/>
          <p:nvPr/>
        </p:nvSpPr>
        <p:spPr>
          <a:xfrm>
            <a:off x="23294866" y="13998194"/>
            <a:ext cx="4794321" cy="872980"/>
          </a:xfrm>
          <a:prstGeom prst="rect">
            <a:avLst/>
          </a:prstGeom>
          <a:noFill/>
        </p:spPr>
        <p:txBody>
          <a:bodyPr wrap="square" rtlCol="0">
            <a:spAutoFit/>
          </a:bodyPr>
          <a:lstStyle/>
          <a:p>
            <a:pPr algn="ctr"/>
            <a:r>
              <a:rPr lang="ja-JP" altLang="en-US" sz="700" dirty="0"/>
              <a:t>折り返し型</a:t>
            </a:r>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19370098-C603-E682-1A59-0FA5A8672185}"/>
                  </a:ext>
                </a:extLst>
              </p:cNvPr>
              <p:cNvSpPr txBox="1"/>
              <p:nvPr/>
            </p:nvSpPr>
            <p:spPr>
              <a:xfrm>
                <a:off x="15450025" y="14798846"/>
                <a:ext cx="13597466" cy="3760525"/>
              </a:xfrm>
              <a:prstGeom prst="rect">
                <a:avLst/>
              </a:prstGeom>
              <a:noFill/>
            </p:spPr>
            <p:txBody>
              <a:bodyPr wrap="square" rtlCol="0">
                <a:spAutoFit/>
              </a:bodyPr>
              <a:lstStyle/>
              <a:p>
                <a:pPr algn="l"/>
                <a:r>
                  <a:rPr lang="ja-JP" altLang="en-US" sz="1000" dirty="0"/>
                  <a:t>ギルバート乗算回路は</a:t>
                </a:r>
                <a14:m>
                  <m:oMath xmlns:m="http://schemas.openxmlformats.org/officeDocument/2006/math">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𝑣</m:t>
                        </m:r>
                      </m:e>
                      <m:sub>
                        <m:r>
                          <a:rPr lang="en-US" altLang="ja-JP" sz="1000" i="1">
                            <a:latin typeface="Cambria Math" panose="02040503050406030204" pitchFamily="18" charset="0"/>
                          </a:rPr>
                          <m:t>𝑖𝑛</m:t>
                        </m:r>
                      </m:sub>
                    </m:sSub>
                  </m:oMath>
                </a14:m>
                <a:r>
                  <a:rPr lang="ja-JP" altLang="en-US" sz="1000" dirty="0"/>
                  <a:t>と</a:t>
                </a:r>
                <a14:m>
                  <m:oMath xmlns:m="http://schemas.openxmlformats.org/officeDocument/2006/math">
                    <m:sSub>
                      <m:sSubPr>
                        <m:ctrlPr>
                          <a:rPr lang="en-US" altLang="ja-JP" sz="1000" i="1" dirty="0">
                            <a:latin typeface="Cambria Math" panose="02040503050406030204" pitchFamily="18" charset="0"/>
                          </a:rPr>
                        </m:ctrlPr>
                      </m:sSubPr>
                      <m:e>
                        <m:r>
                          <a:rPr lang="en-US" altLang="ja-JP" sz="1000" i="1" dirty="0">
                            <a:latin typeface="Cambria Math" panose="02040503050406030204" pitchFamily="18" charset="0"/>
                          </a:rPr>
                          <m:t>𝑉</m:t>
                        </m:r>
                      </m:e>
                      <m:sub>
                        <m:r>
                          <a:rPr lang="en-US" altLang="ja-JP" sz="1000" i="1" dirty="0">
                            <a:latin typeface="Cambria Math" panose="02040503050406030204" pitchFamily="18" charset="0"/>
                          </a:rPr>
                          <m:t>𝐶𝑇𝑅𝐿</m:t>
                        </m:r>
                      </m:sub>
                    </m:sSub>
                  </m:oMath>
                </a14:m>
                <a:r>
                  <a:rPr lang="ja-JP" altLang="en-US" sz="1000" dirty="0"/>
                  <a:t>に比例した出力を得ることができる。上図は従来型と折り返し型の直流特性である。</a:t>
                </a:r>
                <a:endParaRPr lang="en-US" altLang="ja-JP" sz="1000" dirty="0"/>
              </a:p>
              <a:p>
                <a:pPr algn="l"/>
                <a:r>
                  <a:rPr lang="ja-JP" altLang="en-US" sz="1000" dirty="0"/>
                  <a:t>折り返し型は従来型に比べ</a:t>
                </a:r>
                <a:r>
                  <a:rPr lang="ja-JP" altLang="en-US" sz="1000" dirty="0">
                    <a:solidFill>
                      <a:schemeClr val="accent2"/>
                    </a:solidFill>
                  </a:rPr>
                  <a:t>大きな出力範囲になっている。</a:t>
                </a:r>
              </a:p>
            </p:txBody>
          </p:sp>
        </mc:Choice>
        <mc:Fallback>
          <p:sp>
            <p:nvSpPr>
              <p:cNvPr id="35" name="テキスト ボックス 34">
                <a:extLst>
                  <a:ext uri="{FF2B5EF4-FFF2-40B4-BE49-F238E27FC236}">
                    <a16:creationId xmlns:a16="http://schemas.microsoft.com/office/drawing/2014/main" id="{19370098-C603-E682-1A59-0FA5A8672185}"/>
                  </a:ext>
                </a:extLst>
              </p:cNvPr>
              <p:cNvSpPr txBox="1">
                <a:spLocks noRot="1" noChangeAspect="1" noMove="1" noResize="1" noEditPoints="1" noAdjustHandles="1" noChangeArrowheads="1" noChangeShapeType="1" noTextEdit="1"/>
              </p:cNvSpPr>
              <p:nvPr/>
            </p:nvSpPr>
            <p:spPr>
              <a:xfrm>
                <a:off x="15450025" y="14798846"/>
                <a:ext cx="13597466" cy="376052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7BC372A6-92AE-5C91-5283-094E37A558D2}"/>
                  </a:ext>
                </a:extLst>
              </p:cNvPr>
              <p:cNvSpPr txBox="1"/>
              <p:nvPr/>
            </p:nvSpPr>
            <p:spPr>
              <a:xfrm>
                <a:off x="22331719" y="7927181"/>
                <a:ext cx="6620836" cy="1074435"/>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lang="en-US" altLang="ja-JP" sz="1000">
                          <a:latin typeface="Cambria Math" panose="02040503050406030204" pitchFamily="18" charset="0"/>
                        </a:rPr>
                        <m:t>process</m:t>
                      </m:r>
                      <m:r>
                        <a:rPr lang="en-US" altLang="ja-JP" sz="1000">
                          <a:latin typeface="Cambria Math" panose="02040503050406030204" pitchFamily="18" charset="0"/>
                        </a:rPr>
                        <m:t> :</m:t>
                      </m:r>
                      <m:r>
                        <m:rPr>
                          <m:sty m:val="p"/>
                        </m:rPr>
                        <a:rPr lang="en-US" altLang="ja-JP" sz="1000">
                          <a:latin typeface="Cambria Math" panose="02040503050406030204" pitchFamily="18" charset="0"/>
                        </a:rPr>
                        <m:t>Rohm</m:t>
                      </m:r>
                      <m:r>
                        <a:rPr lang="en-US" altLang="ja-JP" sz="1000">
                          <a:latin typeface="Cambria Math" panose="02040503050406030204" pitchFamily="18" charset="0"/>
                        </a:rPr>
                        <m:t> 0.18 </m:t>
                      </m:r>
                      <m:r>
                        <m:rPr>
                          <m:sty m:val="p"/>
                        </m:rPr>
                        <a:rPr lang="en-US" altLang="ja-JP" sz="1000">
                          <a:latin typeface="Cambria Math" panose="02040503050406030204" pitchFamily="18" charset="0"/>
                        </a:rPr>
                        <m:t>μm</m:t>
                      </m:r>
                    </m:oMath>
                  </m:oMathPara>
                </a14:m>
                <a:endParaRPr lang="ja-JP" altLang="en-US" sz="1000" dirty="0"/>
              </a:p>
            </p:txBody>
          </p:sp>
        </mc:Choice>
        <mc:Fallback>
          <p:sp>
            <p:nvSpPr>
              <p:cNvPr id="36" name="テキスト ボックス 35">
                <a:extLst>
                  <a:ext uri="{FF2B5EF4-FFF2-40B4-BE49-F238E27FC236}">
                    <a16:creationId xmlns:a16="http://schemas.microsoft.com/office/drawing/2014/main" id="{7BC372A6-92AE-5C91-5283-094E37A558D2}"/>
                  </a:ext>
                </a:extLst>
              </p:cNvPr>
              <p:cNvSpPr txBox="1">
                <a:spLocks noRot="1" noChangeAspect="1" noMove="1" noResize="1" noEditPoints="1" noAdjustHandles="1" noChangeArrowheads="1" noChangeShapeType="1" noTextEdit="1"/>
              </p:cNvSpPr>
              <p:nvPr/>
            </p:nvSpPr>
            <p:spPr>
              <a:xfrm>
                <a:off x="22331719" y="7927181"/>
                <a:ext cx="6620836" cy="107443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pic>
        <p:nvPicPr>
          <p:cNvPr id="37" name="図 36" descr="グラフ&#10;&#10;自動的に生成された説明">
            <a:extLst>
              <a:ext uri="{FF2B5EF4-FFF2-40B4-BE49-F238E27FC236}">
                <a16:creationId xmlns:a16="http://schemas.microsoft.com/office/drawing/2014/main" id="{7033E067-D9E9-2663-85AC-8C663C26B625}"/>
              </a:ext>
            </a:extLst>
          </p:cNvPr>
          <p:cNvPicPr>
            <a:picLocks noChangeAspect="1"/>
          </p:cNvPicPr>
          <p:nvPr/>
        </p:nvPicPr>
        <p:blipFill rotWithShape="1">
          <a:blip r:embed="rId7">
            <a:extLst>
              <a:ext uri="{28A0092B-C50C-407E-A947-70E740481C1C}">
                <a14:useLocalDpi xmlns:a14="http://schemas.microsoft.com/office/drawing/2010/main" val="0"/>
              </a:ext>
            </a:extLst>
          </a:blip>
          <a:srcRect r="7558"/>
          <a:stretch/>
        </p:blipFill>
        <p:spPr>
          <a:xfrm>
            <a:off x="15742786" y="18428993"/>
            <a:ext cx="6607902" cy="5003761"/>
          </a:xfrm>
          <a:prstGeom prst="rect">
            <a:avLst/>
          </a:prstGeom>
        </p:spPr>
      </p:pic>
      <p:pic>
        <p:nvPicPr>
          <p:cNvPr id="38" name="図 37" descr="グラフ&#10;&#10;自動的に生成された説明">
            <a:extLst>
              <a:ext uri="{FF2B5EF4-FFF2-40B4-BE49-F238E27FC236}">
                <a16:creationId xmlns:a16="http://schemas.microsoft.com/office/drawing/2014/main" id="{5F02C731-7E04-7E1F-CD8A-28C4E7E8569C}"/>
              </a:ext>
            </a:extLst>
          </p:cNvPr>
          <p:cNvPicPr>
            <a:picLocks noChangeAspect="1"/>
          </p:cNvPicPr>
          <p:nvPr/>
        </p:nvPicPr>
        <p:blipFill rotWithShape="1">
          <a:blip r:embed="rId8">
            <a:extLst>
              <a:ext uri="{28A0092B-C50C-407E-A947-70E740481C1C}">
                <a14:useLocalDpi xmlns:a14="http://schemas.microsoft.com/office/drawing/2010/main" val="0"/>
              </a:ext>
            </a:extLst>
          </a:blip>
          <a:srcRect l="1012" r="7567"/>
          <a:stretch/>
        </p:blipFill>
        <p:spPr>
          <a:xfrm>
            <a:off x="22238584" y="18428993"/>
            <a:ext cx="6534928" cy="5003761"/>
          </a:xfrm>
          <a:prstGeom prst="rect">
            <a:avLst/>
          </a:prstGeom>
        </p:spPr>
      </p:pic>
      <p:sp>
        <p:nvSpPr>
          <p:cNvPr id="40" name="テキスト ボックス 39">
            <a:extLst>
              <a:ext uri="{FF2B5EF4-FFF2-40B4-BE49-F238E27FC236}">
                <a16:creationId xmlns:a16="http://schemas.microsoft.com/office/drawing/2014/main" id="{1BFE6AEA-5AC7-ADDE-59EB-41D64E88616A}"/>
              </a:ext>
            </a:extLst>
          </p:cNvPr>
          <p:cNvSpPr txBox="1"/>
          <p:nvPr/>
        </p:nvSpPr>
        <p:spPr>
          <a:xfrm>
            <a:off x="16524617" y="23209101"/>
            <a:ext cx="5203833" cy="872980"/>
          </a:xfrm>
          <a:prstGeom prst="rect">
            <a:avLst/>
          </a:prstGeom>
          <a:noFill/>
        </p:spPr>
        <p:txBody>
          <a:bodyPr wrap="square" rtlCol="0">
            <a:spAutoFit/>
          </a:bodyPr>
          <a:lstStyle/>
          <a:p>
            <a:pPr algn="ctr"/>
            <a:r>
              <a:rPr lang="ja-JP" altLang="en-US" sz="700" dirty="0"/>
              <a:t>従来型</a:t>
            </a:r>
          </a:p>
        </p:txBody>
      </p:sp>
      <p:sp>
        <p:nvSpPr>
          <p:cNvPr id="41" name="テキスト ボックス 40">
            <a:extLst>
              <a:ext uri="{FF2B5EF4-FFF2-40B4-BE49-F238E27FC236}">
                <a16:creationId xmlns:a16="http://schemas.microsoft.com/office/drawing/2014/main" id="{BDC38860-629E-778A-FF37-6F1B11548FA5}"/>
              </a:ext>
            </a:extLst>
          </p:cNvPr>
          <p:cNvSpPr txBox="1"/>
          <p:nvPr/>
        </p:nvSpPr>
        <p:spPr>
          <a:xfrm>
            <a:off x="23244976" y="23209097"/>
            <a:ext cx="4794321" cy="872980"/>
          </a:xfrm>
          <a:prstGeom prst="rect">
            <a:avLst/>
          </a:prstGeom>
          <a:noFill/>
        </p:spPr>
        <p:txBody>
          <a:bodyPr wrap="square" rtlCol="0">
            <a:spAutoFit/>
          </a:bodyPr>
          <a:lstStyle/>
          <a:p>
            <a:pPr algn="ctr"/>
            <a:r>
              <a:rPr lang="ja-JP" altLang="en-US" sz="700" dirty="0"/>
              <a:t>折り返し型</a:t>
            </a:r>
          </a:p>
        </p:txBody>
      </p:sp>
      <p:sp>
        <p:nvSpPr>
          <p:cNvPr id="42" name="テキスト ボックス 41">
            <a:extLst>
              <a:ext uri="{FF2B5EF4-FFF2-40B4-BE49-F238E27FC236}">
                <a16:creationId xmlns:a16="http://schemas.microsoft.com/office/drawing/2014/main" id="{872A2966-9437-9821-F66E-A41FD68900BB}"/>
              </a:ext>
            </a:extLst>
          </p:cNvPr>
          <p:cNvSpPr txBox="1"/>
          <p:nvPr/>
        </p:nvSpPr>
        <p:spPr>
          <a:xfrm>
            <a:off x="15511588" y="23697321"/>
            <a:ext cx="13535899" cy="2417482"/>
          </a:xfrm>
          <a:prstGeom prst="rect">
            <a:avLst/>
          </a:prstGeom>
          <a:noFill/>
        </p:spPr>
        <p:txBody>
          <a:bodyPr wrap="square" rtlCol="0">
            <a:spAutoFit/>
          </a:bodyPr>
          <a:lstStyle/>
          <a:p>
            <a:pPr algn="l"/>
            <a:r>
              <a:rPr lang="ja-JP" altLang="en-US" sz="1000" dirty="0"/>
              <a:t>次のグラフは従来型と折り返し型の周波数特性である。折り返し型は従来型に比べ、</a:t>
            </a:r>
            <a:r>
              <a:rPr lang="ja-JP" altLang="en-US" sz="1000" dirty="0">
                <a:solidFill>
                  <a:schemeClr val="accent2"/>
                </a:solidFill>
              </a:rPr>
              <a:t>振幅の減衰が</a:t>
            </a:r>
            <a:r>
              <a:rPr lang="en-US" altLang="ja-JP" sz="1000" dirty="0">
                <a:solidFill>
                  <a:schemeClr val="accent2"/>
                </a:solidFill>
              </a:rPr>
              <a:t>1</a:t>
            </a:r>
            <a:r>
              <a:rPr lang="ja-JP" altLang="en-US" sz="1000" dirty="0">
                <a:solidFill>
                  <a:schemeClr val="accent2"/>
                </a:solidFill>
              </a:rPr>
              <a:t>桁程度早く始まっている。</a:t>
            </a:r>
          </a:p>
        </p:txBody>
      </p:sp>
      <p:sp>
        <p:nvSpPr>
          <p:cNvPr id="43" name="正方形/長方形 42">
            <a:extLst>
              <a:ext uri="{FF2B5EF4-FFF2-40B4-BE49-F238E27FC236}">
                <a16:creationId xmlns:a16="http://schemas.microsoft.com/office/drawing/2014/main" id="{6671AA7E-190C-CA0C-4248-48EA414039E4}"/>
              </a:ext>
            </a:extLst>
          </p:cNvPr>
          <p:cNvSpPr/>
          <p:nvPr/>
        </p:nvSpPr>
        <p:spPr>
          <a:xfrm>
            <a:off x="15450025" y="26561751"/>
            <a:ext cx="13583197" cy="12260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テキスト ボックス 43">
            <a:extLst>
              <a:ext uri="{FF2B5EF4-FFF2-40B4-BE49-F238E27FC236}">
                <a16:creationId xmlns:a16="http://schemas.microsoft.com/office/drawing/2014/main" id="{5F802ED6-B39D-B08F-07C2-DE4C1B2CAC63}"/>
              </a:ext>
            </a:extLst>
          </p:cNvPr>
          <p:cNvSpPr txBox="1"/>
          <p:nvPr/>
        </p:nvSpPr>
        <p:spPr>
          <a:xfrm>
            <a:off x="15417777" y="26608639"/>
            <a:ext cx="5888515" cy="1208741"/>
          </a:xfrm>
          <a:prstGeom prst="rect">
            <a:avLst/>
          </a:prstGeom>
          <a:noFill/>
        </p:spPr>
        <p:txBody>
          <a:bodyPr wrap="square" rtlCol="0">
            <a:spAutoFit/>
          </a:bodyPr>
          <a:lstStyle/>
          <a:p>
            <a:r>
              <a:rPr lang="ja-JP" altLang="en-US" sz="1200" dirty="0">
                <a:solidFill>
                  <a:schemeClr val="tx2"/>
                </a:solidFill>
              </a:rPr>
              <a:t>小信号等価回路</a:t>
            </a:r>
          </a:p>
        </p:txBody>
      </p:sp>
      <p:sp>
        <p:nvSpPr>
          <p:cNvPr id="46" name="テキスト ボックス 45">
            <a:extLst>
              <a:ext uri="{FF2B5EF4-FFF2-40B4-BE49-F238E27FC236}">
                <a16:creationId xmlns:a16="http://schemas.microsoft.com/office/drawing/2014/main" id="{F77CDEEC-E570-AC7F-8F41-488E4516EA40}"/>
              </a:ext>
            </a:extLst>
          </p:cNvPr>
          <p:cNvSpPr txBox="1"/>
          <p:nvPr/>
        </p:nvSpPr>
        <p:spPr>
          <a:xfrm>
            <a:off x="15445936" y="35062217"/>
            <a:ext cx="13583197" cy="3760525"/>
          </a:xfrm>
          <a:prstGeom prst="rect">
            <a:avLst/>
          </a:prstGeom>
          <a:noFill/>
        </p:spPr>
        <p:txBody>
          <a:bodyPr wrap="square" rtlCol="0">
            <a:spAutoFit/>
          </a:bodyPr>
          <a:lstStyle/>
          <a:p>
            <a:pPr algn="l"/>
            <a:r>
              <a:rPr lang="ja-JP" altLang="en-US" sz="1000" dirty="0"/>
              <a:t>周波数特性悪化の原因の一つに</a:t>
            </a:r>
            <a:r>
              <a:rPr lang="en-US" altLang="ja-JP" sz="1000" dirty="0" err="1"/>
              <a:t>pmos</a:t>
            </a:r>
            <a:r>
              <a:rPr lang="ja-JP" altLang="en-US" sz="1000" dirty="0"/>
              <a:t>に付く寄生容量が考えられる。具体的にどの部分の寄生容量かを特定するため上図のような小信号等価回路を考えたがこのままでは解析が難しいので、引き続き解析方法の検討をしてゆく。</a:t>
            </a:r>
            <a:endParaRPr lang="en-US" altLang="ja-JP" sz="1000" dirty="0"/>
          </a:p>
        </p:txBody>
      </p:sp>
      <p:pic>
        <p:nvPicPr>
          <p:cNvPr id="48" name="図 47" descr="背景パターン&#10;&#10;中程度の精度で自動的に生成された説明">
            <a:extLst>
              <a:ext uri="{FF2B5EF4-FFF2-40B4-BE49-F238E27FC236}">
                <a16:creationId xmlns:a16="http://schemas.microsoft.com/office/drawing/2014/main" id="{DE5161D9-26BB-5301-A8A8-EE76192115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60638" y="27429761"/>
            <a:ext cx="10555887" cy="7136241"/>
          </a:xfrm>
          <a:prstGeom prst="rect">
            <a:avLst/>
          </a:prstGeom>
        </p:spPr>
      </p:pic>
      <p:sp>
        <p:nvSpPr>
          <p:cNvPr id="49" name="テキスト ボックス 48">
            <a:extLst>
              <a:ext uri="{FF2B5EF4-FFF2-40B4-BE49-F238E27FC236}">
                <a16:creationId xmlns:a16="http://schemas.microsoft.com/office/drawing/2014/main" id="{178FEDEB-3228-6D92-5C00-18C53E449DF3}"/>
              </a:ext>
            </a:extLst>
          </p:cNvPr>
          <p:cNvSpPr txBox="1"/>
          <p:nvPr/>
        </p:nvSpPr>
        <p:spPr>
          <a:xfrm>
            <a:off x="18522010" y="34452250"/>
            <a:ext cx="7619413" cy="872980"/>
          </a:xfrm>
          <a:prstGeom prst="rect">
            <a:avLst/>
          </a:prstGeom>
          <a:noFill/>
        </p:spPr>
        <p:txBody>
          <a:bodyPr wrap="square" rtlCol="0">
            <a:spAutoFit/>
          </a:bodyPr>
          <a:lstStyle/>
          <a:p>
            <a:pPr algn="ctr"/>
            <a:r>
              <a:rPr lang="ja-JP" altLang="en-US" sz="700" dirty="0"/>
              <a:t>折り返し型の小信号等価回路</a:t>
            </a:r>
          </a:p>
        </p:txBody>
      </p:sp>
      <p:sp>
        <p:nvSpPr>
          <p:cNvPr id="50" name="正方形/長方形 49">
            <a:extLst>
              <a:ext uri="{FF2B5EF4-FFF2-40B4-BE49-F238E27FC236}">
                <a16:creationId xmlns:a16="http://schemas.microsoft.com/office/drawing/2014/main" id="{DA635D54-554B-C9F0-38A8-A0B1666DF7EE}"/>
              </a:ext>
            </a:extLst>
          </p:cNvPr>
          <p:cNvSpPr/>
          <p:nvPr/>
        </p:nvSpPr>
        <p:spPr>
          <a:xfrm>
            <a:off x="15445932" y="39246265"/>
            <a:ext cx="13583201" cy="2713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 name="テキスト ボックス 50">
            <a:extLst>
              <a:ext uri="{FF2B5EF4-FFF2-40B4-BE49-F238E27FC236}">
                <a16:creationId xmlns:a16="http://schemas.microsoft.com/office/drawing/2014/main" id="{A2BF7C77-6AD3-2F5F-24FF-F195C99537C4}"/>
              </a:ext>
            </a:extLst>
          </p:cNvPr>
          <p:cNvSpPr txBox="1"/>
          <p:nvPr/>
        </p:nvSpPr>
        <p:spPr>
          <a:xfrm>
            <a:off x="15364902" y="39316578"/>
            <a:ext cx="4365234" cy="1208741"/>
          </a:xfrm>
          <a:prstGeom prst="rect">
            <a:avLst/>
          </a:prstGeom>
          <a:noFill/>
        </p:spPr>
        <p:txBody>
          <a:bodyPr wrap="square" rtlCol="0">
            <a:spAutoFit/>
          </a:bodyPr>
          <a:lstStyle/>
          <a:p>
            <a:r>
              <a:rPr lang="ja-JP" altLang="en-US" sz="1200" dirty="0">
                <a:solidFill>
                  <a:schemeClr val="tx2"/>
                </a:solidFill>
              </a:rPr>
              <a:t>今後の展望</a:t>
            </a:r>
          </a:p>
        </p:txBody>
      </p:sp>
      <p:sp>
        <p:nvSpPr>
          <p:cNvPr id="52" name="テキスト ボックス 51">
            <a:extLst>
              <a:ext uri="{FF2B5EF4-FFF2-40B4-BE49-F238E27FC236}">
                <a16:creationId xmlns:a16="http://schemas.microsoft.com/office/drawing/2014/main" id="{D7BAFA64-BBFE-2A02-4243-6DB836DCAF81}"/>
              </a:ext>
            </a:extLst>
          </p:cNvPr>
          <p:cNvSpPr txBox="1"/>
          <p:nvPr/>
        </p:nvSpPr>
        <p:spPr>
          <a:xfrm>
            <a:off x="15445936" y="40306047"/>
            <a:ext cx="13583197" cy="1745961"/>
          </a:xfrm>
          <a:prstGeom prst="rect">
            <a:avLst/>
          </a:prstGeom>
          <a:noFill/>
        </p:spPr>
        <p:txBody>
          <a:bodyPr wrap="square" rtlCol="0">
            <a:spAutoFit/>
          </a:bodyPr>
          <a:lstStyle/>
          <a:p>
            <a:pPr algn="l"/>
            <a:r>
              <a:rPr lang="ja-JP" altLang="en-US" sz="1000" dirty="0"/>
              <a:t>小信号解析を行い周波数特性悪化の原因を特定する。</a:t>
            </a:r>
            <a:endParaRPr lang="en-US" altLang="ja-JP" sz="1000" dirty="0"/>
          </a:p>
          <a:p>
            <a:pPr algn="l"/>
            <a:r>
              <a:rPr lang="ja-JP" altLang="en-US" sz="1000"/>
              <a:t>集積化に向けてレイアウトを考える。</a:t>
            </a:r>
            <a:endParaRPr lang="ja-JP" altLang="en-US" sz="1000" dirty="0"/>
          </a:p>
        </p:txBody>
      </p:sp>
      <p:sp>
        <p:nvSpPr>
          <p:cNvPr id="2" name="テキスト ボックス 1">
            <a:extLst>
              <a:ext uri="{FF2B5EF4-FFF2-40B4-BE49-F238E27FC236}">
                <a16:creationId xmlns:a16="http://schemas.microsoft.com/office/drawing/2014/main" id="{65268018-E337-66C2-9660-168059C265AC}"/>
              </a:ext>
            </a:extLst>
          </p:cNvPr>
          <p:cNvSpPr txBox="1"/>
          <p:nvPr/>
        </p:nvSpPr>
        <p:spPr>
          <a:xfrm>
            <a:off x="1" y="3509958"/>
            <a:ext cx="4474527" cy="923329"/>
          </a:xfrm>
          <a:prstGeom prst="rect">
            <a:avLst/>
          </a:prstGeom>
          <a:noFill/>
        </p:spPr>
        <p:txBody>
          <a:bodyPr wrap="square" rtlCol="0">
            <a:spAutoFit/>
          </a:bodyPr>
          <a:lstStyle/>
          <a:p>
            <a:pPr algn="ctr"/>
            <a:r>
              <a:rPr lang="en-US" altLang="ja-JP" sz="5400" dirty="0"/>
              <a:t>4-01</a:t>
            </a:r>
            <a:endParaRPr lang="ja-JP" altLang="en-US" sz="5400" dirty="0"/>
          </a:p>
        </p:txBody>
      </p:sp>
      <p:pic>
        <p:nvPicPr>
          <p:cNvPr id="8" name="図 7" descr="グラフィカル ユーザー インターフェイス, アプリケーション, Teams&#10;&#10;自動的に生成された説明">
            <a:extLst>
              <a:ext uri="{FF2B5EF4-FFF2-40B4-BE49-F238E27FC236}">
                <a16:creationId xmlns:a16="http://schemas.microsoft.com/office/drawing/2014/main" id="{2DD90DA6-3960-22CA-7E59-460D49D55B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81464" y="12044246"/>
            <a:ext cx="8421647" cy="5509200"/>
          </a:xfrm>
          <a:prstGeom prst="rect">
            <a:avLst/>
          </a:prstGeom>
        </p:spPr>
      </p:pic>
      <p:sp>
        <p:nvSpPr>
          <p:cNvPr id="45" name="テキスト ボックス 44">
            <a:extLst>
              <a:ext uri="{FF2B5EF4-FFF2-40B4-BE49-F238E27FC236}">
                <a16:creationId xmlns:a16="http://schemas.microsoft.com/office/drawing/2014/main" id="{DD0F10D0-3D97-8A33-41FB-A19965F7B0F2}"/>
              </a:ext>
            </a:extLst>
          </p:cNvPr>
          <p:cNvSpPr txBox="1"/>
          <p:nvPr/>
        </p:nvSpPr>
        <p:spPr>
          <a:xfrm>
            <a:off x="5745657" y="29884874"/>
            <a:ext cx="4474527" cy="584775"/>
          </a:xfrm>
          <a:prstGeom prst="rect">
            <a:avLst/>
          </a:prstGeom>
          <a:noFill/>
        </p:spPr>
        <p:txBody>
          <a:bodyPr wrap="square" rtlCol="0">
            <a:spAutoFit/>
          </a:bodyPr>
          <a:lstStyle/>
          <a:p>
            <a:pPr algn="ctr"/>
            <a:r>
              <a:rPr lang="ja-JP" altLang="en-US" sz="3200" dirty="0"/>
              <a:t>提案回路</a:t>
            </a:r>
          </a:p>
        </p:txBody>
      </p:sp>
      <p:pic>
        <p:nvPicPr>
          <p:cNvPr id="57" name="図 56" descr="星のマーク&#10;&#10;中程度の精度で自動的に生成された説明">
            <a:extLst>
              <a:ext uri="{FF2B5EF4-FFF2-40B4-BE49-F238E27FC236}">
                <a16:creationId xmlns:a16="http://schemas.microsoft.com/office/drawing/2014/main" id="{90A9D280-C69A-6F6C-1884-D0AB52D023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83913" y="12522932"/>
            <a:ext cx="6381603" cy="4882254"/>
          </a:xfrm>
          <a:prstGeom prst="rect">
            <a:avLst/>
          </a:prstGeom>
        </p:spPr>
      </p:pic>
      <p:sp>
        <p:nvSpPr>
          <p:cNvPr id="58" name="テキスト ボックス 57">
            <a:extLst>
              <a:ext uri="{FF2B5EF4-FFF2-40B4-BE49-F238E27FC236}">
                <a16:creationId xmlns:a16="http://schemas.microsoft.com/office/drawing/2014/main" id="{D192FE81-1603-8177-D6E0-AF5C85C232EB}"/>
              </a:ext>
            </a:extLst>
          </p:cNvPr>
          <p:cNvSpPr txBox="1"/>
          <p:nvPr/>
        </p:nvSpPr>
        <p:spPr>
          <a:xfrm>
            <a:off x="6252654" y="17534962"/>
            <a:ext cx="10844119" cy="584775"/>
          </a:xfrm>
          <a:prstGeom prst="rect">
            <a:avLst/>
          </a:prstGeom>
          <a:noFill/>
        </p:spPr>
        <p:txBody>
          <a:bodyPr wrap="square" rtlCol="0">
            <a:spAutoFit/>
          </a:bodyPr>
          <a:lstStyle/>
          <a:p>
            <a:pPr algn="ctr"/>
            <a:r>
              <a:rPr lang="ja-JP" altLang="en-US" sz="3200" dirty="0"/>
              <a:t>ギルバート乗算回路</a:t>
            </a:r>
          </a:p>
        </p:txBody>
      </p:sp>
    </p:spTree>
    <p:extLst>
      <p:ext uri="{BB962C8B-B14F-4D97-AF65-F5344CB8AC3E}">
        <p14:creationId xmlns:p14="http://schemas.microsoft.com/office/powerpoint/2010/main" val="35740152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198</TotalTime>
  <Words>377</Words>
  <Application>Microsoft Office PowerPoint</Application>
  <PresentationFormat>ユーザー設定</PresentationFormat>
  <Paragraphs>35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Hikaru Kojima</cp:lastModifiedBy>
  <cp:revision>4</cp:revision>
  <dcterms:created xsi:type="dcterms:W3CDTF">2023-09-05T01:50:23Z</dcterms:created>
  <dcterms:modified xsi:type="dcterms:W3CDTF">2024-02-22T08:54:50Z</dcterms:modified>
</cp:coreProperties>
</file>