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83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ED54A2-04F1-646F-B2F1-4445BDF876D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B21FB06A-CCB5-372F-C690-D0EED4EDCA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B24A07F-6883-D982-6BC6-4E014A3449B4}"/>
              </a:ext>
            </a:extLst>
          </p:cNvPr>
          <p:cNvSpPr>
            <a:spLocks noGrp="1"/>
          </p:cNvSpPr>
          <p:nvPr>
            <p:ph type="dt" sz="half" idx="10"/>
          </p:nvPr>
        </p:nvSpPr>
        <p:spPr/>
        <p:txBody>
          <a:bodyPr/>
          <a:lstStyle/>
          <a:p>
            <a:fld id="{FA014DDC-67F7-42FD-960F-8443CFFC6889}" type="datetimeFigureOut">
              <a:rPr kumimoji="1" lang="ja-JP" altLang="en-US" smtClean="0"/>
              <a:t>2023/11/23</a:t>
            </a:fld>
            <a:endParaRPr kumimoji="1" lang="ja-JP" altLang="en-US"/>
          </a:p>
        </p:txBody>
      </p:sp>
      <p:sp>
        <p:nvSpPr>
          <p:cNvPr id="5" name="フッター プレースホルダー 4">
            <a:extLst>
              <a:ext uri="{FF2B5EF4-FFF2-40B4-BE49-F238E27FC236}">
                <a16:creationId xmlns:a16="http://schemas.microsoft.com/office/drawing/2014/main" id="{0F3ADADD-ED23-5970-6924-91C4682FC23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EEBAA6F-D196-68F2-F039-3CCCC49B0D62}"/>
              </a:ext>
            </a:extLst>
          </p:cNvPr>
          <p:cNvSpPr>
            <a:spLocks noGrp="1"/>
          </p:cNvSpPr>
          <p:nvPr>
            <p:ph type="sldNum" sz="quarter" idx="12"/>
          </p:nvPr>
        </p:nvSpPr>
        <p:spPr/>
        <p:txBody>
          <a:bodyPr/>
          <a:lstStyle/>
          <a:p>
            <a:fld id="{C581ED0E-B563-47C6-9817-1F7EBE0E7256}" type="slidenum">
              <a:rPr kumimoji="1" lang="ja-JP" altLang="en-US" smtClean="0"/>
              <a:t>‹#›</a:t>
            </a:fld>
            <a:endParaRPr kumimoji="1" lang="ja-JP" altLang="en-US"/>
          </a:p>
        </p:txBody>
      </p:sp>
    </p:spTree>
    <p:extLst>
      <p:ext uri="{BB962C8B-B14F-4D97-AF65-F5344CB8AC3E}">
        <p14:creationId xmlns:p14="http://schemas.microsoft.com/office/powerpoint/2010/main" val="2668366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0F7D91-880B-7420-6423-9759B9BD8FB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D67A4A0-07A8-20CE-50E9-6C32FFBC997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7B0A4A9-6DCA-CED6-15B9-D979D37B11A3}"/>
              </a:ext>
            </a:extLst>
          </p:cNvPr>
          <p:cNvSpPr>
            <a:spLocks noGrp="1"/>
          </p:cNvSpPr>
          <p:nvPr>
            <p:ph type="dt" sz="half" idx="10"/>
          </p:nvPr>
        </p:nvSpPr>
        <p:spPr/>
        <p:txBody>
          <a:bodyPr/>
          <a:lstStyle/>
          <a:p>
            <a:fld id="{FA014DDC-67F7-42FD-960F-8443CFFC6889}" type="datetimeFigureOut">
              <a:rPr kumimoji="1" lang="ja-JP" altLang="en-US" smtClean="0"/>
              <a:t>2023/11/23</a:t>
            </a:fld>
            <a:endParaRPr kumimoji="1" lang="ja-JP" altLang="en-US"/>
          </a:p>
        </p:txBody>
      </p:sp>
      <p:sp>
        <p:nvSpPr>
          <p:cNvPr id="5" name="フッター プレースホルダー 4">
            <a:extLst>
              <a:ext uri="{FF2B5EF4-FFF2-40B4-BE49-F238E27FC236}">
                <a16:creationId xmlns:a16="http://schemas.microsoft.com/office/drawing/2014/main" id="{4FC3D848-D1A5-27FF-1614-AC66E439A52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ABF67F4-49C5-F056-7CB4-57525756FF04}"/>
              </a:ext>
            </a:extLst>
          </p:cNvPr>
          <p:cNvSpPr>
            <a:spLocks noGrp="1"/>
          </p:cNvSpPr>
          <p:nvPr>
            <p:ph type="sldNum" sz="quarter" idx="12"/>
          </p:nvPr>
        </p:nvSpPr>
        <p:spPr/>
        <p:txBody>
          <a:bodyPr/>
          <a:lstStyle/>
          <a:p>
            <a:fld id="{C581ED0E-B563-47C6-9817-1F7EBE0E7256}" type="slidenum">
              <a:rPr kumimoji="1" lang="ja-JP" altLang="en-US" smtClean="0"/>
              <a:t>‹#›</a:t>
            </a:fld>
            <a:endParaRPr kumimoji="1" lang="ja-JP" altLang="en-US"/>
          </a:p>
        </p:txBody>
      </p:sp>
    </p:spTree>
    <p:extLst>
      <p:ext uri="{BB962C8B-B14F-4D97-AF65-F5344CB8AC3E}">
        <p14:creationId xmlns:p14="http://schemas.microsoft.com/office/powerpoint/2010/main" val="2833048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5876E38-F00B-4359-5C03-DE479DA31A67}"/>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60517A6-93D6-BF5D-C8FB-CAAC574590C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7C666FE-DA1D-EA2B-2546-04EC9EB440BF}"/>
              </a:ext>
            </a:extLst>
          </p:cNvPr>
          <p:cNvSpPr>
            <a:spLocks noGrp="1"/>
          </p:cNvSpPr>
          <p:nvPr>
            <p:ph type="dt" sz="half" idx="10"/>
          </p:nvPr>
        </p:nvSpPr>
        <p:spPr/>
        <p:txBody>
          <a:bodyPr/>
          <a:lstStyle/>
          <a:p>
            <a:fld id="{FA014DDC-67F7-42FD-960F-8443CFFC6889}" type="datetimeFigureOut">
              <a:rPr kumimoji="1" lang="ja-JP" altLang="en-US" smtClean="0"/>
              <a:t>2023/11/23</a:t>
            </a:fld>
            <a:endParaRPr kumimoji="1" lang="ja-JP" altLang="en-US"/>
          </a:p>
        </p:txBody>
      </p:sp>
      <p:sp>
        <p:nvSpPr>
          <p:cNvPr id="5" name="フッター プレースホルダー 4">
            <a:extLst>
              <a:ext uri="{FF2B5EF4-FFF2-40B4-BE49-F238E27FC236}">
                <a16:creationId xmlns:a16="http://schemas.microsoft.com/office/drawing/2014/main" id="{B14B38CC-7E9D-628B-C774-6888EA46287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D89D795-3133-42D5-7942-1A7732BF11E6}"/>
              </a:ext>
            </a:extLst>
          </p:cNvPr>
          <p:cNvSpPr>
            <a:spLocks noGrp="1"/>
          </p:cNvSpPr>
          <p:nvPr>
            <p:ph type="sldNum" sz="quarter" idx="12"/>
          </p:nvPr>
        </p:nvSpPr>
        <p:spPr/>
        <p:txBody>
          <a:bodyPr/>
          <a:lstStyle/>
          <a:p>
            <a:fld id="{C581ED0E-B563-47C6-9817-1F7EBE0E7256}" type="slidenum">
              <a:rPr kumimoji="1" lang="ja-JP" altLang="en-US" smtClean="0"/>
              <a:t>‹#›</a:t>
            </a:fld>
            <a:endParaRPr kumimoji="1" lang="ja-JP" altLang="en-US"/>
          </a:p>
        </p:txBody>
      </p:sp>
    </p:spTree>
    <p:extLst>
      <p:ext uri="{BB962C8B-B14F-4D97-AF65-F5344CB8AC3E}">
        <p14:creationId xmlns:p14="http://schemas.microsoft.com/office/powerpoint/2010/main" val="456698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1E6D4C-6D3E-2003-9FB2-A10BB283A5B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FBE8D94-E62F-68F6-D284-FFC6E21DC1C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F77CCB2-D1D7-3CD0-F564-BF0BC61FCD98}"/>
              </a:ext>
            </a:extLst>
          </p:cNvPr>
          <p:cNvSpPr>
            <a:spLocks noGrp="1"/>
          </p:cNvSpPr>
          <p:nvPr>
            <p:ph type="dt" sz="half" idx="10"/>
          </p:nvPr>
        </p:nvSpPr>
        <p:spPr/>
        <p:txBody>
          <a:bodyPr/>
          <a:lstStyle/>
          <a:p>
            <a:fld id="{FA014DDC-67F7-42FD-960F-8443CFFC6889}" type="datetimeFigureOut">
              <a:rPr kumimoji="1" lang="ja-JP" altLang="en-US" smtClean="0"/>
              <a:t>2023/11/23</a:t>
            </a:fld>
            <a:endParaRPr kumimoji="1" lang="ja-JP" altLang="en-US"/>
          </a:p>
        </p:txBody>
      </p:sp>
      <p:sp>
        <p:nvSpPr>
          <p:cNvPr id="5" name="フッター プレースホルダー 4">
            <a:extLst>
              <a:ext uri="{FF2B5EF4-FFF2-40B4-BE49-F238E27FC236}">
                <a16:creationId xmlns:a16="http://schemas.microsoft.com/office/drawing/2014/main" id="{FCA811AE-6D5B-9664-4DBC-E7BE23866D9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81C75AD-F5A1-343C-CB98-9CC658CBCDE8}"/>
              </a:ext>
            </a:extLst>
          </p:cNvPr>
          <p:cNvSpPr>
            <a:spLocks noGrp="1"/>
          </p:cNvSpPr>
          <p:nvPr>
            <p:ph type="sldNum" sz="quarter" idx="12"/>
          </p:nvPr>
        </p:nvSpPr>
        <p:spPr/>
        <p:txBody>
          <a:bodyPr/>
          <a:lstStyle/>
          <a:p>
            <a:fld id="{C581ED0E-B563-47C6-9817-1F7EBE0E7256}" type="slidenum">
              <a:rPr kumimoji="1" lang="ja-JP" altLang="en-US" smtClean="0"/>
              <a:t>‹#›</a:t>
            </a:fld>
            <a:endParaRPr kumimoji="1" lang="ja-JP" altLang="en-US"/>
          </a:p>
        </p:txBody>
      </p:sp>
    </p:spTree>
    <p:extLst>
      <p:ext uri="{BB962C8B-B14F-4D97-AF65-F5344CB8AC3E}">
        <p14:creationId xmlns:p14="http://schemas.microsoft.com/office/powerpoint/2010/main" val="3256945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31EFB2-BF42-C422-1B5B-F7DB58F09FD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369228-9B5E-D302-5E81-FF08B133D4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113AC57-6BDB-2A6C-E8D6-ABA30C9465E2}"/>
              </a:ext>
            </a:extLst>
          </p:cNvPr>
          <p:cNvSpPr>
            <a:spLocks noGrp="1"/>
          </p:cNvSpPr>
          <p:nvPr>
            <p:ph type="dt" sz="half" idx="10"/>
          </p:nvPr>
        </p:nvSpPr>
        <p:spPr/>
        <p:txBody>
          <a:bodyPr/>
          <a:lstStyle/>
          <a:p>
            <a:fld id="{FA014DDC-67F7-42FD-960F-8443CFFC6889}" type="datetimeFigureOut">
              <a:rPr kumimoji="1" lang="ja-JP" altLang="en-US" smtClean="0"/>
              <a:t>2023/11/23</a:t>
            </a:fld>
            <a:endParaRPr kumimoji="1" lang="ja-JP" altLang="en-US"/>
          </a:p>
        </p:txBody>
      </p:sp>
      <p:sp>
        <p:nvSpPr>
          <p:cNvPr id="5" name="フッター プレースホルダー 4">
            <a:extLst>
              <a:ext uri="{FF2B5EF4-FFF2-40B4-BE49-F238E27FC236}">
                <a16:creationId xmlns:a16="http://schemas.microsoft.com/office/drawing/2014/main" id="{A8C65C6E-482E-FB46-FC44-FACDBD124B1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5030816-36BF-D26D-F550-0E1596D64113}"/>
              </a:ext>
            </a:extLst>
          </p:cNvPr>
          <p:cNvSpPr>
            <a:spLocks noGrp="1"/>
          </p:cNvSpPr>
          <p:nvPr>
            <p:ph type="sldNum" sz="quarter" idx="12"/>
          </p:nvPr>
        </p:nvSpPr>
        <p:spPr/>
        <p:txBody>
          <a:bodyPr/>
          <a:lstStyle/>
          <a:p>
            <a:fld id="{C581ED0E-B563-47C6-9817-1F7EBE0E7256}" type="slidenum">
              <a:rPr kumimoji="1" lang="ja-JP" altLang="en-US" smtClean="0"/>
              <a:t>‹#›</a:t>
            </a:fld>
            <a:endParaRPr kumimoji="1" lang="ja-JP" altLang="en-US"/>
          </a:p>
        </p:txBody>
      </p:sp>
    </p:spTree>
    <p:extLst>
      <p:ext uri="{BB962C8B-B14F-4D97-AF65-F5344CB8AC3E}">
        <p14:creationId xmlns:p14="http://schemas.microsoft.com/office/powerpoint/2010/main" val="482977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2B85EE-A1CC-E08C-1D8F-979E669118C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311A78E-B81E-26F0-E33C-E720DCF646B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3519C4B-D034-A8CC-9116-D74F7F8ECEF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A5C2D57-0460-BD94-0F22-22C36F7F2C09}"/>
              </a:ext>
            </a:extLst>
          </p:cNvPr>
          <p:cNvSpPr>
            <a:spLocks noGrp="1"/>
          </p:cNvSpPr>
          <p:nvPr>
            <p:ph type="dt" sz="half" idx="10"/>
          </p:nvPr>
        </p:nvSpPr>
        <p:spPr/>
        <p:txBody>
          <a:bodyPr/>
          <a:lstStyle/>
          <a:p>
            <a:fld id="{FA014DDC-67F7-42FD-960F-8443CFFC6889}" type="datetimeFigureOut">
              <a:rPr kumimoji="1" lang="ja-JP" altLang="en-US" smtClean="0"/>
              <a:t>2023/11/23</a:t>
            </a:fld>
            <a:endParaRPr kumimoji="1" lang="ja-JP" altLang="en-US"/>
          </a:p>
        </p:txBody>
      </p:sp>
      <p:sp>
        <p:nvSpPr>
          <p:cNvPr id="6" name="フッター プレースホルダー 5">
            <a:extLst>
              <a:ext uri="{FF2B5EF4-FFF2-40B4-BE49-F238E27FC236}">
                <a16:creationId xmlns:a16="http://schemas.microsoft.com/office/drawing/2014/main" id="{5AE8A909-7CB6-8B17-6E1A-0F7DC738579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0DBD934-C3C5-9DEB-29C5-4A5A8094828B}"/>
              </a:ext>
            </a:extLst>
          </p:cNvPr>
          <p:cNvSpPr>
            <a:spLocks noGrp="1"/>
          </p:cNvSpPr>
          <p:nvPr>
            <p:ph type="sldNum" sz="quarter" idx="12"/>
          </p:nvPr>
        </p:nvSpPr>
        <p:spPr/>
        <p:txBody>
          <a:bodyPr/>
          <a:lstStyle/>
          <a:p>
            <a:fld id="{C581ED0E-B563-47C6-9817-1F7EBE0E7256}" type="slidenum">
              <a:rPr kumimoji="1" lang="ja-JP" altLang="en-US" smtClean="0"/>
              <a:t>‹#›</a:t>
            </a:fld>
            <a:endParaRPr kumimoji="1" lang="ja-JP" altLang="en-US"/>
          </a:p>
        </p:txBody>
      </p:sp>
    </p:spTree>
    <p:extLst>
      <p:ext uri="{BB962C8B-B14F-4D97-AF65-F5344CB8AC3E}">
        <p14:creationId xmlns:p14="http://schemas.microsoft.com/office/powerpoint/2010/main" val="2066165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C5CFA3-10E3-7402-C62E-B9C8F12C4B7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0F030FF-FCD6-A7BE-9013-1336FDD8C2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280E45F-9D47-DD7C-0A73-31013086405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3769370-9A6F-81CE-9398-14FC6C9237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16DF723-DF41-E289-A987-587F699626D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AF035B5-A249-1D57-0E7D-CCA9CF043727}"/>
              </a:ext>
            </a:extLst>
          </p:cNvPr>
          <p:cNvSpPr>
            <a:spLocks noGrp="1"/>
          </p:cNvSpPr>
          <p:nvPr>
            <p:ph type="dt" sz="half" idx="10"/>
          </p:nvPr>
        </p:nvSpPr>
        <p:spPr/>
        <p:txBody>
          <a:bodyPr/>
          <a:lstStyle/>
          <a:p>
            <a:fld id="{FA014DDC-67F7-42FD-960F-8443CFFC6889}" type="datetimeFigureOut">
              <a:rPr kumimoji="1" lang="ja-JP" altLang="en-US" smtClean="0"/>
              <a:t>2023/11/23</a:t>
            </a:fld>
            <a:endParaRPr kumimoji="1" lang="ja-JP" altLang="en-US"/>
          </a:p>
        </p:txBody>
      </p:sp>
      <p:sp>
        <p:nvSpPr>
          <p:cNvPr id="8" name="フッター プレースホルダー 7">
            <a:extLst>
              <a:ext uri="{FF2B5EF4-FFF2-40B4-BE49-F238E27FC236}">
                <a16:creationId xmlns:a16="http://schemas.microsoft.com/office/drawing/2014/main" id="{1B4CD3AF-B84F-4D3F-82E7-C54226F4C417}"/>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06CD010-17DF-F7D6-5428-2E0CDFE44A23}"/>
              </a:ext>
            </a:extLst>
          </p:cNvPr>
          <p:cNvSpPr>
            <a:spLocks noGrp="1"/>
          </p:cNvSpPr>
          <p:nvPr>
            <p:ph type="sldNum" sz="quarter" idx="12"/>
          </p:nvPr>
        </p:nvSpPr>
        <p:spPr/>
        <p:txBody>
          <a:bodyPr/>
          <a:lstStyle/>
          <a:p>
            <a:fld id="{C581ED0E-B563-47C6-9817-1F7EBE0E7256}" type="slidenum">
              <a:rPr kumimoji="1" lang="ja-JP" altLang="en-US" smtClean="0"/>
              <a:t>‹#›</a:t>
            </a:fld>
            <a:endParaRPr kumimoji="1" lang="ja-JP" altLang="en-US"/>
          </a:p>
        </p:txBody>
      </p:sp>
    </p:spTree>
    <p:extLst>
      <p:ext uri="{BB962C8B-B14F-4D97-AF65-F5344CB8AC3E}">
        <p14:creationId xmlns:p14="http://schemas.microsoft.com/office/powerpoint/2010/main" val="169940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8E7B39-BD5E-231D-BD21-D7DC6FB5E34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3B4E286-B187-2EA8-54EB-A4569B43D26A}"/>
              </a:ext>
            </a:extLst>
          </p:cNvPr>
          <p:cNvSpPr>
            <a:spLocks noGrp="1"/>
          </p:cNvSpPr>
          <p:nvPr>
            <p:ph type="dt" sz="half" idx="10"/>
          </p:nvPr>
        </p:nvSpPr>
        <p:spPr/>
        <p:txBody>
          <a:bodyPr/>
          <a:lstStyle/>
          <a:p>
            <a:fld id="{FA014DDC-67F7-42FD-960F-8443CFFC6889}" type="datetimeFigureOut">
              <a:rPr kumimoji="1" lang="ja-JP" altLang="en-US" smtClean="0"/>
              <a:t>2023/11/23</a:t>
            </a:fld>
            <a:endParaRPr kumimoji="1" lang="ja-JP" altLang="en-US"/>
          </a:p>
        </p:txBody>
      </p:sp>
      <p:sp>
        <p:nvSpPr>
          <p:cNvPr id="4" name="フッター プレースホルダー 3">
            <a:extLst>
              <a:ext uri="{FF2B5EF4-FFF2-40B4-BE49-F238E27FC236}">
                <a16:creationId xmlns:a16="http://schemas.microsoft.com/office/drawing/2014/main" id="{3C93FD34-7B39-707C-A95D-ACC024F1307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11F82BFA-15A7-3398-2567-9820355DD3BE}"/>
              </a:ext>
            </a:extLst>
          </p:cNvPr>
          <p:cNvSpPr>
            <a:spLocks noGrp="1"/>
          </p:cNvSpPr>
          <p:nvPr>
            <p:ph type="sldNum" sz="quarter" idx="12"/>
          </p:nvPr>
        </p:nvSpPr>
        <p:spPr/>
        <p:txBody>
          <a:bodyPr/>
          <a:lstStyle/>
          <a:p>
            <a:fld id="{C581ED0E-B563-47C6-9817-1F7EBE0E7256}" type="slidenum">
              <a:rPr kumimoji="1" lang="ja-JP" altLang="en-US" smtClean="0"/>
              <a:t>‹#›</a:t>
            </a:fld>
            <a:endParaRPr kumimoji="1" lang="ja-JP" altLang="en-US"/>
          </a:p>
        </p:txBody>
      </p:sp>
    </p:spTree>
    <p:extLst>
      <p:ext uri="{BB962C8B-B14F-4D97-AF65-F5344CB8AC3E}">
        <p14:creationId xmlns:p14="http://schemas.microsoft.com/office/powerpoint/2010/main" val="2410764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6720A69-4E26-7E33-5F09-C5C90AAF808A}"/>
              </a:ext>
            </a:extLst>
          </p:cNvPr>
          <p:cNvSpPr>
            <a:spLocks noGrp="1"/>
          </p:cNvSpPr>
          <p:nvPr>
            <p:ph type="dt" sz="half" idx="10"/>
          </p:nvPr>
        </p:nvSpPr>
        <p:spPr/>
        <p:txBody>
          <a:bodyPr/>
          <a:lstStyle/>
          <a:p>
            <a:fld id="{FA014DDC-67F7-42FD-960F-8443CFFC6889}" type="datetimeFigureOut">
              <a:rPr kumimoji="1" lang="ja-JP" altLang="en-US" smtClean="0"/>
              <a:t>2023/11/23</a:t>
            </a:fld>
            <a:endParaRPr kumimoji="1" lang="ja-JP" altLang="en-US"/>
          </a:p>
        </p:txBody>
      </p:sp>
      <p:sp>
        <p:nvSpPr>
          <p:cNvPr id="3" name="フッター プレースホルダー 2">
            <a:extLst>
              <a:ext uri="{FF2B5EF4-FFF2-40B4-BE49-F238E27FC236}">
                <a16:creationId xmlns:a16="http://schemas.microsoft.com/office/drawing/2014/main" id="{ED4E37EA-EED1-5867-8470-3A998DDF387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A5E648C-BCC1-AF16-E11E-7FD2D1C646EF}"/>
              </a:ext>
            </a:extLst>
          </p:cNvPr>
          <p:cNvSpPr>
            <a:spLocks noGrp="1"/>
          </p:cNvSpPr>
          <p:nvPr>
            <p:ph type="sldNum" sz="quarter" idx="12"/>
          </p:nvPr>
        </p:nvSpPr>
        <p:spPr/>
        <p:txBody>
          <a:bodyPr/>
          <a:lstStyle/>
          <a:p>
            <a:fld id="{C581ED0E-B563-47C6-9817-1F7EBE0E7256}" type="slidenum">
              <a:rPr kumimoji="1" lang="ja-JP" altLang="en-US" smtClean="0"/>
              <a:t>‹#›</a:t>
            </a:fld>
            <a:endParaRPr kumimoji="1" lang="ja-JP" altLang="en-US"/>
          </a:p>
        </p:txBody>
      </p:sp>
    </p:spTree>
    <p:extLst>
      <p:ext uri="{BB962C8B-B14F-4D97-AF65-F5344CB8AC3E}">
        <p14:creationId xmlns:p14="http://schemas.microsoft.com/office/powerpoint/2010/main" val="1699915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79BC4E-71F9-F367-678A-D516D50D28F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F1F73AA-F469-23CD-8825-835A8C58AA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A9304A6-4C1E-643A-FE23-1A84AAEE4A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0DDE9F5-FAB1-832B-5930-69FD6532CB97}"/>
              </a:ext>
            </a:extLst>
          </p:cNvPr>
          <p:cNvSpPr>
            <a:spLocks noGrp="1"/>
          </p:cNvSpPr>
          <p:nvPr>
            <p:ph type="dt" sz="half" idx="10"/>
          </p:nvPr>
        </p:nvSpPr>
        <p:spPr/>
        <p:txBody>
          <a:bodyPr/>
          <a:lstStyle/>
          <a:p>
            <a:fld id="{FA014DDC-67F7-42FD-960F-8443CFFC6889}" type="datetimeFigureOut">
              <a:rPr kumimoji="1" lang="ja-JP" altLang="en-US" smtClean="0"/>
              <a:t>2023/11/23</a:t>
            </a:fld>
            <a:endParaRPr kumimoji="1" lang="ja-JP" altLang="en-US"/>
          </a:p>
        </p:txBody>
      </p:sp>
      <p:sp>
        <p:nvSpPr>
          <p:cNvPr id="6" name="フッター プレースホルダー 5">
            <a:extLst>
              <a:ext uri="{FF2B5EF4-FFF2-40B4-BE49-F238E27FC236}">
                <a16:creationId xmlns:a16="http://schemas.microsoft.com/office/drawing/2014/main" id="{8E804A70-168E-D0C5-1A50-58F40640E9D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AA2FFBE-F070-3AD7-A61E-B7F0F87A4B40}"/>
              </a:ext>
            </a:extLst>
          </p:cNvPr>
          <p:cNvSpPr>
            <a:spLocks noGrp="1"/>
          </p:cNvSpPr>
          <p:nvPr>
            <p:ph type="sldNum" sz="quarter" idx="12"/>
          </p:nvPr>
        </p:nvSpPr>
        <p:spPr/>
        <p:txBody>
          <a:bodyPr/>
          <a:lstStyle/>
          <a:p>
            <a:fld id="{C581ED0E-B563-47C6-9817-1F7EBE0E7256}" type="slidenum">
              <a:rPr kumimoji="1" lang="ja-JP" altLang="en-US" smtClean="0"/>
              <a:t>‹#›</a:t>
            </a:fld>
            <a:endParaRPr kumimoji="1" lang="ja-JP" altLang="en-US"/>
          </a:p>
        </p:txBody>
      </p:sp>
    </p:spTree>
    <p:extLst>
      <p:ext uri="{BB962C8B-B14F-4D97-AF65-F5344CB8AC3E}">
        <p14:creationId xmlns:p14="http://schemas.microsoft.com/office/powerpoint/2010/main" val="571009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65A9C5-2962-500E-F801-F7C80793A31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6BFC6AA-EF78-EDA2-655F-F6BD658F4E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E158022-F0A8-396C-5B4F-B4029172E4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355E6E7-BFC5-5BBB-33E5-2AF4F0AE6671}"/>
              </a:ext>
            </a:extLst>
          </p:cNvPr>
          <p:cNvSpPr>
            <a:spLocks noGrp="1"/>
          </p:cNvSpPr>
          <p:nvPr>
            <p:ph type="dt" sz="half" idx="10"/>
          </p:nvPr>
        </p:nvSpPr>
        <p:spPr/>
        <p:txBody>
          <a:bodyPr/>
          <a:lstStyle/>
          <a:p>
            <a:fld id="{FA014DDC-67F7-42FD-960F-8443CFFC6889}" type="datetimeFigureOut">
              <a:rPr kumimoji="1" lang="ja-JP" altLang="en-US" smtClean="0"/>
              <a:t>2023/11/23</a:t>
            </a:fld>
            <a:endParaRPr kumimoji="1" lang="ja-JP" altLang="en-US"/>
          </a:p>
        </p:txBody>
      </p:sp>
      <p:sp>
        <p:nvSpPr>
          <p:cNvPr id="6" name="フッター プレースホルダー 5">
            <a:extLst>
              <a:ext uri="{FF2B5EF4-FFF2-40B4-BE49-F238E27FC236}">
                <a16:creationId xmlns:a16="http://schemas.microsoft.com/office/drawing/2014/main" id="{1A99A659-559B-7003-F44E-15D5AE928E4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E1E8CE2-468F-F221-8304-73ACAAAEBD18}"/>
              </a:ext>
            </a:extLst>
          </p:cNvPr>
          <p:cNvSpPr>
            <a:spLocks noGrp="1"/>
          </p:cNvSpPr>
          <p:nvPr>
            <p:ph type="sldNum" sz="quarter" idx="12"/>
          </p:nvPr>
        </p:nvSpPr>
        <p:spPr/>
        <p:txBody>
          <a:bodyPr/>
          <a:lstStyle/>
          <a:p>
            <a:fld id="{C581ED0E-B563-47C6-9817-1F7EBE0E7256}" type="slidenum">
              <a:rPr kumimoji="1" lang="ja-JP" altLang="en-US" smtClean="0"/>
              <a:t>‹#›</a:t>
            </a:fld>
            <a:endParaRPr kumimoji="1" lang="ja-JP" altLang="en-US"/>
          </a:p>
        </p:txBody>
      </p:sp>
    </p:spTree>
    <p:extLst>
      <p:ext uri="{BB962C8B-B14F-4D97-AF65-F5344CB8AC3E}">
        <p14:creationId xmlns:p14="http://schemas.microsoft.com/office/powerpoint/2010/main" val="733567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2C7DBF8-7BC9-4670-166C-F7C7A19269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AD72878-2623-D5E4-8812-406A4B40A1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581C424-3C86-9662-9CCC-A7C5A62BB6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014DDC-67F7-42FD-960F-8443CFFC6889}" type="datetimeFigureOut">
              <a:rPr kumimoji="1" lang="ja-JP" altLang="en-US" smtClean="0"/>
              <a:t>2023/11/23</a:t>
            </a:fld>
            <a:endParaRPr kumimoji="1" lang="ja-JP" altLang="en-US"/>
          </a:p>
        </p:txBody>
      </p:sp>
      <p:sp>
        <p:nvSpPr>
          <p:cNvPr id="5" name="フッター プレースホルダー 4">
            <a:extLst>
              <a:ext uri="{FF2B5EF4-FFF2-40B4-BE49-F238E27FC236}">
                <a16:creationId xmlns:a16="http://schemas.microsoft.com/office/drawing/2014/main" id="{C229D6B8-C6D0-FE59-91F4-E7E343C157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A829743-BD1F-B63B-D82B-910EF4D86C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81ED0E-B563-47C6-9817-1F7EBE0E7256}" type="slidenum">
              <a:rPr kumimoji="1" lang="ja-JP" altLang="en-US" smtClean="0"/>
              <a:t>‹#›</a:t>
            </a:fld>
            <a:endParaRPr kumimoji="1" lang="ja-JP" altLang="en-US"/>
          </a:p>
        </p:txBody>
      </p:sp>
    </p:spTree>
    <p:extLst>
      <p:ext uri="{BB962C8B-B14F-4D97-AF65-F5344CB8AC3E}">
        <p14:creationId xmlns:p14="http://schemas.microsoft.com/office/powerpoint/2010/main" val="1969946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9ACD72-494A-0958-AB3B-0530AFA6583F}"/>
              </a:ext>
            </a:extLst>
          </p:cNvPr>
          <p:cNvSpPr>
            <a:spLocks noGrp="1"/>
          </p:cNvSpPr>
          <p:nvPr>
            <p:ph type="ctrTitle"/>
          </p:nvPr>
        </p:nvSpPr>
        <p:spPr/>
        <p:txBody>
          <a:bodyPr/>
          <a:lstStyle/>
          <a:p>
            <a:endParaRPr kumimoji="1" lang="ja-JP" altLang="en-US"/>
          </a:p>
        </p:txBody>
      </p:sp>
      <p:sp>
        <p:nvSpPr>
          <p:cNvPr id="3" name="字幕 2">
            <a:extLst>
              <a:ext uri="{FF2B5EF4-FFF2-40B4-BE49-F238E27FC236}">
                <a16:creationId xmlns:a16="http://schemas.microsoft.com/office/drawing/2014/main" id="{C3E44471-AED2-2B91-1744-7973E645B0D5}"/>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2989054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F3F442-F1F6-506D-2EB1-14E9BF466B4B}"/>
              </a:ext>
            </a:extLst>
          </p:cNvPr>
          <p:cNvSpPr>
            <a:spLocks noGrp="1"/>
          </p:cNvSpPr>
          <p:nvPr>
            <p:ph type="title"/>
          </p:nvPr>
        </p:nvSpPr>
        <p:spPr/>
        <p:txBody>
          <a:bodyPr/>
          <a:lstStyle/>
          <a:p>
            <a:r>
              <a:rPr kumimoji="1" lang="ja-JP" altLang="en-US" dirty="0"/>
              <a:t>カレントミラーを用いた折り畳みカスコードギルバート乗算回路の設計手順</a:t>
            </a:r>
          </a:p>
        </p:txBody>
      </p:sp>
      <p:sp>
        <p:nvSpPr>
          <p:cNvPr id="5" name="テキスト ボックス 4">
            <a:extLst>
              <a:ext uri="{FF2B5EF4-FFF2-40B4-BE49-F238E27FC236}">
                <a16:creationId xmlns:a16="http://schemas.microsoft.com/office/drawing/2014/main" id="{24B1DD37-629C-55AE-0A7D-E84DE91A50C5}"/>
              </a:ext>
            </a:extLst>
          </p:cNvPr>
          <p:cNvSpPr txBox="1"/>
          <p:nvPr/>
        </p:nvSpPr>
        <p:spPr>
          <a:xfrm>
            <a:off x="8377381" y="4334251"/>
            <a:ext cx="3639486" cy="2308324"/>
          </a:xfrm>
          <a:prstGeom prst="rect">
            <a:avLst/>
          </a:prstGeom>
          <a:noFill/>
        </p:spPr>
        <p:txBody>
          <a:bodyPr wrap="square" rtlCol="0">
            <a:spAutoFit/>
          </a:bodyPr>
          <a:lstStyle/>
          <a:p>
            <a:pPr marL="342900" indent="-342900">
              <a:buFont typeface="+mj-lt"/>
              <a:buAutoNum type="arabicPeriod"/>
            </a:pPr>
            <a:r>
              <a:rPr kumimoji="1" lang="ja-JP" altLang="en-US" dirty="0"/>
              <a:t>現実的なバイアス電圧を決める</a:t>
            </a:r>
            <a:endParaRPr kumimoji="1" lang="en-US" altLang="ja-JP" dirty="0"/>
          </a:p>
          <a:p>
            <a:pPr marL="342900" indent="-342900">
              <a:buFont typeface="+mj-lt"/>
              <a:buAutoNum type="arabicPeriod"/>
            </a:pPr>
            <a:r>
              <a:rPr kumimoji="1" lang="ja-JP" altLang="en-US" dirty="0"/>
              <a:t>そのうえで</a:t>
            </a:r>
            <a:r>
              <a:rPr kumimoji="1" lang="en-US" altLang="ja-JP" dirty="0"/>
              <a:t>MA</a:t>
            </a:r>
            <a:r>
              <a:rPr kumimoji="1" lang="ja-JP" altLang="en-US" dirty="0"/>
              <a:t>のサイズをなるべく小さくなるように決める</a:t>
            </a:r>
            <a:endParaRPr kumimoji="1" lang="en-US" altLang="ja-JP" dirty="0"/>
          </a:p>
          <a:p>
            <a:pPr marL="342900" indent="-342900">
              <a:buFont typeface="+mj-lt"/>
              <a:buAutoNum type="arabicPeriod"/>
            </a:pPr>
            <a:r>
              <a:rPr lang="en-US" altLang="ja-JP" dirty="0"/>
              <a:t>MB</a:t>
            </a:r>
            <a:r>
              <a:rPr lang="ja-JP" altLang="en-US" dirty="0"/>
              <a:t>のサイズを</a:t>
            </a:r>
            <a:r>
              <a:rPr lang="en-US" altLang="ja-JP" dirty="0"/>
              <a:t>MA</a:t>
            </a:r>
            <a:r>
              <a:rPr lang="ja-JP" altLang="en-US" dirty="0"/>
              <a:t>同様決める</a:t>
            </a:r>
            <a:endParaRPr lang="en-US" altLang="ja-JP" dirty="0"/>
          </a:p>
          <a:p>
            <a:pPr marL="342900" indent="-342900">
              <a:buFont typeface="+mj-lt"/>
              <a:buAutoNum type="arabicPeriod"/>
            </a:pPr>
            <a:r>
              <a:rPr kumimoji="1" lang="en-US" altLang="ja-JP" dirty="0"/>
              <a:t>MC,MMB</a:t>
            </a:r>
            <a:r>
              <a:rPr kumimoji="1" lang="ja-JP" altLang="en-US" dirty="0"/>
              <a:t>のサイズを決める</a:t>
            </a:r>
            <a:endParaRPr kumimoji="1" lang="en-US" altLang="ja-JP" dirty="0"/>
          </a:p>
          <a:p>
            <a:pPr marL="342900" indent="-342900">
              <a:buFont typeface="+mj-lt"/>
              <a:buAutoNum type="arabicPeriod"/>
            </a:pPr>
            <a:r>
              <a:rPr lang="en-US" altLang="ja-JP" dirty="0"/>
              <a:t>MMA</a:t>
            </a:r>
            <a:r>
              <a:rPr lang="ja-JP" altLang="en-US" dirty="0"/>
              <a:t>をバイアスと左右の電流比からサイズを決める</a:t>
            </a:r>
            <a:endParaRPr kumimoji="1" lang="ja-JP" altLang="en-US" dirty="0"/>
          </a:p>
        </p:txBody>
      </p:sp>
      <p:pic>
        <p:nvPicPr>
          <p:cNvPr id="10" name="図 9" descr="背景パターン&#10;&#10;自動的に生成された説明">
            <a:extLst>
              <a:ext uri="{FF2B5EF4-FFF2-40B4-BE49-F238E27FC236}">
                <a16:creationId xmlns:a16="http://schemas.microsoft.com/office/drawing/2014/main" id="{708ACA06-7278-83D9-7A45-2F55C4DA99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106" y="1810502"/>
            <a:ext cx="9528067" cy="5047498"/>
          </a:xfrm>
          <a:prstGeom prst="rect">
            <a:avLst/>
          </a:prstGeom>
        </p:spPr>
      </p:pic>
    </p:spTree>
    <p:extLst>
      <p:ext uri="{BB962C8B-B14F-4D97-AF65-F5344CB8AC3E}">
        <p14:creationId xmlns:p14="http://schemas.microsoft.com/office/powerpoint/2010/main" val="3988179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9A7110-F824-D331-F5A1-602494131188}"/>
              </a:ext>
            </a:extLst>
          </p:cNvPr>
          <p:cNvSpPr>
            <a:spLocks noGrp="1"/>
          </p:cNvSpPr>
          <p:nvPr>
            <p:ph type="title"/>
          </p:nvPr>
        </p:nvSpPr>
        <p:spPr/>
        <p:txBody>
          <a:bodyPr/>
          <a:lstStyle/>
          <a:p>
            <a:r>
              <a:rPr kumimoji="1" lang="ja-JP" altLang="en-US" dirty="0"/>
              <a:t>バッファ回路</a:t>
            </a:r>
          </a:p>
        </p:txBody>
      </p:sp>
      <p:sp>
        <p:nvSpPr>
          <p:cNvPr id="3" name="テキスト ボックス 2">
            <a:extLst>
              <a:ext uri="{FF2B5EF4-FFF2-40B4-BE49-F238E27FC236}">
                <a16:creationId xmlns:a16="http://schemas.microsoft.com/office/drawing/2014/main" id="{7169ACA2-CCC8-39E1-DB63-33CD85E25ED0}"/>
              </a:ext>
            </a:extLst>
          </p:cNvPr>
          <p:cNvSpPr txBox="1"/>
          <p:nvPr/>
        </p:nvSpPr>
        <p:spPr>
          <a:xfrm>
            <a:off x="1296140" y="1997476"/>
            <a:ext cx="8558074" cy="923330"/>
          </a:xfrm>
          <a:prstGeom prst="rect">
            <a:avLst/>
          </a:prstGeom>
          <a:noFill/>
        </p:spPr>
        <p:txBody>
          <a:bodyPr wrap="square" rtlCol="0">
            <a:spAutoFit/>
          </a:bodyPr>
          <a:lstStyle/>
          <a:p>
            <a:r>
              <a:rPr kumimoji="1" lang="ja-JP" altLang="en-US" dirty="0"/>
              <a:t>・ギルバートセルの出力は</a:t>
            </a:r>
            <a:r>
              <a:rPr kumimoji="1" lang="en-US" altLang="ja-JP" dirty="0"/>
              <a:t>1.26 V</a:t>
            </a:r>
            <a:r>
              <a:rPr kumimoji="1" lang="ja-JP" altLang="en-US" dirty="0"/>
              <a:t>を中心とする</a:t>
            </a:r>
            <a:r>
              <a:rPr kumimoji="1" lang="en-US" altLang="ja-JP" dirty="0"/>
              <a:t>+-0.6V</a:t>
            </a:r>
            <a:r>
              <a:rPr kumimoji="1" lang="ja-JP" altLang="en-US" dirty="0"/>
              <a:t>の出力</a:t>
            </a:r>
            <a:endParaRPr kumimoji="1" lang="en-US" altLang="ja-JP" dirty="0"/>
          </a:p>
          <a:p>
            <a:r>
              <a:rPr kumimoji="1" lang="ja-JP" altLang="en-US" dirty="0"/>
              <a:t>・</a:t>
            </a:r>
            <a:r>
              <a:rPr kumimoji="1" lang="en-US" altLang="ja-JP" dirty="0"/>
              <a:t>gm=20mS</a:t>
            </a:r>
            <a:r>
              <a:rPr kumimoji="1" lang="ja-JP" altLang="en-US" dirty="0"/>
              <a:t>となるようなバッファを作る</a:t>
            </a:r>
            <a:endParaRPr kumimoji="1" lang="en-US" altLang="ja-JP" dirty="0"/>
          </a:p>
          <a:p>
            <a:r>
              <a:rPr lang="ja-JP" altLang="en-US" dirty="0"/>
              <a:t>・ただ、ギルバートセルないで使用した</a:t>
            </a:r>
            <a:r>
              <a:rPr lang="en-US" altLang="ja-JP" dirty="0" err="1"/>
              <a:t>nmos</a:t>
            </a:r>
            <a:r>
              <a:rPr lang="ja-JP" altLang="en-US" dirty="0"/>
              <a:t>の</a:t>
            </a:r>
            <a:r>
              <a:rPr lang="en-US" altLang="ja-JP" dirty="0"/>
              <a:t>gm</a:t>
            </a:r>
            <a:r>
              <a:rPr lang="ja-JP" altLang="en-US" dirty="0"/>
              <a:t>は</a:t>
            </a:r>
            <a:r>
              <a:rPr lang="en-US" altLang="ja-JP" dirty="0"/>
              <a:t>3mS</a:t>
            </a:r>
            <a:r>
              <a:rPr lang="ja-JP" altLang="en-US" dirty="0"/>
              <a:t>程度</a:t>
            </a:r>
            <a:endParaRPr lang="en-US" altLang="ja-JP" dirty="0"/>
          </a:p>
        </p:txBody>
      </p:sp>
    </p:spTree>
    <p:extLst>
      <p:ext uri="{BB962C8B-B14F-4D97-AF65-F5344CB8AC3E}">
        <p14:creationId xmlns:p14="http://schemas.microsoft.com/office/powerpoint/2010/main" val="2519636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40C11E-31C9-9C5D-642F-2DD4B5DAE504}"/>
              </a:ext>
            </a:extLst>
          </p:cNvPr>
          <p:cNvSpPr>
            <a:spLocks noGrp="1"/>
          </p:cNvSpPr>
          <p:nvPr>
            <p:ph type="title"/>
          </p:nvPr>
        </p:nvSpPr>
        <p:spPr/>
        <p:txBody>
          <a:bodyPr/>
          <a:lstStyle/>
          <a:p>
            <a:r>
              <a:rPr kumimoji="1" lang="ja-JP" altLang="en-US" dirty="0"/>
              <a:t>以前検討していたバッファ回路</a:t>
            </a:r>
          </a:p>
        </p:txBody>
      </p:sp>
      <p:pic>
        <p:nvPicPr>
          <p:cNvPr id="4" name="図 3" descr="アプリケーション が含まれている画像&#10;&#10;自動的に生成された説明">
            <a:extLst>
              <a:ext uri="{FF2B5EF4-FFF2-40B4-BE49-F238E27FC236}">
                <a16:creationId xmlns:a16="http://schemas.microsoft.com/office/drawing/2014/main" id="{038D21FC-D9EE-C535-3018-8856917B0B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8402" y="3252512"/>
            <a:ext cx="4315977" cy="3026670"/>
          </a:xfrm>
          <a:prstGeom prst="rect">
            <a:avLst/>
          </a:prstGeom>
        </p:spPr>
      </p:pic>
      <p:pic>
        <p:nvPicPr>
          <p:cNvPr id="6" name="図 5" descr="時計 が含まれている画像&#10;&#10;自動的に生成された説明">
            <a:extLst>
              <a:ext uri="{FF2B5EF4-FFF2-40B4-BE49-F238E27FC236}">
                <a16:creationId xmlns:a16="http://schemas.microsoft.com/office/drawing/2014/main" id="{327512C2-C3A5-470F-233E-BE54567E2D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4336" y="1825432"/>
            <a:ext cx="4119464" cy="4833696"/>
          </a:xfrm>
          <a:prstGeom prst="rect">
            <a:avLst/>
          </a:prstGeom>
        </p:spPr>
      </p:pic>
      <p:sp>
        <p:nvSpPr>
          <p:cNvPr id="7" name="テキスト ボックス 6">
            <a:extLst>
              <a:ext uri="{FF2B5EF4-FFF2-40B4-BE49-F238E27FC236}">
                <a16:creationId xmlns:a16="http://schemas.microsoft.com/office/drawing/2014/main" id="{0B20B6AC-7392-6A91-F6AD-4F45968E6987}"/>
              </a:ext>
            </a:extLst>
          </p:cNvPr>
          <p:cNvSpPr txBox="1"/>
          <p:nvPr/>
        </p:nvSpPr>
        <p:spPr>
          <a:xfrm>
            <a:off x="603682" y="2130641"/>
            <a:ext cx="3829773" cy="1754326"/>
          </a:xfrm>
          <a:prstGeom prst="rect">
            <a:avLst/>
          </a:prstGeom>
          <a:noFill/>
        </p:spPr>
        <p:txBody>
          <a:bodyPr wrap="square" rtlCol="0">
            <a:spAutoFit/>
          </a:bodyPr>
          <a:lstStyle/>
          <a:p>
            <a:r>
              <a:rPr kumimoji="1" lang="ja-JP" altLang="en-US" dirty="0"/>
              <a:t>出力端子からは</a:t>
            </a:r>
            <a:r>
              <a:rPr kumimoji="1" lang="en-US" altLang="ja-JP" dirty="0"/>
              <a:t>M1</a:t>
            </a:r>
            <a:r>
              <a:rPr kumimoji="1" lang="ja-JP" altLang="en-US" dirty="0"/>
              <a:t>の</a:t>
            </a:r>
            <a:r>
              <a:rPr kumimoji="1" lang="en-US" altLang="ja-JP" dirty="0"/>
              <a:t>gm</a:t>
            </a:r>
            <a:r>
              <a:rPr kumimoji="1" lang="ja-JP" altLang="en-US" dirty="0"/>
              <a:t>のみ見える。</a:t>
            </a:r>
            <a:endParaRPr kumimoji="1" lang="en-US" altLang="ja-JP" dirty="0"/>
          </a:p>
          <a:p>
            <a:r>
              <a:rPr lang="ja-JP" altLang="en-US" dirty="0"/>
              <a:t>しかし、</a:t>
            </a:r>
            <a:r>
              <a:rPr lang="en-US" altLang="ja-JP" dirty="0" err="1"/>
              <a:t>mos</a:t>
            </a:r>
            <a:r>
              <a:rPr lang="ja-JP" altLang="en-US" dirty="0"/>
              <a:t>のみで</a:t>
            </a:r>
            <a:r>
              <a:rPr lang="en-US" altLang="ja-JP" dirty="0"/>
              <a:t>20mS</a:t>
            </a:r>
            <a:r>
              <a:rPr lang="ja-JP" altLang="en-US" dirty="0"/>
              <a:t>を達成しようとするとサイズが大きくなり、電流も増える。</a:t>
            </a:r>
            <a:endParaRPr lang="en-US" altLang="ja-JP" dirty="0"/>
          </a:p>
          <a:p>
            <a:r>
              <a:rPr kumimoji="1" lang="ja-JP" altLang="en-US" dirty="0"/>
              <a:t>⇒抵抗を使ってコンダクタンスを分配する。</a:t>
            </a:r>
            <a:endParaRPr kumimoji="1" lang="en-US" altLang="ja-JP" dirty="0"/>
          </a:p>
        </p:txBody>
      </p:sp>
    </p:spTree>
    <p:extLst>
      <p:ext uri="{BB962C8B-B14F-4D97-AF65-F5344CB8AC3E}">
        <p14:creationId xmlns:p14="http://schemas.microsoft.com/office/powerpoint/2010/main" val="2279826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0B0DBE-F291-FE92-BF6F-B0029D074C6C}"/>
              </a:ext>
            </a:extLst>
          </p:cNvPr>
          <p:cNvSpPr>
            <a:spLocks noGrp="1"/>
          </p:cNvSpPr>
          <p:nvPr>
            <p:ph type="title"/>
          </p:nvPr>
        </p:nvSpPr>
        <p:spPr/>
        <p:txBody>
          <a:bodyPr/>
          <a:lstStyle/>
          <a:p>
            <a:r>
              <a:rPr kumimoji="1" lang="ja-JP" altLang="en-US" dirty="0"/>
              <a:t>考案するバッファ回路</a:t>
            </a:r>
          </a:p>
        </p:txBody>
      </p:sp>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1D691765-4C8A-2311-E940-C7BEA3300B16}"/>
                  </a:ext>
                </a:extLst>
              </p:cNvPr>
              <p:cNvSpPr txBox="1"/>
              <p:nvPr/>
            </p:nvSpPr>
            <p:spPr>
              <a:xfrm>
                <a:off x="838200" y="1939637"/>
                <a:ext cx="6227618" cy="5111271"/>
              </a:xfrm>
              <a:prstGeom prst="rect">
                <a:avLst/>
              </a:prstGeom>
              <a:noFill/>
            </p:spPr>
            <p:txBody>
              <a:bodyPr wrap="square" rtlCol="0">
                <a:spAutoFit/>
              </a:bodyPr>
              <a:lstStyle/>
              <a:p>
                <a:r>
                  <a:rPr lang="ja-JP" altLang="en-US" dirty="0"/>
                  <a:t>出力インピーダンスは</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𝑀</m:t>
                        </m:r>
                      </m:e>
                      <m:sub>
                        <m:r>
                          <a:rPr lang="en-US" altLang="ja-JP" b="0" i="1" smtClean="0">
                            <a:latin typeface="Cambria Math" panose="02040503050406030204" pitchFamily="18" charset="0"/>
                          </a:rPr>
                          <m:t>𝐵</m:t>
                        </m:r>
                      </m:sub>
                    </m:sSub>
                  </m:oMath>
                </a14:m>
                <a:r>
                  <a:rPr kumimoji="1" lang="ja-JP" altLang="en-US" dirty="0"/>
                  <a:t>のトランスコンダクタンス</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m:t>
                        </m:r>
                      </m:sub>
                    </m:sSub>
                  </m:oMath>
                </a14:m>
                <a:r>
                  <a:rPr kumimoji="1" lang="ja-JP" altLang="en-US" dirty="0"/>
                  <a:t>と二つの抵抗</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𝑈</m:t>
                        </m:r>
                      </m:sub>
                    </m:sSub>
                    <m:r>
                      <a:rPr lang="ja-JP" altLang="en-US" i="1">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𝐿</m:t>
                        </m:r>
                      </m:sub>
                    </m:sSub>
                  </m:oMath>
                </a14:m>
                <a:r>
                  <a:rPr kumimoji="1" lang="ja-JP" altLang="en-US" dirty="0"/>
                  <a:t>の和になる。</a:t>
                </a:r>
                <a:endParaRPr kumimoji="1" lang="en-US" altLang="ja-JP" dirty="0"/>
              </a:p>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r>
                      <a:rPr lang="ja-JP" altLang="en-US" i="1">
                        <a:latin typeface="Cambria Math" panose="02040503050406030204" pitchFamily="18" charset="0"/>
                      </a:rPr>
                      <m:t>には</m:t>
                    </m:r>
                  </m:oMath>
                </a14:m>
                <a:r>
                  <a:rPr kumimoji="1" lang="ja-JP" altLang="en-US" dirty="0"/>
                  <a:t>比較的大きな電流が流れるので</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𝑈</m:t>
                        </m:r>
                      </m:sub>
                    </m:sSub>
                  </m:oMath>
                </a14:m>
                <a:r>
                  <a:rPr kumimoji="1" lang="ja-JP" altLang="en-US" dirty="0"/>
                  <a:t>からも電流を供給すればトランジスタのサイズは無理に大きくする必要がなくなる。</a:t>
                </a:r>
                <a:endParaRPr kumimoji="1" lang="en-US" altLang="ja-JP" dirty="0"/>
              </a:p>
              <a:p>
                <a:endParaRPr lang="en-US" altLang="ja-JP" dirty="0"/>
              </a:p>
              <a:p>
                <a:r>
                  <a:rPr lang="ja-JP" altLang="en-US" dirty="0"/>
                  <a:t>この時満たすべき方程式は</a:t>
                </a:r>
                <a:endParaRPr lang="en-US" altLang="ja-JP" dirty="0"/>
              </a:p>
              <a:p>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𝑔</m:t>
                          </m:r>
                        </m:e>
                        <m:sub>
                          <m:r>
                            <a:rPr lang="en-US" altLang="ja-JP" b="0" i="1" smtClean="0">
                              <a:latin typeface="Cambria Math" panose="02040503050406030204" pitchFamily="18" charset="0"/>
                            </a:rPr>
                            <m:t>𝑚</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𝑔</m:t>
                          </m:r>
                        </m:e>
                        <m:sub>
                          <m:r>
                            <a:rPr lang="en-US" altLang="ja-JP" b="0" i="1" smtClean="0">
                              <a:latin typeface="Cambria Math" panose="02040503050406030204" pitchFamily="18" charset="0"/>
                            </a:rPr>
                            <m:t>𝑈</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𝑔</m:t>
                          </m:r>
                        </m:e>
                        <m:sub>
                          <m:r>
                            <a:rPr lang="en-US" altLang="ja-JP" b="0" i="1" smtClean="0">
                              <a:latin typeface="Cambria Math" panose="02040503050406030204" pitchFamily="18" charset="0"/>
                            </a:rPr>
                            <m:t>𝐿</m:t>
                          </m:r>
                        </m:sub>
                      </m:sSub>
                      <m:r>
                        <a:rPr lang="en-US" altLang="ja-JP" b="0" i="1" smtClean="0">
                          <a:latin typeface="Cambria Math" panose="02040503050406030204" pitchFamily="18" charset="0"/>
                        </a:rPr>
                        <m:t>=20 </m:t>
                      </m:r>
                      <m:r>
                        <a:rPr lang="en-US" altLang="ja-JP" b="0" i="1" smtClean="0">
                          <a:latin typeface="Cambria Math" panose="02040503050406030204" pitchFamily="18" charset="0"/>
                        </a:rPr>
                        <m:t>𝑚𝑆</m:t>
                      </m:r>
                    </m:oMath>
                  </m:oMathPara>
                </a14:m>
                <a:endParaRPr lang="en-US" altLang="ja-JP" b="0" dirty="0"/>
              </a:p>
              <a:p>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𝑖</m:t>
                          </m:r>
                        </m:e>
                        <m:sub>
                          <m:r>
                            <a:rPr lang="en-US" altLang="ja-JP" b="0" i="1" smtClean="0">
                              <a:latin typeface="Cambria Math" panose="02040503050406030204" pitchFamily="18" charset="0"/>
                            </a:rPr>
                            <m:t>𝑚</m:t>
                          </m:r>
                        </m:sub>
                      </m:sSub>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𝑉</m:t>
                              </m:r>
                            </m:e>
                            <m:sub>
                              <m:r>
                                <a:rPr lang="en-US" altLang="ja-JP" b="0" i="1" smtClean="0">
                                  <a:latin typeface="Cambria Math" panose="02040503050406030204" pitchFamily="18" charset="0"/>
                                </a:rPr>
                                <m:t>𝑑𝑑</m:t>
                              </m:r>
                            </m:sub>
                          </m:sSub>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𝑉</m:t>
                                  </m:r>
                                </m:e>
                                <m:sub>
                                  <m:r>
                                    <a:rPr lang="en-US" altLang="ja-JP" b="0" i="1" smtClean="0">
                                      <a:latin typeface="Cambria Math" panose="02040503050406030204" pitchFamily="18" charset="0"/>
                                    </a:rPr>
                                    <m:t>𝑜𝑢𝑡</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𝑣</m:t>
                                  </m:r>
                                </m:e>
                                <m:sub>
                                  <m:r>
                                    <a:rPr lang="en-US" altLang="ja-JP" b="0" i="1" smtClean="0">
                                      <a:latin typeface="Cambria Math" panose="02040503050406030204" pitchFamily="18" charset="0"/>
                                    </a:rPr>
                                    <m:t>𝑜𝑢𝑡</m:t>
                                  </m:r>
                                </m:sub>
                              </m:sSub>
                            </m:e>
                          </m:d>
                        </m:e>
                      </m:d>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𝑔</m:t>
                          </m:r>
                        </m:e>
                        <m:sub>
                          <m:r>
                            <a:rPr lang="en-US" altLang="ja-JP" b="0" i="1" smtClean="0">
                              <a:latin typeface="Cambria Math" panose="02040503050406030204" pitchFamily="18" charset="0"/>
                            </a:rPr>
                            <m:t>𝑈</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𝑔</m:t>
                          </m:r>
                        </m:e>
                        <m:sub>
                          <m:r>
                            <a:rPr lang="en-US" altLang="ja-JP" b="0" i="1" smtClean="0">
                              <a:latin typeface="Cambria Math" panose="02040503050406030204" pitchFamily="18" charset="0"/>
                            </a:rPr>
                            <m:t>𝐿</m:t>
                          </m:r>
                        </m:sub>
                      </m:sSub>
                      <m:r>
                        <a:rPr lang="en-US" altLang="ja-JP" b="0" i="1" smtClean="0">
                          <a:latin typeface="Cambria Math" panose="02040503050406030204" pitchFamily="18" charset="0"/>
                        </a:rPr>
                        <m:t>+20)(</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𝑉</m:t>
                          </m:r>
                        </m:e>
                        <m:sub>
                          <m:r>
                            <a:rPr lang="en-US" altLang="ja-JP" b="0" i="1" smtClean="0">
                              <a:latin typeface="Cambria Math" panose="02040503050406030204" pitchFamily="18" charset="0"/>
                            </a:rPr>
                            <m:t>𝑜𝑢𝑡</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𝑣</m:t>
                          </m:r>
                        </m:e>
                        <m:sub>
                          <m:r>
                            <a:rPr lang="en-US" altLang="ja-JP" b="0" i="1" smtClean="0">
                              <a:latin typeface="Cambria Math" panose="02040503050406030204" pitchFamily="18" charset="0"/>
                            </a:rPr>
                            <m:t>𝑜𝑢𝑡</m:t>
                          </m:r>
                        </m:sub>
                      </m:sSub>
                      <m:r>
                        <a:rPr lang="en-US" altLang="ja-JP" b="0" i="1" smtClean="0">
                          <a:latin typeface="Cambria Math" panose="02040503050406030204" pitchFamily="18" charset="0"/>
                        </a:rPr>
                        <m:t>)</m:t>
                      </m:r>
                    </m:oMath>
                  </m:oMathPara>
                </a14:m>
                <a:endParaRPr lang="en-US" altLang="ja-JP" dirty="0"/>
              </a:p>
              <a:p>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𝑖</m:t>
                          </m:r>
                        </m:e>
                        <m:sub>
                          <m:r>
                            <a:rPr lang="en-US" altLang="ja-JP" b="0" i="1" smtClean="0">
                              <a:latin typeface="Cambria Math" panose="02040503050406030204" pitchFamily="18" charset="0"/>
                            </a:rPr>
                            <m:t>𝑚</m:t>
                          </m:r>
                        </m:sub>
                      </m:sSub>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1</m:t>
                          </m:r>
                        </m:num>
                        <m:den>
                          <m:r>
                            <a:rPr lang="en-US" altLang="ja-JP" b="0" i="1" smtClean="0">
                              <a:latin typeface="Cambria Math" panose="02040503050406030204" pitchFamily="18" charset="0"/>
                            </a:rPr>
                            <m:t>2</m:t>
                          </m:r>
                        </m:den>
                      </m:f>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𝑔</m:t>
                          </m:r>
                        </m:e>
                        <m:sub>
                          <m:r>
                            <a:rPr lang="en-US" altLang="ja-JP" b="0" i="1" smtClean="0">
                              <a:latin typeface="Cambria Math" panose="02040503050406030204" pitchFamily="18" charset="0"/>
                            </a:rPr>
                            <m:t>𝑚</m:t>
                          </m:r>
                        </m:sub>
                      </m:sSub>
                      <m:d>
                        <m:dPr>
                          <m:begChr m:val="{"/>
                          <m:endChr m:val="}"/>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𝑉</m:t>
                              </m:r>
                            </m:e>
                            <m:sub>
                              <m:r>
                                <a:rPr lang="en-US" altLang="ja-JP" b="0" i="1" smtClean="0">
                                  <a:latin typeface="Cambria Math" panose="02040503050406030204" pitchFamily="18" charset="0"/>
                                </a:rPr>
                                <m:t>𝑖𝑛</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𝑣</m:t>
                              </m:r>
                            </m:e>
                            <m:sub>
                              <m:r>
                                <a:rPr lang="en-US" altLang="ja-JP" b="0" i="1" smtClean="0">
                                  <a:latin typeface="Cambria Math" panose="02040503050406030204" pitchFamily="18" charset="0"/>
                                </a:rPr>
                                <m:t>𝑖𝑛</m:t>
                              </m:r>
                            </m:sub>
                          </m:sSub>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𝑉</m:t>
                                  </m:r>
                                </m:e>
                                <m:sub>
                                  <m:r>
                                    <a:rPr lang="en-US" altLang="ja-JP" b="0" i="1" smtClean="0">
                                      <a:latin typeface="Cambria Math" panose="02040503050406030204" pitchFamily="18" charset="0"/>
                                    </a:rPr>
                                    <m:t>𝑜𝑢𝑡</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𝑣</m:t>
                                  </m:r>
                                </m:e>
                                <m:sub>
                                  <m:r>
                                    <a:rPr lang="en-US" altLang="ja-JP" b="0" i="1" smtClean="0">
                                      <a:latin typeface="Cambria Math" panose="02040503050406030204" pitchFamily="18" charset="0"/>
                                    </a:rPr>
                                    <m:t>𝑜𝑢𝑡</m:t>
                                  </m:r>
                                </m:sub>
                              </m:sSub>
                            </m:e>
                          </m:d>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𝑉</m:t>
                              </m:r>
                            </m:e>
                            <m:sub>
                              <m:r>
                                <a:rPr lang="en-US" altLang="ja-JP" b="0" i="1" smtClean="0">
                                  <a:latin typeface="Cambria Math" panose="02040503050406030204" pitchFamily="18" charset="0"/>
                                </a:rPr>
                                <m:t>𝑡h</m:t>
                              </m:r>
                            </m:sub>
                          </m:sSub>
                        </m:e>
                      </m:d>
                    </m:oMath>
                  </m:oMathPara>
                </a14:m>
                <a:endParaRPr lang="en-US" altLang="ja-JP" dirty="0"/>
              </a:p>
              <a:p>
                <a:endParaRPr lang="en-US" altLang="ja-JP" dirty="0"/>
              </a:p>
              <a:p>
                <a:r>
                  <a:rPr kumimoji="1" lang="ja-JP" altLang="en-US" dirty="0"/>
                  <a:t>マッチングが取れている場合</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𝑖𝑛</m:t>
                        </m:r>
                      </m:sub>
                    </m:sSub>
                    <m:r>
                      <a:rPr kumimoji="1" lang="en-US" altLang="ja-JP" b="0" i="1" smtClean="0">
                        <a:latin typeface="Cambria Math" panose="02040503050406030204" pitchFamily="18" charset="0"/>
                      </a:rPr>
                      <m:t>=2</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𝑜𝑢𝑡</m:t>
                        </m:r>
                      </m:sub>
                    </m:sSub>
                  </m:oMath>
                </a14:m>
                <a:r>
                  <a:rPr kumimoji="1" lang="ja-JP" altLang="en-US" dirty="0"/>
                  <a:t>になる</a:t>
                </a:r>
                <a:r>
                  <a:rPr lang="ja-JP" altLang="en-US" dirty="0"/>
                  <a:t>ので</a:t>
                </a:r>
                <a:endParaRPr lang="en-US" altLang="ja-JP" dirty="0"/>
              </a:p>
              <a:p>
                <a:endParaRPr kumimoji="1" lang="en-US" altLang="ja-JP" dirty="0"/>
              </a:p>
              <a:p>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𝑚</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2</m:t>
                          </m:r>
                        </m:den>
                      </m:f>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m:t>
                          </m:r>
                        </m:sub>
                      </m:sSub>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𝑖𝑛</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𝑜𝑢𝑡</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2</m:t>
                              </m:r>
                            </m:den>
                          </m:f>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𝑖𝑛</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𝑡h</m:t>
                              </m:r>
                            </m:sub>
                          </m:sSub>
                        </m:e>
                      </m:d>
                    </m:oMath>
                  </m:oMathPara>
                </a14:m>
                <a:endParaRPr kumimoji="1" lang="en-US" altLang="ja-JP" dirty="0"/>
              </a:p>
              <a:p>
                <a:r>
                  <a:rPr kumimoji="1" lang="ja-JP" altLang="en-US" dirty="0"/>
                  <a:t>である。</a:t>
                </a:r>
                <a:endParaRPr kumimoji="1" lang="en-US" altLang="ja-JP" dirty="0"/>
              </a:p>
              <a:p>
                <a:endParaRPr kumimoji="1" lang="ja-JP" altLang="en-US" dirty="0"/>
              </a:p>
            </p:txBody>
          </p:sp>
        </mc:Choice>
        <mc:Fallback>
          <p:sp>
            <p:nvSpPr>
              <p:cNvPr id="5" name="テキスト ボックス 4">
                <a:extLst>
                  <a:ext uri="{FF2B5EF4-FFF2-40B4-BE49-F238E27FC236}">
                    <a16:creationId xmlns:a16="http://schemas.microsoft.com/office/drawing/2014/main" id="{1D691765-4C8A-2311-E940-C7BEA3300B16}"/>
                  </a:ext>
                </a:extLst>
              </p:cNvPr>
              <p:cNvSpPr txBox="1">
                <a:spLocks noRot="1" noChangeAspect="1" noMove="1" noResize="1" noEditPoints="1" noAdjustHandles="1" noChangeArrowheads="1" noChangeShapeType="1" noTextEdit="1"/>
              </p:cNvSpPr>
              <p:nvPr/>
            </p:nvSpPr>
            <p:spPr>
              <a:xfrm>
                <a:off x="838200" y="1939637"/>
                <a:ext cx="6227618" cy="5111271"/>
              </a:xfrm>
              <a:prstGeom prst="rect">
                <a:avLst/>
              </a:prstGeom>
              <a:blipFill>
                <a:blip r:embed="rId2"/>
                <a:stretch>
                  <a:fillRect l="-881" t="-477" r="-392"/>
                </a:stretch>
              </a:blipFill>
            </p:spPr>
            <p:txBody>
              <a:bodyPr/>
              <a:lstStyle/>
              <a:p>
                <a:r>
                  <a:rPr lang="ja-JP" altLang="en-US">
                    <a:noFill/>
                  </a:rPr>
                  <a:t> </a:t>
                </a:r>
              </a:p>
            </p:txBody>
          </p:sp>
        </mc:Fallback>
      </mc:AlternateContent>
      <p:pic>
        <p:nvPicPr>
          <p:cNvPr id="7" name="図 6" descr="ロゴ が含まれている画像&#10;&#10;自動的に生成された説明">
            <a:extLst>
              <a:ext uri="{FF2B5EF4-FFF2-40B4-BE49-F238E27FC236}">
                <a16:creationId xmlns:a16="http://schemas.microsoft.com/office/drawing/2014/main" id="{B3B16A68-814A-9DCA-F98C-4E6AE71AB9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3893" y="3042964"/>
            <a:ext cx="5120650" cy="3118110"/>
          </a:xfrm>
          <a:prstGeom prst="rect">
            <a:avLst/>
          </a:prstGeom>
        </p:spPr>
      </p:pic>
    </p:spTree>
    <p:extLst>
      <p:ext uri="{BB962C8B-B14F-4D97-AF65-F5344CB8AC3E}">
        <p14:creationId xmlns:p14="http://schemas.microsoft.com/office/powerpoint/2010/main" val="2729376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0B0DBE-F291-FE92-BF6F-B0029D074C6C}"/>
              </a:ext>
            </a:extLst>
          </p:cNvPr>
          <p:cNvSpPr>
            <a:spLocks noGrp="1"/>
          </p:cNvSpPr>
          <p:nvPr>
            <p:ph type="title"/>
          </p:nvPr>
        </p:nvSpPr>
        <p:spPr/>
        <p:txBody>
          <a:bodyPr/>
          <a:lstStyle/>
          <a:p>
            <a:r>
              <a:rPr kumimoji="1" lang="ja-JP" altLang="en-US" dirty="0"/>
              <a:t>考案するバッファ回路</a:t>
            </a:r>
          </a:p>
        </p:txBody>
      </p:sp>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1D691765-4C8A-2311-E940-C7BEA3300B16}"/>
                  </a:ext>
                </a:extLst>
              </p:cNvPr>
              <p:cNvSpPr txBox="1"/>
              <p:nvPr/>
            </p:nvSpPr>
            <p:spPr>
              <a:xfrm>
                <a:off x="716275" y="1625601"/>
                <a:ext cx="6227618" cy="3207673"/>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𝑔</m:t>
                          </m:r>
                        </m:e>
                        <m:sub>
                          <m:r>
                            <a:rPr lang="en-US" altLang="ja-JP" b="0" i="1" smtClean="0">
                              <a:latin typeface="Cambria Math" panose="02040503050406030204" pitchFamily="18" charset="0"/>
                            </a:rPr>
                            <m:t>𝑚</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𝑔</m:t>
                          </m:r>
                        </m:e>
                        <m:sub>
                          <m:r>
                            <a:rPr lang="en-US" altLang="ja-JP" b="0" i="1" smtClean="0">
                              <a:latin typeface="Cambria Math" panose="02040503050406030204" pitchFamily="18" charset="0"/>
                            </a:rPr>
                            <m:t>𝑈</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𝑔</m:t>
                          </m:r>
                        </m:e>
                        <m:sub>
                          <m:r>
                            <a:rPr lang="en-US" altLang="ja-JP" b="0" i="1" smtClean="0">
                              <a:latin typeface="Cambria Math" panose="02040503050406030204" pitchFamily="18" charset="0"/>
                            </a:rPr>
                            <m:t>𝐿</m:t>
                          </m:r>
                        </m:sub>
                      </m:sSub>
                      <m:r>
                        <a:rPr lang="en-US" altLang="ja-JP" b="0" i="1" smtClean="0">
                          <a:latin typeface="Cambria Math" panose="02040503050406030204" pitchFamily="18" charset="0"/>
                        </a:rPr>
                        <m:t>=20 </m:t>
                      </m:r>
                      <m:r>
                        <a:rPr lang="en-US" altLang="ja-JP" b="0" i="1" smtClean="0">
                          <a:latin typeface="Cambria Math" panose="02040503050406030204" pitchFamily="18" charset="0"/>
                        </a:rPr>
                        <m:t>𝑚𝑆</m:t>
                      </m:r>
                    </m:oMath>
                  </m:oMathPara>
                </a14:m>
                <a:endParaRPr lang="en-US" altLang="ja-JP" b="0" dirty="0"/>
              </a:p>
              <a:p>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𝑖</m:t>
                          </m:r>
                        </m:e>
                        <m:sub>
                          <m:r>
                            <a:rPr lang="en-US" altLang="ja-JP" b="0" i="1" smtClean="0">
                              <a:latin typeface="Cambria Math" panose="02040503050406030204" pitchFamily="18" charset="0"/>
                            </a:rPr>
                            <m:t>𝑚</m:t>
                          </m:r>
                        </m:sub>
                      </m:sSub>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𝑉</m:t>
                              </m:r>
                            </m:e>
                            <m:sub>
                              <m:r>
                                <a:rPr lang="en-US" altLang="ja-JP" b="0" i="1" smtClean="0">
                                  <a:latin typeface="Cambria Math" panose="02040503050406030204" pitchFamily="18" charset="0"/>
                                </a:rPr>
                                <m:t>𝑑𝑑</m:t>
                              </m:r>
                            </m:sub>
                          </m:sSub>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𝑉</m:t>
                                  </m:r>
                                </m:e>
                                <m:sub>
                                  <m:r>
                                    <a:rPr lang="en-US" altLang="ja-JP" b="0" i="1" smtClean="0">
                                      <a:latin typeface="Cambria Math" panose="02040503050406030204" pitchFamily="18" charset="0"/>
                                    </a:rPr>
                                    <m:t>𝑜𝑢𝑡</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𝑣</m:t>
                                  </m:r>
                                </m:e>
                                <m:sub>
                                  <m:r>
                                    <a:rPr lang="en-US" altLang="ja-JP" b="0" i="1" smtClean="0">
                                      <a:latin typeface="Cambria Math" panose="02040503050406030204" pitchFamily="18" charset="0"/>
                                    </a:rPr>
                                    <m:t>𝑜𝑢𝑡</m:t>
                                  </m:r>
                                </m:sub>
                              </m:sSub>
                            </m:e>
                          </m:d>
                        </m:e>
                      </m:d>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𝑔</m:t>
                          </m:r>
                        </m:e>
                        <m:sub>
                          <m:r>
                            <a:rPr lang="en-US" altLang="ja-JP" b="0" i="1" smtClean="0">
                              <a:latin typeface="Cambria Math" panose="02040503050406030204" pitchFamily="18" charset="0"/>
                            </a:rPr>
                            <m:t>𝑈</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𝑔</m:t>
                          </m:r>
                        </m:e>
                        <m:sub>
                          <m:r>
                            <a:rPr lang="en-US" altLang="ja-JP" b="0" i="1" smtClean="0">
                              <a:latin typeface="Cambria Math" panose="02040503050406030204" pitchFamily="18" charset="0"/>
                            </a:rPr>
                            <m:t>𝐿</m:t>
                          </m:r>
                        </m:sub>
                      </m:sSub>
                      <m:r>
                        <a:rPr lang="en-US" altLang="ja-JP" b="0" i="1" smtClean="0">
                          <a:latin typeface="Cambria Math" panose="02040503050406030204" pitchFamily="18" charset="0"/>
                        </a:rPr>
                        <m:t>+20)(</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𝑉</m:t>
                          </m:r>
                        </m:e>
                        <m:sub>
                          <m:r>
                            <a:rPr lang="en-US" altLang="ja-JP" b="0" i="1" smtClean="0">
                              <a:latin typeface="Cambria Math" panose="02040503050406030204" pitchFamily="18" charset="0"/>
                            </a:rPr>
                            <m:t>𝑜𝑢𝑡</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𝑣</m:t>
                          </m:r>
                        </m:e>
                        <m:sub>
                          <m:r>
                            <a:rPr lang="en-US" altLang="ja-JP" b="0" i="1" smtClean="0">
                              <a:latin typeface="Cambria Math" panose="02040503050406030204" pitchFamily="18" charset="0"/>
                            </a:rPr>
                            <m:t>𝑜𝑢𝑡</m:t>
                          </m:r>
                        </m:sub>
                      </m:sSub>
                      <m:r>
                        <a:rPr lang="en-US" altLang="ja-JP" b="0" i="1" smtClean="0">
                          <a:latin typeface="Cambria Math" panose="02040503050406030204" pitchFamily="18" charset="0"/>
                        </a:rPr>
                        <m:t>)</m:t>
                      </m:r>
                    </m:oMath>
                  </m:oMathPara>
                </a14:m>
                <a:endParaRPr lang="en-US" altLang="ja-JP" dirty="0"/>
              </a:p>
              <a:p>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𝑖</m:t>
                          </m:r>
                        </m:e>
                        <m:sub>
                          <m:r>
                            <a:rPr lang="en-US" altLang="ja-JP" i="1">
                              <a:latin typeface="Cambria Math" panose="02040503050406030204" pitchFamily="18" charset="0"/>
                            </a:rPr>
                            <m:t>𝑚</m:t>
                          </m:r>
                        </m:sub>
                      </m:sSub>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1</m:t>
                          </m:r>
                        </m:num>
                        <m:den>
                          <m:r>
                            <a:rPr lang="en-US" altLang="ja-JP" i="1">
                              <a:latin typeface="Cambria Math" panose="02040503050406030204" pitchFamily="18" charset="0"/>
                            </a:rPr>
                            <m:t>2</m:t>
                          </m:r>
                        </m:den>
                      </m:f>
                      <m:sSub>
                        <m:sSubPr>
                          <m:ctrlPr>
                            <a:rPr lang="en-US" altLang="ja-JP" i="1">
                              <a:latin typeface="Cambria Math" panose="02040503050406030204" pitchFamily="18" charset="0"/>
                            </a:rPr>
                          </m:ctrlPr>
                        </m:sSubPr>
                        <m:e>
                          <m:r>
                            <a:rPr lang="en-US" altLang="ja-JP" i="1">
                              <a:latin typeface="Cambria Math" panose="02040503050406030204" pitchFamily="18" charset="0"/>
                            </a:rPr>
                            <m:t>𝑔</m:t>
                          </m:r>
                        </m:e>
                        <m:sub>
                          <m:r>
                            <a:rPr lang="en-US" altLang="ja-JP" i="1">
                              <a:latin typeface="Cambria Math" panose="02040503050406030204" pitchFamily="18" charset="0"/>
                            </a:rPr>
                            <m:t>𝑚</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𝑖𝑛</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𝑜𝑢𝑡</m:t>
                              </m:r>
                            </m:sub>
                          </m:sSub>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1</m:t>
                              </m:r>
                            </m:num>
                            <m:den>
                              <m:r>
                                <a:rPr lang="en-US" altLang="ja-JP" i="1">
                                  <a:latin typeface="Cambria Math" panose="02040503050406030204" pitchFamily="18" charset="0"/>
                                </a:rPr>
                                <m:t>2</m:t>
                              </m:r>
                            </m:den>
                          </m:f>
                          <m:sSub>
                            <m:sSubPr>
                              <m:ctrlPr>
                                <a:rPr lang="en-US" altLang="ja-JP" i="1">
                                  <a:latin typeface="Cambria Math" panose="02040503050406030204" pitchFamily="18" charset="0"/>
                                </a:rPr>
                              </m:ctrlPr>
                            </m:sSubPr>
                            <m:e>
                              <m:r>
                                <a:rPr lang="en-US" altLang="ja-JP" i="1">
                                  <a:latin typeface="Cambria Math" panose="02040503050406030204" pitchFamily="18" charset="0"/>
                                </a:rPr>
                                <m:t>𝑣</m:t>
                              </m:r>
                            </m:e>
                            <m:sub>
                              <m:r>
                                <a:rPr lang="en-US" altLang="ja-JP" i="1">
                                  <a:latin typeface="Cambria Math" panose="02040503050406030204" pitchFamily="18" charset="0"/>
                                </a:rPr>
                                <m:t>𝑖𝑛</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𝑡h</m:t>
                              </m:r>
                            </m:sub>
                          </m:sSub>
                        </m:e>
                      </m:d>
                    </m:oMath>
                  </m:oMathPara>
                </a14:m>
                <a:endParaRPr kumimoji="1" lang="en-US" altLang="ja-JP" dirty="0"/>
              </a:p>
              <a:p>
                <a:endParaRPr kumimoji="1" lang="en-US" altLang="ja-JP" dirty="0"/>
              </a:p>
              <a:p>
                <a:r>
                  <a:rPr lang="ja-JP" altLang="en-US" dirty="0"/>
                  <a:t>今回、乗算回路の出力は</a:t>
                </a:r>
                <a14:m>
                  <m:oMath xmlns:m="http://schemas.openxmlformats.org/officeDocument/2006/math">
                    <m:r>
                      <a:rPr lang="en-US" altLang="ja-JP" b="0" i="1" smtClean="0">
                        <a:latin typeface="Cambria Math" panose="02040503050406030204" pitchFamily="18" charset="0"/>
                      </a:rPr>
                      <m:t>1.26</m:t>
                    </m:r>
                  </m:oMath>
                </a14:m>
                <a:r>
                  <a:rPr lang="en-US" altLang="ja-JP" dirty="0"/>
                  <a:t> V</a:t>
                </a:r>
                <a:r>
                  <a:rPr lang="ja-JP" altLang="en-US" dirty="0"/>
                  <a:t>のバイアスと</a:t>
                </a:r>
                <a14:m>
                  <m:oMath xmlns:m="http://schemas.openxmlformats.org/officeDocument/2006/math">
                    <m:r>
                      <a:rPr lang="en-US" altLang="ja-JP" b="0" i="1" smtClean="0">
                        <a:latin typeface="Cambria Math" panose="02040503050406030204" pitchFamily="18" charset="0"/>
                      </a:rPr>
                      <m:t>±0.3</m:t>
                    </m:r>
                  </m:oMath>
                </a14:m>
                <a:r>
                  <a:rPr lang="en-US" altLang="ja-JP" dirty="0"/>
                  <a:t> V</a:t>
                </a:r>
                <a:r>
                  <a:rPr lang="ja-JP" altLang="en-US" dirty="0"/>
                  <a:t>の信号振幅を持っているので、</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𝑉</m:t>
                        </m:r>
                      </m:e>
                      <m:sub>
                        <m:r>
                          <a:rPr lang="en-US" altLang="ja-JP" b="0" i="1" smtClean="0">
                            <a:latin typeface="Cambria Math" panose="02040503050406030204" pitchFamily="18" charset="0"/>
                          </a:rPr>
                          <m:t>𝑖𝑛</m:t>
                        </m:r>
                      </m:sub>
                    </m:sSub>
                    <m:r>
                      <a:rPr lang="en-US" altLang="ja-JP" b="0" i="1" smtClean="0">
                        <a:latin typeface="Cambria Math" panose="02040503050406030204" pitchFamily="18" charset="0"/>
                      </a:rPr>
                      <m:t>=1.26</m:t>
                    </m:r>
                  </m:oMath>
                </a14:m>
                <a:r>
                  <a:rPr lang="en-US" altLang="ja-JP" dirty="0"/>
                  <a:t> V,</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𝑣</m:t>
                        </m:r>
                      </m:e>
                      <m:sub>
                        <m:r>
                          <a:rPr lang="en-US" altLang="ja-JP" b="0" i="1" smtClean="0">
                            <a:latin typeface="Cambria Math" panose="02040503050406030204" pitchFamily="18" charset="0"/>
                          </a:rPr>
                          <m:t>𝑖𝑛</m:t>
                        </m:r>
                      </m:sub>
                    </m:sSub>
                    <m:r>
                      <a:rPr lang="en-US" altLang="ja-JP" b="0" i="1" smtClean="0">
                        <a:latin typeface="Cambria Math" panose="02040503050406030204" pitchFamily="18" charset="0"/>
                      </a:rPr>
                      <m:t>=±0.3</m:t>
                    </m:r>
                  </m:oMath>
                </a14:m>
                <a:r>
                  <a:rPr lang="en-US" altLang="ja-JP" dirty="0"/>
                  <a:t> V</a:t>
                </a:r>
                <a:r>
                  <a:rPr lang="ja-JP" altLang="en-US" dirty="0"/>
                  <a:t>とした。</a:t>
                </a:r>
                <a:endParaRPr lang="en-US" altLang="ja-JP" dirty="0"/>
              </a:p>
              <a:p>
                <a:r>
                  <a:rPr lang="ja-JP" altLang="en-US" dirty="0"/>
                  <a:t>また、しきい値電圧</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𝑉</m:t>
                        </m:r>
                      </m:e>
                      <m:sub>
                        <m:r>
                          <a:rPr lang="en-US" altLang="ja-JP" b="0" i="1" smtClean="0">
                            <a:latin typeface="Cambria Math" panose="02040503050406030204" pitchFamily="18" charset="0"/>
                          </a:rPr>
                          <m:t>𝑡h</m:t>
                        </m:r>
                      </m:sub>
                    </m:sSub>
                  </m:oMath>
                </a14:m>
                <a:r>
                  <a:rPr lang="ja-JP" altLang="en-US" dirty="0"/>
                  <a:t>は</a:t>
                </a:r>
                <a14:m>
                  <m:oMath xmlns:m="http://schemas.openxmlformats.org/officeDocument/2006/math">
                    <m:r>
                      <a:rPr lang="en-US" altLang="ja-JP" b="0" i="1" dirty="0" smtClean="0">
                        <a:latin typeface="Cambria Math" panose="02040503050406030204" pitchFamily="18" charset="0"/>
                      </a:rPr>
                      <m:t>0.5</m:t>
                    </m:r>
                  </m:oMath>
                </a14:m>
                <a:r>
                  <a:rPr lang="en-US" altLang="ja-JP" dirty="0"/>
                  <a:t> V</a:t>
                </a:r>
                <a:r>
                  <a:rPr lang="ja-JP" altLang="en-US" dirty="0"/>
                  <a:t>として計算した。</a:t>
                </a:r>
                <a:endParaRPr lang="en-US" altLang="ja-JP" dirty="0"/>
              </a:p>
              <a:p>
                <a:endParaRPr lang="en-US" altLang="ja-JP" dirty="0"/>
              </a:p>
              <a:p>
                <a:endParaRPr lang="en-US" altLang="ja-JP" dirty="0"/>
              </a:p>
              <a:p>
                <a:endParaRPr lang="en-US" altLang="ja-JP" dirty="0"/>
              </a:p>
            </p:txBody>
          </p:sp>
        </mc:Choice>
        <mc:Fallback>
          <p:sp>
            <p:nvSpPr>
              <p:cNvPr id="5" name="テキスト ボックス 4">
                <a:extLst>
                  <a:ext uri="{FF2B5EF4-FFF2-40B4-BE49-F238E27FC236}">
                    <a16:creationId xmlns:a16="http://schemas.microsoft.com/office/drawing/2014/main" id="{1D691765-4C8A-2311-E940-C7BEA3300B16}"/>
                  </a:ext>
                </a:extLst>
              </p:cNvPr>
              <p:cNvSpPr txBox="1">
                <a:spLocks noRot="1" noChangeAspect="1" noMove="1" noResize="1" noEditPoints="1" noAdjustHandles="1" noChangeArrowheads="1" noChangeShapeType="1" noTextEdit="1"/>
              </p:cNvSpPr>
              <p:nvPr/>
            </p:nvSpPr>
            <p:spPr>
              <a:xfrm>
                <a:off x="716275" y="1625601"/>
                <a:ext cx="6227618" cy="3207673"/>
              </a:xfrm>
              <a:prstGeom prst="rect">
                <a:avLst/>
              </a:prstGeom>
              <a:blipFill>
                <a:blip r:embed="rId2"/>
                <a:stretch>
                  <a:fillRect l="-783" r="-489"/>
                </a:stretch>
              </a:blipFill>
            </p:spPr>
            <p:txBody>
              <a:bodyPr/>
              <a:lstStyle/>
              <a:p>
                <a:r>
                  <a:rPr lang="ja-JP" altLang="en-US">
                    <a:noFill/>
                  </a:rPr>
                  <a:t> </a:t>
                </a:r>
              </a:p>
            </p:txBody>
          </p:sp>
        </mc:Fallback>
      </mc:AlternateContent>
      <p:pic>
        <p:nvPicPr>
          <p:cNvPr id="7" name="図 6" descr="ロゴ が含まれている画像&#10;&#10;自動的に生成された説明">
            <a:extLst>
              <a:ext uri="{FF2B5EF4-FFF2-40B4-BE49-F238E27FC236}">
                <a16:creationId xmlns:a16="http://schemas.microsoft.com/office/drawing/2014/main" id="{B3B16A68-814A-9DCA-F98C-4E6AE71AB9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3893" y="3042964"/>
            <a:ext cx="5120650" cy="3118110"/>
          </a:xfrm>
          <a:prstGeom prst="rect">
            <a:avLst/>
          </a:prstGeom>
        </p:spPr>
      </p:pic>
    </p:spTree>
    <p:extLst>
      <p:ext uri="{BB962C8B-B14F-4D97-AF65-F5344CB8AC3E}">
        <p14:creationId xmlns:p14="http://schemas.microsoft.com/office/powerpoint/2010/main" val="101345571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2825</TotalTime>
  <Words>325</Words>
  <Application>Microsoft Office PowerPoint</Application>
  <PresentationFormat>ワイド画面</PresentationFormat>
  <Paragraphs>35</Paragraphs>
  <Slides>6</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6</vt:i4>
      </vt:variant>
    </vt:vector>
  </HeadingPairs>
  <TitlesOfParts>
    <vt:vector size="11" baseType="lpstr">
      <vt:lpstr>游ゴシック</vt:lpstr>
      <vt:lpstr>游ゴシック Light</vt:lpstr>
      <vt:lpstr>Arial</vt:lpstr>
      <vt:lpstr>Cambria Math</vt:lpstr>
      <vt:lpstr>Office テーマ</vt:lpstr>
      <vt:lpstr>PowerPoint プレゼンテーション</vt:lpstr>
      <vt:lpstr>カレントミラーを用いた折り畳みカスコードギルバート乗算回路の設計手順</vt:lpstr>
      <vt:lpstr>バッファ回路</vt:lpstr>
      <vt:lpstr>以前検討していたバッファ回路</vt:lpstr>
      <vt:lpstr>考案するバッファ回路</vt:lpstr>
      <vt:lpstr>考案するバッファ回路</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Hikaru Kojima</dc:creator>
  <cp:lastModifiedBy>KOJIMAHIKARU</cp:lastModifiedBy>
  <cp:revision>4</cp:revision>
  <dcterms:created xsi:type="dcterms:W3CDTF">2023-11-17T06:12:19Z</dcterms:created>
  <dcterms:modified xsi:type="dcterms:W3CDTF">2023-11-23T13:49:50Z</dcterms:modified>
</cp:coreProperties>
</file>