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68" r:id="rId14"/>
    <p:sldId id="270" r:id="rId15"/>
    <p:sldId id="271" r:id="rId16"/>
    <p:sldId id="266" r:id="rId17"/>
    <p:sldId id="272" r:id="rId18"/>
    <p:sldId id="273" r:id="rId19"/>
    <p:sldId id="274" r:id="rId20"/>
    <p:sldId id="275" r:id="rId21"/>
    <p:sldId id="276" r:id="rId22"/>
    <p:sldId id="278" r:id="rId23"/>
    <p:sldId id="277"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318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242" autoAdjust="0"/>
  </p:normalViewPr>
  <p:slideViewPr>
    <p:cSldViewPr snapToGrid="0">
      <p:cViewPr varScale="1">
        <p:scale>
          <a:sx n="106" d="100"/>
          <a:sy n="106" d="100"/>
        </p:scale>
        <p:origin x="792" y="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56487-DC86-474A-B4EE-F658698A396D}" type="datetimeFigureOut">
              <a:rPr kumimoji="1" lang="ja-JP" altLang="en-US" smtClean="0"/>
              <a:t>2023/11/29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F006A-98BA-4709-B08D-1062E8ED0A99}" type="slidenum">
              <a:rPr kumimoji="1" lang="ja-JP" altLang="en-US" smtClean="0"/>
              <a:t>‹#›</a:t>
            </a:fld>
            <a:endParaRPr kumimoji="1" lang="ja-JP" altLang="en-US"/>
          </a:p>
        </p:txBody>
      </p:sp>
    </p:spTree>
    <p:extLst>
      <p:ext uri="{BB962C8B-B14F-4D97-AF65-F5344CB8AC3E}">
        <p14:creationId xmlns:p14="http://schemas.microsoft.com/office/powerpoint/2010/main" val="13647513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F7DCA-1AD3-4824-4A93-AFF5E5334ECD}"/>
              </a:ext>
            </a:extLst>
          </p:cNvPr>
          <p:cNvSpPr>
            <a:spLocks noGrp="1"/>
          </p:cNvSpPr>
          <p:nvPr>
            <p:ph type="ctrTitle" hasCustomPrompt="1"/>
          </p:nvPr>
        </p:nvSpPr>
        <p:spPr>
          <a:xfrm>
            <a:off x="1524000" y="1122363"/>
            <a:ext cx="9144000" cy="2387600"/>
          </a:xfrm>
        </p:spPr>
        <p:txBody>
          <a:bodyPr anchor="b">
            <a:normAutofit/>
          </a:bodyPr>
          <a:lstStyle>
            <a:lvl1pPr algn="ctr">
              <a:defRPr sz="4000">
                <a:latin typeface="游ゴシック" panose="020B0400000000000000" pitchFamily="50" charset="-128"/>
                <a:ea typeface="游ゴシック" panose="020B0400000000000000" pitchFamily="50" charset="-128"/>
              </a:defRPr>
            </a:lvl1pPr>
          </a:lstStyle>
          <a:p>
            <a:r>
              <a:rPr kumimoji="1" lang="ja-JP" altLang="en-US" dirty="0"/>
              <a:t>タイトル</a:t>
            </a:r>
          </a:p>
        </p:txBody>
      </p:sp>
      <p:sp>
        <p:nvSpPr>
          <p:cNvPr id="3" name="字幕 2">
            <a:extLst>
              <a:ext uri="{FF2B5EF4-FFF2-40B4-BE49-F238E27FC236}">
                <a16:creationId xmlns:a16="http://schemas.microsoft.com/office/drawing/2014/main" id="{8FEDBC54-A3B3-D4B0-83AD-58510BBCF3B6}"/>
              </a:ext>
            </a:extLst>
          </p:cNvPr>
          <p:cNvSpPr>
            <a:spLocks noGrp="1"/>
          </p:cNvSpPr>
          <p:nvPr>
            <p:ph type="subTitle" idx="1" hasCustomPrompt="1"/>
          </p:nvPr>
        </p:nvSpPr>
        <p:spPr>
          <a:xfrm>
            <a:off x="1524000" y="4305557"/>
            <a:ext cx="9144000" cy="2067534"/>
          </a:xfrm>
        </p:spPr>
        <p:txBody>
          <a:bodyPr>
            <a:noAutofit/>
          </a:bodyPr>
          <a:lstStyle>
            <a:lvl1pPr marL="0" indent="0" algn="ctr">
              <a:buNone/>
              <a:defRPr sz="2000">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dirty="0"/>
              <a:t>2023</a:t>
            </a:r>
            <a:r>
              <a:rPr kumimoji="1" lang="ja-JP" altLang="en-US" dirty="0"/>
              <a:t>年 月 日</a:t>
            </a:r>
            <a:endParaRPr kumimoji="1" lang="en-US" altLang="ja-JP" dirty="0"/>
          </a:p>
          <a:p>
            <a:r>
              <a:rPr kumimoji="1" lang="en-US" altLang="ja-JP" dirty="0"/>
              <a:t>B4</a:t>
            </a:r>
            <a:r>
              <a:rPr kumimoji="1" lang="ja-JP" altLang="en-US" dirty="0"/>
              <a:t>　小島 光</a:t>
            </a:r>
            <a:endParaRPr kumimoji="1" lang="en-US" altLang="ja-JP" dirty="0"/>
          </a:p>
          <a:p>
            <a:r>
              <a:rPr kumimoji="1" lang="ja-JP" altLang="en-US" dirty="0"/>
              <a:t>明治大学　波動信号処理回路研究室</a:t>
            </a:r>
            <a:endParaRPr kumimoji="1" lang="en-US" altLang="ja-JP" dirty="0"/>
          </a:p>
          <a:p>
            <a:endParaRPr kumimoji="1" lang="en-US" altLang="ja-JP" dirty="0"/>
          </a:p>
          <a:p>
            <a:r>
              <a:rPr kumimoji="1" lang="en-US" altLang="ja-JP" dirty="0"/>
              <a:t>E-mail : ee201217@meiji.ac.jp</a:t>
            </a:r>
            <a:endParaRPr kumimoji="1" lang="ja-JP" altLang="en-US" dirty="0"/>
          </a:p>
        </p:txBody>
      </p:sp>
      <p:sp>
        <p:nvSpPr>
          <p:cNvPr id="4" name="日付プレースホルダー 3">
            <a:extLst>
              <a:ext uri="{FF2B5EF4-FFF2-40B4-BE49-F238E27FC236}">
                <a16:creationId xmlns:a16="http://schemas.microsoft.com/office/drawing/2014/main" id="{ADBAC465-78BE-A173-E166-31A941963428}"/>
              </a:ext>
            </a:extLst>
          </p:cNvPr>
          <p:cNvSpPr>
            <a:spLocks noGrp="1"/>
          </p:cNvSpPr>
          <p:nvPr>
            <p:ph type="dt" sz="half" idx="10"/>
          </p:nvPr>
        </p:nvSpPr>
        <p:spPr/>
        <p:txBody>
          <a:bodyPr/>
          <a:lstStyle/>
          <a:p>
            <a:r>
              <a:rPr kumimoji="1" lang="en-US" altLang="ja-JP"/>
              <a:t>2023/12/01</a:t>
            </a:r>
            <a:endParaRPr kumimoji="1" lang="ja-JP" altLang="en-US"/>
          </a:p>
        </p:txBody>
      </p:sp>
      <p:sp>
        <p:nvSpPr>
          <p:cNvPr id="6" name="スライド番号プレースホルダー 5">
            <a:extLst>
              <a:ext uri="{FF2B5EF4-FFF2-40B4-BE49-F238E27FC236}">
                <a16:creationId xmlns:a16="http://schemas.microsoft.com/office/drawing/2014/main" id="{9729A2B7-573F-9158-06D9-FB9621BF3E0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90A47C47-BFF6-CBFE-218F-30D91BF18491}"/>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5" name="正方形/長方形 4">
            <a:extLst>
              <a:ext uri="{FF2B5EF4-FFF2-40B4-BE49-F238E27FC236}">
                <a16:creationId xmlns:a16="http://schemas.microsoft.com/office/drawing/2014/main" id="{75F4722B-FF32-6128-6BA2-783F036BAB07}"/>
              </a:ext>
            </a:extLst>
          </p:cNvPr>
          <p:cNvSpPr/>
          <p:nvPr userDrawn="1"/>
        </p:nvSpPr>
        <p:spPr>
          <a:xfrm>
            <a:off x="2295936" y="3644314"/>
            <a:ext cx="7600128" cy="86153"/>
          </a:xfrm>
          <a:prstGeom prst="rect">
            <a:avLst/>
          </a:prstGeom>
          <a:gradFill>
            <a:gsLst>
              <a:gs pos="79000">
                <a:srgbClr val="36318F"/>
              </a:gs>
              <a:gs pos="0">
                <a:srgbClr val="36318F"/>
              </a:gs>
              <a:gs pos="100000">
                <a:schemeClr val="accent1">
                  <a:lumMod val="45000"/>
                  <a:lumOff val="55000"/>
                </a:schemeClr>
              </a:gs>
              <a:gs pos="100000">
                <a:schemeClr val="accent1">
                  <a:lumMod val="30000"/>
                  <a:lumOff val="70000"/>
                </a:schemeClr>
              </a:gs>
            </a:gsLst>
            <a:lin ang="36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9835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8A5A4-73FC-EBE1-20A5-BA213B70E00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B3FCA6-3548-5275-D188-19B99E9164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00A169-9959-CD36-CCC5-FE92CF8FDFF7}"/>
              </a:ext>
            </a:extLst>
          </p:cNvPr>
          <p:cNvSpPr>
            <a:spLocks noGrp="1"/>
          </p:cNvSpPr>
          <p:nvPr>
            <p:ph type="dt" sz="half" idx="10"/>
          </p:nvPr>
        </p:nvSpPr>
        <p:spPr/>
        <p:txBody>
          <a:bodyPr/>
          <a:lstStyle/>
          <a:p>
            <a:r>
              <a:rPr kumimoji="1" lang="en-US" altLang="ja-JP"/>
              <a:t>2023/12/01</a:t>
            </a:r>
            <a:endParaRPr kumimoji="1" lang="ja-JP" altLang="en-US"/>
          </a:p>
        </p:txBody>
      </p:sp>
      <p:sp>
        <p:nvSpPr>
          <p:cNvPr id="6" name="スライド番号プレースホルダー 5">
            <a:extLst>
              <a:ext uri="{FF2B5EF4-FFF2-40B4-BE49-F238E27FC236}">
                <a16:creationId xmlns:a16="http://schemas.microsoft.com/office/drawing/2014/main" id="{A7C85886-4092-C89E-D9FE-D1A56DC5288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FF7D6E32-8098-E002-0601-809A47B9536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62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F553AA9-8EB3-4530-A6C5-EEC71369F82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EAD601-C711-3F0C-0F78-E06446869E7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6FE5AF-6C8B-9BFB-C7CE-DC7E60A750E5}"/>
              </a:ext>
            </a:extLst>
          </p:cNvPr>
          <p:cNvSpPr>
            <a:spLocks noGrp="1"/>
          </p:cNvSpPr>
          <p:nvPr>
            <p:ph type="dt" sz="half" idx="10"/>
          </p:nvPr>
        </p:nvSpPr>
        <p:spPr/>
        <p:txBody>
          <a:bodyPr/>
          <a:lstStyle/>
          <a:p>
            <a:r>
              <a:rPr kumimoji="1" lang="en-US" altLang="ja-JP"/>
              <a:t>2023/12/01</a:t>
            </a:r>
            <a:endParaRPr kumimoji="1" lang="ja-JP" altLang="en-US"/>
          </a:p>
        </p:txBody>
      </p:sp>
      <p:sp>
        <p:nvSpPr>
          <p:cNvPr id="6" name="スライド番号プレースホルダー 5">
            <a:extLst>
              <a:ext uri="{FF2B5EF4-FFF2-40B4-BE49-F238E27FC236}">
                <a16:creationId xmlns:a16="http://schemas.microsoft.com/office/drawing/2014/main" id="{354155A6-0718-4190-BFB2-2A377FBC93D8}"/>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C5CEC103-84E3-F527-C0A4-12B091342B19}"/>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347427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13C9-944D-ABEC-45C2-BD86324DE7E2}"/>
              </a:ext>
            </a:extLst>
          </p:cNvPr>
          <p:cNvSpPr>
            <a:spLocks noGrp="1"/>
          </p:cNvSpPr>
          <p:nvPr>
            <p:ph type="title"/>
          </p:nvPr>
        </p:nvSpPr>
        <p:spPr>
          <a:xfrm>
            <a:off x="441037" y="144969"/>
            <a:ext cx="10515600" cy="835890"/>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CBD656-8D94-510B-DD6D-548312D8845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C44E10-5AA9-465F-DE20-F68C5FEF6FB2}"/>
              </a:ext>
            </a:extLst>
          </p:cNvPr>
          <p:cNvSpPr>
            <a:spLocks noGrp="1"/>
          </p:cNvSpPr>
          <p:nvPr>
            <p:ph type="dt" sz="half" idx="10"/>
          </p:nvPr>
        </p:nvSpPr>
        <p:spPr/>
        <p:txBody>
          <a:bodyPr/>
          <a:lstStyle/>
          <a:p>
            <a:r>
              <a:rPr kumimoji="1" lang="en-US" altLang="ja-JP"/>
              <a:t>2023/12/01</a:t>
            </a:r>
            <a:endParaRPr kumimoji="1" lang="ja-JP" altLang="en-US"/>
          </a:p>
        </p:txBody>
      </p:sp>
      <p:sp>
        <p:nvSpPr>
          <p:cNvPr id="6" name="スライド番号プレースホルダー 5">
            <a:extLst>
              <a:ext uri="{FF2B5EF4-FFF2-40B4-BE49-F238E27FC236}">
                <a16:creationId xmlns:a16="http://schemas.microsoft.com/office/drawing/2014/main" id="{3FAE0EF0-C233-65DA-A9FA-F24AF37C09D0}"/>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8C2142D4-2A35-BAAD-6F50-6AF6BE0A064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5" name="正方形/長方形 4">
            <a:extLst>
              <a:ext uri="{FF2B5EF4-FFF2-40B4-BE49-F238E27FC236}">
                <a16:creationId xmlns:a16="http://schemas.microsoft.com/office/drawing/2014/main" id="{EDDE006D-F092-C773-E0EF-0EDF54361F37}"/>
              </a:ext>
            </a:extLst>
          </p:cNvPr>
          <p:cNvSpPr/>
          <p:nvPr userDrawn="1"/>
        </p:nvSpPr>
        <p:spPr>
          <a:xfrm>
            <a:off x="441037" y="980859"/>
            <a:ext cx="11309926" cy="80190"/>
          </a:xfrm>
          <a:prstGeom prst="rect">
            <a:avLst/>
          </a:prstGeom>
          <a:gradFill>
            <a:gsLst>
              <a:gs pos="79000">
                <a:srgbClr val="36318F"/>
              </a:gs>
              <a:gs pos="0">
                <a:srgbClr val="36318F"/>
              </a:gs>
              <a:gs pos="100000">
                <a:schemeClr val="accent1">
                  <a:lumMod val="45000"/>
                  <a:lumOff val="55000"/>
                </a:schemeClr>
              </a:gs>
              <a:gs pos="100000">
                <a:schemeClr val="accent1">
                  <a:lumMod val="30000"/>
                  <a:lumOff val="70000"/>
                </a:schemeClr>
              </a:gs>
            </a:gsLst>
            <a:lin ang="36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854997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98A17-6C87-459C-3803-CB06BB793F9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658900-6445-2FBD-A740-B624DA8129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DE4565F-CE5C-CE07-D796-EEC7CE857881}"/>
              </a:ext>
            </a:extLst>
          </p:cNvPr>
          <p:cNvSpPr>
            <a:spLocks noGrp="1"/>
          </p:cNvSpPr>
          <p:nvPr>
            <p:ph type="dt" sz="half" idx="10"/>
          </p:nvPr>
        </p:nvSpPr>
        <p:spPr/>
        <p:txBody>
          <a:bodyPr/>
          <a:lstStyle/>
          <a:p>
            <a:r>
              <a:rPr kumimoji="1" lang="en-US" altLang="ja-JP"/>
              <a:t>2023/12/01</a:t>
            </a:r>
            <a:endParaRPr kumimoji="1" lang="ja-JP" altLang="en-US"/>
          </a:p>
        </p:txBody>
      </p:sp>
      <p:sp>
        <p:nvSpPr>
          <p:cNvPr id="6" name="スライド番号プレースホルダー 5">
            <a:extLst>
              <a:ext uri="{FF2B5EF4-FFF2-40B4-BE49-F238E27FC236}">
                <a16:creationId xmlns:a16="http://schemas.microsoft.com/office/drawing/2014/main" id="{0259FD41-468A-4DE6-83E8-4701E46483A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137E571A-BE6D-A40A-B3A1-E193D3E83133}"/>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797004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5EAB2A-E624-C4CD-50E7-A60BA236CC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2ECCAD-6299-9E14-30BA-56EFCC2D8C5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4DF5906-3D01-96F6-5D3B-CDF38A41507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2283477-7050-13D7-7AAA-E763A08B2FF5}"/>
              </a:ext>
            </a:extLst>
          </p:cNvPr>
          <p:cNvSpPr>
            <a:spLocks noGrp="1"/>
          </p:cNvSpPr>
          <p:nvPr>
            <p:ph type="dt" sz="half" idx="10"/>
          </p:nvPr>
        </p:nvSpPr>
        <p:spPr/>
        <p:txBody>
          <a:bodyPr/>
          <a:lstStyle/>
          <a:p>
            <a:r>
              <a:rPr kumimoji="1" lang="en-US" altLang="ja-JP"/>
              <a:t>2023/12/01</a:t>
            </a:r>
            <a:endParaRPr kumimoji="1" lang="ja-JP" altLang="en-US"/>
          </a:p>
        </p:txBody>
      </p:sp>
      <p:sp>
        <p:nvSpPr>
          <p:cNvPr id="7" name="スライド番号プレースホルダー 6">
            <a:extLst>
              <a:ext uri="{FF2B5EF4-FFF2-40B4-BE49-F238E27FC236}">
                <a16:creationId xmlns:a16="http://schemas.microsoft.com/office/drawing/2014/main" id="{2DF00D51-E4E3-63F7-168D-0B703360A62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D2195FD4-4EFF-1802-ECA8-504977E27AEE}"/>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420447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2B7C6-6C36-D54E-C63E-1562180C464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3F46A4-54B9-C474-5A55-E167E7D7B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97C89B-67B4-566D-7C22-7BA407CC219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352735D-36A2-3828-5633-8FC5E9A7E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182C66C-32A7-2B5F-530C-02AB35454F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E18B47F-0A52-B3DA-4B99-8B0A629C87C7}"/>
              </a:ext>
            </a:extLst>
          </p:cNvPr>
          <p:cNvSpPr>
            <a:spLocks noGrp="1"/>
          </p:cNvSpPr>
          <p:nvPr>
            <p:ph type="dt" sz="half" idx="10"/>
          </p:nvPr>
        </p:nvSpPr>
        <p:spPr/>
        <p:txBody>
          <a:bodyPr/>
          <a:lstStyle/>
          <a:p>
            <a:r>
              <a:rPr kumimoji="1" lang="en-US" altLang="ja-JP"/>
              <a:t>2023/12/01</a:t>
            </a:r>
            <a:endParaRPr kumimoji="1" lang="ja-JP" altLang="en-US"/>
          </a:p>
        </p:txBody>
      </p:sp>
      <p:sp>
        <p:nvSpPr>
          <p:cNvPr id="9" name="スライド番号プレースホルダー 8">
            <a:extLst>
              <a:ext uri="{FF2B5EF4-FFF2-40B4-BE49-F238E27FC236}">
                <a16:creationId xmlns:a16="http://schemas.microsoft.com/office/drawing/2014/main" id="{17397F93-7104-0B78-BDD9-13D30E68A9A1}"/>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10" name="フッター プレースホルダー 4">
            <a:extLst>
              <a:ext uri="{FF2B5EF4-FFF2-40B4-BE49-F238E27FC236}">
                <a16:creationId xmlns:a16="http://schemas.microsoft.com/office/drawing/2014/main" id="{13519D46-DE9A-5081-4FA0-744A6D72F932}"/>
              </a:ext>
            </a:extLst>
          </p:cNvPr>
          <p:cNvSpPr>
            <a:spLocks noGrp="1"/>
          </p:cNvSpPr>
          <p:nvPr>
            <p:ph type="ftr" sz="quarter" idx="1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98912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B8A10B-05E0-74D6-A153-CD996CCFE990}"/>
              </a:ext>
            </a:extLst>
          </p:cNvPr>
          <p:cNvSpPr>
            <a:spLocks noGrp="1"/>
          </p:cNvSpPr>
          <p:nvPr>
            <p:ph type="title"/>
          </p:nvPr>
        </p:nvSpPr>
        <p:spPr>
          <a:xfrm>
            <a:off x="370853" y="209480"/>
            <a:ext cx="10515600" cy="785955"/>
          </a:xfr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D4B826B-0548-E701-1785-A3A3089783C2}"/>
              </a:ext>
            </a:extLst>
          </p:cNvPr>
          <p:cNvSpPr>
            <a:spLocks noGrp="1"/>
          </p:cNvSpPr>
          <p:nvPr>
            <p:ph type="dt" sz="half" idx="10"/>
          </p:nvPr>
        </p:nvSpPr>
        <p:spPr/>
        <p:txBody>
          <a:bodyPr/>
          <a:lstStyle/>
          <a:p>
            <a:r>
              <a:rPr kumimoji="1" lang="en-US" altLang="ja-JP"/>
              <a:t>2023/12/01</a:t>
            </a:r>
            <a:endParaRPr kumimoji="1" lang="ja-JP" altLang="en-US"/>
          </a:p>
        </p:txBody>
      </p:sp>
      <p:sp>
        <p:nvSpPr>
          <p:cNvPr id="5" name="スライド番号プレースホルダー 4">
            <a:extLst>
              <a:ext uri="{FF2B5EF4-FFF2-40B4-BE49-F238E27FC236}">
                <a16:creationId xmlns:a16="http://schemas.microsoft.com/office/drawing/2014/main" id="{40F5030B-B5A3-6B5B-1070-CB6271A2689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6" name="フッター プレースホルダー 4">
            <a:extLst>
              <a:ext uri="{FF2B5EF4-FFF2-40B4-BE49-F238E27FC236}">
                <a16:creationId xmlns:a16="http://schemas.microsoft.com/office/drawing/2014/main" id="{E03AC579-A86E-35AB-CCAD-5C233A10F31B}"/>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4" name="正方形/長方形 3">
            <a:extLst>
              <a:ext uri="{FF2B5EF4-FFF2-40B4-BE49-F238E27FC236}">
                <a16:creationId xmlns:a16="http://schemas.microsoft.com/office/drawing/2014/main" id="{1D57C75E-31ED-4E09-635C-E7D75B7B4571}"/>
              </a:ext>
            </a:extLst>
          </p:cNvPr>
          <p:cNvSpPr/>
          <p:nvPr userDrawn="1"/>
        </p:nvSpPr>
        <p:spPr>
          <a:xfrm>
            <a:off x="441037" y="980859"/>
            <a:ext cx="11309926" cy="80190"/>
          </a:xfrm>
          <a:prstGeom prst="rect">
            <a:avLst/>
          </a:prstGeom>
          <a:gradFill>
            <a:gsLst>
              <a:gs pos="79000">
                <a:srgbClr val="36318F"/>
              </a:gs>
              <a:gs pos="0">
                <a:srgbClr val="36318F"/>
              </a:gs>
              <a:gs pos="100000">
                <a:schemeClr val="accent1">
                  <a:lumMod val="45000"/>
                  <a:lumOff val="55000"/>
                </a:schemeClr>
              </a:gs>
              <a:gs pos="100000">
                <a:schemeClr val="accent1">
                  <a:lumMod val="30000"/>
                  <a:lumOff val="70000"/>
                </a:schemeClr>
              </a:gs>
            </a:gsLst>
            <a:lin ang="36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28A73ACB-CA21-DECD-03FE-0364C6472737}"/>
                  </a:ext>
                </a:extLst>
              </p:cNvPr>
              <p:cNvSpPr txBox="1"/>
              <p:nvPr userDrawn="1"/>
            </p:nvSpPr>
            <p:spPr>
              <a:xfrm>
                <a:off x="7647709" y="551945"/>
                <a:ext cx="2678546" cy="400110"/>
              </a:xfrm>
              <a:prstGeom prst="rect">
                <a:avLst/>
              </a:prstGeom>
              <a:noFill/>
              <a:ln>
                <a:solidFill>
                  <a:schemeClr val="tx1"/>
                </a:solidFill>
              </a:ln>
            </p:spPr>
            <p:txBody>
              <a:bodyPr wrap="square" rtlCol="0">
                <a:spAutoFit/>
              </a:bodyPr>
              <a:lstStyle/>
              <a:p>
                <a:pPr algn="l"/>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panose="02040503050406030204" pitchFamily="18" charset="0"/>
                        </a:rPr>
                        <m:t>Rohm</m:t>
                      </m:r>
                      <m:r>
                        <a:rPr kumimoji="1" lang="en-US" altLang="ja-JP" sz="2000" b="0" i="0" smtClean="0">
                          <a:latin typeface="Cambria Math" panose="02040503050406030204" pitchFamily="18" charset="0"/>
                        </a:rPr>
                        <m:t> 0.18 </m:t>
                      </m:r>
                      <m:r>
                        <m:rPr>
                          <m:sty m:val="p"/>
                        </m:rPr>
                        <a:rPr kumimoji="1" lang="en-US" altLang="ja-JP" sz="2000" b="0" i="0" smtClean="0">
                          <a:latin typeface="Cambria Math" panose="02040503050406030204" pitchFamily="18" charset="0"/>
                        </a:rPr>
                        <m:t>μm</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process</m:t>
                      </m:r>
                    </m:oMath>
                  </m:oMathPara>
                </a14:m>
                <a:endParaRPr kumimoji="1" lang="ja-JP" altLang="en-US" sz="2000" i="0" dirty="0"/>
              </a:p>
            </p:txBody>
          </p:sp>
        </mc:Choice>
        <mc:Fallback>
          <p:sp>
            <p:nvSpPr>
              <p:cNvPr id="8" name="テキスト ボックス 7">
                <a:extLst>
                  <a:ext uri="{FF2B5EF4-FFF2-40B4-BE49-F238E27FC236}">
                    <a16:creationId xmlns:a16="http://schemas.microsoft.com/office/drawing/2014/main" id="{28A73ACB-CA21-DECD-03FE-0364C6472737}"/>
                  </a:ext>
                </a:extLst>
              </p:cNvPr>
              <p:cNvSpPr txBox="1">
                <a:spLocks noRot="1" noChangeAspect="1" noMove="1" noResize="1" noEditPoints="1" noAdjustHandles="1" noChangeArrowheads="1" noChangeShapeType="1" noTextEdit="1"/>
              </p:cNvSpPr>
              <p:nvPr userDrawn="1"/>
            </p:nvSpPr>
            <p:spPr>
              <a:xfrm>
                <a:off x="7647709" y="551945"/>
                <a:ext cx="2678546" cy="400110"/>
              </a:xfrm>
              <a:prstGeom prst="rect">
                <a:avLst/>
              </a:prstGeom>
              <a:blipFill>
                <a:blip r:embed="rId2"/>
                <a:stretch>
                  <a:fillRect b="-5970"/>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66646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53F81F7-DC83-6A6E-F56A-8F7193837657}"/>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8CF00389-77E0-70A8-55AD-D80B539EF1F9}"/>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5" name="フッター プレースホルダー 4">
            <a:extLst>
              <a:ext uri="{FF2B5EF4-FFF2-40B4-BE49-F238E27FC236}">
                <a16:creationId xmlns:a16="http://schemas.microsoft.com/office/drawing/2014/main" id="{51A25CC5-173F-AD18-A5FF-2089A2CB7676}"/>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3" name="正方形/長方形 2">
            <a:extLst>
              <a:ext uri="{FF2B5EF4-FFF2-40B4-BE49-F238E27FC236}">
                <a16:creationId xmlns:a16="http://schemas.microsoft.com/office/drawing/2014/main" id="{45F4E0DD-5B1F-9001-A9E6-776705688E2F}"/>
              </a:ext>
            </a:extLst>
          </p:cNvPr>
          <p:cNvSpPr/>
          <p:nvPr userDrawn="1"/>
        </p:nvSpPr>
        <p:spPr>
          <a:xfrm>
            <a:off x="441037" y="980859"/>
            <a:ext cx="11309926" cy="80190"/>
          </a:xfrm>
          <a:prstGeom prst="rect">
            <a:avLst/>
          </a:prstGeom>
          <a:gradFill>
            <a:gsLst>
              <a:gs pos="79000">
                <a:srgbClr val="36318F"/>
              </a:gs>
              <a:gs pos="0">
                <a:srgbClr val="36318F"/>
              </a:gs>
              <a:gs pos="100000">
                <a:schemeClr val="accent1">
                  <a:lumMod val="45000"/>
                  <a:lumOff val="55000"/>
                </a:schemeClr>
              </a:gs>
              <a:gs pos="100000">
                <a:schemeClr val="accent1">
                  <a:lumMod val="30000"/>
                  <a:lumOff val="70000"/>
                </a:schemeClr>
              </a:gs>
            </a:gsLst>
            <a:lin ang="36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64201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BF37D-2F49-BAF0-B49D-455322CF06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6C94F0-AD33-2078-3F0F-9D6187262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03890C-A07B-57A0-0929-D457EF43D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4338AA-2A3C-FEBA-E479-069B76770867}"/>
              </a:ext>
            </a:extLst>
          </p:cNvPr>
          <p:cNvSpPr>
            <a:spLocks noGrp="1"/>
          </p:cNvSpPr>
          <p:nvPr>
            <p:ph type="dt" sz="half" idx="10"/>
          </p:nvPr>
        </p:nvSpPr>
        <p:spPr/>
        <p:txBody>
          <a:bodyPr/>
          <a:lstStyle/>
          <a:p>
            <a:r>
              <a:rPr kumimoji="1" lang="en-US" altLang="ja-JP"/>
              <a:t>2023/12/01</a:t>
            </a:r>
            <a:endParaRPr kumimoji="1" lang="ja-JP" altLang="en-US"/>
          </a:p>
        </p:txBody>
      </p:sp>
      <p:sp>
        <p:nvSpPr>
          <p:cNvPr id="7" name="スライド番号プレースホルダー 6">
            <a:extLst>
              <a:ext uri="{FF2B5EF4-FFF2-40B4-BE49-F238E27FC236}">
                <a16:creationId xmlns:a16="http://schemas.microsoft.com/office/drawing/2014/main" id="{250948E4-129A-5475-43D7-CD2DC601EBD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315981A4-A5CD-CB6B-D68C-327AB44C89D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302774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440FD1-D088-E7F5-C13C-68FCFFE35B4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9D6AA7-37A9-34E5-6B9E-E368D5BB9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B9B8D8A8-C4E2-E7C1-A364-0A4C0FDFC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B43079-E21C-1230-9F8E-A66B88B6908E}"/>
              </a:ext>
            </a:extLst>
          </p:cNvPr>
          <p:cNvSpPr>
            <a:spLocks noGrp="1"/>
          </p:cNvSpPr>
          <p:nvPr>
            <p:ph type="dt" sz="half" idx="10"/>
          </p:nvPr>
        </p:nvSpPr>
        <p:spPr/>
        <p:txBody>
          <a:bodyPr/>
          <a:lstStyle/>
          <a:p>
            <a:r>
              <a:rPr kumimoji="1" lang="en-US" altLang="ja-JP"/>
              <a:t>2023/12/01</a:t>
            </a:r>
            <a:endParaRPr kumimoji="1" lang="ja-JP" altLang="en-US"/>
          </a:p>
        </p:txBody>
      </p:sp>
      <p:sp>
        <p:nvSpPr>
          <p:cNvPr id="7" name="スライド番号プレースホルダー 6">
            <a:extLst>
              <a:ext uri="{FF2B5EF4-FFF2-40B4-BE49-F238E27FC236}">
                <a16:creationId xmlns:a16="http://schemas.microsoft.com/office/drawing/2014/main" id="{84AFE4F1-5B82-56EA-D026-EDF19AF5CF0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43D0C7D4-B952-5F72-7C4E-3179605F0BF8}"/>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16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9D3B73CD-A014-C213-1ECB-28B31EAD3155}"/>
              </a:ext>
            </a:extLst>
          </p:cNvPr>
          <p:cNvSpPr/>
          <p:nvPr userDrawn="1"/>
        </p:nvSpPr>
        <p:spPr>
          <a:xfrm>
            <a:off x="0" y="6608169"/>
            <a:ext cx="12192000" cy="249827"/>
          </a:xfrm>
          <a:prstGeom prst="rect">
            <a:avLst/>
          </a:prstGeom>
          <a:solidFill>
            <a:srgbClr val="36318F"/>
          </a:solidFill>
          <a:ln>
            <a:solidFill>
              <a:srgbClr val="3631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latin typeface="游ゴシック Medium" panose="020B0500000000000000" pitchFamily="50" charset="-128"/>
              <a:ea typeface="游ゴシック Medium" panose="020B0500000000000000" pitchFamily="50" charset="-128"/>
            </a:endParaRPr>
          </a:p>
        </p:txBody>
      </p:sp>
      <p:sp>
        <p:nvSpPr>
          <p:cNvPr id="2" name="タイトル プレースホルダー 1">
            <a:extLst>
              <a:ext uri="{FF2B5EF4-FFF2-40B4-BE49-F238E27FC236}">
                <a16:creationId xmlns:a16="http://schemas.microsoft.com/office/drawing/2014/main" id="{FCDA5671-C399-D66C-7DAF-5C78B86F2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229564D1-155D-8489-E000-234FE0B45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0EF1FDCF-7C9D-45A5-F571-EA553DC67FD4}"/>
              </a:ext>
            </a:extLst>
          </p:cNvPr>
          <p:cNvSpPr>
            <a:spLocks noGrp="1"/>
          </p:cNvSpPr>
          <p:nvPr>
            <p:ph type="dt" sz="half" idx="2"/>
          </p:nvPr>
        </p:nvSpPr>
        <p:spPr>
          <a:xfrm>
            <a:off x="0" y="6550519"/>
            <a:ext cx="2743200" cy="365125"/>
          </a:xfrm>
          <a:prstGeom prst="rect">
            <a:avLst/>
          </a:prstGeom>
        </p:spPr>
        <p:txBody>
          <a:bodyPr vert="horz" lIns="91440" tIns="45720" rIns="91440" bIns="45720" rtlCol="0" anchor="ctr"/>
          <a:lstStyle>
            <a:lvl1pPr algn="l">
              <a:defRPr sz="1200">
                <a:solidFill>
                  <a:schemeClr val="bg1"/>
                </a:solidFill>
              </a:defRPr>
            </a:lvl1pPr>
          </a:lstStyle>
          <a:p>
            <a:r>
              <a:rPr lang="en-US" altLang="ja-JP"/>
              <a:t>2023/12/01</a:t>
            </a:r>
            <a:endParaRPr lang="ja-JP" altLang="en-US" dirty="0"/>
          </a:p>
        </p:txBody>
      </p:sp>
      <p:sp>
        <p:nvSpPr>
          <p:cNvPr id="5" name="フッター プレースホルダー 4">
            <a:extLst>
              <a:ext uri="{FF2B5EF4-FFF2-40B4-BE49-F238E27FC236}">
                <a16:creationId xmlns:a16="http://schemas.microsoft.com/office/drawing/2014/main" id="{288C0BEF-F179-8F24-C28E-851BA8ACE7E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6" name="スライド番号プレースホルダー 5">
            <a:extLst>
              <a:ext uri="{FF2B5EF4-FFF2-40B4-BE49-F238E27FC236}">
                <a16:creationId xmlns:a16="http://schemas.microsoft.com/office/drawing/2014/main" id="{E051B6EE-8EFB-0655-1355-0DDFF67EC17A}"/>
              </a:ext>
            </a:extLst>
          </p:cNvPr>
          <p:cNvSpPr>
            <a:spLocks noGrp="1"/>
          </p:cNvSpPr>
          <p:nvPr>
            <p:ph type="sldNum" sz="quarter" idx="4"/>
          </p:nvPr>
        </p:nvSpPr>
        <p:spPr>
          <a:xfrm>
            <a:off x="9448800" y="6554847"/>
            <a:ext cx="2743200" cy="365125"/>
          </a:xfrm>
          <a:prstGeom prst="rect">
            <a:avLst/>
          </a:prstGeom>
        </p:spPr>
        <p:txBody>
          <a:bodyPr vert="horz" lIns="91440" tIns="45720" rIns="91440" bIns="45720" rtlCol="0" anchor="ctr"/>
          <a:lstStyle>
            <a:lvl1pPr algn="r">
              <a:defRPr sz="1200">
                <a:solidFill>
                  <a:schemeClr val="bg1"/>
                </a:solidFill>
              </a:defRPr>
            </a:lvl1pPr>
          </a:lstStyle>
          <a:p>
            <a:fld id="{6294761A-CFE9-4878-87A7-90ECABD59CE5}" type="slidenum">
              <a:rPr lang="ja-JP" altLang="en-US" smtClean="0"/>
              <a:pPr/>
              <a:t>‹#›</a:t>
            </a:fld>
            <a:endParaRPr lang="ja-JP" altLang="en-US" dirty="0"/>
          </a:p>
        </p:txBody>
      </p:sp>
      <p:grpSp>
        <p:nvGrpSpPr>
          <p:cNvPr id="7" name="グループ化 6">
            <a:extLst>
              <a:ext uri="{FF2B5EF4-FFF2-40B4-BE49-F238E27FC236}">
                <a16:creationId xmlns:a16="http://schemas.microsoft.com/office/drawing/2014/main" id="{89A75EE9-8D15-D789-C805-4C4A9AE0E51F}"/>
              </a:ext>
            </a:extLst>
          </p:cNvPr>
          <p:cNvGrpSpPr/>
          <p:nvPr userDrawn="1"/>
        </p:nvGrpSpPr>
        <p:grpSpPr>
          <a:xfrm>
            <a:off x="10212600" y="102206"/>
            <a:ext cx="1605208" cy="847972"/>
            <a:chOff x="10212600" y="102206"/>
            <a:chExt cx="1605208" cy="847972"/>
          </a:xfrm>
        </p:grpSpPr>
        <p:pic>
          <p:nvPicPr>
            <p:cNvPr id="8" name="図 7">
              <a:extLst>
                <a:ext uri="{FF2B5EF4-FFF2-40B4-BE49-F238E27FC236}">
                  <a16:creationId xmlns:a16="http://schemas.microsoft.com/office/drawing/2014/main" id="{C288F07D-FECD-D0DA-CD05-02C394E380A5}"/>
                </a:ext>
              </a:extLst>
            </p:cNvPr>
            <p:cNvPicPr/>
            <p:nvPr/>
          </p:nvPicPr>
          <p:blipFill rotWithShape="1">
            <a:blip r:embed="rId13"/>
            <a:srcRect l="11008" t="11027"/>
            <a:stretch/>
          </p:blipFill>
          <p:spPr>
            <a:xfrm>
              <a:off x="10212600" y="102206"/>
              <a:ext cx="939616" cy="818984"/>
            </a:xfrm>
            <a:prstGeom prst="rect">
              <a:avLst/>
            </a:prstGeom>
          </p:spPr>
        </p:pic>
        <p:pic>
          <p:nvPicPr>
            <p:cNvPr id="9" name="図 8">
              <a:extLst>
                <a:ext uri="{FF2B5EF4-FFF2-40B4-BE49-F238E27FC236}">
                  <a16:creationId xmlns:a16="http://schemas.microsoft.com/office/drawing/2014/main" id="{2459AC51-C160-7785-B9E7-F9813B96A1C1}"/>
                </a:ext>
              </a:extLst>
            </p:cNvPr>
            <p:cNvPicPr/>
            <p:nvPr/>
          </p:nvPicPr>
          <p:blipFill rotWithShape="1">
            <a:blip r:embed="rId14"/>
            <a:srcRect l="47743" t="38335" r="7279" b="6883"/>
            <a:stretch/>
          </p:blipFill>
          <p:spPr>
            <a:xfrm>
              <a:off x="10982848" y="401933"/>
              <a:ext cx="834960" cy="548245"/>
            </a:xfrm>
            <a:prstGeom prst="rect">
              <a:avLst/>
            </a:prstGeom>
          </p:spPr>
        </p:pic>
      </p:grpSp>
    </p:spTree>
    <p:extLst>
      <p:ext uri="{BB962C8B-B14F-4D97-AF65-F5344CB8AC3E}">
        <p14:creationId xmlns:p14="http://schemas.microsoft.com/office/powerpoint/2010/main" val="3448498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D25FE7-BE0E-DABD-14C3-9740C9404D88}"/>
              </a:ext>
            </a:extLst>
          </p:cNvPr>
          <p:cNvSpPr>
            <a:spLocks noGrp="1"/>
          </p:cNvSpPr>
          <p:nvPr>
            <p:ph type="ctrTitle"/>
          </p:nvPr>
        </p:nvSpPr>
        <p:spPr/>
        <p:txBody>
          <a:bodyPr/>
          <a:lstStyle/>
          <a:p>
            <a:r>
              <a:rPr kumimoji="1" lang="ja-JP" altLang="en-US" dirty="0"/>
              <a:t>出力振幅拡大を目的とする</a:t>
            </a:r>
            <a:br>
              <a:rPr kumimoji="1" lang="ja-JP" altLang="en-US" dirty="0"/>
            </a:br>
            <a:r>
              <a:rPr kumimoji="1" lang="ja-JP" altLang="en-US" dirty="0"/>
              <a:t>ギルバート乗算回路</a:t>
            </a:r>
          </a:p>
        </p:txBody>
      </p:sp>
      <p:sp>
        <p:nvSpPr>
          <p:cNvPr id="3" name="字幕 2">
            <a:extLst>
              <a:ext uri="{FF2B5EF4-FFF2-40B4-BE49-F238E27FC236}">
                <a16:creationId xmlns:a16="http://schemas.microsoft.com/office/drawing/2014/main" id="{5239053D-F4EA-C91A-53C3-1C09DF7909F5}"/>
              </a:ext>
            </a:extLst>
          </p:cNvPr>
          <p:cNvSpPr>
            <a:spLocks noGrp="1"/>
          </p:cNvSpPr>
          <p:nvPr>
            <p:ph type="subTitle" idx="1"/>
          </p:nvPr>
        </p:nvSpPr>
        <p:spPr>
          <a:xfrm>
            <a:off x="1524000" y="4139402"/>
            <a:ext cx="9144000" cy="2387599"/>
          </a:xfrm>
        </p:spPr>
        <p:txBody>
          <a:bodyPr/>
          <a:lstStyle/>
          <a:p>
            <a:r>
              <a:rPr kumimoji="1" lang="en-US" altLang="ja-JP" dirty="0"/>
              <a:t>2023</a:t>
            </a:r>
            <a:r>
              <a:rPr kumimoji="1" lang="ja-JP" altLang="en-US" dirty="0"/>
              <a:t>年 </a:t>
            </a:r>
            <a:r>
              <a:rPr kumimoji="1" lang="en-US" altLang="ja-JP" dirty="0"/>
              <a:t>12</a:t>
            </a:r>
            <a:r>
              <a:rPr kumimoji="1" lang="ja-JP" altLang="en-US" dirty="0"/>
              <a:t>月 </a:t>
            </a:r>
            <a:r>
              <a:rPr lang="en-US" altLang="ja-JP" dirty="0"/>
              <a:t>01</a:t>
            </a:r>
            <a:r>
              <a:rPr lang="ja-JP" altLang="en-US" dirty="0"/>
              <a:t>日</a:t>
            </a:r>
            <a:endParaRPr lang="en-US" altLang="ja-JP" dirty="0"/>
          </a:p>
          <a:p>
            <a:endParaRPr kumimoji="1" lang="en-US" altLang="ja-JP" dirty="0"/>
          </a:p>
          <a:p>
            <a:r>
              <a:rPr lang="ja-JP" altLang="en-US" dirty="0"/>
              <a:t>明治大学　波動信号処理回路研究室</a:t>
            </a:r>
            <a:endParaRPr lang="en-US" altLang="ja-JP" dirty="0"/>
          </a:p>
          <a:p>
            <a:r>
              <a:rPr kumimoji="1" lang="en-US" altLang="ja-JP" dirty="0"/>
              <a:t>B4</a:t>
            </a:r>
            <a:r>
              <a:rPr kumimoji="1" lang="ja-JP" altLang="en-US" dirty="0"/>
              <a:t>　小島 光</a:t>
            </a:r>
            <a:endParaRPr kumimoji="1" lang="en-US" altLang="ja-JP" dirty="0"/>
          </a:p>
          <a:p>
            <a:endParaRPr lang="en-US" altLang="ja-JP" dirty="0"/>
          </a:p>
          <a:p>
            <a:r>
              <a:rPr kumimoji="1" lang="en-US" altLang="ja-JP" dirty="0"/>
              <a:t>E-mail : ee201217@meiji.ac.jp</a:t>
            </a:r>
            <a:endParaRPr kumimoji="1" lang="ja-JP" altLang="en-US" dirty="0"/>
          </a:p>
        </p:txBody>
      </p:sp>
      <p:sp>
        <p:nvSpPr>
          <p:cNvPr id="4" name="フッター プレースホルダー 3">
            <a:extLst>
              <a:ext uri="{FF2B5EF4-FFF2-40B4-BE49-F238E27FC236}">
                <a16:creationId xmlns:a16="http://schemas.microsoft.com/office/drawing/2014/main" id="{23D84915-F8D9-64F5-A34D-FD3D85477DF9}"/>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6" name="日付プレースホルダー 5">
            <a:extLst>
              <a:ext uri="{FF2B5EF4-FFF2-40B4-BE49-F238E27FC236}">
                <a16:creationId xmlns:a16="http://schemas.microsoft.com/office/drawing/2014/main" id="{46D8E130-63E7-DA61-5E79-D6178CBB508D}"/>
              </a:ext>
            </a:extLst>
          </p:cNvPr>
          <p:cNvSpPr>
            <a:spLocks noGrp="1"/>
          </p:cNvSpPr>
          <p:nvPr>
            <p:ph type="dt" sz="half" idx="10"/>
          </p:nvPr>
        </p:nvSpPr>
        <p:spPr/>
        <p:txBody>
          <a:bodyPr/>
          <a:lstStyle/>
          <a:p>
            <a:r>
              <a:rPr kumimoji="1" lang="en-US" altLang="ja-JP"/>
              <a:t>2023/12/01</a:t>
            </a:r>
            <a:endParaRPr kumimoji="1" lang="ja-JP" altLang="en-US"/>
          </a:p>
        </p:txBody>
      </p:sp>
      <p:sp>
        <p:nvSpPr>
          <p:cNvPr id="7" name="スライド番号プレースホルダー 6">
            <a:extLst>
              <a:ext uri="{FF2B5EF4-FFF2-40B4-BE49-F238E27FC236}">
                <a16:creationId xmlns:a16="http://schemas.microsoft.com/office/drawing/2014/main" id="{F90846FB-8C8B-3D95-99AD-F1ED5DA3D15B}"/>
              </a:ext>
            </a:extLst>
          </p:cNvPr>
          <p:cNvSpPr>
            <a:spLocks noGrp="1"/>
          </p:cNvSpPr>
          <p:nvPr>
            <p:ph type="sldNum" sz="quarter" idx="12"/>
          </p:nvPr>
        </p:nvSpPr>
        <p:spPr/>
        <p:txBody>
          <a:bodyPr/>
          <a:lstStyle/>
          <a:p>
            <a:fld id="{6294761A-CFE9-4878-87A7-90ECABD59CE5}" type="slidenum">
              <a:rPr kumimoji="1" lang="ja-JP" altLang="en-US" smtClean="0"/>
              <a:t>1</a:t>
            </a:fld>
            <a:endParaRPr kumimoji="1" lang="ja-JP" altLang="en-US"/>
          </a:p>
        </p:txBody>
      </p:sp>
    </p:spTree>
    <p:extLst>
      <p:ext uri="{BB962C8B-B14F-4D97-AF65-F5344CB8AC3E}">
        <p14:creationId xmlns:p14="http://schemas.microsoft.com/office/powerpoint/2010/main" val="2419627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E0586A-ED7E-6E41-8BCC-E5871ACB18C7}"/>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6BBD7F2B-EEC4-8B56-528C-1029E620FBD2}"/>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CC82D886-11A9-F1E7-DC9E-64900F2DF98F}"/>
              </a:ext>
            </a:extLst>
          </p:cNvPr>
          <p:cNvSpPr>
            <a:spLocks noGrp="1"/>
          </p:cNvSpPr>
          <p:nvPr>
            <p:ph type="sldNum" sz="quarter" idx="12"/>
          </p:nvPr>
        </p:nvSpPr>
        <p:spPr/>
        <p:txBody>
          <a:bodyPr/>
          <a:lstStyle/>
          <a:p>
            <a:fld id="{6294761A-CFE9-4878-87A7-90ECABD59CE5}" type="slidenum">
              <a:rPr kumimoji="1" lang="ja-JP" altLang="en-US" smtClean="0"/>
              <a:t>10</a:t>
            </a:fld>
            <a:endParaRPr kumimoji="1" lang="ja-JP" altLang="en-US"/>
          </a:p>
        </p:txBody>
      </p:sp>
      <p:sp>
        <p:nvSpPr>
          <p:cNvPr id="5" name="フッター プレースホルダー 4">
            <a:extLst>
              <a:ext uri="{FF2B5EF4-FFF2-40B4-BE49-F238E27FC236}">
                <a16:creationId xmlns:a16="http://schemas.microsoft.com/office/drawing/2014/main" id="{40E53CE7-34F7-4BE4-ECB7-F39AF1951DE5}"/>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8" name="図 7" descr="時計が付いている｜｜｜ｐ&#10;&#10;低い精度で自動的に生成された説明">
            <a:extLst>
              <a:ext uri="{FF2B5EF4-FFF2-40B4-BE49-F238E27FC236}">
                <a16:creationId xmlns:a16="http://schemas.microsoft.com/office/drawing/2014/main" id="{686304F7-904E-9C8F-5D60-CEDC18E13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853" y="2003871"/>
            <a:ext cx="5815596" cy="4032512"/>
          </a:xfrm>
          <a:prstGeom prst="rect">
            <a:avLst/>
          </a:prstGeom>
        </p:spPr>
      </p:pic>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198134AC-BF52-825F-254F-CB19CDBBA473}"/>
                  </a:ext>
                </a:extLst>
              </p:cNvPr>
              <p:cNvSpPr txBox="1"/>
              <p:nvPr/>
            </p:nvSpPr>
            <p:spPr>
              <a:xfrm>
                <a:off x="6511636" y="3088910"/>
                <a:ext cx="4812146" cy="1862433"/>
              </a:xfrm>
              <a:prstGeom prst="rect">
                <a:avLst/>
              </a:prstGeom>
              <a:noFill/>
            </p:spPr>
            <p:txBody>
              <a:bodyPr wrap="square" rtlCol="0">
                <a:spAutoFit/>
              </a:bodyPr>
              <a:lstStyle/>
              <a:p>
                <a:r>
                  <a:rPr kumimoji="1" lang="ja-JP" altLang="en-US" dirty="0">
                    <a:latin typeface="Cambria Math" panose="02040503050406030204" pitchFamily="18" charset="0"/>
                  </a:rPr>
                  <a:t>左の小信号等価回路を解くと</a:t>
                </a:r>
                <a:endParaRPr kumimoji="1" lang="en-US" altLang="ja-JP"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e>
                          </m:d>
                        </m:den>
                      </m:f>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oMath>
                  </m:oMathPara>
                </a14:m>
                <a:endParaRPr kumimoji="1" lang="en-US" altLang="ja-JP" b="0" dirty="0"/>
              </a:p>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𝑃</m:t>
                              </m:r>
                            </m:sub>
                          </m:sSub>
                        </m:num>
                        <m:den>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den>
                      </m:f>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oMath>
                  </m:oMathPara>
                </a14:m>
                <a:endParaRPr kumimoji="1" lang="en-US" altLang="ja-JP" dirty="0"/>
              </a:p>
              <a:p>
                <a:r>
                  <a:rPr kumimoji="1" lang="ja-JP" altLang="en-US" dirty="0"/>
                  <a:t>と求められ、小信号等価解析を実行できた。</a:t>
                </a:r>
              </a:p>
            </p:txBody>
          </p:sp>
        </mc:Choice>
        <mc:Fallback>
          <p:sp>
            <p:nvSpPr>
              <p:cNvPr id="9" name="テキスト ボックス 8">
                <a:extLst>
                  <a:ext uri="{FF2B5EF4-FFF2-40B4-BE49-F238E27FC236}">
                    <a16:creationId xmlns:a16="http://schemas.microsoft.com/office/drawing/2014/main" id="{198134AC-BF52-825F-254F-CB19CDBBA473}"/>
                  </a:ext>
                </a:extLst>
              </p:cNvPr>
              <p:cNvSpPr txBox="1">
                <a:spLocks noRot="1" noChangeAspect="1" noMove="1" noResize="1" noEditPoints="1" noAdjustHandles="1" noChangeArrowheads="1" noChangeShapeType="1" noTextEdit="1"/>
              </p:cNvSpPr>
              <p:nvPr/>
            </p:nvSpPr>
            <p:spPr>
              <a:xfrm>
                <a:off x="6511636" y="3088910"/>
                <a:ext cx="4812146" cy="1862433"/>
              </a:xfrm>
              <a:prstGeom prst="rect">
                <a:avLst/>
              </a:prstGeom>
              <a:blipFill>
                <a:blip r:embed="rId3"/>
                <a:stretch>
                  <a:fillRect l="-1013" t="-1639" r="-253" b="-459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1017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FDA68-0A6B-2E79-D76D-2FDF68AF081A}"/>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A7CABFF5-B71E-FEBA-C0C8-02D3697013E5}"/>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BD9BA3D8-D853-8633-2334-0304723400FF}"/>
              </a:ext>
            </a:extLst>
          </p:cNvPr>
          <p:cNvSpPr>
            <a:spLocks noGrp="1"/>
          </p:cNvSpPr>
          <p:nvPr>
            <p:ph type="sldNum" sz="quarter" idx="12"/>
          </p:nvPr>
        </p:nvSpPr>
        <p:spPr/>
        <p:txBody>
          <a:bodyPr/>
          <a:lstStyle/>
          <a:p>
            <a:fld id="{6294761A-CFE9-4878-87A7-90ECABD59CE5}" type="slidenum">
              <a:rPr kumimoji="1" lang="ja-JP" altLang="en-US" smtClean="0"/>
              <a:t>11</a:t>
            </a:fld>
            <a:endParaRPr kumimoji="1" lang="ja-JP" altLang="en-US"/>
          </a:p>
        </p:txBody>
      </p:sp>
      <p:sp>
        <p:nvSpPr>
          <p:cNvPr id="5" name="フッター プレースホルダー 4">
            <a:extLst>
              <a:ext uri="{FF2B5EF4-FFF2-40B4-BE49-F238E27FC236}">
                <a16:creationId xmlns:a16="http://schemas.microsoft.com/office/drawing/2014/main" id="{9EA3B8EA-6232-5D99-91C6-6DC94339989C}"/>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11" name="図 10" descr="アプリケーション が含まれている画像&#10;&#10;自動的に生成された説明">
            <a:extLst>
              <a:ext uri="{FF2B5EF4-FFF2-40B4-BE49-F238E27FC236}">
                <a16:creationId xmlns:a16="http://schemas.microsoft.com/office/drawing/2014/main" id="{9F11ECFE-CC56-A809-4AD9-150FE337E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3595" y="1236605"/>
            <a:ext cx="3586884" cy="3740364"/>
          </a:xfrm>
          <a:prstGeom prst="rect">
            <a:avLst/>
          </a:prstGeom>
        </p:spPr>
      </p:pic>
      <p:pic>
        <p:nvPicPr>
          <p:cNvPr id="13" name="図 12" descr="アプリケーション が含まれている画像&#10;&#10;自動的に生成された説明">
            <a:extLst>
              <a:ext uri="{FF2B5EF4-FFF2-40B4-BE49-F238E27FC236}">
                <a16:creationId xmlns:a16="http://schemas.microsoft.com/office/drawing/2014/main" id="{127BF997-5746-D663-3AA7-6F3B3E13C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412" y="1236605"/>
            <a:ext cx="4026812" cy="3740364"/>
          </a:xfrm>
          <a:prstGeom prst="rect">
            <a:avLst/>
          </a:prstGeom>
        </p:spPr>
      </p:pic>
      <p:pic>
        <p:nvPicPr>
          <p:cNvPr id="15" name="図 14" descr="アプリケーション&#10;&#10;中程度の精度で自動的に生成された説明">
            <a:extLst>
              <a:ext uri="{FF2B5EF4-FFF2-40B4-BE49-F238E27FC236}">
                <a16:creationId xmlns:a16="http://schemas.microsoft.com/office/drawing/2014/main" id="{0F2D96C7-0EC2-46CB-33FA-B74F0F4EA7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1140" y="1225305"/>
            <a:ext cx="3586884" cy="3748908"/>
          </a:xfrm>
          <a:prstGeom prst="rect">
            <a:avLst/>
          </a:prstGeom>
        </p:spPr>
      </p:pic>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5F4345BD-D5D9-897B-93AC-59F6E1A6D054}"/>
                  </a:ext>
                </a:extLst>
              </p:cNvPr>
              <p:cNvSpPr txBox="1"/>
              <p:nvPr/>
            </p:nvSpPr>
            <p:spPr>
              <a:xfrm>
                <a:off x="837213" y="5081292"/>
                <a:ext cx="3943927" cy="68897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𝐷𝑆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𝐾</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num>
                        <m:den>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𝐷𝑆</m:t>
                              </m:r>
                            </m:sub>
                          </m:sSub>
                          <m:r>
                            <a:rPr kumimoji="1" lang="en-US" altLang="ja-JP" b="0" i="1" smtClean="0">
                              <a:latin typeface="Cambria Math" panose="02040503050406030204" pitchFamily="18" charset="0"/>
                            </a:rPr>
                            <m:t>)</m:t>
                          </m:r>
                        </m:den>
                      </m:f>
                    </m:oMath>
                  </m:oMathPara>
                </a14:m>
                <a:endParaRPr kumimoji="1" lang="ja-JP" altLang="en-US" dirty="0"/>
              </a:p>
            </p:txBody>
          </p:sp>
        </mc:Choice>
        <mc:Fallback>
          <p:sp>
            <p:nvSpPr>
              <p:cNvPr id="16" name="テキスト ボックス 15">
                <a:extLst>
                  <a:ext uri="{FF2B5EF4-FFF2-40B4-BE49-F238E27FC236}">
                    <a16:creationId xmlns:a16="http://schemas.microsoft.com/office/drawing/2014/main" id="{5F4345BD-D5D9-897B-93AC-59F6E1A6D054}"/>
                  </a:ext>
                </a:extLst>
              </p:cNvPr>
              <p:cNvSpPr txBox="1">
                <a:spLocks noRot="1" noChangeAspect="1" noMove="1" noResize="1" noEditPoints="1" noAdjustHandles="1" noChangeArrowheads="1" noChangeShapeType="1" noTextEdit="1"/>
              </p:cNvSpPr>
              <p:nvPr/>
            </p:nvSpPr>
            <p:spPr>
              <a:xfrm>
                <a:off x="837213" y="5081292"/>
                <a:ext cx="3943927" cy="68897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AE8BEC1D-4887-138E-3835-3DD98DD607AF}"/>
                  </a:ext>
                </a:extLst>
              </p:cNvPr>
              <p:cNvSpPr txBox="1"/>
              <p:nvPr/>
            </p:nvSpPr>
            <p:spPr>
              <a:xfrm>
                <a:off x="4382654" y="5078536"/>
                <a:ext cx="3943927" cy="68897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𝐺𝑆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𝐾</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num>
                        <m:den>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𝐺𝑆</m:t>
                              </m:r>
                            </m:sub>
                          </m:sSub>
                          <m:r>
                            <a:rPr kumimoji="1" lang="en-US" altLang="ja-JP" b="0" i="1" smtClean="0">
                              <a:latin typeface="Cambria Math" panose="02040503050406030204" pitchFamily="18" charset="0"/>
                            </a:rPr>
                            <m:t>)</m:t>
                          </m:r>
                        </m:den>
                      </m:f>
                    </m:oMath>
                  </m:oMathPara>
                </a14:m>
                <a:endParaRPr kumimoji="1" lang="ja-JP" altLang="en-US" dirty="0"/>
              </a:p>
            </p:txBody>
          </p:sp>
        </mc:Choice>
        <mc:Fallback>
          <p:sp>
            <p:nvSpPr>
              <p:cNvPr id="17" name="テキスト ボックス 16">
                <a:extLst>
                  <a:ext uri="{FF2B5EF4-FFF2-40B4-BE49-F238E27FC236}">
                    <a16:creationId xmlns:a16="http://schemas.microsoft.com/office/drawing/2014/main" id="{AE8BEC1D-4887-138E-3835-3DD98DD607AF}"/>
                  </a:ext>
                </a:extLst>
              </p:cNvPr>
              <p:cNvSpPr txBox="1">
                <a:spLocks noRot="1" noChangeAspect="1" noMove="1" noResize="1" noEditPoints="1" noAdjustHandles="1" noChangeArrowheads="1" noChangeShapeType="1" noTextEdit="1"/>
              </p:cNvSpPr>
              <p:nvPr/>
            </p:nvSpPr>
            <p:spPr>
              <a:xfrm>
                <a:off x="4382654" y="5078536"/>
                <a:ext cx="3943927" cy="68897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4F77D3DE-C4F5-44C2-364B-5E4460B1F082}"/>
                  </a:ext>
                </a:extLst>
              </p:cNvPr>
              <p:cNvSpPr txBox="1"/>
              <p:nvPr/>
            </p:nvSpPr>
            <p:spPr>
              <a:xfrm>
                <a:off x="8148062" y="5072318"/>
                <a:ext cx="3943927" cy="68897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𝐺𝐷</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𝐾</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𝐺𝐷</m:t>
                              </m:r>
                            </m:sub>
                          </m:sSub>
                          <m:r>
                            <a:rPr kumimoji="1" lang="en-US" altLang="ja-JP" b="0" i="1" smtClean="0">
                              <a:latin typeface="Cambria Math" panose="02040503050406030204" pitchFamily="18" charset="0"/>
                            </a:rPr>
                            <m:t>)</m:t>
                          </m:r>
                        </m:den>
                      </m:f>
                    </m:oMath>
                  </m:oMathPara>
                </a14:m>
                <a:endParaRPr kumimoji="1" lang="ja-JP" altLang="en-US" dirty="0"/>
              </a:p>
            </p:txBody>
          </p:sp>
        </mc:Choice>
        <mc:Fallback>
          <p:sp>
            <p:nvSpPr>
              <p:cNvPr id="18" name="テキスト ボックス 17">
                <a:extLst>
                  <a:ext uri="{FF2B5EF4-FFF2-40B4-BE49-F238E27FC236}">
                    <a16:creationId xmlns:a16="http://schemas.microsoft.com/office/drawing/2014/main" id="{4F77D3DE-C4F5-44C2-364B-5E4460B1F082}"/>
                  </a:ext>
                </a:extLst>
              </p:cNvPr>
              <p:cNvSpPr txBox="1">
                <a:spLocks noRot="1" noChangeAspect="1" noMove="1" noResize="1" noEditPoints="1" noAdjustHandles="1" noChangeArrowheads="1" noChangeShapeType="1" noTextEdit="1"/>
              </p:cNvSpPr>
              <p:nvPr/>
            </p:nvSpPr>
            <p:spPr>
              <a:xfrm>
                <a:off x="8148062" y="5072318"/>
                <a:ext cx="3943927" cy="688971"/>
              </a:xfrm>
              <a:prstGeom prst="rect">
                <a:avLst/>
              </a:prstGeom>
              <a:blipFill>
                <a:blip r:embed="rId7"/>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700757ED-2111-CB02-90FB-3C19462B4713}"/>
              </a:ext>
            </a:extLst>
          </p:cNvPr>
          <p:cNvSpPr txBox="1"/>
          <p:nvPr/>
        </p:nvSpPr>
        <p:spPr>
          <a:xfrm>
            <a:off x="100011" y="5321156"/>
            <a:ext cx="949947" cy="369332"/>
          </a:xfrm>
          <a:prstGeom prst="rect">
            <a:avLst/>
          </a:prstGeom>
          <a:noFill/>
        </p:spPr>
        <p:txBody>
          <a:bodyPr wrap="square" rtlCol="0">
            <a:spAutoFit/>
          </a:bodyPr>
          <a:lstStyle/>
          <a:p>
            <a:r>
              <a:rPr lang="ja-JP" altLang="en-US" dirty="0"/>
              <a:t>利得</a:t>
            </a:r>
            <a:endParaRPr kumimoji="1" lang="ja-JP" altLang="en-US" dirty="0"/>
          </a:p>
        </p:txBody>
      </p:sp>
      <p:sp>
        <p:nvSpPr>
          <p:cNvPr id="20" name="テキスト ボックス 19">
            <a:extLst>
              <a:ext uri="{FF2B5EF4-FFF2-40B4-BE49-F238E27FC236}">
                <a16:creationId xmlns:a16="http://schemas.microsoft.com/office/drawing/2014/main" id="{95BEDDC9-B3FD-89E6-30DB-9B5B09C02DCD}"/>
              </a:ext>
            </a:extLst>
          </p:cNvPr>
          <p:cNvSpPr txBox="1"/>
          <p:nvPr/>
        </p:nvSpPr>
        <p:spPr>
          <a:xfrm>
            <a:off x="0" y="6014832"/>
            <a:ext cx="1433225" cy="369332"/>
          </a:xfrm>
          <a:prstGeom prst="rect">
            <a:avLst/>
          </a:prstGeom>
          <a:noFill/>
        </p:spPr>
        <p:txBody>
          <a:bodyPr wrap="square" rtlCol="0">
            <a:spAutoFit/>
          </a:bodyPr>
          <a:lstStyle/>
          <a:p>
            <a:r>
              <a:rPr kumimoji="1" lang="ja-JP" altLang="en-US" dirty="0"/>
              <a:t>遮断周波数</a:t>
            </a:r>
          </a:p>
        </p:txBody>
      </p:sp>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9CBE4552-32FE-F843-AAAC-4D7FC1E68FB3}"/>
                  </a:ext>
                </a:extLst>
              </p:cNvPr>
              <p:cNvSpPr txBox="1"/>
              <p:nvPr/>
            </p:nvSpPr>
            <p:spPr>
              <a:xfrm>
                <a:off x="2285205" y="5858542"/>
                <a:ext cx="1433225" cy="62087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𝐷𝑆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𝐷𝑆</m:t>
                              </m:r>
                            </m:sub>
                          </m:sSub>
                        </m:den>
                      </m:f>
                    </m:oMath>
                  </m:oMathPara>
                </a14:m>
                <a:endParaRPr kumimoji="1" lang="ja-JP" altLang="en-US" dirty="0"/>
              </a:p>
            </p:txBody>
          </p:sp>
        </mc:Choice>
        <mc:Fallback>
          <p:sp>
            <p:nvSpPr>
              <p:cNvPr id="21" name="テキスト ボックス 20">
                <a:extLst>
                  <a:ext uri="{FF2B5EF4-FFF2-40B4-BE49-F238E27FC236}">
                    <a16:creationId xmlns:a16="http://schemas.microsoft.com/office/drawing/2014/main" id="{9CBE4552-32FE-F843-AAAC-4D7FC1E68FB3}"/>
                  </a:ext>
                </a:extLst>
              </p:cNvPr>
              <p:cNvSpPr txBox="1">
                <a:spLocks noRot="1" noChangeAspect="1" noMove="1" noResize="1" noEditPoints="1" noAdjustHandles="1" noChangeArrowheads="1" noChangeShapeType="1" noTextEdit="1"/>
              </p:cNvSpPr>
              <p:nvPr/>
            </p:nvSpPr>
            <p:spPr>
              <a:xfrm>
                <a:off x="2285205" y="5858542"/>
                <a:ext cx="1433225" cy="620876"/>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7C8DAEB3-FCC2-EAED-ECC1-6DC03040D41F}"/>
                  </a:ext>
                </a:extLst>
              </p:cNvPr>
              <p:cNvSpPr txBox="1"/>
              <p:nvPr/>
            </p:nvSpPr>
            <p:spPr>
              <a:xfrm>
                <a:off x="5857969" y="5856605"/>
                <a:ext cx="1433225" cy="62087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𝐺𝑆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𝐷𝑆</m:t>
                              </m:r>
                            </m:sub>
                          </m:sSub>
                        </m:den>
                      </m:f>
                    </m:oMath>
                  </m:oMathPara>
                </a14:m>
                <a:endParaRPr kumimoji="1" lang="ja-JP" altLang="en-US" dirty="0"/>
              </a:p>
            </p:txBody>
          </p:sp>
        </mc:Choice>
        <mc:Fallback>
          <p:sp>
            <p:nvSpPr>
              <p:cNvPr id="22" name="テキスト ボックス 21">
                <a:extLst>
                  <a:ext uri="{FF2B5EF4-FFF2-40B4-BE49-F238E27FC236}">
                    <a16:creationId xmlns:a16="http://schemas.microsoft.com/office/drawing/2014/main" id="{7C8DAEB3-FCC2-EAED-ECC1-6DC03040D41F}"/>
                  </a:ext>
                </a:extLst>
              </p:cNvPr>
              <p:cNvSpPr txBox="1">
                <a:spLocks noRot="1" noChangeAspect="1" noMove="1" noResize="1" noEditPoints="1" noAdjustHandles="1" noChangeArrowheads="1" noChangeShapeType="1" noTextEdit="1"/>
              </p:cNvSpPr>
              <p:nvPr/>
            </p:nvSpPr>
            <p:spPr>
              <a:xfrm>
                <a:off x="5857969" y="5856605"/>
                <a:ext cx="1433225" cy="620876"/>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A84706A3-34BC-4359-E91D-03FB81FC1FED}"/>
                  </a:ext>
                </a:extLst>
              </p:cNvPr>
              <p:cNvSpPr txBox="1"/>
              <p:nvPr/>
            </p:nvSpPr>
            <p:spPr>
              <a:xfrm>
                <a:off x="8970497" y="5773541"/>
                <a:ext cx="2293079" cy="66691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𝐺𝐷</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num>
                        <m:den>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𝜋</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𝐺𝐷</m:t>
                              </m:r>
                            </m:sub>
                          </m:sSub>
                        </m:den>
                      </m:f>
                    </m:oMath>
                  </m:oMathPara>
                </a14:m>
                <a:endParaRPr kumimoji="1" lang="ja-JP" altLang="en-US" dirty="0"/>
              </a:p>
            </p:txBody>
          </p:sp>
        </mc:Choice>
        <mc:Fallback>
          <p:sp>
            <p:nvSpPr>
              <p:cNvPr id="23" name="テキスト ボックス 22">
                <a:extLst>
                  <a:ext uri="{FF2B5EF4-FFF2-40B4-BE49-F238E27FC236}">
                    <a16:creationId xmlns:a16="http://schemas.microsoft.com/office/drawing/2014/main" id="{A84706A3-34BC-4359-E91D-03FB81FC1FED}"/>
                  </a:ext>
                </a:extLst>
              </p:cNvPr>
              <p:cNvSpPr txBox="1">
                <a:spLocks noRot="1" noChangeAspect="1" noMove="1" noResize="1" noEditPoints="1" noAdjustHandles="1" noChangeArrowheads="1" noChangeShapeType="1" noTextEdit="1"/>
              </p:cNvSpPr>
              <p:nvPr/>
            </p:nvSpPr>
            <p:spPr>
              <a:xfrm>
                <a:off x="8970497" y="5773541"/>
                <a:ext cx="2293079" cy="666914"/>
              </a:xfrm>
              <a:prstGeom prst="rect">
                <a:avLst/>
              </a:prstGeom>
              <a:blipFill>
                <a:blip r:embed="rId1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8540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FDA68-0A6B-2E79-D76D-2FDF68AF081A}"/>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A7CABFF5-B71E-FEBA-C0C8-02D3697013E5}"/>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BD9BA3D8-D853-8633-2334-0304723400FF}"/>
              </a:ext>
            </a:extLst>
          </p:cNvPr>
          <p:cNvSpPr>
            <a:spLocks noGrp="1"/>
          </p:cNvSpPr>
          <p:nvPr>
            <p:ph type="sldNum" sz="quarter" idx="12"/>
          </p:nvPr>
        </p:nvSpPr>
        <p:spPr/>
        <p:txBody>
          <a:bodyPr/>
          <a:lstStyle/>
          <a:p>
            <a:fld id="{6294761A-CFE9-4878-87A7-90ECABD59CE5}" type="slidenum">
              <a:rPr kumimoji="1" lang="ja-JP" altLang="en-US" smtClean="0"/>
              <a:t>12</a:t>
            </a:fld>
            <a:endParaRPr kumimoji="1" lang="ja-JP" altLang="en-US"/>
          </a:p>
        </p:txBody>
      </p:sp>
      <p:sp>
        <p:nvSpPr>
          <p:cNvPr id="5" name="フッター プレースホルダー 4">
            <a:extLst>
              <a:ext uri="{FF2B5EF4-FFF2-40B4-BE49-F238E27FC236}">
                <a16:creationId xmlns:a16="http://schemas.microsoft.com/office/drawing/2014/main" id="{9EA3B8EA-6232-5D99-91C6-6DC94339989C}"/>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13" name="図 12" descr="アプリケーション が含まれている画像&#10;&#10;自動的に生成された説明">
            <a:extLst>
              <a:ext uri="{FF2B5EF4-FFF2-40B4-BE49-F238E27FC236}">
                <a16:creationId xmlns:a16="http://schemas.microsoft.com/office/drawing/2014/main" id="{127BF997-5746-D663-3AA7-6F3B3E13C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412" y="1236605"/>
            <a:ext cx="4026812" cy="3740364"/>
          </a:xfrm>
          <a:prstGeom prst="rect">
            <a:avLst/>
          </a:prstGeom>
        </p:spPr>
      </p:pic>
      <p:pic>
        <p:nvPicPr>
          <p:cNvPr id="15" name="図 14" descr="アプリケーション&#10;&#10;中程度の精度で自動的に生成された説明">
            <a:extLst>
              <a:ext uri="{FF2B5EF4-FFF2-40B4-BE49-F238E27FC236}">
                <a16:creationId xmlns:a16="http://schemas.microsoft.com/office/drawing/2014/main" id="{0F2D96C7-0EC2-46CB-33FA-B74F0F4EA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140" y="1225305"/>
            <a:ext cx="3586884" cy="3748908"/>
          </a:xfrm>
          <a:prstGeom prst="rect">
            <a:avLst/>
          </a:prstGeom>
        </p:spPr>
      </p:pic>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5F4345BD-D5D9-897B-93AC-59F6E1A6D054}"/>
                  </a:ext>
                </a:extLst>
              </p:cNvPr>
              <p:cNvSpPr txBox="1"/>
              <p:nvPr/>
            </p:nvSpPr>
            <p:spPr>
              <a:xfrm>
                <a:off x="837213" y="5081292"/>
                <a:ext cx="3943927" cy="68897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𝐷𝑆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𝐾</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num>
                        <m:den>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𝐷𝑆</m:t>
                              </m:r>
                            </m:sub>
                          </m:sSub>
                          <m:r>
                            <a:rPr kumimoji="1" lang="en-US" altLang="ja-JP" b="0" i="1" smtClean="0">
                              <a:latin typeface="Cambria Math" panose="02040503050406030204" pitchFamily="18" charset="0"/>
                            </a:rPr>
                            <m:t>)</m:t>
                          </m:r>
                        </m:den>
                      </m:f>
                    </m:oMath>
                  </m:oMathPara>
                </a14:m>
                <a:endParaRPr kumimoji="1" lang="ja-JP" altLang="en-US" dirty="0"/>
              </a:p>
            </p:txBody>
          </p:sp>
        </mc:Choice>
        <mc:Fallback>
          <p:sp>
            <p:nvSpPr>
              <p:cNvPr id="16" name="テキスト ボックス 15">
                <a:extLst>
                  <a:ext uri="{FF2B5EF4-FFF2-40B4-BE49-F238E27FC236}">
                    <a16:creationId xmlns:a16="http://schemas.microsoft.com/office/drawing/2014/main" id="{5F4345BD-D5D9-897B-93AC-59F6E1A6D054}"/>
                  </a:ext>
                </a:extLst>
              </p:cNvPr>
              <p:cNvSpPr txBox="1">
                <a:spLocks noRot="1" noChangeAspect="1" noMove="1" noResize="1" noEditPoints="1" noAdjustHandles="1" noChangeArrowheads="1" noChangeShapeType="1" noTextEdit="1"/>
              </p:cNvSpPr>
              <p:nvPr/>
            </p:nvSpPr>
            <p:spPr>
              <a:xfrm>
                <a:off x="837213" y="5081292"/>
                <a:ext cx="3943927" cy="68897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AE8BEC1D-4887-138E-3835-3DD98DD607AF}"/>
                  </a:ext>
                </a:extLst>
              </p:cNvPr>
              <p:cNvSpPr txBox="1"/>
              <p:nvPr/>
            </p:nvSpPr>
            <p:spPr>
              <a:xfrm>
                <a:off x="4382654" y="5078536"/>
                <a:ext cx="3943927" cy="68897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𝐺𝑆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𝐾</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num>
                        <m:den>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𝐺𝑆</m:t>
                              </m:r>
                            </m:sub>
                          </m:sSub>
                          <m:r>
                            <a:rPr kumimoji="1" lang="en-US" altLang="ja-JP" b="0" i="1" smtClean="0">
                              <a:latin typeface="Cambria Math" panose="02040503050406030204" pitchFamily="18" charset="0"/>
                            </a:rPr>
                            <m:t>)</m:t>
                          </m:r>
                        </m:den>
                      </m:f>
                    </m:oMath>
                  </m:oMathPara>
                </a14:m>
                <a:endParaRPr kumimoji="1" lang="ja-JP" altLang="en-US" dirty="0"/>
              </a:p>
            </p:txBody>
          </p:sp>
        </mc:Choice>
        <mc:Fallback>
          <p:sp>
            <p:nvSpPr>
              <p:cNvPr id="17" name="テキスト ボックス 16">
                <a:extLst>
                  <a:ext uri="{FF2B5EF4-FFF2-40B4-BE49-F238E27FC236}">
                    <a16:creationId xmlns:a16="http://schemas.microsoft.com/office/drawing/2014/main" id="{AE8BEC1D-4887-138E-3835-3DD98DD607AF}"/>
                  </a:ext>
                </a:extLst>
              </p:cNvPr>
              <p:cNvSpPr txBox="1">
                <a:spLocks noRot="1" noChangeAspect="1" noMove="1" noResize="1" noEditPoints="1" noAdjustHandles="1" noChangeArrowheads="1" noChangeShapeType="1" noTextEdit="1"/>
              </p:cNvSpPr>
              <p:nvPr/>
            </p:nvSpPr>
            <p:spPr>
              <a:xfrm>
                <a:off x="4382654" y="5078536"/>
                <a:ext cx="3943927" cy="688971"/>
              </a:xfrm>
              <a:prstGeom prst="rect">
                <a:avLst/>
              </a:prstGeom>
              <a:blipFill>
                <a:blip r:embed="rId5"/>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700757ED-2111-CB02-90FB-3C19462B4713}"/>
              </a:ext>
            </a:extLst>
          </p:cNvPr>
          <p:cNvSpPr txBox="1"/>
          <p:nvPr/>
        </p:nvSpPr>
        <p:spPr>
          <a:xfrm>
            <a:off x="100011" y="5321156"/>
            <a:ext cx="949947" cy="369332"/>
          </a:xfrm>
          <a:prstGeom prst="rect">
            <a:avLst/>
          </a:prstGeom>
          <a:noFill/>
        </p:spPr>
        <p:txBody>
          <a:bodyPr wrap="square" rtlCol="0">
            <a:spAutoFit/>
          </a:bodyPr>
          <a:lstStyle/>
          <a:p>
            <a:r>
              <a:rPr lang="ja-JP" altLang="en-US" dirty="0"/>
              <a:t>利得</a:t>
            </a:r>
            <a:endParaRPr kumimoji="1" lang="ja-JP" altLang="en-US" dirty="0"/>
          </a:p>
        </p:txBody>
      </p:sp>
      <p:sp>
        <p:nvSpPr>
          <p:cNvPr id="20" name="テキスト ボックス 19">
            <a:extLst>
              <a:ext uri="{FF2B5EF4-FFF2-40B4-BE49-F238E27FC236}">
                <a16:creationId xmlns:a16="http://schemas.microsoft.com/office/drawing/2014/main" id="{95BEDDC9-B3FD-89E6-30DB-9B5B09C02DCD}"/>
              </a:ext>
            </a:extLst>
          </p:cNvPr>
          <p:cNvSpPr txBox="1"/>
          <p:nvPr/>
        </p:nvSpPr>
        <p:spPr>
          <a:xfrm>
            <a:off x="0" y="6014832"/>
            <a:ext cx="1433225" cy="369332"/>
          </a:xfrm>
          <a:prstGeom prst="rect">
            <a:avLst/>
          </a:prstGeom>
          <a:noFill/>
        </p:spPr>
        <p:txBody>
          <a:bodyPr wrap="square" rtlCol="0">
            <a:spAutoFit/>
          </a:bodyPr>
          <a:lstStyle/>
          <a:p>
            <a:r>
              <a:rPr kumimoji="1" lang="ja-JP" altLang="en-US" dirty="0"/>
              <a:t>遮断周波数</a:t>
            </a:r>
          </a:p>
        </p:txBody>
      </p:sp>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9CBE4552-32FE-F843-AAAC-4D7FC1E68FB3}"/>
                  </a:ext>
                </a:extLst>
              </p:cNvPr>
              <p:cNvSpPr txBox="1"/>
              <p:nvPr/>
            </p:nvSpPr>
            <p:spPr>
              <a:xfrm>
                <a:off x="2285205" y="5858542"/>
                <a:ext cx="1433225" cy="62087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𝐷𝑆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𝐷𝑆</m:t>
                              </m:r>
                            </m:sub>
                          </m:sSub>
                        </m:den>
                      </m:f>
                    </m:oMath>
                  </m:oMathPara>
                </a14:m>
                <a:endParaRPr kumimoji="1" lang="ja-JP" altLang="en-US" dirty="0"/>
              </a:p>
            </p:txBody>
          </p:sp>
        </mc:Choice>
        <mc:Fallback>
          <p:sp>
            <p:nvSpPr>
              <p:cNvPr id="21" name="テキスト ボックス 20">
                <a:extLst>
                  <a:ext uri="{FF2B5EF4-FFF2-40B4-BE49-F238E27FC236}">
                    <a16:creationId xmlns:a16="http://schemas.microsoft.com/office/drawing/2014/main" id="{9CBE4552-32FE-F843-AAAC-4D7FC1E68FB3}"/>
                  </a:ext>
                </a:extLst>
              </p:cNvPr>
              <p:cNvSpPr txBox="1">
                <a:spLocks noRot="1" noChangeAspect="1" noMove="1" noResize="1" noEditPoints="1" noAdjustHandles="1" noChangeArrowheads="1" noChangeShapeType="1" noTextEdit="1"/>
              </p:cNvSpPr>
              <p:nvPr/>
            </p:nvSpPr>
            <p:spPr>
              <a:xfrm>
                <a:off x="2285205" y="5858542"/>
                <a:ext cx="1433225" cy="62087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7C8DAEB3-FCC2-EAED-ECC1-6DC03040D41F}"/>
                  </a:ext>
                </a:extLst>
              </p:cNvPr>
              <p:cNvSpPr txBox="1"/>
              <p:nvPr/>
            </p:nvSpPr>
            <p:spPr>
              <a:xfrm>
                <a:off x="5857969" y="5856605"/>
                <a:ext cx="1433225" cy="62087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𝐺𝑆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𝐷𝑆</m:t>
                              </m:r>
                            </m:sub>
                          </m:sSub>
                        </m:den>
                      </m:f>
                    </m:oMath>
                  </m:oMathPara>
                </a14:m>
                <a:endParaRPr kumimoji="1" lang="ja-JP" altLang="en-US" dirty="0"/>
              </a:p>
            </p:txBody>
          </p:sp>
        </mc:Choice>
        <mc:Fallback>
          <p:sp>
            <p:nvSpPr>
              <p:cNvPr id="22" name="テキスト ボックス 21">
                <a:extLst>
                  <a:ext uri="{FF2B5EF4-FFF2-40B4-BE49-F238E27FC236}">
                    <a16:creationId xmlns:a16="http://schemas.microsoft.com/office/drawing/2014/main" id="{7C8DAEB3-FCC2-EAED-ECC1-6DC03040D41F}"/>
                  </a:ext>
                </a:extLst>
              </p:cNvPr>
              <p:cNvSpPr txBox="1">
                <a:spLocks noRot="1" noChangeAspect="1" noMove="1" noResize="1" noEditPoints="1" noAdjustHandles="1" noChangeArrowheads="1" noChangeShapeType="1" noTextEdit="1"/>
              </p:cNvSpPr>
              <p:nvPr/>
            </p:nvSpPr>
            <p:spPr>
              <a:xfrm>
                <a:off x="5857969" y="5856605"/>
                <a:ext cx="1433225" cy="62087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04E91A57-C6BB-42A2-E0E2-F79F70BAF8E1}"/>
                  </a:ext>
                </a:extLst>
              </p:cNvPr>
              <p:cNvSpPr txBox="1"/>
              <p:nvPr/>
            </p:nvSpPr>
            <p:spPr>
              <a:xfrm>
                <a:off x="8807952" y="3479252"/>
                <a:ext cx="3064070" cy="1599284"/>
              </a:xfrm>
              <a:prstGeom prst="rect">
                <a:avLst/>
              </a:prstGeom>
              <a:noFill/>
            </p:spPr>
            <p:txBody>
              <a:bodyPr wrap="square" rtlCol="0">
                <a:spAutoFit/>
              </a:bodyPr>
              <a:lstStyle/>
              <a:p>
                <a:r>
                  <a:rPr lang="ja-JP" altLang="en-US" sz="2400" dirty="0"/>
                  <a:t>遮断周波数の要因として支配的ならば</a:t>
                </a:r>
                <a:endParaRPr lang="en-US" altLang="ja-JP" sz="2400" dirty="0"/>
              </a:p>
              <a:p>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𝑐𝑢𝑡𝑜𝑓𝑓</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m:t>
                          </m:r>
                        </m:sub>
                      </m:sSub>
                    </m:oMath>
                  </m:oMathPara>
                </a14:m>
                <a:endParaRPr kumimoji="1" lang="en-US" altLang="ja-JP" sz="2400" dirty="0"/>
              </a:p>
              <a:p>
                <a:r>
                  <a:rPr lang="ja-JP" altLang="en-US" sz="2400" dirty="0"/>
                  <a:t>となるはず。</a:t>
                </a:r>
                <a:endParaRPr kumimoji="1" lang="ja-JP" altLang="en-US" sz="2400" dirty="0"/>
              </a:p>
            </p:txBody>
          </p:sp>
        </mc:Choice>
        <mc:Fallback>
          <p:sp>
            <p:nvSpPr>
              <p:cNvPr id="6" name="テキスト ボックス 5">
                <a:extLst>
                  <a:ext uri="{FF2B5EF4-FFF2-40B4-BE49-F238E27FC236}">
                    <a16:creationId xmlns:a16="http://schemas.microsoft.com/office/drawing/2014/main" id="{04E91A57-C6BB-42A2-E0E2-F79F70BAF8E1}"/>
                  </a:ext>
                </a:extLst>
              </p:cNvPr>
              <p:cNvSpPr txBox="1">
                <a:spLocks noRot="1" noChangeAspect="1" noMove="1" noResize="1" noEditPoints="1" noAdjustHandles="1" noChangeArrowheads="1" noChangeShapeType="1" noTextEdit="1"/>
              </p:cNvSpPr>
              <p:nvPr/>
            </p:nvSpPr>
            <p:spPr>
              <a:xfrm>
                <a:off x="8807952" y="3479252"/>
                <a:ext cx="3064070" cy="1599284"/>
              </a:xfrm>
              <a:prstGeom prst="rect">
                <a:avLst/>
              </a:prstGeom>
              <a:blipFill>
                <a:blip r:embed="rId8"/>
                <a:stretch>
                  <a:fillRect l="-3181" t="-3053" b="-8015"/>
                </a:stretch>
              </a:blipFill>
            </p:spPr>
            <p:txBody>
              <a:bodyPr/>
              <a:lstStyle/>
              <a:p>
                <a:r>
                  <a:rPr lang="ja-JP" altLang="en-US">
                    <a:noFill/>
                  </a:rPr>
                  <a:t> </a:t>
                </a:r>
              </a:p>
            </p:txBody>
          </p:sp>
        </mc:Fallback>
      </mc:AlternateContent>
      <p:sp>
        <p:nvSpPr>
          <p:cNvPr id="7" name="正方形/長方形 6">
            <a:extLst>
              <a:ext uri="{FF2B5EF4-FFF2-40B4-BE49-F238E27FC236}">
                <a16:creationId xmlns:a16="http://schemas.microsoft.com/office/drawing/2014/main" id="{98C4CDC6-8112-F2C7-035F-58394B3E98E9}"/>
              </a:ext>
            </a:extLst>
          </p:cNvPr>
          <p:cNvSpPr/>
          <p:nvPr/>
        </p:nvSpPr>
        <p:spPr>
          <a:xfrm>
            <a:off x="2210196" y="5836313"/>
            <a:ext cx="1583241" cy="661459"/>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E63201D-6468-CE0E-7523-91FBB00C559C}"/>
              </a:ext>
            </a:extLst>
          </p:cNvPr>
          <p:cNvSpPr/>
          <p:nvPr/>
        </p:nvSpPr>
        <p:spPr>
          <a:xfrm>
            <a:off x="5782960" y="5869074"/>
            <a:ext cx="1583241" cy="661459"/>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53857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E22E9-CFA1-5B87-BDC2-1E7C3C80E8A4}"/>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6F872EE6-EE52-7A43-79A1-02B0D1ED7EF9}"/>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8D23C4AA-2527-DD8E-685A-6C3A5CC423A8}"/>
              </a:ext>
            </a:extLst>
          </p:cNvPr>
          <p:cNvSpPr>
            <a:spLocks noGrp="1"/>
          </p:cNvSpPr>
          <p:nvPr>
            <p:ph type="sldNum" sz="quarter" idx="12"/>
          </p:nvPr>
        </p:nvSpPr>
        <p:spPr/>
        <p:txBody>
          <a:bodyPr/>
          <a:lstStyle/>
          <a:p>
            <a:fld id="{6294761A-CFE9-4878-87A7-90ECABD59CE5}" type="slidenum">
              <a:rPr kumimoji="1" lang="ja-JP" altLang="en-US" smtClean="0"/>
              <a:t>13</a:t>
            </a:fld>
            <a:endParaRPr kumimoji="1" lang="ja-JP" altLang="en-US"/>
          </a:p>
        </p:txBody>
      </p:sp>
      <p:sp>
        <p:nvSpPr>
          <p:cNvPr id="5" name="フッター プレースホルダー 4">
            <a:extLst>
              <a:ext uri="{FF2B5EF4-FFF2-40B4-BE49-F238E27FC236}">
                <a16:creationId xmlns:a16="http://schemas.microsoft.com/office/drawing/2014/main" id="{67CE8CD8-1434-7F6F-0983-8E936CB3CA5B}"/>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 散布図&#10;&#10;自動的に生成された説明">
            <a:extLst>
              <a:ext uri="{FF2B5EF4-FFF2-40B4-BE49-F238E27FC236}">
                <a16:creationId xmlns:a16="http://schemas.microsoft.com/office/drawing/2014/main" id="{D7D46BAE-1301-5255-7DA9-EF4AFAAC5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4071" y="1640882"/>
            <a:ext cx="6153335" cy="4307336"/>
          </a:xfrm>
          <a:prstGeom prst="rect">
            <a:avLst/>
          </a:prstGeom>
        </p:spPr>
      </p:pic>
      <p:sp>
        <p:nvSpPr>
          <p:cNvPr id="10" name="テキスト ボックス 9">
            <a:extLst>
              <a:ext uri="{FF2B5EF4-FFF2-40B4-BE49-F238E27FC236}">
                <a16:creationId xmlns:a16="http://schemas.microsoft.com/office/drawing/2014/main" id="{EC3DB9A9-4D67-C8A4-4F89-5335B7071A40}"/>
              </a:ext>
            </a:extLst>
          </p:cNvPr>
          <p:cNvSpPr txBox="1"/>
          <p:nvPr/>
        </p:nvSpPr>
        <p:spPr>
          <a:xfrm>
            <a:off x="1745673" y="2228671"/>
            <a:ext cx="3334327" cy="1200329"/>
          </a:xfrm>
          <a:prstGeom prst="rect">
            <a:avLst/>
          </a:prstGeom>
          <a:noFill/>
        </p:spPr>
        <p:txBody>
          <a:bodyPr wrap="square" rtlCol="0">
            <a:spAutoFit/>
          </a:bodyPr>
          <a:lstStyle/>
          <a:p>
            <a:r>
              <a:rPr lang="ja-JP" altLang="en-US" sz="2400" dirty="0"/>
              <a:t>明らかに遮断周波数とトランスコンダクタンスは比例していない。</a:t>
            </a:r>
            <a:endParaRPr kumimoji="1" lang="ja-JP" altLang="en-US" sz="2400" dirty="0"/>
          </a:p>
        </p:txBody>
      </p:sp>
      <p:sp>
        <p:nvSpPr>
          <p:cNvPr id="12" name="テキスト ボックス 11">
            <a:extLst>
              <a:ext uri="{FF2B5EF4-FFF2-40B4-BE49-F238E27FC236}">
                <a16:creationId xmlns:a16="http://schemas.microsoft.com/office/drawing/2014/main" id="{35710A2F-2479-6103-B731-A0A0405B6087}"/>
              </a:ext>
            </a:extLst>
          </p:cNvPr>
          <p:cNvSpPr txBox="1"/>
          <p:nvPr/>
        </p:nvSpPr>
        <p:spPr>
          <a:xfrm>
            <a:off x="1597890" y="4368800"/>
            <a:ext cx="3629891" cy="830997"/>
          </a:xfrm>
          <a:prstGeom prst="rect">
            <a:avLst/>
          </a:prstGeom>
          <a:noFill/>
          <a:ln w="19050">
            <a:solidFill>
              <a:srgbClr val="FF0000"/>
            </a:solidFill>
          </a:ln>
        </p:spPr>
        <p:txBody>
          <a:bodyPr wrap="square" rtlCol="0">
            <a:spAutoFit/>
          </a:bodyPr>
          <a:lstStyle/>
          <a:p>
            <a:pPr algn="l"/>
            <a:r>
              <a:rPr kumimoji="1" lang="ja-JP" altLang="en-US" sz="2400" dirty="0"/>
              <a:t>ソース端子の寄生容量は主な要因ではなかった。</a:t>
            </a:r>
          </a:p>
        </p:txBody>
      </p:sp>
      <p:sp>
        <p:nvSpPr>
          <p:cNvPr id="13" name="矢印: 下 12">
            <a:extLst>
              <a:ext uri="{FF2B5EF4-FFF2-40B4-BE49-F238E27FC236}">
                <a16:creationId xmlns:a16="http://schemas.microsoft.com/office/drawing/2014/main" id="{0525CF62-00E4-C954-EF8D-2DA39E8CB91A}"/>
              </a:ext>
            </a:extLst>
          </p:cNvPr>
          <p:cNvSpPr/>
          <p:nvPr/>
        </p:nvSpPr>
        <p:spPr>
          <a:xfrm>
            <a:off x="3201938" y="3528030"/>
            <a:ext cx="421794" cy="741740"/>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9311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FDA68-0A6B-2E79-D76D-2FDF68AF081A}"/>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A7CABFF5-B71E-FEBA-C0C8-02D3697013E5}"/>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BD9BA3D8-D853-8633-2334-0304723400FF}"/>
              </a:ext>
            </a:extLst>
          </p:cNvPr>
          <p:cNvSpPr>
            <a:spLocks noGrp="1"/>
          </p:cNvSpPr>
          <p:nvPr>
            <p:ph type="sldNum" sz="quarter" idx="12"/>
          </p:nvPr>
        </p:nvSpPr>
        <p:spPr/>
        <p:txBody>
          <a:bodyPr/>
          <a:lstStyle/>
          <a:p>
            <a:fld id="{6294761A-CFE9-4878-87A7-90ECABD59CE5}" type="slidenum">
              <a:rPr kumimoji="1" lang="ja-JP" altLang="en-US" smtClean="0"/>
              <a:t>14</a:t>
            </a:fld>
            <a:endParaRPr kumimoji="1" lang="ja-JP" altLang="en-US"/>
          </a:p>
        </p:txBody>
      </p:sp>
      <p:sp>
        <p:nvSpPr>
          <p:cNvPr id="5" name="フッター プレースホルダー 4">
            <a:extLst>
              <a:ext uri="{FF2B5EF4-FFF2-40B4-BE49-F238E27FC236}">
                <a16:creationId xmlns:a16="http://schemas.microsoft.com/office/drawing/2014/main" id="{9EA3B8EA-6232-5D99-91C6-6DC94339989C}"/>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11" name="図 10" descr="アプリケーション が含まれている画像&#10;&#10;自動的に生成された説明">
            <a:extLst>
              <a:ext uri="{FF2B5EF4-FFF2-40B4-BE49-F238E27FC236}">
                <a16:creationId xmlns:a16="http://schemas.microsoft.com/office/drawing/2014/main" id="{9F11ECFE-CC56-A809-4AD9-150FE337E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3595" y="1236605"/>
            <a:ext cx="3586884" cy="3740364"/>
          </a:xfrm>
          <a:prstGeom prst="rect">
            <a:avLst/>
          </a:prstGeom>
        </p:spPr>
      </p:pic>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4F77D3DE-C4F5-44C2-364B-5E4460B1F082}"/>
                  </a:ext>
                </a:extLst>
              </p:cNvPr>
              <p:cNvSpPr txBox="1"/>
              <p:nvPr/>
            </p:nvSpPr>
            <p:spPr>
              <a:xfrm>
                <a:off x="8148062" y="5072318"/>
                <a:ext cx="3943927" cy="68897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𝐺𝐷</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𝐾</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𝐺𝐷</m:t>
                              </m:r>
                            </m:sub>
                          </m:sSub>
                          <m:r>
                            <a:rPr kumimoji="1" lang="en-US" altLang="ja-JP" b="0" i="1" smtClean="0">
                              <a:latin typeface="Cambria Math" panose="02040503050406030204" pitchFamily="18" charset="0"/>
                            </a:rPr>
                            <m:t>)</m:t>
                          </m:r>
                        </m:den>
                      </m:f>
                    </m:oMath>
                  </m:oMathPara>
                </a14:m>
                <a:endParaRPr kumimoji="1" lang="ja-JP" altLang="en-US" dirty="0"/>
              </a:p>
            </p:txBody>
          </p:sp>
        </mc:Choice>
        <mc:Fallback>
          <p:sp>
            <p:nvSpPr>
              <p:cNvPr id="18" name="テキスト ボックス 17">
                <a:extLst>
                  <a:ext uri="{FF2B5EF4-FFF2-40B4-BE49-F238E27FC236}">
                    <a16:creationId xmlns:a16="http://schemas.microsoft.com/office/drawing/2014/main" id="{4F77D3DE-C4F5-44C2-364B-5E4460B1F082}"/>
                  </a:ext>
                </a:extLst>
              </p:cNvPr>
              <p:cNvSpPr txBox="1">
                <a:spLocks noRot="1" noChangeAspect="1" noMove="1" noResize="1" noEditPoints="1" noAdjustHandles="1" noChangeArrowheads="1" noChangeShapeType="1" noTextEdit="1"/>
              </p:cNvSpPr>
              <p:nvPr/>
            </p:nvSpPr>
            <p:spPr>
              <a:xfrm>
                <a:off x="8148062" y="5072318"/>
                <a:ext cx="3943927" cy="68897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A84706A3-34BC-4359-E91D-03FB81FC1FED}"/>
                  </a:ext>
                </a:extLst>
              </p:cNvPr>
              <p:cNvSpPr txBox="1"/>
              <p:nvPr/>
            </p:nvSpPr>
            <p:spPr>
              <a:xfrm>
                <a:off x="8970497" y="5773541"/>
                <a:ext cx="2293079" cy="66691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𝐺𝑆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num>
                        <m:den>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𝜋</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𝐺𝐷</m:t>
                              </m:r>
                            </m:sub>
                          </m:sSub>
                        </m:den>
                      </m:f>
                    </m:oMath>
                  </m:oMathPara>
                </a14:m>
                <a:endParaRPr kumimoji="1" lang="ja-JP" altLang="en-US" dirty="0"/>
              </a:p>
            </p:txBody>
          </p:sp>
        </mc:Choice>
        <mc:Fallback>
          <p:sp>
            <p:nvSpPr>
              <p:cNvPr id="23" name="テキスト ボックス 22">
                <a:extLst>
                  <a:ext uri="{FF2B5EF4-FFF2-40B4-BE49-F238E27FC236}">
                    <a16:creationId xmlns:a16="http://schemas.microsoft.com/office/drawing/2014/main" id="{A84706A3-34BC-4359-E91D-03FB81FC1FED}"/>
                  </a:ext>
                </a:extLst>
              </p:cNvPr>
              <p:cNvSpPr txBox="1">
                <a:spLocks noRot="1" noChangeAspect="1" noMove="1" noResize="1" noEditPoints="1" noAdjustHandles="1" noChangeArrowheads="1" noChangeShapeType="1" noTextEdit="1"/>
              </p:cNvSpPr>
              <p:nvPr/>
            </p:nvSpPr>
            <p:spPr>
              <a:xfrm>
                <a:off x="8970497" y="5773541"/>
                <a:ext cx="2293079" cy="666914"/>
              </a:xfrm>
              <a:prstGeom prst="rect">
                <a:avLst/>
              </a:prstGeom>
              <a:blipFill>
                <a:blip r:embed="rId4"/>
                <a:stretch>
                  <a:fillRect/>
                </a:stretch>
              </a:blipFill>
            </p:spPr>
            <p:txBody>
              <a:bodyPr/>
              <a:lstStyle/>
              <a:p>
                <a:r>
                  <a:rPr lang="ja-JP" altLang="en-US">
                    <a:noFill/>
                  </a:rPr>
                  <a:t> </a:t>
                </a:r>
              </a:p>
            </p:txBody>
          </p:sp>
        </mc:Fallback>
      </mc:AlternateContent>
      <p:sp>
        <p:nvSpPr>
          <p:cNvPr id="6" name="正方形/長方形 5">
            <a:extLst>
              <a:ext uri="{FF2B5EF4-FFF2-40B4-BE49-F238E27FC236}">
                <a16:creationId xmlns:a16="http://schemas.microsoft.com/office/drawing/2014/main" id="{8CFB5477-7E02-BBD8-9325-CA8675ADB883}"/>
              </a:ext>
            </a:extLst>
          </p:cNvPr>
          <p:cNvSpPr/>
          <p:nvPr/>
        </p:nvSpPr>
        <p:spPr>
          <a:xfrm>
            <a:off x="9011066" y="5791586"/>
            <a:ext cx="2211940" cy="70390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F1DFC006-CB8C-B9B7-D4B4-F692F55BA3CC}"/>
                  </a:ext>
                </a:extLst>
              </p:cNvPr>
              <p:cNvSpPr txBox="1"/>
              <p:nvPr/>
            </p:nvSpPr>
            <p:spPr>
              <a:xfrm>
                <a:off x="1083684" y="2070183"/>
                <a:ext cx="5920509" cy="3721403"/>
              </a:xfrm>
              <a:prstGeom prst="rect">
                <a:avLst/>
              </a:prstGeom>
              <a:noFill/>
            </p:spPr>
            <p:txBody>
              <a:bodyPr wrap="square" rtlCol="0">
                <a:spAutoFit/>
              </a:bodyPr>
              <a:lstStyle/>
              <a:p>
                <a:pPr algn="l"/>
                <a:r>
                  <a:rPr lang="ja-JP" altLang="en-US" sz="2400" dirty="0"/>
                  <a:t>負荷抵抗が</a:t>
                </a:r>
                <a:r>
                  <a:rPr kumimoji="1" lang="ja-JP" altLang="en-US" sz="2400" dirty="0"/>
                  <a:t>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oMath>
                </a14:m>
                <a:r>
                  <a:rPr kumimoji="1" lang="ja-JP" altLang="en-US" sz="2400" dirty="0"/>
                  <a:t>である時の遮断周波数を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𝐺𝐷</m:t>
                        </m:r>
                      </m:sub>
                    </m:sSub>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e>
                    </m:d>
                  </m:oMath>
                </a14:m>
                <a:r>
                  <a:rPr kumimoji="1" lang="ja-JP" altLang="en-US" sz="2400" dirty="0"/>
                  <a:t>と置く。</a:t>
                </a:r>
                <a:endParaRPr kumimoji="1" lang="en-US" altLang="ja-JP" sz="2400" dirty="0"/>
              </a:p>
              <a:p>
                <a:pPr algn="l"/>
                <a:endParaRPr lang="en-US" altLang="ja-JP" sz="2400" dirty="0"/>
              </a:p>
              <a:p>
                <a:pPr algn="l"/>
                <a:r>
                  <a:rPr kumimoji="1" lang="ja-JP" altLang="en-US" sz="2400" dirty="0"/>
                  <a:t>抵抗を</a:t>
                </a:r>
                <a14:m>
                  <m:oMath xmlns:m="http://schemas.openxmlformats.org/officeDocument/2006/math">
                    <m:r>
                      <a:rPr kumimoji="1" lang="en-US" altLang="ja-JP" sz="2400" b="0" i="1" smtClean="0">
                        <a:latin typeface="Cambria Math" panose="02040503050406030204" pitchFamily="18" charset="0"/>
                      </a:rPr>
                      <m:t>𝑛</m:t>
                    </m:r>
                  </m:oMath>
                </a14:m>
                <a:r>
                  <a:rPr kumimoji="1" lang="ja-JP" altLang="en-US" sz="2400" dirty="0"/>
                  <a:t>倍にする</a:t>
                </a:r>
                <a:endParaRPr lang="en-US" altLang="ja-JP" sz="2400" dirty="0"/>
              </a:p>
              <a:p>
                <a:r>
                  <a:rPr kumimoji="1" lang="ja-JP" altLang="en-US" sz="2400" dirty="0"/>
                  <a:t>⇒</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𝐺𝐷</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𝑛</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e>
                    </m:d>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1+2</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𝑛</m:t>
                            </m:r>
                            <m:r>
                              <a:rPr lang="en-US" altLang="ja-JP" sz="2400" i="1">
                                <a:latin typeface="Cambria Math" panose="02040503050406030204" pitchFamily="18" charset="0"/>
                              </a:rPr>
                              <m:t>𝑅</m:t>
                            </m:r>
                          </m:e>
                          <m:sub>
                            <m:r>
                              <a:rPr lang="en-US" altLang="ja-JP" sz="2400" i="1">
                                <a:latin typeface="Cambria Math" panose="02040503050406030204" pitchFamily="18" charset="0"/>
                              </a:rPr>
                              <m:t>𝐿</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𝑔</m:t>
                            </m:r>
                          </m:e>
                          <m:sub>
                            <m:r>
                              <a:rPr lang="en-US" altLang="ja-JP" sz="2400" i="1">
                                <a:latin typeface="Cambria Math" panose="02040503050406030204" pitchFamily="18" charset="0"/>
                              </a:rPr>
                              <m:t>𝑑𝑝</m:t>
                            </m:r>
                          </m:sub>
                        </m:sSub>
                      </m:num>
                      <m:den>
                        <m:r>
                          <a:rPr lang="en-US" altLang="ja-JP" sz="2400" i="1">
                            <a:latin typeface="Cambria Math" panose="02040503050406030204" pitchFamily="18" charset="0"/>
                          </a:rPr>
                          <m:t>4</m:t>
                        </m:r>
                        <m:r>
                          <a:rPr lang="en-US" altLang="ja-JP" sz="2400" i="1">
                            <a:latin typeface="Cambria Math" panose="02040503050406030204" pitchFamily="18" charset="0"/>
                          </a:rPr>
                          <m:t>𝜋</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𝑛</m:t>
                            </m:r>
                            <m:r>
                              <a:rPr lang="en-US" altLang="ja-JP" sz="2400" i="1">
                                <a:latin typeface="Cambria Math" panose="02040503050406030204" pitchFamily="18" charset="0"/>
                              </a:rPr>
                              <m:t>𝑅</m:t>
                            </m:r>
                          </m:e>
                          <m:sub>
                            <m:r>
                              <a:rPr lang="en-US" altLang="ja-JP" sz="2400" i="1">
                                <a:latin typeface="Cambria Math" panose="02040503050406030204" pitchFamily="18" charset="0"/>
                              </a:rPr>
                              <m:t>𝐿</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𝐶</m:t>
                            </m:r>
                          </m:e>
                          <m:sub>
                            <m:r>
                              <a:rPr lang="en-US" altLang="ja-JP" sz="2400" i="1">
                                <a:latin typeface="Cambria Math" panose="02040503050406030204" pitchFamily="18" charset="0"/>
                              </a:rPr>
                              <m:t>𝐺𝐷</m:t>
                            </m:r>
                          </m:sub>
                        </m:sSub>
                      </m:den>
                    </m:f>
                  </m:oMath>
                </a14:m>
                <a:endParaRPr kumimoji="1" lang="en-US" altLang="ja-JP" sz="2400" dirty="0"/>
              </a:p>
              <a:p>
                <a:endParaRPr lang="en-US" altLang="ja-JP" sz="2400" dirty="0"/>
              </a:p>
              <a:p>
                <a:r>
                  <a:rPr kumimoji="1" lang="ja-JP" altLang="en-US" sz="2400" dirty="0"/>
                  <a:t>この時</a:t>
                </a:r>
                <a:endParaRPr kumimoji="1" lang="en-US" altLang="ja-JP" sz="2400" dirty="0"/>
              </a:p>
              <a:p>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𝐺𝐷</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𝑛</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e>
                          </m:d>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𝐺𝐷</m:t>
                              </m:r>
                            </m:sub>
                          </m:sSub>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e>
                          </m:d>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𝑛</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𝑑𝑝</m:t>
                              </m:r>
                            </m:sub>
                          </m:sSub>
                        </m:num>
                        <m:den>
                          <m: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𝑑𝑝</m:t>
                              </m:r>
                            </m:sub>
                          </m:sSub>
                          <m:r>
                            <a:rPr kumimoji="1" lang="en-US" altLang="ja-JP" sz="2400" b="0" i="1" smtClean="0">
                              <a:latin typeface="Cambria Math" panose="02040503050406030204" pitchFamily="18" charset="0"/>
                            </a:rPr>
                            <m:t>)</m:t>
                          </m:r>
                        </m:den>
                      </m:f>
                    </m:oMath>
                  </m:oMathPara>
                </a14:m>
                <a:endParaRPr kumimoji="1" lang="ja-JP" altLang="en-US" sz="2400" dirty="0"/>
              </a:p>
            </p:txBody>
          </p:sp>
        </mc:Choice>
        <mc:Fallback>
          <p:sp>
            <p:nvSpPr>
              <p:cNvPr id="7" name="テキスト ボックス 6">
                <a:extLst>
                  <a:ext uri="{FF2B5EF4-FFF2-40B4-BE49-F238E27FC236}">
                    <a16:creationId xmlns:a16="http://schemas.microsoft.com/office/drawing/2014/main" id="{F1DFC006-CB8C-B9B7-D4B4-F692F55BA3CC}"/>
                  </a:ext>
                </a:extLst>
              </p:cNvPr>
              <p:cNvSpPr txBox="1">
                <a:spLocks noRot="1" noChangeAspect="1" noMove="1" noResize="1" noEditPoints="1" noAdjustHandles="1" noChangeArrowheads="1" noChangeShapeType="1" noTextEdit="1"/>
              </p:cNvSpPr>
              <p:nvPr/>
            </p:nvSpPr>
            <p:spPr>
              <a:xfrm>
                <a:off x="1083684" y="2070183"/>
                <a:ext cx="5920509" cy="3721403"/>
              </a:xfrm>
              <a:prstGeom prst="rect">
                <a:avLst/>
              </a:prstGeom>
              <a:blipFill>
                <a:blip r:embed="rId5"/>
                <a:stretch>
                  <a:fillRect l="-1648" t="-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48239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FDA68-0A6B-2E79-D76D-2FDF68AF081A}"/>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A7CABFF5-B71E-FEBA-C0C8-02D3697013E5}"/>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BD9BA3D8-D853-8633-2334-0304723400FF}"/>
              </a:ext>
            </a:extLst>
          </p:cNvPr>
          <p:cNvSpPr>
            <a:spLocks noGrp="1"/>
          </p:cNvSpPr>
          <p:nvPr>
            <p:ph type="sldNum" sz="quarter" idx="12"/>
          </p:nvPr>
        </p:nvSpPr>
        <p:spPr/>
        <p:txBody>
          <a:bodyPr/>
          <a:lstStyle/>
          <a:p>
            <a:fld id="{6294761A-CFE9-4878-87A7-90ECABD59CE5}" type="slidenum">
              <a:rPr kumimoji="1" lang="ja-JP" altLang="en-US" smtClean="0"/>
              <a:t>15</a:t>
            </a:fld>
            <a:endParaRPr kumimoji="1" lang="ja-JP" altLang="en-US"/>
          </a:p>
        </p:txBody>
      </p:sp>
      <p:sp>
        <p:nvSpPr>
          <p:cNvPr id="5" name="フッター プレースホルダー 4">
            <a:extLst>
              <a:ext uri="{FF2B5EF4-FFF2-40B4-BE49-F238E27FC236}">
                <a16:creationId xmlns:a16="http://schemas.microsoft.com/office/drawing/2014/main" id="{9EA3B8EA-6232-5D99-91C6-6DC94339989C}"/>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F1DFC006-CB8C-B9B7-D4B4-F692F55BA3CC}"/>
                  </a:ext>
                </a:extLst>
              </p:cNvPr>
              <p:cNvSpPr txBox="1"/>
              <p:nvPr/>
            </p:nvSpPr>
            <p:spPr>
              <a:xfrm>
                <a:off x="704993" y="1960297"/>
                <a:ext cx="5920509" cy="2010359"/>
              </a:xfrm>
              <a:prstGeom prst="rect">
                <a:avLst/>
              </a:prstGeom>
              <a:noFill/>
            </p:spPr>
            <p:txBody>
              <a:bodyPr wrap="square" rtlCol="0">
                <a:spAutoFit/>
              </a:bodyPr>
              <a:lstStyle/>
              <a:p>
                <a:r>
                  <a:rPr lang="ja-JP" altLang="en-US" sz="2400" dirty="0">
                    <a:latin typeface="Cambria Math" panose="02040503050406030204" pitchFamily="18" charset="0"/>
                  </a:rPr>
                  <a:t>ここで、</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𝑑𝑝</m:t>
                        </m:r>
                      </m:sub>
                    </m:sSub>
                  </m:oMath>
                </a14:m>
                <a:r>
                  <a:rPr kumimoji="1" lang="ja-JP" altLang="en-US" sz="2400" b="0" dirty="0">
                    <a:latin typeface="Cambria Math" panose="02040503050406030204" pitchFamily="18" charset="0"/>
                  </a:rPr>
                  <a:t>は</a:t>
                </a:r>
                <a14:m>
                  <m:oMath xmlns:m="http://schemas.openxmlformats.org/officeDocument/2006/math">
                    <m:r>
                      <a:rPr kumimoji="1" lang="en-US" altLang="ja-JP" sz="2400" b="0" i="1" dirty="0" smtClean="0">
                        <a:latin typeface="Cambria Math" panose="02040503050406030204" pitchFamily="18" charset="0"/>
                      </a:rPr>
                      <m:t>𝜇</m:t>
                    </m:r>
                    <m:r>
                      <a:rPr kumimoji="1" lang="en-US" altLang="ja-JP" sz="2400" b="0" i="1" dirty="0" smtClean="0">
                        <a:latin typeface="Cambria Math" panose="02040503050406030204" pitchFamily="18" charset="0"/>
                      </a:rPr>
                      <m:t>𝑆</m:t>
                    </m:r>
                  </m:oMath>
                </a14:m>
                <a:r>
                  <a:rPr kumimoji="1" lang="ja-JP" altLang="en-US" sz="2400" b="0" dirty="0">
                    <a:latin typeface="Cambria Math" panose="02040503050406030204" pitchFamily="18" charset="0"/>
                  </a:rPr>
                  <a:t>オーダーで、</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oMath>
                </a14:m>
                <a:r>
                  <a:rPr kumimoji="1" lang="ja-JP" altLang="en-US" sz="2400" b="0" dirty="0">
                    <a:latin typeface="Cambria Math" panose="02040503050406030204" pitchFamily="18" charset="0"/>
                  </a:rPr>
                  <a:t>は数百</a:t>
                </a:r>
                <a:r>
                  <a:rPr kumimoji="1" lang="en-US" altLang="ja-JP" sz="2400" b="0" dirty="0">
                    <a:latin typeface="Cambria Math" panose="02040503050406030204" pitchFamily="18" charset="0"/>
                  </a:rPr>
                  <a:t>Ω</a:t>
                </a:r>
                <a:r>
                  <a:rPr kumimoji="1" lang="ja-JP" altLang="en-US" sz="2400" b="0" dirty="0">
                    <a:latin typeface="Cambria Math" panose="02040503050406030204" pitchFamily="18" charset="0"/>
                  </a:rPr>
                  <a:t>である。すると</a:t>
                </a:r>
                <a:endParaRPr kumimoji="1" lang="en-US" altLang="ja-JP" sz="2400" b="0"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𝐺𝐷</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𝑛</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e>
                          </m:d>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𝐺𝐷</m:t>
                              </m:r>
                            </m:sub>
                          </m:sSub>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e>
                          </m:d>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𝑛</m:t>
                          </m:r>
                        </m:den>
                      </m:f>
                    </m:oMath>
                  </m:oMathPara>
                </a14:m>
                <a:endParaRPr kumimoji="1" lang="en-US" altLang="ja-JP" sz="2400" dirty="0"/>
              </a:p>
              <a:p>
                <a:r>
                  <a:rPr lang="ja-JP" altLang="en-US" sz="2400" dirty="0"/>
                  <a:t>と近似できる。</a:t>
                </a:r>
                <a:endParaRPr lang="en-US" altLang="ja-JP" sz="2400" dirty="0"/>
              </a:p>
            </p:txBody>
          </p:sp>
        </mc:Choice>
        <mc:Fallback>
          <p:sp>
            <p:nvSpPr>
              <p:cNvPr id="7" name="テキスト ボックス 6">
                <a:extLst>
                  <a:ext uri="{FF2B5EF4-FFF2-40B4-BE49-F238E27FC236}">
                    <a16:creationId xmlns:a16="http://schemas.microsoft.com/office/drawing/2014/main" id="{F1DFC006-CB8C-B9B7-D4B4-F692F55BA3CC}"/>
                  </a:ext>
                </a:extLst>
              </p:cNvPr>
              <p:cNvSpPr txBox="1">
                <a:spLocks noRot="1" noChangeAspect="1" noMove="1" noResize="1" noEditPoints="1" noAdjustHandles="1" noChangeArrowheads="1" noChangeShapeType="1" noTextEdit="1"/>
              </p:cNvSpPr>
              <p:nvPr/>
            </p:nvSpPr>
            <p:spPr>
              <a:xfrm>
                <a:off x="704993" y="1960297"/>
                <a:ext cx="5920509" cy="2010359"/>
              </a:xfrm>
              <a:prstGeom prst="rect">
                <a:avLst/>
              </a:prstGeom>
              <a:blipFill>
                <a:blip r:embed="rId2"/>
                <a:stretch>
                  <a:fillRect l="-1648" t="-2736" b="-6383"/>
                </a:stretch>
              </a:blipFill>
            </p:spPr>
            <p:txBody>
              <a:bodyPr/>
              <a:lstStyle/>
              <a:p>
                <a:r>
                  <a:rPr lang="ja-JP" altLang="en-US">
                    <a:noFill/>
                  </a:rPr>
                  <a:t> </a:t>
                </a:r>
              </a:p>
            </p:txBody>
          </p:sp>
        </mc:Fallback>
      </mc:AlternateContent>
      <p:pic>
        <p:nvPicPr>
          <p:cNvPr id="9" name="図 8" descr="グラフ, 散布図&#10;&#10;自動的に生成された説明">
            <a:extLst>
              <a:ext uri="{FF2B5EF4-FFF2-40B4-BE49-F238E27FC236}">
                <a16:creationId xmlns:a16="http://schemas.microsoft.com/office/drawing/2014/main" id="{E0B7CFB2-D954-C36E-4F8B-4859FF35D9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109" y="2074025"/>
            <a:ext cx="5418946" cy="3793263"/>
          </a:xfrm>
          <a:prstGeom prst="rect">
            <a:avLst/>
          </a:prstGeom>
        </p:spPr>
      </p:pic>
      <p:sp>
        <p:nvSpPr>
          <p:cNvPr id="10" name="テキスト ボックス 9">
            <a:extLst>
              <a:ext uri="{FF2B5EF4-FFF2-40B4-BE49-F238E27FC236}">
                <a16:creationId xmlns:a16="http://schemas.microsoft.com/office/drawing/2014/main" id="{C1654B74-2FCA-9F26-E67B-B26DC3F70A8E}"/>
              </a:ext>
            </a:extLst>
          </p:cNvPr>
          <p:cNvSpPr txBox="1"/>
          <p:nvPr/>
        </p:nvSpPr>
        <p:spPr>
          <a:xfrm>
            <a:off x="351577" y="4772960"/>
            <a:ext cx="5744423" cy="1569660"/>
          </a:xfrm>
          <a:prstGeom prst="rect">
            <a:avLst/>
          </a:prstGeom>
          <a:noFill/>
        </p:spPr>
        <p:txBody>
          <a:bodyPr wrap="square" rtlCol="0">
            <a:spAutoFit/>
          </a:bodyPr>
          <a:lstStyle/>
          <a:p>
            <a:pPr algn="l"/>
            <a:r>
              <a:rPr lang="ja-JP" altLang="en-US" sz="2400" dirty="0"/>
              <a:t>こちらも主な要因ではないと考えられる。</a:t>
            </a:r>
            <a:endParaRPr lang="en-US" altLang="ja-JP" sz="2400" dirty="0"/>
          </a:p>
          <a:p>
            <a:pPr algn="l"/>
            <a:endParaRPr kumimoji="1" lang="en-US" altLang="ja-JP" sz="2400" dirty="0"/>
          </a:p>
          <a:p>
            <a:pPr algn="l"/>
            <a:r>
              <a:rPr lang="ja-JP" altLang="en-US" sz="2400" dirty="0"/>
              <a:t>原因が分からなかったため根本的な解決はできそうにない。</a:t>
            </a:r>
            <a:endParaRPr kumimoji="1" lang="ja-JP" altLang="en-US" sz="2400" dirty="0"/>
          </a:p>
        </p:txBody>
      </p:sp>
    </p:spTree>
    <p:extLst>
      <p:ext uri="{BB962C8B-B14F-4D97-AF65-F5344CB8AC3E}">
        <p14:creationId xmlns:p14="http://schemas.microsoft.com/office/powerpoint/2010/main" val="4147806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8286C3-FD10-1E4B-6B2B-8F6324E34379}"/>
              </a:ext>
            </a:extLst>
          </p:cNvPr>
          <p:cNvSpPr>
            <a:spLocks noGrp="1"/>
          </p:cNvSpPr>
          <p:nvPr>
            <p:ph type="title"/>
          </p:nvPr>
        </p:nvSpPr>
        <p:spPr>
          <a:xfrm>
            <a:off x="544946" y="172535"/>
            <a:ext cx="10515600" cy="785955"/>
          </a:xfrm>
        </p:spPr>
        <p:txBody>
          <a:bodyPr>
            <a:normAutofit fontScale="90000"/>
          </a:bodyPr>
          <a:lstStyle/>
          <a:p>
            <a:r>
              <a:rPr kumimoji="1" lang="en-US" altLang="ja-JP" dirty="0" err="1"/>
              <a:t>nmos</a:t>
            </a:r>
            <a:r>
              <a:rPr kumimoji="1" lang="ja-JP" altLang="en-US" dirty="0"/>
              <a:t>差動対を使用する</a:t>
            </a:r>
            <a:br>
              <a:rPr kumimoji="1" lang="en-US" altLang="ja-JP" dirty="0"/>
            </a:br>
            <a:r>
              <a:rPr kumimoji="1" lang="ja-JP" altLang="en-US" dirty="0"/>
              <a:t>折り返し型乗算器</a:t>
            </a:r>
          </a:p>
        </p:txBody>
      </p:sp>
      <p:sp>
        <p:nvSpPr>
          <p:cNvPr id="3" name="日付プレースホルダー 2">
            <a:extLst>
              <a:ext uri="{FF2B5EF4-FFF2-40B4-BE49-F238E27FC236}">
                <a16:creationId xmlns:a16="http://schemas.microsoft.com/office/drawing/2014/main" id="{2379C691-FDB6-8661-C802-C589F51498DC}"/>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9F5DC38A-05C2-26C3-F747-63FC0F120B49}"/>
              </a:ext>
            </a:extLst>
          </p:cNvPr>
          <p:cNvSpPr>
            <a:spLocks noGrp="1"/>
          </p:cNvSpPr>
          <p:nvPr>
            <p:ph type="sldNum" sz="quarter" idx="12"/>
          </p:nvPr>
        </p:nvSpPr>
        <p:spPr/>
        <p:txBody>
          <a:bodyPr/>
          <a:lstStyle/>
          <a:p>
            <a:fld id="{6294761A-CFE9-4878-87A7-90ECABD59CE5}" type="slidenum">
              <a:rPr kumimoji="1" lang="ja-JP" altLang="en-US" smtClean="0"/>
              <a:t>16</a:t>
            </a:fld>
            <a:endParaRPr kumimoji="1" lang="ja-JP" altLang="en-US"/>
          </a:p>
        </p:txBody>
      </p:sp>
      <p:sp>
        <p:nvSpPr>
          <p:cNvPr id="5" name="フッター プレースホルダー 4">
            <a:extLst>
              <a:ext uri="{FF2B5EF4-FFF2-40B4-BE49-F238E27FC236}">
                <a16:creationId xmlns:a16="http://schemas.microsoft.com/office/drawing/2014/main" id="{FC0DD04B-5807-C78A-EAD6-FFFA134297F1}"/>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背景パターン&#10;&#10;自動的に生成された説明">
            <a:extLst>
              <a:ext uri="{FF2B5EF4-FFF2-40B4-BE49-F238E27FC236}">
                <a16:creationId xmlns:a16="http://schemas.microsoft.com/office/drawing/2014/main" id="{004CFFB7-6E5E-F8EF-B739-2B5EA5C2E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35" y="1678420"/>
            <a:ext cx="8807003" cy="4639253"/>
          </a:xfrm>
          <a:prstGeom prst="rect">
            <a:avLst/>
          </a:prstGeom>
        </p:spPr>
      </p:pic>
      <p:sp>
        <p:nvSpPr>
          <p:cNvPr id="8" name="テキスト ボックス 7">
            <a:extLst>
              <a:ext uri="{FF2B5EF4-FFF2-40B4-BE49-F238E27FC236}">
                <a16:creationId xmlns:a16="http://schemas.microsoft.com/office/drawing/2014/main" id="{5429066F-001C-DAE4-13E6-14AC97337496}"/>
              </a:ext>
            </a:extLst>
          </p:cNvPr>
          <p:cNvSpPr txBox="1"/>
          <p:nvPr/>
        </p:nvSpPr>
        <p:spPr>
          <a:xfrm>
            <a:off x="8198161" y="2143471"/>
            <a:ext cx="3586432" cy="830997"/>
          </a:xfrm>
          <a:prstGeom prst="rect">
            <a:avLst/>
          </a:prstGeom>
          <a:noFill/>
        </p:spPr>
        <p:txBody>
          <a:bodyPr wrap="square" rtlCol="0">
            <a:spAutoFit/>
          </a:bodyPr>
          <a:lstStyle/>
          <a:p>
            <a:pPr algn="l"/>
            <a:r>
              <a:rPr lang="en-US" altLang="ja-JP" sz="2400" dirty="0" err="1"/>
              <a:t>p</a:t>
            </a:r>
            <a:r>
              <a:rPr kumimoji="1" lang="en-US" altLang="ja-JP" sz="2400" dirty="0" err="1"/>
              <a:t>mos</a:t>
            </a:r>
            <a:r>
              <a:rPr lang="ja-JP" altLang="en-US" sz="2400" dirty="0"/>
              <a:t>差動</a:t>
            </a:r>
            <a:r>
              <a:rPr kumimoji="1" lang="ja-JP" altLang="en-US" sz="2400" dirty="0"/>
              <a:t>対を使用することで周波数特性が悪化</a:t>
            </a:r>
          </a:p>
        </p:txBody>
      </p:sp>
      <p:sp>
        <p:nvSpPr>
          <p:cNvPr id="9" name="テキスト ボックス 8">
            <a:extLst>
              <a:ext uri="{FF2B5EF4-FFF2-40B4-BE49-F238E27FC236}">
                <a16:creationId xmlns:a16="http://schemas.microsoft.com/office/drawing/2014/main" id="{C63843E5-DB9A-2C70-959F-F09A8A490DEC}"/>
              </a:ext>
            </a:extLst>
          </p:cNvPr>
          <p:cNvSpPr txBox="1"/>
          <p:nvPr/>
        </p:nvSpPr>
        <p:spPr>
          <a:xfrm>
            <a:off x="8038217" y="3968092"/>
            <a:ext cx="3906321" cy="461665"/>
          </a:xfrm>
          <a:prstGeom prst="rect">
            <a:avLst/>
          </a:prstGeom>
          <a:noFill/>
          <a:ln w="12700">
            <a:solidFill>
              <a:srgbClr val="FF0000"/>
            </a:solidFill>
          </a:ln>
        </p:spPr>
        <p:txBody>
          <a:bodyPr wrap="square" rtlCol="0">
            <a:spAutoFit/>
          </a:bodyPr>
          <a:lstStyle/>
          <a:p>
            <a:pPr algn="l"/>
            <a:r>
              <a:rPr lang="en-US" altLang="ja-JP" sz="2400" dirty="0" err="1"/>
              <a:t>n</a:t>
            </a:r>
            <a:r>
              <a:rPr kumimoji="1" lang="en-US" altLang="ja-JP" sz="2400" dirty="0" err="1"/>
              <a:t>mos</a:t>
            </a:r>
            <a:r>
              <a:rPr kumimoji="1" lang="ja-JP" altLang="en-US" sz="2400" dirty="0"/>
              <a:t>差動対を使えば良い。</a:t>
            </a:r>
          </a:p>
        </p:txBody>
      </p:sp>
      <p:sp>
        <p:nvSpPr>
          <p:cNvPr id="10" name="矢印: 下 9">
            <a:extLst>
              <a:ext uri="{FF2B5EF4-FFF2-40B4-BE49-F238E27FC236}">
                <a16:creationId xmlns:a16="http://schemas.microsoft.com/office/drawing/2014/main" id="{9BC6AFE6-FD52-5D10-222B-A46C2882EA8E}"/>
              </a:ext>
            </a:extLst>
          </p:cNvPr>
          <p:cNvSpPr/>
          <p:nvPr/>
        </p:nvSpPr>
        <p:spPr>
          <a:xfrm>
            <a:off x="9780480" y="3116163"/>
            <a:ext cx="421794" cy="741740"/>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9419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8286C3-FD10-1E4B-6B2B-8F6324E34379}"/>
              </a:ext>
            </a:extLst>
          </p:cNvPr>
          <p:cNvSpPr>
            <a:spLocks noGrp="1"/>
          </p:cNvSpPr>
          <p:nvPr>
            <p:ph type="title"/>
          </p:nvPr>
        </p:nvSpPr>
        <p:spPr>
          <a:xfrm>
            <a:off x="544946" y="172535"/>
            <a:ext cx="10515600" cy="785955"/>
          </a:xfrm>
        </p:spPr>
        <p:txBody>
          <a:bodyPr>
            <a:normAutofit fontScale="90000"/>
          </a:bodyPr>
          <a:lstStyle/>
          <a:p>
            <a:r>
              <a:rPr kumimoji="1" lang="en-US" altLang="ja-JP" dirty="0" err="1"/>
              <a:t>nmos</a:t>
            </a:r>
            <a:r>
              <a:rPr kumimoji="1" lang="ja-JP" altLang="en-US" dirty="0"/>
              <a:t>差動対を使用する</a:t>
            </a:r>
            <a:br>
              <a:rPr kumimoji="1" lang="en-US" altLang="ja-JP" dirty="0"/>
            </a:br>
            <a:r>
              <a:rPr kumimoji="1" lang="ja-JP" altLang="en-US" dirty="0"/>
              <a:t>折り返し型乗算器</a:t>
            </a:r>
          </a:p>
        </p:txBody>
      </p:sp>
      <p:sp>
        <p:nvSpPr>
          <p:cNvPr id="3" name="日付プレースホルダー 2">
            <a:extLst>
              <a:ext uri="{FF2B5EF4-FFF2-40B4-BE49-F238E27FC236}">
                <a16:creationId xmlns:a16="http://schemas.microsoft.com/office/drawing/2014/main" id="{2379C691-FDB6-8661-C802-C589F51498DC}"/>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9F5DC38A-05C2-26C3-F747-63FC0F120B49}"/>
              </a:ext>
            </a:extLst>
          </p:cNvPr>
          <p:cNvSpPr>
            <a:spLocks noGrp="1"/>
          </p:cNvSpPr>
          <p:nvPr>
            <p:ph type="sldNum" sz="quarter" idx="12"/>
          </p:nvPr>
        </p:nvSpPr>
        <p:spPr/>
        <p:txBody>
          <a:bodyPr/>
          <a:lstStyle/>
          <a:p>
            <a:fld id="{6294761A-CFE9-4878-87A7-90ECABD59CE5}" type="slidenum">
              <a:rPr kumimoji="1" lang="ja-JP" altLang="en-US" smtClean="0"/>
              <a:t>17</a:t>
            </a:fld>
            <a:endParaRPr kumimoji="1" lang="ja-JP" altLang="en-US"/>
          </a:p>
        </p:txBody>
      </p:sp>
      <p:sp>
        <p:nvSpPr>
          <p:cNvPr id="5" name="フッター プレースホルダー 4">
            <a:extLst>
              <a:ext uri="{FF2B5EF4-FFF2-40B4-BE49-F238E27FC236}">
                <a16:creationId xmlns:a16="http://schemas.microsoft.com/office/drawing/2014/main" id="{FC0DD04B-5807-C78A-EAD6-FFFA134297F1}"/>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背景パターン&#10;&#10;自動的に生成された説明">
            <a:extLst>
              <a:ext uri="{FF2B5EF4-FFF2-40B4-BE49-F238E27FC236}">
                <a16:creationId xmlns:a16="http://schemas.microsoft.com/office/drawing/2014/main" id="{004CFFB7-6E5E-F8EF-B739-2B5EA5C2E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35" y="1678420"/>
            <a:ext cx="8807003" cy="4639253"/>
          </a:xfrm>
          <a:prstGeom prst="rect">
            <a:avLst/>
          </a:prstGeom>
        </p:spPr>
      </p:pic>
      <p:sp>
        <p:nvSpPr>
          <p:cNvPr id="8" name="テキスト ボックス 7">
            <a:extLst>
              <a:ext uri="{FF2B5EF4-FFF2-40B4-BE49-F238E27FC236}">
                <a16:creationId xmlns:a16="http://schemas.microsoft.com/office/drawing/2014/main" id="{5429066F-001C-DAE4-13E6-14AC97337496}"/>
              </a:ext>
            </a:extLst>
          </p:cNvPr>
          <p:cNvSpPr txBox="1"/>
          <p:nvPr/>
        </p:nvSpPr>
        <p:spPr>
          <a:xfrm>
            <a:off x="8198161" y="2143471"/>
            <a:ext cx="3586432" cy="830997"/>
          </a:xfrm>
          <a:prstGeom prst="rect">
            <a:avLst/>
          </a:prstGeom>
          <a:noFill/>
        </p:spPr>
        <p:txBody>
          <a:bodyPr wrap="square" rtlCol="0">
            <a:spAutoFit/>
          </a:bodyPr>
          <a:lstStyle/>
          <a:p>
            <a:pPr algn="l"/>
            <a:r>
              <a:rPr lang="en-US" altLang="ja-JP" sz="2400" dirty="0" err="1"/>
              <a:t>p</a:t>
            </a:r>
            <a:r>
              <a:rPr kumimoji="1" lang="en-US" altLang="ja-JP" sz="2400" dirty="0" err="1"/>
              <a:t>mos</a:t>
            </a:r>
            <a:r>
              <a:rPr lang="ja-JP" altLang="en-US" sz="2400" dirty="0"/>
              <a:t>差動</a:t>
            </a:r>
            <a:r>
              <a:rPr kumimoji="1" lang="ja-JP" altLang="en-US" sz="2400" dirty="0"/>
              <a:t>対を使用することで周波数特性が悪化</a:t>
            </a:r>
          </a:p>
        </p:txBody>
      </p:sp>
      <p:sp>
        <p:nvSpPr>
          <p:cNvPr id="9" name="テキスト ボックス 8">
            <a:extLst>
              <a:ext uri="{FF2B5EF4-FFF2-40B4-BE49-F238E27FC236}">
                <a16:creationId xmlns:a16="http://schemas.microsoft.com/office/drawing/2014/main" id="{C63843E5-DB9A-2C70-959F-F09A8A490DEC}"/>
              </a:ext>
            </a:extLst>
          </p:cNvPr>
          <p:cNvSpPr txBox="1"/>
          <p:nvPr/>
        </p:nvSpPr>
        <p:spPr>
          <a:xfrm>
            <a:off x="8038217" y="3968092"/>
            <a:ext cx="3906321" cy="461665"/>
          </a:xfrm>
          <a:prstGeom prst="rect">
            <a:avLst/>
          </a:prstGeom>
          <a:noFill/>
          <a:ln w="12700">
            <a:solidFill>
              <a:srgbClr val="FF0000"/>
            </a:solidFill>
          </a:ln>
        </p:spPr>
        <p:txBody>
          <a:bodyPr wrap="square" rtlCol="0">
            <a:spAutoFit/>
          </a:bodyPr>
          <a:lstStyle/>
          <a:p>
            <a:pPr algn="l"/>
            <a:r>
              <a:rPr kumimoji="1" lang="en-US" altLang="ja-JP" sz="2400" dirty="0" err="1"/>
              <a:t>nmos</a:t>
            </a:r>
            <a:r>
              <a:rPr kumimoji="1" lang="ja-JP" altLang="en-US" sz="2400" dirty="0"/>
              <a:t>差動対を使えば良い。</a:t>
            </a:r>
          </a:p>
        </p:txBody>
      </p:sp>
      <p:sp>
        <p:nvSpPr>
          <p:cNvPr id="10" name="矢印: 下 9">
            <a:extLst>
              <a:ext uri="{FF2B5EF4-FFF2-40B4-BE49-F238E27FC236}">
                <a16:creationId xmlns:a16="http://schemas.microsoft.com/office/drawing/2014/main" id="{9BC6AFE6-FD52-5D10-222B-A46C2882EA8E}"/>
              </a:ext>
            </a:extLst>
          </p:cNvPr>
          <p:cNvSpPr/>
          <p:nvPr/>
        </p:nvSpPr>
        <p:spPr>
          <a:xfrm>
            <a:off x="9780480" y="3116163"/>
            <a:ext cx="421794" cy="741740"/>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D406B0E4-76E6-7DA9-2D1E-16DC390641D0}"/>
              </a:ext>
            </a:extLst>
          </p:cNvPr>
          <p:cNvSpPr/>
          <p:nvPr/>
        </p:nvSpPr>
        <p:spPr>
          <a:xfrm>
            <a:off x="2154725" y="4429758"/>
            <a:ext cx="5395865" cy="1382568"/>
          </a:xfrm>
          <a:prstGeom prst="ellipse">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F0BB3E1C-F576-F2B8-318A-B0D6F590528A}"/>
              </a:ext>
            </a:extLst>
          </p:cNvPr>
          <p:cNvSpPr txBox="1"/>
          <p:nvPr/>
        </p:nvSpPr>
        <p:spPr>
          <a:xfrm>
            <a:off x="7831248" y="5278170"/>
            <a:ext cx="3953345" cy="1200329"/>
          </a:xfrm>
          <a:prstGeom prst="rect">
            <a:avLst/>
          </a:prstGeom>
          <a:noFill/>
        </p:spPr>
        <p:txBody>
          <a:bodyPr wrap="square" rtlCol="0">
            <a:spAutoFit/>
          </a:bodyPr>
          <a:lstStyle/>
          <a:p>
            <a:pPr algn="l"/>
            <a:r>
              <a:rPr kumimoji="1" lang="ja-JP" altLang="en-US" sz="2400" dirty="0"/>
              <a:t>カレントミラーなら信号を伝えつつしきい値電圧分ドレイン電位を下げられる。</a:t>
            </a:r>
          </a:p>
        </p:txBody>
      </p:sp>
    </p:spTree>
    <p:extLst>
      <p:ext uri="{BB962C8B-B14F-4D97-AF65-F5344CB8AC3E}">
        <p14:creationId xmlns:p14="http://schemas.microsoft.com/office/powerpoint/2010/main" val="224663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夜空に光っている電子&#10;&#10;自動的に生成された説明">
            <a:extLst>
              <a:ext uri="{FF2B5EF4-FFF2-40B4-BE49-F238E27FC236}">
                <a16:creationId xmlns:a16="http://schemas.microsoft.com/office/drawing/2014/main" id="{EB780FE4-9E90-B708-8BC8-14ACBF9A6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35" y="1674606"/>
            <a:ext cx="8807003" cy="4652120"/>
          </a:xfrm>
          <a:prstGeom prst="rect">
            <a:avLst/>
          </a:prstGeom>
        </p:spPr>
      </p:pic>
      <p:sp>
        <p:nvSpPr>
          <p:cNvPr id="2" name="タイトル 1">
            <a:extLst>
              <a:ext uri="{FF2B5EF4-FFF2-40B4-BE49-F238E27FC236}">
                <a16:creationId xmlns:a16="http://schemas.microsoft.com/office/drawing/2014/main" id="{F08286C3-FD10-1E4B-6B2B-8F6324E34379}"/>
              </a:ext>
            </a:extLst>
          </p:cNvPr>
          <p:cNvSpPr>
            <a:spLocks noGrp="1"/>
          </p:cNvSpPr>
          <p:nvPr>
            <p:ph type="title"/>
          </p:nvPr>
        </p:nvSpPr>
        <p:spPr>
          <a:xfrm>
            <a:off x="544946" y="172535"/>
            <a:ext cx="10515600" cy="785955"/>
          </a:xfrm>
        </p:spPr>
        <p:txBody>
          <a:bodyPr>
            <a:normAutofit fontScale="90000"/>
          </a:bodyPr>
          <a:lstStyle/>
          <a:p>
            <a:r>
              <a:rPr kumimoji="1" lang="en-US" altLang="ja-JP" dirty="0" err="1"/>
              <a:t>nmos</a:t>
            </a:r>
            <a:r>
              <a:rPr kumimoji="1" lang="ja-JP" altLang="en-US" dirty="0"/>
              <a:t>差動対を使用する</a:t>
            </a:r>
            <a:br>
              <a:rPr kumimoji="1" lang="en-US" altLang="ja-JP" dirty="0"/>
            </a:br>
            <a:r>
              <a:rPr kumimoji="1" lang="ja-JP" altLang="en-US" dirty="0"/>
              <a:t>折り返し型乗算器</a:t>
            </a:r>
          </a:p>
        </p:txBody>
      </p:sp>
      <p:sp>
        <p:nvSpPr>
          <p:cNvPr id="3" name="日付プレースホルダー 2">
            <a:extLst>
              <a:ext uri="{FF2B5EF4-FFF2-40B4-BE49-F238E27FC236}">
                <a16:creationId xmlns:a16="http://schemas.microsoft.com/office/drawing/2014/main" id="{2379C691-FDB6-8661-C802-C589F51498DC}"/>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9F5DC38A-05C2-26C3-F747-63FC0F120B49}"/>
              </a:ext>
            </a:extLst>
          </p:cNvPr>
          <p:cNvSpPr>
            <a:spLocks noGrp="1"/>
          </p:cNvSpPr>
          <p:nvPr>
            <p:ph type="sldNum" sz="quarter" idx="12"/>
          </p:nvPr>
        </p:nvSpPr>
        <p:spPr/>
        <p:txBody>
          <a:bodyPr/>
          <a:lstStyle/>
          <a:p>
            <a:fld id="{6294761A-CFE9-4878-87A7-90ECABD59CE5}" type="slidenum">
              <a:rPr kumimoji="1" lang="ja-JP" altLang="en-US" smtClean="0"/>
              <a:t>18</a:t>
            </a:fld>
            <a:endParaRPr kumimoji="1" lang="ja-JP" altLang="en-US"/>
          </a:p>
        </p:txBody>
      </p:sp>
      <p:sp>
        <p:nvSpPr>
          <p:cNvPr id="5" name="フッター プレースホルダー 4">
            <a:extLst>
              <a:ext uri="{FF2B5EF4-FFF2-40B4-BE49-F238E27FC236}">
                <a16:creationId xmlns:a16="http://schemas.microsoft.com/office/drawing/2014/main" id="{FC0DD04B-5807-C78A-EAD6-FFFA134297F1}"/>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12" name="テキスト ボックス 11">
            <a:extLst>
              <a:ext uri="{FF2B5EF4-FFF2-40B4-BE49-F238E27FC236}">
                <a16:creationId xmlns:a16="http://schemas.microsoft.com/office/drawing/2014/main" id="{69BC6695-14F8-CA4E-D5B0-B3A306970BBD}"/>
              </a:ext>
            </a:extLst>
          </p:cNvPr>
          <p:cNvSpPr txBox="1"/>
          <p:nvPr/>
        </p:nvSpPr>
        <p:spPr>
          <a:xfrm>
            <a:off x="8166227" y="4547825"/>
            <a:ext cx="3422210" cy="830997"/>
          </a:xfrm>
          <a:prstGeom prst="rect">
            <a:avLst/>
          </a:prstGeom>
          <a:noFill/>
        </p:spPr>
        <p:txBody>
          <a:bodyPr wrap="square" rtlCol="0">
            <a:spAutoFit/>
          </a:bodyPr>
          <a:lstStyle/>
          <a:p>
            <a:pPr algn="l"/>
            <a:r>
              <a:rPr lang="ja-JP" altLang="en-US" sz="2400" dirty="0"/>
              <a:t>左半分の差動半回路で小信号等価解析を行う。</a:t>
            </a:r>
            <a:endParaRPr kumimoji="1" lang="ja-JP" altLang="en-US" sz="2400" dirty="0"/>
          </a:p>
        </p:txBody>
      </p:sp>
    </p:spTree>
    <p:extLst>
      <p:ext uri="{BB962C8B-B14F-4D97-AF65-F5344CB8AC3E}">
        <p14:creationId xmlns:p14="http://schemas.microsoft.com/office/powerpoint/2010/main" val="1071060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D1B3344D-FF53-6387-E49B-81A576B77989}"/>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67C47612-35C6-8F96-56F4-F0D4D2DB9EBE}"/>
              </a:ext>
            </a:extLst>
          </p:cNvPr>
          <p:cNvSpPr>
            <a:spLocks noGrp="1"/>
          </p:cNvSpPr>
          <p:nvPr>
            <p:ph type="sldNum" sz="quarter" idx="12"/>
          </p:nvPr>
        </p:nvSpPr>
        <p:spPr/>
        <p:txBody>
          <a:bodyPr/>
          <a:lstStyle/>
          <a:p>
            <a:fld id="{6294761A-CFE9-4878-87A7-90ECABD59CE5}" type="slidenum">
              <a:rPr kumimoji="1" lang="ja-JP" altLang="en-US" smtClean="0"/>
              <a:t>19</a:t>
            </a:fld>
            <a:endParaRPr kumimoji="1" lang="ja-JP" altLang="en-US"/>
          </a:p>
        </p:txBody>
      </p:sp>
      <p:sp>
        <p:nvSpPr>
          <p:cNvPr id="5" name="フッター プレースホルダー 4">
            <a:extLst>
              <a:ext uri="{FF2B5EF4-FFF2-40B4-BE49-F238E27FC236}">
                <a16:creationId xmlns:a16="http://schemas.microsoft.com/office/drawing/2014/main" id="{9C64D16D-AC8B-DB89-0467-29C59A943589}"/>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6" name="タイトル 1">
            <a:extLst>
              <a:ext uri="{FF2B5EF4-FFF2-40B4-BE49-F238E27FC236}">
                <a16:creationId xmlns:a16="http://schemas.microsoft.com/office/drawing/2014/main" id="{F09F7B48-C677-99B9-5879-913C4960B3AE}"/>
              </a:ext>
            </a:extLst>
          </p:cNvPr>
          <p:cNvSpPr>
            <a:spLocks noGrp="1"/>
          </p:cNvSpPr>
          <p:nvPr>
            <p:ph type="title"/>
          </p:nvPr>
        </p:nvSpPr>
        <p:spPr>
          <a:xfrm>
            <a:off x="371475" y="209550"/>
            <a:ext cx="10515600" cy="785813"/>
          </a:xfrm>
        </p:spPr>
        <p:txBody>
          <a:bodyPr>
            <a:normAutofit fontScale="90000"/>
          </a:bodyPr>
          <a:lstStyle/>
          <a:p>
            <a:r>
              <a:rPr kumimoji="1" lang="en-US" altLang="ja-JP" dirty="0" err="1"/>
              <a:t>nmos</a:t>
            </a:r>
            <a:r>
              <a:rPr kumimoji="1" lang="ja-JP" altLang="en-US" dirty="0"/>
              <a:t>差動対を使用する</a:t>
            </a:r>
            <a:br>
              <a:rPr kumimoji="1" lang="en-US" altLang="ja-JP" dirty="0"/>
            </a:br>
            <a:r>
              <a:rPr kumimoji="1" lang="ja-JP" altLang="en-US" dirty="0"/>
              <a:t>折り返し型乗算器</a:t>
            </a:r>
          </a:p>
        </p:txBody>
      </p:sp>
      <p:pic>
        <p:nvPicPr>
          <p:cNvPr id="8" name="図 7" descr="背景パターン&#10;&#10;中程度の精度で自動的に生成された説明">
            <a:extLst>
              <a:ext uri="{FF2B5EF4-FFF2-40B4-BE49-F238E27FC236}">
                <a16:creationId xmlns:a16="http://schemas.microsoft.com/office/drawing/2014/main" id="{56D85F4E-CF79-207F-B05E-3378043A9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51" y="1433955"/>
            <a:ext cx="3479953" cy="2338985"/>
          </a:xfrm>
          <a:prstGeom prst="rect">
            <a:avLst/>
          </a:prstGeom>
        </p:spPr>
      </p:pic>
      <p:pic>
        <p:nvPicPr>
          <p:cNvPr id="10" name="図 9" descr="背景パターン が含まれている画像&#10;&#10;自動的に生成された説明">
            <a:extLst>
              <a:ext uri="{FF2B5EF4-FFF2-40B4-BE49-F238E27FC236}">
                <a16:creationId xmlns:a16="http://schemas.microsoft.com/office/drawing/2014/main" id="{FC91B3FA-09F3-7D3C-2E75-9E600C0E1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792" y="2626967"/>
            <a:ext cx="4813429" cy="3923552"/>
          </a:xfrm>
          <a:prstGeom prst="rect">
            <a:avLst/>
          </a:prstGeom>
        </p:spPr>
      </p:pic>
      <p:sp>
        <p:nvSpPr>
          <p:cNvPr id="11" name="矢印: 上カーブ 10">
            <a:extLst>
              <a:ext uri="{FF2B5EF4-FFF2-40B4-BE49-F238E27FC236}">
                <a16:creationId xmlns:a16="http://schemas.microsoft.com/office/drawing/2014/main" id="{A2BC8B3E-EA08-78EC-7E5E-8AB7B79EA170}"/>
              </a:ext>
            </a:extLst>
          </p:cNvPr>
          <p:cNvSpPr/>
          <p:nvPr/>
        </p:nvSpPr>
        <p:spPr>
          <a:xfrm rot="2505020">
            <a:off x="1085368" y="4703475"/>
            <a:ext cx="1962212" cy="622688"/>
          </a:xfrm>
          <a:prstGeom prst="curvedUpArrow">
            <a:avLst>
              <a:gd name="adj1" fmla="val 23010"/>
              <a:gd name="adj2" fmla="val 50000"/>
              <a:gd name="adj3" fmla="val 50588"/>
            </a:avLst>
          </a:prstGeom>
          <a:no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C3F4BC48-E2A3-6664-8683-68A0DAA760B8}"/>
                  </a:ext>
                </a:extLst>
              </p:cNvPr>
              <p:cNvSpPr txBox="1"/>
              <p:nvPr/>
            </p:nvSpPr>
            <p:spPr>
              <a:xfrm>
                <a:off x="6096000" y="1774511"/>
                <a:ext cx="5721791" cy="1218988"/>
              </a:xfrm>
              <a:prstGeom prst="rect">
                <a:avLst/>
              </a:prstGeom>
              <a:noFill/>
            </p:spPr>
            <p:txBody>
              <a:bodyPr wrap="square" rtlCol="0">
                <a:spAutoFit/>
              </a:bodyPr>
              <a:lstStyle/>
              <a:p>
                <a:pPr algn="l"/>
                <a:r>
                  <a:rPr kumimoji="1" lang="ja-JP" altLang="en-US" sz="2400" dirty="0"/>
                  <a:t>出力</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𝑜𝑢𝑡</m:t>
                        </m:r>
                      </m:sub>
                    </m:sSub>
                  </m:oMath>
                </a14:m>
                <a:r>
                  <a:rPr kumimoji="1" lang="ja-JP" altLang="en-US" sz="2400" dirty="0"/>
                  <a:t>は</a:t>
                </a:r>
                <a:endParaRPr kumimoji="1" lang="en-US" altLang="ja-JP" sz="2400" dirty="0"/>
              </a:p>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𝑜𝑢𝑡</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4</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𝐴</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num>
                        <m:den>
                          <m:r>
                            <a:rPr kumimoji="1" lang="en-US" altLang="ja-JP" sz="2400" b="0" i="1" smtClean="0">
                              <a:latin typeface="Cambria Math" panose="02040503050406030204" pitchFamily="18" charset="0"/>
                            </a:rPr>
                            <m:t>1+2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𝑑𝐴</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𝑚𝑀𝐴</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𝑚𝑀𝐵</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𝑚𝐵</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𝑚𝐴</m:t>
                              </m:r>
                            </m:sub>
                          </m:sSub>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oMath>
                  </m:oMathPara>
                </a14:m>
                <a:endParaRPr kumimoji="1" lang="ja-JP" altLang="en-US" sz="2400" dirty="0"/>
              </a:p>
            </p:txBody>
          </p:sp>
        </mc:Choice>
        <mc:Fallback>
          <p:sp>
            <p:nvSpPr>
              <p:cNvPr id="12" name="テキスト ボックス 11">
                <a:extLst>
                  <a:ext uri="{FF2B5EF4-FFF2-40B4-BE49-F238E27FC236}">
                    <a16:creationId xmlns:a16="http://schemas.microsoft.com/office/drawing/2014/main" id="{C3F4BC48-E2A3-6664-8683-68A0DAA760B8}"/>
                  </a:ext>
                </a:extLst>
              </p:cNvPr>
              <p:cNvSpPr txBox="1">
                <a:spLocks noRot="1" noChangeAspect="1" noMove="1" noResize="1" noEditPoints="1" noAdjustHandles="1" noChangeArrowheads="1" noChangeShapeType="1" noTextEdit="1"/>
              </p:cNvSpPr>
              <p:nvPr/>
            </p:nvSpPr>
            <p:spPr>
              <a:xfrm>
                <a:off x="6096000" y="1774511"/>
                <a:ext cx="5721791" cy="1218988"/>
              </a:xfrm>
              <a:prstGeom prst="rect">
                <a:avLst/>
              </a:prstGeom>
              <a:blipFill>
                <a:blip r:embed="rId4"/>
                <a:stretch>
                  <a:fillRect l="-1597" t="-4000"/>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9E74B1FF-D389-5FED-FC6F-3282E1113118}"/>
              </a:ext>
            </a:extLst>
          </p:cNvPr>
          <p:cNvSpPr txBox="1"/>
          <p:nvPr/>
        </p:nvSpPr>
        <p:spPr>
          <a:xfrm>
            <a:off x="7929577" y="4599320"/>
            <a:ext cx="3888214" cy="830997"/>
          </a:xfrm>
          <a:prstGeom prst="rect">
            <a:avLst/>
          </a:prstGeom>
          <a:noFill/>
        </p:spPr>
        <p:txBody>
          <a:bodyPr wrap="square" rtlCol="0">
            <a:spAutoFit/>
          </a:bodyPr>
          <a:lstStyle/>
          <a:p>
            <a:pPr algn="l"/>
            <a:r>
              <a:rPr lang="ja-JP" altLang="en-US" sz="2400" dirty="0"/>
              <a:t>この構成でも小信号であれば乗算器として利用可能。</a:t>
            </a:r>
            <a:endParaRPr kumimoji="1" lang="ja-JP" altLang="en-US" sz="2400" dirty="0"/>
          </a:p>
        </p:txBody>
      </p:sp>
      <p:sp>
        <p:nvSpPr>
          <p:cNvPr id="14" name="正方形/長方形 13">
            <a:extLst>
              <a:ext uri="{FF2B5EF4-FFF2-40B4-BE49-F238E27FC236}">
                <a16:creationId xmlns:a16="http://schemas.microsoft.com/office/drawing/2014/main" id="{7B7148E6-C3BE-B67B-75EC-4D8F698D78BE}"/>
              </a:ext>
            </a:extLst>
          </p:cNvPr>
          <p:cNvSpPr/>
          <p:nvPr/>
        </p:nvSpPr>
        <p:spPr>
          <a:xfrm>
            <a:off x="7929577" y="4588743"/>
            <a:ext cx="3888214" cy="906710"/>
          </a:xfrm>
          <a:prstGeom prst="rect">
            <a:avLst/>
          </a:prstGeom>
          <a:noFill/>
          <a:ln w="1905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20154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367BC2-7AB6-0054-35CC-6213526D8A16}"/>
              </a:ext>
            </a:extLst>
          </p:cNvPr>
          <p:cNvSpPr>
            <a:spLocks noGrp="1"/>
          </p:cNvSpPr>
          <p:nvPr>
            <p:ph type="title"/>
          </p:nvPr>
        </p:nvSpPr>
        <p:spPr/>
        <p:txBody>
          <a:bodyPr/>
          <a:lstStyle/>
          <a:p>
            <a:r>
              <a:rPr kumimoji="1" lang="ja-JP" altLang="en-US" dirty="0"/>
              <a:t>目次</a:t>
            </a:r>
          </a:p>
        </p:txBody>
      </p:sp>
      <p:sp>
        <p:nvSpPr>
          <p:cNvPr id="3" name="フッター プレースホルダー 2">
            <a:extLst>
              <a:ext uri="{FF2B5EF4-FFF2-40B4-BE49-F238E27FC236}">
                <a16:creationId xmlns:a16="http://schemas.microsoft.com/office/drawing/2014/main" id="{3E7694CF-81C3-D951-7BF9-08C749196660}"/>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5" name="日付プレースホルダー 4">
            <a:extLst>
              <a:ext uri="{FF2B5EF4-FFF2-40B4-BE49-F238E27FC236}">
                <a16:creationId xmlns:a16="http://schemas.microsoft.com/office/drawing/2014/main" id="{3038762A-5113-D508-D2F2-7EA6ED3F9A95}"/>
              </a:ext>
            </a:extLst>
          </p:cNvPr>
          <p:cNvSpPr>
            <a:spLocks noGrp="1"/>
          </p:cNvSpPr>
          <p:nvPr>
            <p:ph type="dt" sz="half" idx="10"/>
          </p:nvPr>
        </p:nvSpPr>
        <p:spPr/>
        <p:txBody>
          <a:bodyPr/>
          <a:lstStyle/>
          <a:p>
            <a:r>
              <a:rPr kumimoji="1" lang="en-US" altLang="ja-JP"/>
              <a:t>2023/12/01</a:t>
            </a:r>
            <a:endParaRPr kumimoji="1" lang="ja-JP" altLang="en-US"/>
          </a:p>
        </p:txBody>
      </p:sp>
      <p:sp>
        <p:nvSpPr>
          <p:cNvPr id="6" name="スライド番号プレースホルダー 5">
            <a:extLst>
              <a:ext uri="{FF2B5EF4-FFF2-40B4-BE49-F238E27FC236}">
                <a16:creationId xmlns:a16="http://schemas.microsoft.com/office/drawing/2014/main" id="{7C379430-9349-C68F-A084-89560767E633}"/>
              </a:ext>
            </a:extLst>
          </p:cNvPr>
          <p:cNvSpPr>
            <a:spLocks noGrp="1"/>
          </p:cNvSpPr>
          <p:nvPr>
            <p:ph type="sldNum" sz="quarter" idx="12"/>
          </p:nvPr>
        </p:nvSpPr>
        <p:spPr/>
        <p:txBody>
          <a:bodyPr/>
          <a:lstStyle/>
          <a:p>
            <a:fld id="{6294761A-CFE9-4878-87A7-90ECABD59CE5}" type="slidenum">
              <a:rPr kumimoji="1" lang="ja-JP" altLang="en-US" smtClean="0"/>
              <a:t>2</a:t>
            </a:fld>
            <a:endParaRPr kumimoji="1" lang="ja-JP" altLang="en-US"/>
          </a:p>
        </p:txBody>
      </p:sp>
      <p:sp>
        <p:nvSpPr>
          <p:cNvPr id="9" name="テキスト ボックス 8">
            <a:extLst>
              <a:ext uri="{FF2B5EF4-FFF2-40B4-BE49-F238E27FC236}">
                <a16:creationId xmlns:a16="http://schemas.microsoft.com/office/drawing/2014/main" id="{0D5E146C-751F-A23B-77D7-F0F66F9BEA93}"/>
              </a:ext>
            </a:extLst>
          </p:cNvPr>
          <p:cNvSpPr txBox="1"/>
          <p:nvPr/>
        </p:nvSpPr>
        <p:spPr>
          <a:xfrm>
            <a:off x="1809135" y="1799303"/>
            <a:ext cx="8573729" cy="4154984"/>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目的</a:t>
            </a:r>
            <a:endParaRPr kumimoji="1"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kumimoji="1" lang="ja-JP" altLang="en-US" sz="2400" dirty="0"/>
              <a:t>背景</a:t>
            </a:r>
            <a:endParaRPr kumimoji="1"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小信号解析</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en-US" altLang="ja-JP" sz="2400" dirty="0" err="1"/>
              <a:t>nmos</a:t>
            </a:r>
            <a:r>
              <a:rPr lang="ja-JP" altLang="en-US" sz="2400" dirty="0"/>
              <a:t>差動対を使用する折り返し型乗算器</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シミュレーション</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まとめ</a:t>
            </a:r>
            <a:endParaRPr lang="en-US" altLang="ja-JP" sz="2400" dirty="0"/>
          </a:p>
        </p:txBody>
      </p:sp>
    </p:spTree>
    <p:extLst>
      <p:ext uri="{BB962C8B-B14F-4D97-AF65-F5344CB8AC3E}">
        <p14:creationId xmlns:p14="http://schemas.microsoft.com/office/powerpoint/2010/main" val="3141432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6FB53D-6DFC-B408-C623-4B587A446C45}"/>
              </a:ext>
            </a:extLst>
          </p:cNvPr>
          <p:cNvSpPr>
            <a:spLocks noGrp="1"/>
          </p:cNvSpPr>
          <p:nvPr>
            <p:ph type="title"/>
          </p:nvPr>
        </p:nvSpPr>
        <p:spPr/>
        <p:txBody>
          <a:bodyPr/>
          <a:lstStyle/>
          <a:p>
            <a:r>
              <a:rPr lang="ja-JP" altLang="en-US" dirty="0"/>
              <a:t>シミュレーション</a:t>
            </a:r>
            <a:endParaRPr kumimoji="1" lang="ja-JP" altLang="en-US" dirty="0"/>
          </a:p>
        </p:txBody>
      </p:sp>
      <p:sp>
        <p:nvSpPr>
          <p:cNvPr id="3" name="日付プレースホルダー 2">
            <a:extLst>
              <a:ext uri="{FF2B5EF4-FFF2-40B4-BE49-F238E27FC236}">
                <a16:creationId xmlns:a16="http://schemas.microsoft.com/office/drawing/2014/main" id="{83707F15-6794-74BC-6E64-6074F13842DD}"/>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AF1F45BF-E45E-AAE2-DB5D-5B0C27071697}"/>
              </a:ext>
            </a:extLst>
          </p:cNvPr>
          <p:cNvSpPr>
            <a:spLocks noGrp="1"/>
          </p:cNvSpPr>
          <p:nvPr>
            <p:ph type="sldNum" sz="quarter" idx="12"/>
          </p:nvPr>
        </p:nvSpPr>
        <p:spPr/>
        <p:txBody>
          <a:bodyPr/>
          <a:lstStyle/>
          <a:p>
            <a:fld id="{6294761A-CFE9-4878-87A7-90ECABD59CE5}" type="slidenum">
              <a:rPr kumimoji="1" lang="ja-JP" altLang="en-US" smtClean="0"/>
              <a:t>20</a:t>
            </a:fld>
            <a:endParaRPr kumimoji="1" lang="ja-JP" altLang="en-US"/>
          </a:p>
        </p:txBody>
      </p:sp>
      <p:sp>
        <p:nvSpPr>
          <p:cNvPr id="5" name="フッター プレースホルダー 4">
            <a:extLst>
              <a:ext uri="{FF2B5EF4-FFF2-40B4-BE49-F238E27FC236}">
                <a16:creationId xmlns:a16="http://schemas.microsoft.com/office/drawing/2014/main" id="{CC4DAB33-A90D-DA43-132A-BDFEC3E0B2ED}"/>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 ダイアグラム&#10;&#10;自動的に生成された説明">
            <a:extLst>
              <a:ext uri="{FF2B5EF4-FFF2-40B4-BE49-F238E27FC236}">
                <a16:creationId xmlns:a16="http://schemas.microsoft.com/office/drawing/2014/main" id="{A9FD6582-BE09-3BDA-1CE8-FC788495A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445" y="1339915"/>
            <a:ext cx="5296120" cy="3707284"/>
          </a:xfrm>
          <a:prstGeom prst="rect">
            <a:avLst/>
          </a:prstGeom>
        </p:spPr>
      </p:pic>
      <p:pic>
        <p:nvPicPr>
          <p:cNvPr id="9" name="図 8" descr="ダイアグラム&#10;&#10;自動的に生成された説明">
            <a:extLst>
              <a:ext uri="{FF2B5EF4-FFF2-40B4-BE49-F238E27FC236}">
                <a16:creationId xmlns:a16="http://schemas.microsoft.com/office/drawing/2014/main" id="{3DFE3DE9-0348-01AB-9D04-AEDA83C58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437" y="1339915"/>
            <a:ext cx="5296120" cy="3707284"/>
          </a:xfrm>
          <a:prstGeom prst="rect">
            <a:avLst/>
          </a:prstGeom>
        </p:spPr>
      </p:pic>
      <p:sp>
        <p:nvSpPr>
          <p:cNvPr id="10" name="テキスト ボックス 9">
            <a:extLst>
              <a:ext uri="{FF2B5EF4-FFF2-40B4-BE49-F238E27FC236}">
                <a16:creationId xmlns:a16="http://schemas.microsoft.com/office/drawing/2014/main" id="{6A11D188-FC0F-DF54-1835-92CA3A59C3B5}"/>
              </a:ext>
            </a:extLst>
          </p:cNvPr>
          <p:cNvSpPr txBox="1"/>
          <p:nvPr/>
        </p:nvSpPr>
        <p:spPr>
          <a:xfrm>
            <a:off x="1515025" y="5095223"/>
            <a:ext cx="3376943" cy="461665"/>
          </a:xfrm>
          <a:prstGeom prst="rect">
            <a:avLst/>
          </a:prstGeom>
          <a:noFill/>
        </p:spPr>
        <p:txBody>
          <a:bodyPr wrap="square" rtlCol="0">
            <a:spAutoFit/>
          </a:bodyPr>
          <a:lstStyle/>
          <a:p>
            <a:pPr algn="ctr"/>
            <a:r>
              <a:rPr kumimoji="1" lang="ja-JP" altLang="en-US" sz="2400" dirty="0"/>
              <a:t>従来型</a:t>
            </a:r>
            <a:r>
              <a:rPr kumimoji="1" lang="en-US" altLang="ja-JP" sz="2400" dirty="0"/>
              <a:t>(</a:t>
            </a:r>
            <a:r>
              <a:rPr kumimoji="1" lang="ja-JP" altLang="en-US" sz="2400" dirty="0"/>
              <a:t>折り返しなし</a:t>
            </a:r>
            <a:r>
              <a:rPr kumimoji="1" lang="en-US" altLang="ja-JP" sz="2400" dirty="0"/>
              <a:t>)</a:t>
            </a:r>
            <a:endParaRPr kumimoji="1" lang="ja-JP" altLang="en-US" sz="2400" dirty="0"/>
          </a:p>
        </p:txBody>
      </p:sp>
      <p:sp>
        <p:nvSpPr>
          <p:cNvPr id="11" name="テキスト ボックス 10">
            <a:extLst>
              <a:ext uri="{FF2B5EF4-FFF2-40B4-BE49-F238E27FC236}">
                <a16:creationId xmlns:a16="http://schemas.microsoft.com/office/drawing/2014/main" id="{985AC325-4481-3703-7ED1-E95B5FCB21B8}"/>
              </a:ext>
            </a:extLst>
          </p:cNvPr>
          <p:cNvSpPr txBox="1"/>
          <p:nvPr/>
        </p:nvSpPr>
        <p:spPr>
          <a:xfrm>
            <a:off x="7300034" y="5047199"/>
            <a:ext cx="3376943" cy="461665"/>
          </a:xfrm>
          <a:prstGeom prst="rect">
            <a:avLst/>
          </a:prstGeom>
          <a:noFill/>
        </p:spPr>
        <p:txBody>
          <a:bodyPr wrap="square" rtlCol="0">
            <a:spAutoFit/>
          </a:bodyPr>
          <a:lstStyle/>
          <a:p>
            <a:pPr algn="ctr"/>
            <a:r>
              <a:rPr kumimoji="1" lang="ja-JP" altLang="en-US" sz="2400" dirty="0"/>
              <a:t>検討回路</a:t>
            </a:r>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A10D37C5-FA7E-F53E-B5DE-651841D72724}"/>
                  </a:ext>
                </a:extLst>
              </p:cNvPr>
              <p:cNvSpPr txBox="1"/>
              <p:nvPr/>
            </p:nvSpPr>
            <p:spPr>
              <a:xfrm>
                <a:off x="1495040" y="5649343"/>
                <a:ext cx="9690810" cy="830997"/>
              </a:xfrm>
              <a:prstGeom prst="rect">
                <a:avLst/>
              </a:prstGeom>
              <a:noFill/>
            </p:spPr>
            <p:txBody>
              <a:bodyPr wrap="square" rtlCol="0">
                <a:spAutoFit/>
              </a:bodyPr>
              <a:lstStyle/>
              <a:p>
                <a:pPr algn="l"/>
                <a:r>
                  <a:rPr kumimoji="1" lang="ja-JP" altLang="en-US" sz="2400" dirty="0"/>
                  <a:t>従来型同様</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oMath>
                </a14:m>
                <a:r>
                  <a:rPr kumimoji="1" lang="ja-JP" altLang="en-US" sz="2400" dirty="0"/>
                  <a:t>と</a:t>
                </a: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b="0" i="1" dirty="0" smtClean="0">
                            <a:latin typeface="Cambria Math" panose="02040503050406030204" pitchFamily="18" charset="0"/>
                          </a:rPr>
                          <m:t>𝑉</m:t>
                        </m:r>
                      </m:e>
                      <m:sub>
                        <m:r>
                          <a:rPr kumimoji="1" lang="en-US" altLang="ja-JP" sz="2400" b="0" i="1" dirty="0" smtClean="0">
                            <a:latin typeface="Cambria Math" panose="02040503050406030204" pitchFamily="18" charset="0"/>
                          </a:rPr>
                          <m:t>𝐶𝑇𝑅𝐿</m:t>
                        </m:r>
                      </m:sub>
                    </m:sSub>
                  </m:oMath>
                </a14:m>
                <a:r>
                  <a:rPr kumimoji="1" lang="ja-JP" altLang="en-US" sz="2400" dirty="0"/>
                  <a:t>に比例した電圧出力。</a:t>
                </a:r>
                <a:endParaRPr kumimoji="1" lang="en-US" altLang="ja-JP" sz="2400" dirty="0"/>
              </a:p>
              <a:p>
                <a:pPr algn="l"/>
                <a:r>
                  <a:rPr lang="ja-JP" altLang="en-US" sz="2400" dirty="0"/>
                  <a:t>比較用にバイアスやサイズの設計を揃えてあるので出力振幅は小さい。</a:t>
                </a:r>
                <a:endParaRPr kumimoji="1" lang="ja-JP" altLang="en-US" sz="2400" dirty="0"/>
              </a:p>
            </p:txBody>
          </p:sp>
        </mc:Choice>
        <mc:Fallback>
          <p:sp>
            <p:nvSpPr>
              <p:cNvPr id="12" name="テキスト ボックス 11">
                <a:extLst>
                  <a:ext uri="{FF2B5EF4-FFF2-40B4-BE49-F238E27FC236}">
                    <a16:creationId xmlns:a16="http://schemas.microsoft.com/office/drawing/2014/main" id="{A10D37C5-FA7E-F53E-B5DE-651841D72724}"/>
                  </a:ext>
                </a:extLst>
              </p:cNvPr>
              <p:cNvSpPr txBox="1">
                <a:spLocks noRot="1" noChangeAspect="1" noMove="1" noResize="1" noEditPoints="1" noAdjustHandles="1" noChangeArrowheads="1" noChangeShapeType="1" noTextEdit="1"/>
              </p:cNvSpPr>
              <p:nvPr/>
            </p:nvSpPr>
            <p:spPr>
              <a:xfrm>
                <a:off x="1495040" y="5649343"/>
                <a:ext cx="9690810" cy="830997"/>
              </a:xfrm>
              <a:prstGeom prst="rect">
                <a:avLst/>
              </a:prstGeom>
              <a:blipFill>
                <a:blip r:embed="rId4"/>
                <a:stretch>
                  <a:fillRect l="-943" t="-5882" r="-3522" b="-161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8229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A0D747-4A10-EEBD-AAF3-C4CB22E645CD}"/>
              </a:ext>
            </a:extLst>
          </p:cNvPr>
          <p:cNvSpPr>
            <a:spLocks noGrp="1"/>
          </p:cNvSpPr>
          <p:nvPr>
            <p:ph type="title"/>
          </p:nvPr>
        </p:nvSpPr>
        <p:spPr/>
        <p:txBody>
          <a:bodyPr/>
          <a:lstStyle/>
          <a:p>
            <a:r>
              <a:rPr lang="ja-JP" altLang="en-US" dirty="0"/>
              <a:t>シミュレーション</a:t>
            </a:r>
            <a:endParaRPr kumimoji="1" lang="ja-JP" altLang="en-US" dirty="0"/>
          </a:p>
        </p:txBody>
      </p:sp>
      <p:sp>
        <p:nvSpPr>
          <p:cNvPr id="3" name="日付プレースホルダー 2">
            <a:extLst>
              <a:ext uri="{FF2B5EF4-FFF2-40B4-BE49-F238E27FC236}">
                <a16:creationId xmlns:a16="http://schemas.microsoft.com/office/drawing/2014/main" id="{4006F6AC-4081-F33C-9101-7A4C2DDDD8A7}"/>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5BDD64B9-04D3-9A6E-B06E-6A8F56237EC9}"/>
              </a:ext>
            </a:extLst>
          </p:cNvPr>
          <p:cNvSpPr>
            <a:spLocks noGrp="1"/>
          </p:cNvSpPr>
          <p:nvPr>
            <p:ph type="sldNum" sz="quarter" idx="12"/>
          </p:nvPr>
        </p:nvSpPr>
        <p:spPr/>
        <p:txBody>
          <a:bodyPr/>
          <a:lstStyle/>
          <a:p>
            <a:fld id="{6294761A-CFE9-4878-87A7-90ECABD59CE5}" type="slidenum">
              <a:rPr kumimoji="1" lang="ja-JP" altLang="en-US" smtClean="0"/>
              <a:t>21</a:t>
            </a:fld>
            <a:endParaRPr kumimoji="1" lang="ja-JP" altLang="en-US"/>
          </a:p>
        </p:txBody>
      </p:sp>
      <p:sp>
        <p:nvSpPr>
          <p:cNvPr id="5" name="フッター プレースホルダー 4">
            <a:extLst>
              <a:ext uri="{FF2B5EF4-FFF2-40B4-BE49-F238E27FC236}">
                <a16:creationId xmlns:a16="http://schemas.microsoft.com/office/drawing/2014/main" id="{4C2BFB5A-E9F1-F80D-2A21-AEEC724DC74A}"/>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ダイアグラム&#10;&#10;自動的に生成された説明">
            <a:extLst>
              <a:ext uri="{FF2B5EF4-FFF2-40B4-BE49-F238E27FC236}">
                <a16:creationId xmlns:a16="http://schemas.microsoft.com/office/drawing/2014/main" id="{B62EE395-9EB8-F8DB-E746-2A5035116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572" y="1185557"/>
            <a:ext cx="5613786" cy="3929650"/>
          </a:xfrm>
          <a:prstGeom prst="rect">
            <a:avLst/>
          </a:prstGeom>
        </p:spPr>
      </p:pic>
      <p:pic>
        <p:nvPicPr>
          <p:cNvPr id="9" name="図 8" descr="ダイアグラム&#10;&#10;自動的に生成された説明">
            <a:extLst>
              <a:ext uri="{FF2B5EF4-FFF2-40B4-BE49-F238E27FC236}">
                <a16:creationId xmlns:a16="http://schemas.microsoft.com/office/drawing/2014/main" id="{76106857-1418-AFA6-8692-9F30ED781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42" y="1185557"/>
            <a:ext cx="5613786" cy="3929650"/>
          </a:xfrm>
          <a:prstGeom prst="rect">
            <a:avLst/>
          </a:prstGeom>
        </p:spPr>
      </p:pic>
      <p:sp>
        <p:nvSpPr>
          <p:cNvPr id="10" name="テキスト ボックス 9">
            <a:extLst>
              <a:ext uri="{FF2B5EF4-FFF2-40B4-BE49-F238E27FC236}">
                <a16:creationId xmlns:a16="http://schemas.microsoft.com/office/drawing/2014/main" id="{F9159B84-2699-EC12-F9B2-4DCF2FACB6CF}"/>
              </a:ext>
            </a:extLst>
          </p:cNvPr>
          <p:cNvSpPr txBox="1"/>
          <p:nvPr/>
        </p:nvSpPr>
        <p:spPr>
          <a:xfrm>
            <a:off x="1515025" y="5095223"/>
            <a:ext cx="3376943" cy="461665"/>
          </a:xfrm>
          <a:prstGeom prst="rect">
            <a:avLst/>
          </a:prstGeom>
          <a:noFill/>
        </p:spPr>
        <p:txBody>
          <a:bodyPr wrap="square" rtlCol="0">
            <a:spAutoFit/>
          </a:bodyPr>
          <a:lstStyle/>
          <a:p>
            <a:pPr algn="ctr"/>
            <a:r>
              <a:rPr kumimoji="1" lang="ja-JP" altLang="en-US" sz="2400" dirty="0"/>
              <a:t>従来型</a:t>
            </a:r>
            <a:r>
              <a:rPr kumimoji="1" lang="en-US" altLang="ja-JP" sz="2400" dirty="0"/>
              <a:t>(</a:t>
            </a:r>
            <a:r>
              <a:rPr kumimoji="1" lang="ja-JP" altLang="en-US" sz="2400" dirty="0"/>
              <a:t>折り返しなし</a:t>
            </a:r>
            <a:r>
              <a:rPr kumimoji="1" lang="en-US" altLang="ja-JP" sz="2400" dirty="0"/>
              <a:t>)</a:t>
            </a:r>
            <a:endParaRPr kumimoji="1" lang="ja-JP" altLang="en-US" sz="2400" dirty="0"/>
          </a:p>
        </p:txBody>
      </p:sp>
      <p:sp>
        <p:nvSpPr>
          <p:cNvPr id="11" name="テキスト ボックス 10">
            <a:extLst>
              <a:ext uri="{FF2B5EF4-FFF2-40B4-BE49-F238E27FC236}">
                <a16:creationId xmlns:a16="http://schemas.microsoft.com/office/drawing/2014/main" id="{DC07D11A-4F3C-243F-7576-56E7C8181E88}"/>
              </a:ext>
            </a:extLst>
          </p:cNvPr>
          <p:cNvSpPr txBox="1"/>
          <p:nvPr/>
        </p:nvSpPr>
        <p:spPr>
          <a:xfrm>
            <a:off x="7300034" y="5047199"/>
            <a:ext cx="3376943" cy="461665"/>
          </a:xfrm>
          <a:prstGeom prst="rect">
            <a:avLst/>
          </a:prstGeom>
          <a:noFill/>
        </p:spPr>
        <p:txBody>
          <a:bodyPr wrap="square" rtlCol="0">
            <a:spAutoFit/>
          </a:bodyPr>
          <a:lstStyle/>
          <a:p>
            <a:pPr algn="ctr"/>
            <a:r>
              <a:rPr kumimoji="1" lang="ja-JP" altLang="en-US" sz="2400" dirty="0"/>
              <a:t>検討回路</a:t>
            </a:r>
          </a:p>
        </p:txBody>
      </p:sp>
      <p:sp>
        <p:nvSpPr>
          <p:cNvPr id="12" name="テキスト ボックス 11">
            <a:extLst>
              <a:ext uri="{FF2B5EF4-FFF2-40B4-BE49-F238E27FC236}">
                <a16:creationId xmlns:a16="http://schemas.microsoft.com/office/drawing/2014/main" id="{C9203992-9C1B-6681-1460-40D85D31803A}"/>
              </a:ext>
            </a:extLst>
          </p:cNvPr>
          <p:cNvSpPr txBox="1"/>
          <p:nvPr/>
        </p:nvSpPr>
        <p:spPr>
          <a:xfrm>
            <a:off x="925353" y="5822871"/>
            <a:ext cx="10341293" cy="461665"/>
          </a:xfrm>
          <a:prstGeom prst="rect">
            <a:avLst/>
          </a:prstGeom>
          <a:noFill/>
        </p:spPr>
        <p:txBody>
          <a:bodyPr wrap="none" rtlCol="0">
            <a:spAutoFit/>
          </a:bodyPr>
          <a:lstStyle/>
          <a:p>
            <a:pPr algn="l"/>
            <a:r>
              <a:rPr kumimoji="1" lang="ja-JP" altLang="en-US" sz="2400" dirty="0"/>
              <a:t>従来型と同程度のトランジスタサイズで同程度の遮断周波数を得られた。</a:t>
            </a:r>
          </a:p>
        </p:txBody>
      </p:sp>
    </p:spTree>
    <p:extLst>
      <p:ext uri="{BB962C8B-B14F-4D97-AF65-F5344CB8AC3E}">
        <p14:creationId xmlns:p14="http://schemas.microsoft.com/office/powerpoint/2010/main" val="3846610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268841-360B-FC50-BC69-5D333BDAD80B}"/>
              </a:ext>
            </a:extLst>
          </p:cNvPr>
          <p:cNvSpPr>
            <a:spLocks noGrp="1"/>
          </p:cNvSpPr>
          <p:nvPr>
            <p:ph type="title"/>
          </p:nvPr>
        </p:nvSpPr>
        <p:spPr/>
        <p:txBody>
          <a:bodyPr/>
          <a:lstStyle/>
          <a:p>
            <a:r>
              <a:rPr lang="ja-JP" altLang="en-US" dirty="0"/>
              <a:t>シミュレーション</a:t>
            </a:r>
            <a:endParaRPr kumimoji="1" lang="ja-JP" altLang="en-US" dirty="0"/>
          </a:p>
        </p:txBody>
      </p:sp>
      <p:sp>
        <p:nvSpPr>
          <p:cNvPr id="3" name="日付プレースホルダー 2">
            <a:extLst>
              <a:ext uri="{FF2B5EF4-FFF2-40B4-BE49-F238E27FC236}">
                <a16:creationId xmlns:a16="http://schemas.microsoft.com/office/drawing/2014/main" id="{9DF03E79-FA1E-594D-D37E-69B49674962B}"/>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2A84B857-5CC9-AE08-C9A2-3575FA2157EF}"/>
              </a:ext>
            </a:extLst>
          </p:cNvPr>
          <p:cNvSpPr>
            <a:spLocks noGrp="1"/>
          </p:cNvSpPr>
          <p:nvPr>
            <p:ph type="sldNum" sz="quarter" idx="12"/>
          </p:nvPr>
        </p:nvSpPr>
        <p:spPr/>
        <p:txBody>
          <a:bodyPr/>
          <a:lstStyle/>
          <a:p>
            <a:fld id="{6294761A-CFE9-4878-87A7-90ECABD59CE5}" type="slidenum">
              <a:rPr kumimoji="1" lang="ja-JP" altLang="en-US" smtClean="0"/>
              <a:t>22</a:t>
            </a:fld>
            <a:endParaRPr kumimoji="1" lang="ja-JP" altLang="en-US"/>
          </a:p>
        </p:txBody>
      </p:sp>
      <p:sp>
        <p:nvSpPr>
          <p:cNvPr id="5" name="フッター プレースホルダー 4">
            <a:extLst>
              <a:ext uri="{FF2B5EF4-FFF2-40B4-BE49-F238E27FC236}">
                <a16:creationId xmlns:a16="http://schemas.microsoft.com/office/drawing/2014/main" id="{7B1589A9-28CA-912D-BD73-30F50C5B14C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6" name="テキスト ボックス 5">
            <a:extLst>
              <a:ext uri="{FF2B5EF4-FFF2-40B4-BE49-F238E27FC236}">
                <a16:creationId xmlns:a16="http://schemas.microsoft.com/office/drawing/2014/main" id="{A5CD08B9-189C-7B18-7BC6-68914197019D}"/>
              </a:ext>
            </a:extLst>
          </p:cNvPr>
          <p:cNvSpPr txBox="1"/>
          <p:nvPr/>
        </p:nvSpPr>
        <p:spPr>
          <a:xfrm>
            <a:off x="3711921" y="3355556"/>
            <a:ext cx="5019136" cy="830997"/>
          </a:xfrm>
          <a:prstGeom prst="rect">
            <a:avLst/>
          </a:prstGeom>
          <a:noFill/>
        </p:spPr>
        <p:txBody>
          <a:bodyPr wrap="square" rtlCol="0">
            <a:spAutoFit/>
          </a:bodyPr>
          <a:lstStyle/>
          <a:p>
            <a:pPr algn="l"/>
            <a:r>
              <a:rPr kumimoji="1" lang="ja-JP" altLang="en-US" sz="2400" dirty="0"/>
              <a:t>現状</a:t>
            </a:r>
            <a:r>
              <a:rPr kumimoji="1" lang="en-US" altLang="ja-JP" sz="2400" dirty="0" err="1"/>
              <a:t>ic</a:t>
            </a:r>
            <a:r>
              <a:rPr kumimoji="1" lang="ja-JP" altLang="en-US" sz="2400" dirty="0"/>
              <a:t>にするサイズでの出力振幅、</a:t>
            </a:r>
            <a:r>
              <a:rPr kumimoji="1" lang="en-US" altLang="ja-JP" sz="2400" dirty="0"/>
              <a:t>ac</a:t>
            </a:r>
            <a:r>
              <a:rPr kumimoji="1" lang="ja-JP" altLang="en-US" sz="2400" dirty="0"/>
              <a:t>特性を他の人の設計と比較</a:t>
            </a:r>
          </a:p>
        </p:txBody>
      </p:sp>
    </p:spTree>
    <p:extLst>
      <p:ext uri="{BB962C8B-B14F-4D97-AF65-F5344CB8AC3E}">
        <p14:creationId xmlns:p14="http://schemas.microsoft.com/office/powerpoint/2010/main" val="1834830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CF46A-3E9A-41C6-E645-6E1C74FCDAEF}"/>
              </a:ext>
            </a:extLst>
          </p:cNvPr>
          <p:cNvSpPr>
            <a:spLocks noGrp="1"/>
          </p:cNvSpPr>
          <p:nvPr>
            <p:ph type="title"/>
          </p:nvPr>
        </p:nvSpPr>
        <p:spPr/>
        <p:txBody>
          <a:bodyPr/>
          <a:lstStyle/>
          <a:p>
            <a:r>
              <a:rPr kumimoji="1" lang="ja-JP" altLang="en-US" dirty="0"/>
              <a:t>まとめ</a:t>
            </a:r>
          </a:p>
        </p:txBody>
      </p:sp>
      <p:sp>
        <p:nvSpPr>
          <p:cNvPr id="3" name="日付プレースホルダー 2">
            <a:extLst>
              <a:ext uri="{FF2B5EF4-FFF2-40B4-BE49-F238E27FC236}">
                <a16:creationId xmlns:a16="http://schemas.microsoft.com/office/drawing/2014/main" id="{D8DB11E0-7684-2C2E-105F-3A20FDAA0DDF}"/>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81AA6882-C5F7-9A20-05DF-EEF98C40334F}"/>
              </a:ext>
            </a:extLst>
          </p:cNvPr>
          <p:cNvSpPr>
            <a:spLocks noGrp="1"/>
          </p:cNvSpPr>
          <p:nvPr>
            <p:ph type="sldNum" sz="quarter" idx="12"/>
          </p:nvPr>
        </p:nvSpPr>
        <p:spPr/>
        <p:txBody>
          <a:bodyPr/>
          <a:lstStyle/>
          <a:p>
            <a:fld id="{6294761A-CFE9-4878-87A7-90ECABD59CE5}" type="slidenum">
              <a:rPr kumimoji="1" lang="ja-JP" altLang="en-US" smtClean="0"/>
              <a:t>23</a:t>
            </a:fld>
            <a:endParaRPr kumimoji="1" lang="ja-JP" altLang="en-US"/>
          </a:p>
        </p:txBody>
      </p:sp>
      <p:sp>
        <p:nvSpPr>
          <p:cNvPr id="5" name="フッター プレースホルダー 4">
            <a:extLst>
              <a:ext uri="{FF2B5EF4-FFF2-40B4-BE49-F238E27FC236}">
                <a16:creationId xmlns:a16="http://schemas.microsoft.com/office/drawing/2014/main" id="{0CFCE53D-25ED-F553-DC1B-C63B2CFE52B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Tree>
    <p:extLst>
      <p:ext uri="{BB962C8B-B14F-4D97-AF65-F5344CB8AC3E}">
        <p14:creationId xmlns:p14="http://schemas.microsoft.com/office/powerpoint/2010/main" val="315174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D02407-2392-6BD9-7C51-BDAEE5A05179}"/>
              </a:ext>
            </a:extLst>
          </p:cNvPr>
          <p:cNvSpPr>
            <a:spLocks noGrp="1"/>
          </p:cNvSpPr>
          <p:nvPr>
            <p:ph type="title"/>
          </p:nvPr>
        </p:nvSpPr>
        <p:spPr/>
        <p:txBody>
          <a:bodyPr/>
          <a:lstStyle/>
          <a:p>
            <a:r>
              <a:rPr kumimoji="1" lang="ja-JP" altLang="en-US" dirty="0"/>
              <a:t>目的</a:t>
            </a:r>
          </a:p>
        </p:txBody>
      </p:sp>
      <p:sp>
        <p:nvSpPr>
          <p:cNvPr id="3" name="日付プレースホルダー 2">
            <a:extLst>
              <a:ext uri="{FF2B5EF4-FFF2-40B4-BE49-F238E27FC236}">
                <a16:creationId xmlns:a16="http://schemas.microsoft.com/office/drawing/2014/main" id="{6CF573D2-CB1C-D63B-B722-C0B62B36D42F}"/>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8FF5F468-EDBD-3339-D501-9B58F1824DA7}"/>
              </a:ext>
            </a:extLst>
          </p:cNvPr>
          <p:cNvSpPr>
            <a:spLocks noGrp="1"/>
          </p:cNvSpPr>
          <p:nvPr>
            <p:ph type="sldNum" sz="quarter" idx="12"/>
          </p:nvPr>
        </p:nvSpPr>
        <p:spPr/>
        <p:txBody>
          <a:bodyPr/>
          <a:lstStyle/>
          <a:p>
            <a:fld id="{6294761A-CFE9-4878-87A7-90ECABD59CE5}" type="slidenum">
              <a:rPr kumimoji="1" lang="ja-JP" altLang="en-US" smtClean="0"/>
              <a:t>3</a:t>
            </a:fld>
            <a:endParaRPr kumimoji="1" lang="ja-JP" altLang="en-US"/>
          </a:p>
        </p:txBody>
      </p:sp>
      <p:sp>
        <p:nvSpPr>
          <p:cNvPr id="5" name="フッター プレースホルダー 4">
            <a:extLst>
              <a:ext uri="{FF2B5EF4-FFF2-40B4-BE49-F238E27FC236}">
                <a16:creationId xmlns:a16="http://schemas.microsoft.com/office/drawing/2014/main" id="{E3854EBC-B494-6B35-5046-CF7E24EBC7AB}"/>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7" name="テキスト ボックス 6">
            <a:extLst>
              <a:ext uri="{FF2B5EF4-FFF2-40B4-BE49-F238E27FC236}">
                <a16:creationId xmlns:a16="http://schemas.microsoft.com/office/drawing/2014/main" id="{C4E809B5-8B53-2414-C237-1A38AA7AEAD0}"/>
              </a:ext>
            </a:extLst>
          </p:cNvPr>
          <p:cNvSpPr txBox="1"/>
          <p:nvPr/>
        </p:nvSpPr>
        <p:spPr>
          <a:xfrm>
            <a:off x="2535492" y="3175104"/>
            <a:ext cx="7121013" cy="830997"/>
          </a:xfrm>
          <a:prstGeom prst="rect">
            <a:avLst/>
          </a:prstGeom>
          <a:noFill/>
        </p:spPr>
        <p:txBody>
          <a:bodyPr wrap="square" rtlCol="0">
            <a:spAutoFit/>
          </a:bodyPr>
          <a:lstStyle/>
          <a:p>
            <a:pPr algn="l"/>
            <a:r>
              <a:rPr kumimoji="1" lang="ja-JP" altLang="en-US" sz="2400" dirty="0"/>
              <a:t>夏季休暇中のポスターセッション以降に得られた乗算器に関する進捗についての共有を行う。</a:t>
            </a:r>
          </a:p>
        </p:txBody>
      </p:sp>
    </p:spTree>
    <p:extLst>
      <p:ext uri="{BB962C8B-B14F-4D97-AF65-F5344CB8AC3E}">
        <p14:creationId xmlns:p14="http://schemas.microsoft.com/office/powerpoint/2010/main" val="54564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857D69-A251-7BF3-3AFD-09897D954E17}"/>
              </a:ext>
            </a:extLst>
          </p:cNvPr>
          <p:cNvSpPr>
            <a:spLocks noGrp="1"/>
          </p:cNvSpPr>
          <p:nvPr>
            <p:ph type="title"/>
          </p:nvPr>
        </p:nvSpPr>
        <p:spPr/>
        <p:txBody>
          <a:bodyPr/>
          <a:lstStyle/>
          <a:p>
            <a:r>
              <a:rPr kumimoji="1" lang="ja-JP" altLang="en-US" dirty="0"/>
              <a:t>背景</a:t>
            </a:r>
          </a:p>
        </p:txBody>
      </p:sp>
      <p:sp>
        <p:nvSpPr>
          <p:cNvPr id="3" name="日付プレースホルダー 2">
            <a:extLst>
              <a:ext uri="{FF2B5EF4-FFF2-40B4-BE49-F238E27FC236}">
                <a16:creationId xmlns:a16="http://schemas.microsoft.com/office/drawing/2014/main" id="{466DE423-4ECB-41B3-CE31-F5A47EC18BB6}"/>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BF77040B-64CD-17B5-E24F-2BEFB79C3098}"/>
              </a:ext>
            </a:extLst>
          </p:cNvPr>
          <p:cNvSpPr>
            <a:spLocks noGrp="1"/>
          </p:cNvSpPr>
          <p:nvPr>
            <p:ph type="sldNum" sz="quarter" idx="12"/>
          </p:nvPr>
        </p:nvSpPr>
        <p:spPr/>
        <p:txBody>
          <a:bodyPr/>
          <a:lstStyle/>
          <a:p>
            <a:fld id="{6294761A-CFE9-4878-87A7-90ECABD59CE5}" type="slidenum">
              <a:rPr kumimoji="1" lang="ja-JP" altLang="en-US" smtClean="0"/>
              <a:t>4</a:t>
            </a:fld>
            <a:endParaRPr kumimoji="1" lang="ja-JP" altLang="en-US"/>
          </a:p>
        </p:txBody>
      </p:sp>
      <p:sp>
        <p:nvSpPr>
          <p:cNvPr id="5" name="フッター プレースホルダー 4">
            <a:extLst>
              <a:ext uri="{FF2B5EF4-FFF2-40B4-BE49-F238E27FC236}">
                <a16:creationId xmlns:a16="http://schemas.microsoft.com/office/drawing/2014/main" id="{2E5EE8DA-6389-1A1C-CED5-BC34A507959D}"/>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a:extLst>
              <a:ext uri="{FF2B5EF4-FFF2-40B4-BE49-F238E27FC236}">
                <a16:creationId xmlns:a16="http://schemas.microsoft.com/office/drawing/2014/main" id="{D4C6D590-49D0-6E5D-01AA-2B6BCC30F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72" y="2136439"/>
            <a:ext cx="7198302" cy="3641296"/>
          </a:xfrm>
          <a:prstGeom prst="rect">
            <a:avLst/>
          </a:prstGeom>
        </p:spPr>
      </p:pic>
      <p:sp>
        <p:nvSpPr>
          <p:cNvPr id="8" name="テキスト ボックス 7">
            <a:extLst>
              <a:ext uri="{FF2B5EF4-FFF2-40B4-BE49-F238E27FC236}">
                <a16:creationId xmlns:a16="http://schemas.microsoft.com/office/drawing/2014/main" id="{981EAB87-9C2E-9FAC-958B-1BD636E46E0A}"/>
              </a:ext>
            </a:extLst>
          </p:cNvPr>
          <p:cNvSpPr txBox="1"/>
          <p:nvPr/>
        </p:nvSpPr>
        <p:spPr>
          <a:xfrm>
            <a:off x="7296624" y="1690688"/>
            <a:ext cx="4542504" cy="4154984"/>
          </a:xfrm>
          <a:prstGeom prst="rect">
            <a:avLst/>
          </a:prstGeom>
          <a:noFill/>
        </p:spPr>
        <p:txBody>
          <a:bodyPr wrap="square" rtlCol="0">
            <a:spAutoFit/>
          </a:bodyPr>
          <a:lstStyle/>
          <a:p>
            <a:pPr algn="l"/>
            <a:r>
              <a:rPr kumimoji="1" lang="ja-JP" altLang="en-US" sz="2400" dirty="0"/>
              <a:t>複数の乗算器を並列に用いると出力振幅が圧迫される。</a:t>
            </a:r>
            <a:endParaRPr kumimoji="1" lang="en-US" altLang="ja-JP" sz="2400" dirty="0"/>
          </a:p>
          <a:p>
            <a:pPr algn="l"/>
            <a:endParaRPr kumimoji="1" lang="en-US" altLang="ja-JP" sz="2400" dirty="0"/>
          </a:p>
          <a:p>
            <a:pPr algn="l"/>
            <a:r>
              <a:rPr lang="ja-JP" altLang="en-US" sz="2400" dirty="0"/>
              <a:t>⇒</a:t>
            </a:r>
            <a:r>
              <a:rPr lang="ja-JP" altLang="en-US" sz="2400" dirty="0">
                <a:solidFill>
                  <a:srgbClr val="FF0000"/>
                </a:solidFill>
              </a:rPr>
              <a:t>出力振幅を広くとるために電源を分圧する</a:t>
            </a:r>
            <a:r>
              <a:rPr lang="en-US" altLang="ja-JP" sz="2400" dirty="0" err="1">
                <a:solidFill>
                  <a:srgbClr val="FF0000"/>
                </a:solidFill>
              </a:rPr>
              <a:t>mos</a:t>
            </a:r>
            <a:r>
              <a:rPr lang="ja-JP" altLang="en-US" sz="2400" dirty="0">
                <a:solidFill>
                  <a:srgbClr val="FF0000"/>
                </a:solidFill>
              </a:rPr>
              <a:t>の数を減らす。</a:t>
            </a:r>
            <a:endParaRPr lang="en-US" altLang="ja-JP" sz="2400" dirty="0">
              <a:solidFill>
                <a:srgbClr val="FF0000"/>
              </a:solidFill>
            </a:endParaRPr>
          </a:p>
          <a:p>
            <a:pPr algn="l"/>
            <a:endParaRPr kumimoji="1" lang="en-US" altLang="ja-JP" sz="2400" dirty="0">
              <a:solidFill>
                <a:srgbClr val="FF0000"/>
              </a:solidFill>
            </a:endParaRPr>
          </a:p>
          <a:p>
            <a:pPr algn="l"/>
            <a:r>
              <a:rPr kumimoji="1" lang="ja-JP" altLang="en-US" sz="2400" dirty="0"/>
              <a:t>しかし、</a:t>
            </a:r>
            <a:r>
              <a:rPr kumimoji="1" lang="en-US" altLang="ja-JP" sz="2400" dirty="0" err="1"/>
              <a:t>pmos</a:t>
            </a:r>
            <a:r>
              <a:rPr kumimoji="1" lang="ja-JP" altLang="en-US" sz="2400" dirty="0"/>
              <a:t>を使用するため</a:t>
            </a:r>
            <a:r>
              <a:rPr kumimoji="1" lang="ja-JP" altLang="en-US" sz="2400" dirty="0">
                <a:solidFill>
                  <a:srgbClr val="FF0000"/>
                </a:solidFill>
              </a:rPr>
              <a:t>周波数特性が悪化</a:t>
            </a:r>
            <a:endParaRPr kumimoji="1" lang="en-US" altLang="ja-JP" sz="2400" dirty="0">
              <a:solidFill>
                <a:srgbClr val="FF0000"/>
              </a:solidFill>
            </a:endParaRPr>
          </a:p>
          <a:p>
            <a:pPr algn="l"/>
            <a:endParaRPr lang="en-US" altLang="ja-JP" sz="2400" dirty="0">
              <a:solidFill>
                <a:srgbClr val="FF0000"/>
              </a:solidFill>
            </a:endParaRPr>
          </a:p>
          <a:p>
            <a:pPr algn="l"/>
            <a:r>
              <a:rPr lang="ja-JP" altLang="en-US" sz="2400" dirty="0"/>
              <a:t>原因究明のため小信号解析をしようとしていた。</a:t>
            </a:r>
            <a:endParaRPr lang="en-US" altLang="ja-JP" sz="2400" dirty="0"/>
          </a:p>
        </p:txBody>
      </p:sp>
    </p:spTree>
    <p:extLst>
      <p:ext uri="{BB962C8B-B14F-4D97-AF65-F5344CB8AC3E}">
        <p14:creationId xmlns:p14="http://schemas.microsoft.com/office/powerpoint/2010/main" val="260653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1F8E13-6F69-84EB-FAA6-4A5D197EAE9E}"/>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980D4949-AEFF-2C7B-EB98-71109AA5C63A}"/>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17993624-4036-6A94-7FFD-02C33517FF3D}"/>
              </a:ext>
            </a:extLst>
          </p:cNvPr>
          <p:cNvSpPr>
            <a:spLocks noGrp="1"/>
          </p:cNvSpPr>
          <p:nvPr>
            <p:ph type="sldNum" sz="quarter" idx="12"/>
          </p:nvPr>
        </p:nvSpPr>
        <p:spPr/>
        <p:txBody>
          <a:bodyPr/>
          <a:lstStyle/>
          <a:p>
            <a:fld id="{6294761A-CFE9-4878-87A7-90ECABD59CE5}" type="slidenum">
              <a:rPr kumimoji="1" lang="ja-JP" altLang="en-US" smtClean="0"/>
              <a:t>5</a:t>
            </a:fld>
            <a:endParaRPr kumimoji="1" lang="ja-JP" altLang="en-US"/>
          </a:p>
        </p:txBody>
      </p:sp>
      <p:sp>
        <p:nvSpPr>
          <p:cNvPr id="5" name="フッター プレースホルダー 4">
            <a:extLst>
              <a:ext uri="{FF2B5EF4-FFF2-40B4-BE49-F238E27FC236}">
                <a16:creationId xmlns:a16="http://schemas.microsoft.com/office/drawing/2014/main" id="{A170A629-4D96-F00F-D1EB-2297BA16657F}"/>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a:extLst>
              <a:ext uri="{FF2B5EF4-FFF2-40B4-BE49-F238E27FC236}">
                <a16:creationId xmlns:a16="http://schemas.microsoft.com/office/drawing/2014/main" id="{EEA0A3BB-61DE-9C7D-02C7-0727FC84E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72" y="2136439"/>
            <a:ext cx="7198302" cy="3641296"/>
          </a:xfrm>
          <a:prstGeom prst="rect">
            <a:avLst/>
          </a:prstGeom>
        </p:spPr>
      </p:pic>
      <p:sp>
        <p:nvSpPr>
          <p:cNvPr id="8" name="楕円 7">
            <a:extLst>
              <a:ext uri="{FF2B5EF4-FFF2-40B4-BE49-F238E27FC236}">
                <a16:creationId xmlns:a16="http://schemas.microsoft.com/office/drawing/2014/main" id="{2F42F33A-08AD-1952-DC63-0F040E1F443F}"/>
              </a:ext>
            </a:extLst>
          </p:cNvPr>
          <p:cNvSpPr/>
          <p:nvPr/>
        </p:nvSpPr>
        <p:spPr>
          <a:xfrm>
            <a:off x="2989007" y="2762866"/>
            <a:ext cx="3746090" cy="1920588"/>
          </a:xfrm>
          <a:prstGeom prst="ellipse">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334FBD95-86ED-838F-898B-9E0ED743A398}"/>
                  </a:ext>
                </a:extLst>
              </p:cNvPr>
              <p:cNvSpPr txBox="1"/>
              <p:nvPr/>
            </p:nvSpPr>
            <p:spPr>
              <a:xfrm>
                <a:off x="7340348" y="2105028"/>
                <a:ext cx="4775200" cy="3785652"/>
              </a:xfrm>
              <a:prstGeom prst="rect">
                <a:avLst/>
              </a:prstGeom>
              <a:noFill/>
            </p:spPr>
            <p:txBody>
              <a:bodyPr wrap="square" rtlCol="0">
                <a:spAutoFit/>
              </a:bodyPr>
              <a:lstStyle/>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oMath>
                </a14:m>
                <a:r>
                  <a:rPr kumimoji="1" lang="ja-JP" altLang="en-US" sz="2400" dirty="0"/>
                  <a:t>によって動作点が変化</a:t>
                </a:r>
                <a:endParaRPr kumimoji="1" lang="en-US" altLang="ja-JP" sz="2400" dirty="0"/>
              </a:p>
              <a:p>
                <a:pPr algn="ctr"/>
                <a:endParaRPr kumimoji="1" lang="en-US" altLang="ja-JP" sz="2400" dirty="0"/>
              </a:p>
              <a:p>
                <a:pPr algn="ctr"/>
                <a:r>
                  <a:rPr lang="ja-JP" altLang="en-US" sz="2400" dirty="0"/>
                  <a:t>⇓</a:t>
                </a:r>
                <a:endParaRPr lang="en-US" altLang="ja-JP" sz="2400" dirty="0"/>
              </a:p>
              <a:p>
                <a:pPr algn="ctr"/>
                <a:endParaRPr lang="en-US" altLang="ja-JP" sz="2400" dirty="0"/>
              </a:p>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m:t>
                        </m:r>
                      </m:sub>
                    </m:sSub>
                  </m:oMath>
                </a14:m>
                <a:r>
                  <a:rPr kumimoji="1" lang="ja-JP" altLang="en-US" sz="2400" dirty="0"/>
                  <a:t>が変化しないことを前提とした小信号解析はできない。</a:t>
                </a:r>
                <a:endParaRPr kumimoji="1" lang="en-US" altLang="ja-JP" sz="2400" dirty="0"/>
              </a:p>
              <a:p>
                <a:pPr algn="ctr"/>
                <a:endParaRPr lang="en-US" altLang="ja-JP" sz="2400" dirty="0"/>
              </a:p>
              <a:p>
                <a:pPr algn="ctr"/>
                <a:r>
                  <a:rPr kumimoji="1" lang="ja-JP" altLang="en-US" sz="2400" dirty="0"/>
                  <a:t>⇓</a:t>
                </a:r>
                <a:endParaRPr kumimoji="1" lang="en-US" altLang="ja-JP" sz="2400" dirty="0"/>
              </a:p>
              <a:p>
                <a:pPr algn="ctr"/>
                <a:endParaRPr lang="en-US" altLang="ja-JP" sz="2400" dirty="0"/>
              </a:p>
              <a:p>
                <a:pPr algn="ctr"/>
                <a14:m>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𝑔</m:t>
                        </m:r>
                      </m:e>
                      <m:sub>
                        <m:r>
                          <a:rPr kumimoji="1" lang="en-US" altLang="ja-JP" sz="2400" b="0" i="1" smtClean="0">
                            <a:solidFill>
                              <a:srgbClr val="FF0000"/>
                            </a:solidFill>
                            <a:latin typeface="Cambria Math" panose="02040503050406030204" pitchFamily="18" charset="0"/>
                          </a:rPr>
                          <m:t>𝑚</m:t>
                        </m:r>
                      </m:sub>
                    </m:sSub>
                  </m:oMath>
                </a14:m>
                <a:r>
                  <a:rPr kumimoji="1" lang="ja-JP" altLang="en-US" sz="2400" dirty="0">
                    <a:solidFill>
                      <a:srgbClr val="FF0000"/>
                    </a:solidFill>
                  </a:rPr>
                  <a:t>の変動を</a:t>
                </a:r>
                <a14:m>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𝐶𝑇𝑅𝐿</m:t>
                        </m:r>
                      </m:sub>
                    </m:sSub>
                  </m:oMath>
                </a14:m>
                <a:r>
                  <a:rPr kumimoji="1" lang="ja-JP" altLang="en-US" sz="2400" dirty="0">
                    <a:solidFill>
                      <a:srgbClr val="FF0000"/>
                    </a:solidFill>
                  </a:rPr>
                  <a:t>で表現する。</a:t>
                </a:r>
              </a:p>
            </p:txBody>
          </p:sp>
        </mc:Choice>
        <mc:Fallback>
          <p:sp>
            <p:nvSpPr>
              <p:cNvPr id="9" name="テキスト ボックス 8">
                <a:extLst>
                  <a:ext uri="{FF2B5EF4-FFF2-40B4-BE49-F238E27FC236}">
                    <a16:creationId xmlns:a16="http://schemas.microsoft.com/office/drawing/2014/main" id="{334FBD95-86ED-838F-898B-9E0ED743A398}"/>
                  </a:ext>
                </a:extLst>
              </p:cNvPr>
              <p:cNvSpPr txBox="1">
                <a:spLocks noRot="1" noChangeAspect="1" noMove="1" noResize="1" noEditPoints="1" noAdjustHandles="1" noChangeArrowheads="1" noChangeShapeType="1" noTextEdit="1"/>
              </p:cNvSpPr>
              <p:nvPr/>
            </p:nvSpPr>
            <p:spPr>
              <a:xfrm>
                <a:off x="7340348" y="2105028"/>
                <a:ext cx="4775200" cy="3785652"/>
              </a:xfrm>
              <a:prstGeom prst="rect">
                <a:avLst/>
              </a:prstGeom>
              <a:blipFill>
                <a:blip r:embed="rId3"/>
                <a:stretch>
                  <a:fillRect t="-1288" b="-2738"/>
                </a:stretch>
              </a:blipFill>
            </p:spPr>
            <p:txBody>
              <a:bodyPr/>
              <a:lstStyle/>
              <a:p>
                <a:r>
                  <a:rPr lang="ja-JP" altLang="en-US">
                    <a:noFill/>
                  </a:rPr>
                  <a:t> </a:t>
                </a:r>
              </a:p>
            </p:txBody>
          </p:sp>
        </mc:Fallback>
      </mc:AlternateContent>
      <p:sp>
        <p:nvSpPr>
          <p:cNvPr id="10" name="矢印: 下 9">
            <a:extLst>
              <a:ext uri="{FF2B5EF4-FFF2-40B4-BE49-F238E27FC236}">
                <a16:creationId xmlns:a16="http://schemas.microsoft.com/office/drawing/2014/main" id="{79E7CC10-4FFC-89FB-90C6-E34F92486041}"/>
              </a:ext>
            </a:extLst>
          </p:cNvPr>
          <p:cNvSpPr/>
          <p:nvPr/>
        </p:nvSpPr>
        <p:spPr>
          <a:xfrm rot="3639135">
            <a:off x="6884014" y="2013407"/>
            <a:ext cx="421794" cy="108043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971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A08CB-ECC3-2DA6-9A8E-E92E798D706F}"/>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94752876-F5F8-8402-7B41-1FE6F15F5D77}"/>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128A495C-23AF-5DF1-6277-349FD71AFB06}"/>
              </a:ext>
            </a:extLst>
          </p:cNvPr>
          <p:cNvSpPr>
            <a:spLocks noGrp="1"/>
          </p:cNvSpPr>
          <p:nvPr>
            <p:ph type="sldNum" sz="quarter" idx="12"/>
          </p:nvPr>
        </p:nvSpPr>
        <p:spPr/>
        <p:txBody>
          <a:bodyPr/>
          <a:lstStyle/>
          <a:p>
            <a:fld id="{6294761A-CFE9-4878-87A7-90ECABD59CE5}" type="slidenum">
              <a:rPr kumimoji="1" lang="ja-JP" altLang="en-US" smtClean="0"/>
              <a:t>6</a:t>
            </a:fld>
            <a:endParaRPr kumimoji="1" lang="ja-JP" altLang="en-US"/>
          </a:p>
        </p:txBody>
      </p:sp>
      <p:sp>
        <p:nvSpPr>
          <p:cNvPr id="5" name="フッター プレースホルダー 4">
            <a:extLst>
              <a:ext uri="{FF2B5EF4-FFF2-40B4-BE49-F238E27FC236}">
                <a16:creationId xmlns:a16="http://schemas.microsoft.com/office/drawing/2014/main" id="{C4193EDE-CD73-A812-97DF-B7730B65613C}"/>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夜に光っている星&#10;&#10;自動的に生成された説明">
            <a:extLst>
              <a:ext uri="{FF2B5EF4-FFF2-40B4-BE49-F238E27FC236}">
                <a16:creationId xmlns:a16="http://schemas.microsoft.com/office/drawing/2014/main" id="{6908C4EE-05AD-D83E-4A38-6BB91B021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293" y="2102479"/>
            <a:ext cx="5350707" cy="3570734"/>
          </a:xfrm>
          <a:prstGeom prst="rect">
            <a:avLst/>
          </a:prstGeom>
        </p:spPr>
      </p:pic>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70FF8DEE-0DDF-8B26-EE09-7BE9606CA89D}"/>
                  </a:ext>
                </a:extLst>
              </p:cNvPr>
              <p:cNvSpPr txBox="1"/>
              <p:nvPr/>
            </p:nvSpPr>
            <p:spPr>
              <a:xfrm>
                <a:off x="368969" y="2678733"/>
                <a:ext cx="7603957" cy="2418226"/>
              </a:xfrm>
              <a:prstGeom prst="rect">
                <a:avLst/>
              </a:prstGeom>
              <a:noFill/>
            </p:spPr>
            <p:txBody>
              <a:bodyPr wrap="square" rtlCol="0">
                <a:spAutoFit/>
              </a:bodyPr>
              <a:lstStyle/>
              <a:p>
                <a:pPr algn="l"/>
                <a:r>
                  <a:rPr lang="ja-JP" altLang="en-US" sz="2400" dirty="0"/>
                  <a:t>二乗則より</a:t>
                </a:r>
                <a:endParaRPr lang="en-US" altLang="ja-JP" sz="2400" dirty="0"/>
              </a:p>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𝐼</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sSup>
                        <m:sSupPr>
                          <m:ctrlPr>
                            <a:rPr kumimoji="1" lang="en-US" altLang="ja-JP" sz="2400" b="0" i="1" smtClean="0">
                              <a:latin typeface="Cambria Math" panose="02040503050406030204" pitchFamily="18" charset="0"/>
                            </a:rPr>
                          </m:ctrlPr>
                        </m:sSupPr>
                        <m:e>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𝑆𝐺</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e>
                          </m:d>
                        </m:e>
                        <m:sup>
                          <m:r>
                            <a:rPr kumimoji="1" lang="en-US" altLang="ja-JP" sz="2400" b="0" i="1" smtClean="0">
                              <a:latin typeface="Cambria Math" panose="02040503050406030204" pitchFamily="18" charset="0"/>
                            </a:rPr>
                            <m:t>2</m:t>
                          </m:r>
                        </m:sup>
                      </m:sSup>
                    </m:oMath>
                  </m:oMathPara>
                </a14:m>
                <a:endParaRPr kumimoji="1" lang="en-US" altLang="ja-JP" sz="2400" dirty="0"/>
              </a:p>
              <a:p>
                <a:pPr algn="l"/>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r>
                      <a:rPr kumimoji="1" lang="en-US" altLang="ja-JP" sz="2400" b="0" i="1" smtClean="0">
                        <a:latin typeface="Cambria Math" panose="02040503050406030204" pitchFamily="18" charset="0"/>
                      </a:rPr>
                      <m:t>=0</m:t>
                    </m:r>
                    <m:r>
                      <a:rPr lang="ja-JP" altLang="en-US" sz="2400" i="1">
                        <a:latin typeface="Cambria Math" panose="02040503050406030204" pitchFamily="18" charset="0"/>
                      </a:rPr>
                      <m:t>のとき</m:t>
                    </m:r>
                  </m:oMath>
                </a14:m>
                <a:r>
                  <a:rPr kumimoji="1" lang="ja-JP" altLang="en-US" sz="2400" dirty="0"/>
                  <a:t>のトランスコンダクタンス</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m:t>
                        </m:r>
                      </m:sub>
                    </m:sSub>
                  </m:oMath>
                </a14:m>
                <a:r>
                  <a:rPr kumimoji="1" lang="ja-JP" altLang="en-US" sz="2400" dirty="0"/>
                  <a:t>は</a:t>
                </a:r>
                <a:endParaRPr kumimoji="1" lang="en-US" altLang="ja-JP" sz="2400" dirty="0"/>
              </a:p>
              <a:p>
                <a:pPr algn="l"/>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𝑚𝑝</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𝐼</m:t>
                          </m:r>
                        </m:num>
                        <m:den>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𝐺𝑆</m:t>
                              </m:r>
                            </m:sub>
                          </m:sSub>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num>
                        <m:den>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𝐺𝑆</m:t>
                              </m:r>
                            </m:sub>
                          </m:sSub>
                        </m:den>
                      </m:f>
                      <m:r>
                        <a:rPr lang="en-US" altLang="ja-JP" sz="2400" b="0" i="1" smtClean="0">
                          <a:latin typeface="Cambria Math" panose="02040503050406030204" pitchFamily="18" charset="0"/>
                        </a:rPr>
                        <m:t>𝐾</m:t>
                      </m:r>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𝐺𝑆</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e>
                          </m:d>
                        </m:e>
                        <m:sup>
                          <m:r>
                            <a:rPr lang="en-US" altLang="ja-JP" sz="2400" b="0" i="1" smtClean="0">
                              <a:latin typeface="Cambria Math" panose="02040503050406030204" pitchFamily="18" charset="0"/>
                            </a:rPr>
                            <m:t>2</m:t>
                          </m:r>
                        </m:sup>
                      </m:sSup>
                    </m:oMath>
                  </m:oMathPara>
                </a14:m>
                <a:endParaRPr lang="en-US" altLang="ja-JP" sz="2400" b="0" dirty="0"/>
              </a:p>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𝐾</m:t>
                      </m:r>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𝐺</m:t>
                              </m:r>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e>
                      </m:d>
                    </m:oMath>
                  </m:oMathPara>
                </a14:m>
                <a:endParaRPr lang="en-US" altLang="ja-JP" sz="2400" dirty="0"/>
              </a:p>
            </p:txBody>
          </p:sp>
        </mc:Choice>
        <mc:Fallback>
          <p:sp>
            <p:nvSpPr>
              <p:cNvPr id="8" name="テキスト ボックス 7">
                <a:extLst>
                  <a:ext uri="{FF2B5EF4-FFF2-40B4-BE49-F238E27FC236}">
                    <a16:creationId xmlns:a16="http://schemas.microsoft.com/office/drawing/2014/main" id="{70FF8DEE-0DDF-8B26-EE09-7BE9606CA89D}"/>
                  </a:ext>
                </a:extLst>
              </p:cNvPr>
              <p:cNvSpPr txBox="1">
                <a:spLocks noRot="1" noChangeAspect="1" noMove="1" noResize="1" noEditPoints="1" noAdjustHandles="1" noChangeArrowheads="1" noChangeShapeType="1" noTextEdit="1"/>
              </p:cNvSpPr>
              <p:nvPr/>
            </p:nvSpPr>
            <p:spPr>
              <a:xfrm>
                <a:off x="368969" y="2678733"/>
                <a:ext cx="7603957" cy="2418226"/>
              </a:xfrm>
              <a:prstGeom prst="rect">
                <a:avLst/>
              </a:prstGeom>
              <a:blipFill>
                <a:blip r:embed="rId3"/>
                <a:stretch>
                  <a:fillRect l="-1283" t="-20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68374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43A070-A56A-1FD9-540C-73A758930415}"/>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986FBE58-8105-1831-5EB3-29641B552C40}"/>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CDF7CE1B-B1E6-7FFC-6129-DF836CCB5704}"/>
              </a:ext>
            </a:extLst>
          </p:cNvPr>
          <p:cNvSpPr>
            <a:spLocks noGrp="1"/>
          </p:cNvSpPr>
          <p:nvPr>
            <p:ph type="sldNum" sz="quarter" idx="12"/>
          </p:nvPr>
        </p:nvSpPr>
        <p:spPr/>
        <p:txBody>
          <a:bodyPr/>
          <a:lstStyle/>
          <a:p>
            <a:fld id="{6294761A-CFE9-4878-87A7-90ECABD59CE5}" type="slidenum">
              <a:rPr kumimoji="1" lang="ja-JP" altLang="en-US" smtClean="0"/>
              <a:t>7</a:t>
            </a:fld>
            <a:endParaRPr kumimoji="1" lang="ja-JP" altLang="en-US"/>
          </a:p>
        </p:txBody>
      </p:sp>
      <p:sp>
        <p:nvSpPr>
          <p:cNvPr id="5" name="フッター プレースホルダー 4">
            <a:extLst>
              <a:ext uri="{FF2B5EF4-FFF2-40B4-BE49-F238E27FC236}">
                <a16:creationId xmlns:a16="http://schemas.microsoft.com/office/drawing/2014/main" id="{A144C8FE-580E-11E0-1847-D3E768EC966F}"/>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48589F16-0AEC-B0D2-B8C7-AA53DEF17CA0}"/>
                  </a:ext>
                </a:extLst>
              </p:cNvPr>
              <p:cNvSpPr txBox="1"/>
              <p:nvPr/>
            </p:nvSpPr>
            <p:spPr>
              <a:xfrm>
                <a:off x="55482" y="2102479"/>
                <a:ext cx="7033295" cy="4106894"/>
              </a:xfrm>
              <a:prstGeom prst="rect">
                <a:avLst/>
              </a:prstGeom>
              <a:noFill/>
            </p:spPr>
            <p:txBody>
              <a:bodyPr wrap="square" rtlCol="0">
                <a:spAutoFit/>
              </a:bodyPr>
              <a:lstStyle/>
              <a:p>
                <a:pPr algn="ct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≠0</m:t>
                    </m:r>
                    <m:r>
                      <a:rPr lang="ja-JP" altLang="en-US" sz="2400" i="1">
                        <a:latin typeface="Cambria Math" panose="02040503050406030204" pitchFamily="18" charset="0"/>
                      </a:rPr>
                      <m:t>の時、</m:t>
                    </m:r>
                  </m:oMath>
                </a14:m>
                <a:r>
                  <a:rPr lang="ja-JP" altLang="en-US" sz="2400" dirty="0"/>
                  <a:t>左の</a:t>
                </a:r>
                <a:r>
                  <a:rPr lang="en-US" altLang="ja-JP" sz="2400" dirty="0" err="1"/>
                  <a:t>pmos</a:t>
                </a:r>
                <a:r>
                  <a:rPr lang="ja-JP" altLang="en-US" sz="2400" dirty="0"/>
                  <a:t>の</a:t>
                </a:r>
                <a:endParaRPr lang="en-US" altLang="ja-JP" sz="2400" dirty="0"/>
              </a:p>
              <a:p>
                <a:pPr algn="ctr"/>
                <a:r>
                  <a:rPr lang="ja-JP" altLang="en-US" sz="2400" dirty="0"/>
                  <a:t>トランスコンダクタンス</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𝑚𝑝𝑙</m:t>
                        </m:r>
                      </m:sub>
                    </m:sSub>
                  </m:oMath>
                </a14:m>
                <a:r>
                  <a:rPr kumimoji="1" lang="ja-JP" altLang="en-US" sz="2400" dirty="0"/>
                  <a:t>は</a:t>
                </a:r>
                <a:endParaRPr kumimoji="1" lang="en-US" altLang="ja-JP" sz="2400" dirty="0"/>
              </a:p>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𝑚𝑝𝑙</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𝐼</m:t>
                          </m:r>
                        </m:num>
                        <m:den>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den>
                      </m:f>
                      <m:r>
                        <a:rPr lang="en-US" altLang="ja-JP" sz="2400" i="1">
                          <a:latin typeface="Cambria Math" panose="02040503050406030204" pitchFamily="18" charset="0"/>
                        </a:rPr>
                        <m:t>𝐾</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𝐺𝑆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e>
                          </m:d>
                        </m:e>
                        <m:sup>
                          <m:r>
                            <a:rPr lang="en-US" altLang="ja-JP" sz="2400" i="1">
                              <a:latin typeface="Cambria Math" panose="02040503050406030204" pitchFamily="18" charset="0"/>
                            </a:rPr>
                            <m:t>2</m:t>
                          </m:r>
                        </m:sup>
                      </m:sSup>
                    </m:oMath>
                  </m:oMathPara>
                </a14:m>
                <a:endParaRPr kumimoji="1" lang="en-US" altLang="ja-JP" sz="2400" b="0" dirty="0"/>
              </a:p>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lang="en-US" altLang="ja-JP" sz="2400" i="1">
                          <a:latin typeface="Cambria Math" panose="02040503050406030204" pitchFamily="18" charset="0"/>
                        </a:rPr>
                        <m:t>2</m:t>
                      </m:r>
                      <m:r>
                        <a:rPr lang="en-US" altLang="ja-JP" sz="2400" i="1">
                          <a:latin typeface="Cambria Math" panose="02040503050406030204" pitchFamily="18" charset="0"/>
                        </a:rPr>
                        <m:t>𝐾</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𝐺𝑆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e>
                      </m:d>
                    </m:oMath>
                  </m:oMathPara>
                </a14:m>
                <a:endParaRPr kumimoji="1" lang="en-US" altLang="ja-JP" sz="2400" b="0" dirty="0"/>
              </a:p>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𝑝𝑆</m:t>
                                          </m:r>
                                        </m:sub>
                                      </m:sSub>
                                      <m:r>
                                        <a:rPr kumimoji="1" lang="en-US" altLang="ja-JP" sz="2400" b="0" i="1" smtClean="0">
                                          <a:latin typeface="Cambria Math" panose="02040503050406030204" pitchFamily="18" charset="0"/>
                                        </a:rPr>
                                        <m:t>−</m:t>
                                      </m:r>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e>
                                          </m:d>
                                        </m:e>
                                      </m:d>
                                    </m:e>
                                  </m:d>
                                </m:e>
                              </m: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e>
                          </m:d>
                        </m:e>
                      </m:d>
                    </m:oMath>
                  </m:oMathPara>
                </a14:m>
                <a:endParaRPr kumimoji="1" lang="en-US" altLang="ja-JP" sz="2400" b="0" dirty="0"/>
              </a:p>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m:t>
                          </m:r>
                        </m:sub>
                      </m:sSub>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oMath>
                  </m:oMathPara>
                </a14:m>
                <a:endParaRPr kumimoji="1" lang="en-US" altLang="ja-JP" sz="2400" b="0" dirty="0"/>
              </a:p>
              <a:p>
                <a:pPr algn="ctr"/>
                <a:r>
                  <a:rPr kumimoji="1" lang="ja-JP" altLang="en-US" sz="2400" dirty="0"/>
                  <a:t>と表せる。同様にして</a:t>
                </a:r>
                <a:r>
                  <a:rPr lang="ja-JP" altLang="en-US" sz="2400" dirty="0"/>
                  <a:t>右の</a:t>
                </a:r>
                <a:r>
                  <a:rPr lang="en-US" altLang="ja-JP" sz="2400" dirty="0" err="1"/>
                  <a:t>pmos</a:t>
                </a:r>
                <a:r>
                  <a:rPr lang="ja-JP" altLang="en-US" sz="2400" dirty="0"/>
                  <a:t>の</a:t>
                </a:r>
                <a:endParaRPr lang="en-US" altLang="ja-JP" sz="2400" dirty="0"/>
              </a:p>
              <a:p>
                <a:pPr algn="ctr"/>
                <a:r>
                  <a:rPr lang="ja-JP" altLang="en-US" sz="2400" dirty="0"/>
                  <a:t>トランスコンダクタンス</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𝑚𝑝𝑟</m:t>
                        </m:r>
                      </m:sub>
                    </m:sSub>
                  </m:oMath>
                </a14:m>
                <a:r>
                  <a:rPr kumimoji="1" lang="ja-JP" altLang="en-US" sz="2400" dirty="0"/>
                  <a:t>は</a:t>
                </a:r>
                <a:endParaRPr kumimoji="1" lang="en-US" altLang="ja-JP" sz="2400" dirty="0"/>
              </a:p>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𝑚𝑝𝑟</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m:t>
                          </m:r>
                        </m:sub>
                      </m:sSub>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oMath>
                  </m:oMathPara>
                </a14:m>
                <a:endParaRPr kumimoji="1" lang="en-US" altLang="ja-JP" sz="2400" dirty="0"/>
              </a:p>
            </p:txBody>
          </p:sp>
        </mc:Choice>
        <mc:Fallback>
          <p:sp>
            <p:nvSpPr>
              <p:cNvPr id="8" name="テキスト ボックス 7">
                <a:extLst>
                  <a:ext uri="{FF2B5EF4-FFF2-40B4-BE49-F238E27FC236}">
                    <a16:creationId xmlns:a16="http://schemas.microsoft.com/office/drawing/2014/main" id="{48589F16-0AEC-B0D2-B8C7-AA53DEF17CA0}"/>
                  </a:ext>
                </a:extLst>
              </p:cNvPr>
              <p:cNvSpPr txBox="1">
                <a:spLocks noRot="1" noChangeAspect="1" noMove="1" noResize="1" noEditPoints="1" noAdjustHandles="1" noChangeArrowheads="1" noChangeShapeType="1" noTextEdit="1"/>
              </p:cNvSpPr>
              <p:nvPr/>
            </p:nvSpPr>
            <p:spPr>
              <a:xfrm>
                <a:off x="55482" y="2102479"/>
                <a:ext cx="7033295" cy="4106894"/>
              </a:xfrm>
              <a:prstGeom prst="rect">
                <a:avLst/>
              </a:prstGeom>
              <a:blipFill>
                <a:blip r:embed="rId2"/>
                <a:stretch>
                  <a:fillRect t="-1187"/>
                </a:stretch>
              </a:blipFill>
            </p:spPr>
            <p:txBody>
              <a:bodyPr/>
              <a:lstStyle/>
              <a:p>
                <a:r>
                  <a:rPr lang="ja-JP" altLang="en-US">
                    <a:noFill/>
                  </a:rPr>
                  <a:t> </a:t>
                </a:r>
              </a:p>
            </p:txBody>
          </p:sp>
        </mc:Fallback>
      </mc:AlternateContent>
      <p:pic>
        <p:nvPicPr>
          <p:cNvPr id="9" name="図 8" descr="夜に光っている星&#10;&#10;自動的に生成された説明">
            <a:extLst>
              <a:ext uri="{FF2B5EF4-FFF2-40B4-BE49-F238E27FC236}">
                <a16:creationId xmlns:a16="http://schemas.microsoft.com/office/drawing/2014/main" id="{B16D9AF9-8DB2-843D-4B4F-D9818B7DA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293" y="2102479"/>
            <a:ext cx="5350707" cy="3570734"/>
          </a:xfrm>
          <a:prstGeom prst="rect">
            <a:avLst/>
          </a:prstGeom>
        </p:spPr>
      </p:pic>
    </p:spTree>
    <p:extLst>
      <p:ext uri="{BB962C8B-B14F-4D97-AF65-F5344CB8AC3E}">
        <p14:creationId xmlns:p14="http://schemas.microsoft.com/office/powerpoint/2010/main" val="1554913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320922-BEFB-8C31-DD3A-40AE3D377BB7}"/>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9D1517C6-D03B-9EF6-17ED-7657FABB8FEE}"/>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DE1414EE-1F5A-9C79-93AF-590BCDB1B2F7}"/>
              </a:ext>
            </a:extLst>
          </p:cNvPr>
          <p:cNvSpPr>
            <a:spLocks noGrp="1"/>
          </p:cNvSpPr>
          <p:nvPr>
            <p:ph type="sldNum" sz="quarter" idx="12"/>
          </p:nvPr>
        </p:nvSpPr>
        <p:spPr/>
        <p:txBody>
          <a:bodyPr/>
          <a:lstStyle/>
          <a:p>
            <a:fld id="{6294761A-CFE9-4878-87A7-90ECABD59CE5}" type="slidenum">
              <a:rPr kumimoji="1" lang="ja-JP" altLang="en-US" smtClean="0"/>
              <a:t>8</a:t>
            </a:fld>
            <a:endParaRPr kumimoji="1" lang="ja-JP" altLang="en-US"/>
          </a:p>
        </p:txBody>
      </p:sp>
      <p:sp>
        <p:nvSpPr>
          <p:cNvPr id="5" name="フッター プレースホルダー 4">
            <a:extLst>
              <a:ext uri="{FF2B5EF4-FFF2-40B4-BE49-F238E27FC236}">
                <a16:creationId xmlns:a16="http://schemas.microsoft.com/office/drawing/2014/main" id="{F4ACBCC6-1E0F-17E2-806E-F0D5C9E4FBB2}"/>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2A674F32-19FB-E903-B3FF-54EC659BAB45}"/>
                  </a:ext>
                </a:extLst>
              </p:cNvPr>
              <p:cNvSpPr txBox="1"/>
              <p:nvPr/>
            </p:nvSpPr>
            <p:spPr>
              <a:xfrm>
                <a:off x="667259" y="2752313"/>
                <a:ext cx="6499895" cy="2308324"/>
              </a:xfrm>
              <a:prstGeom prst="rect">
                <a:avLst/>
              </a:prstGeom>
              <a:noFill/>
            </p:spPr>
            <p:txBody>
              <a:bodyPr wrap="square" rtlCol="0">
                <a:spAutoFit/>
              </a:bodyPr>
              <a:lstStyle/>
              <a:p>
                <a:pPr algn="ctr"/>
                <a:r>
                  <a:rPr kumimoji="1" lang="ja-JP" altLang="en-US" sz="2400" b="0" dirty="0">
                    <a:latin typeface="Cambria Math" panose="02040503050406030204" pitchFamily="18" charset="0"/>
                  </a:rPr>
                  <a:t>つまり、トランスコンダクタンスは</a:t>
                </a:r>
                <a:endParaRPr kumimoji="1" lang="en-US" altLang="ja-JP" sz="2400" b="0" dirty="0">
                  <a:latin typeface="Cambria Math" panose="02040503050406030204" pitchFamily="18" charset="0"/>
                </a:endParaRPr>
              </a:p>
              <a:p>
                <a:pPr algn="ctr"/>
                <a:r>
                  <a:rPr kumimoji="1" lang="ja-JP" altLang="en-US" sz="2400" b="0" dirty="0">
                    <a:latin typeface="Cambria Math" panose="02040503050406030204" pitchFamily="18" charset="0"/>
                  </a:rPr>
                  <a:t>動作点でのトランスコンダクタンスから</a:t>
                </a:r>
                <a:endParaRPr kumimoji="1" lang="en-US" altLang="ja-JP" sz="2400" b="0" dirty="0">
                  <a:latin typeface="Cambria Math" panose="02040503050406030204" pitchFamily="18" charset="0"/>
                </a:endParaRPr>
              </a:p>
              <a:p>
                <a:pPr algn="ctr"/>
                <a:r>
                  <a:rPr kumimoji="1" lang="ja-JP" altLang="en-US" sz="2400" b="0" dirty="0">
                    <a:solidFill>
                      <a:srgbClr val="FF0000"/>
                    </a:solidFill>
                    <a:latin typeface="Cambria Math" panose="02040503050406030204" pitchFamily="18" charset="0"/>
                  </a:rPr>
                  <a:t>ゲート電圧に比例して増減する</a:t>
                </a:r>
                <a:endParaRPr kumimoji="1" lang="en-US" altLang="ja-JP" sz="2400" b="0" dirty="0">
                  <a:solidFill>
                    <a:srgbClr val="FF0000"/>
                  </a:solidFill>
                  <a:latin typeface="Cambria Math" panose="02040503050406030204" pitchFamily="18" charset="0"/>
                </a:endParaRPr>
              </a:p>
              <a:p>
                <a:pPr algn="ctr"/>
                <a:endParaRPr kumimoji="1" lang="en-US" altLang="ja-JP" sz="2400" b="0" dirty="0">
                  <a:solidFill>
                    <a:srgbClr val="FF0000"/>
                  </a:solidFill>
                  <a:latin typeface="Cambria Math" panose="02040503050406030204" pitchFamily="18" charset="0"/>
                </a:endParaRPr>
              </a:p>
              <a:p>
                <a:pPr algn="ctr"/>
                <a:r>
                  <a:rPr lang="ja-JP" altLang="en-US" sz="2400" dirty="0">
                    <a:latin typeface="Cambria Math" panose="02040503050406030204" pitchFamily="18" charset="0"/>
                  </a:rPr>
                  <a:t>⇒</a:t>
                </a:r>
                <a14:m>
                  <m:oMath xmlns:m="http://schemas.openxmlformats.org/officeDocument/2006/math">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𝐾</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Δ</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𝑚</m:t>
                        </m:r>
                      </m:sub>
                    </m:sSub>
                  </m:oMath>
                </a14:m>
                <a:r>
                  <a:rPr kumimoji="1" lang="ja-JP" altLang="en-US" sz="2400" b="0" dirty="0">
                    <a:latin typeface="Cambria Math" panose="02040503050406030204" pitchFamily="18" charset="0"/>
                  </a:rPr>
                  <a:t>としてトランスコンダクタンスの変化分を考慮すれば小信号解析ができる。</a:t>
                </a:r>
                <a:endParaRPr kumimoji="1" lang="en-US" altLang="ja-JP" sz="2400" b="0" dirty="0">
                  <a:latin typeface="Cambria Math" panose="02040503050406030204" pitchFamily="18" charset="0"/>
                </a:endParaRPr>
              </a:p>
            </p:txBody>
          </p:sp>
        </mc:Choice>
        <mc:Fallback>
          <p:sp>
            <p:nvSpPr>
              <p:cNvPr id="8" name="テキスト ボックス 7">
                <a:extLst>
                  <a:ext uri="{FF2B5EF4-FFF2-40B4-BE49-F238E27FC236}">
                    <a16:creationId xmlns:a16="http://schemas.microsoft.com/office/drawing/2014/main" id="{2A674F32-19FB-E903-B3FF-54EC659BAB45}"/>
                  </a:ext>
                </a:extLst>
              </p:cNvPr>
              <p:cNvSpPr txBox="1">
                <a:spLocks noRot="1" noChangeAspect="1" noMove="1" noResize="1" noEditPoints="1" noAdjustHandles="1" noChangeArrowheads="1" noChangeShapeType="1" noTextEdit="1"/>
              </p:cNvSpPr>
              <p:nvPr/>
            </p:nvSpPr>
            <p:spPr>
              <a:xfrm>
                <a:off x="667259" y="2752313"/>
                <a:ext cx="6499895" cy="2308324"/>
              </a:xfrm>
              <a:prstGeom prst="rect">
                <a:avLst/>
              </a:prstGeom>
              <a:blipFill>
                <a:blip r:embed="rId2"/>
                <a:stretch>
                  <a:fillRect l="-2062" t="-1847" r="-2062" b="-5277"/>
                </a:stretch>
              </a:blipFill>
            </p:spPr>
            <p:txBody>
              <a:bodyPr/>
              <a:lstStyle/>
              <a:p>
                <a:r>
                  <a:rPr lang="ja-JP" altLang="en-US">
                    <a:noFill/>
                  </a:rPr>
                  <a:t> </a:t>
                </a:r>
              </a:p>
            </p:txBody>
          </p:sp>
        </mc:Fallback>
      </mc:AlternateContent>
      <p:pic>
        <p:nvPicPr>
          <p:cNvPr id="9" name="図 8" descr="夜に光っている星&#10;&#10;自動的に生成された説明">
            <a:extLst>
              <a:ext uri="{FF2B5EF4-FFF2-40B4-BE49-F238E27FC236}">
                <a16:creationId xmlns:a16="http://schemas.microsoft.com/office/drawing/2014/main" id="{99B450D0-F57E-7176-9123-D4E2BC94B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293" y="2102479"/>
            <a:ext cx="5350707" cy="3570734"/>
          </a:xfrm>
          <a:prstGeom prst="rect">
            <a:avLst/>
          </a:prstGeom>
        </p:spPr>
      </p:pic>
    </p:spTree>
    <p:extLst>
      <p:ext uri="{BB962C8B-B14F-4D97-AF65-F5344CB8AC3E}">
        <p14:creationId xmlns:p14="http://schemas.microsoft.com/office/powerpoint/2010/main" val="86573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C22650-3BF3-E1A6-B1F8-6AC74B6DA46B}"/>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7BA4EB4E-C83D-DE67-9EBD-F6A8466C11BC}"/>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E3A9E888-9605-6AE1-AF74-013784C13946}"/>
              </a:ext>
            </a:extLst>
          </p:cNvPr>
          <p:cNvSpPr>
            <a:spLocks noGrp="1"/>
          </p:cNvSpPr>
          <p:nvPr>
            <p:ph type="sldNum" sz="quarter" idx="12"/>
          </p:nvPr>
        </p:nvSpPr>
        <p:spPr/>
        <p:txBody>
          <a:bodyPr/>
          <a:lstStyle/>
          <a:p>
            <a:fld id="{6294761A-CFE9-4878-87A7-90ECABD59CE5}" type="slidenum">
              <a:rPr kumimoji="1" lang="ja-JP" altLang="en-US" smtClean="0"/>
              <a:t>9</a:t>
            </a:fld>
            <a:endParaRPr kumimoji="1" lang="ja-JP" altLang="en-US"/>
          </a:p>
        </p:txBody>
      </p:sp>
      <p:sp>
        <p:nvSpPr>
          <p:cNvPr id="5" name="フッター プレースホルダー 4">
            <a:extLst>
              <a:ext uri="{FF2B5EF4-FFF2-40B4-BE49-F238E27FC236}">
                <a16:creationId xmlns:a16="http://schemas.microsoft.com/office/drawing/2014/main" id="{6CA16490-AC3A-C13A-F16F-1014EBB0F57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14" name="図 13" descr="概略図 が含まれている画像&#10;&#10;自動的に生成された説明">
            <a:extLst>
              <a:ext uri="{FF2B5EF4-FFF2-40B4-BE49-F238E27FC236}">
                <a16:creationId xmlns:a16="http://schemas.microsoft.com/office/drawing/2014/main" id="{D1F35911-57A7-68B9-F6F6-2D00D0189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49591"/>
            <a:ext cx="7799848" cy="3941072"/>
          </a:xfrm>
          <a:prstGeom prst="rect">
            <a:avLst/>
          </a:prstGeom>
        </p:spPr>
      </p:pic>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75182A8A-82BE-461C-94A3-8BFB8D090F0C}"/>
                  </a:ext>
                </a:extLst>
              </p:cNvPr>
              <p:cNvSpPr txBox="1"/>
              <p:nvPr/>
            </p:nvSpPr>
            <p:spPr>
              <a:xfrm>
                <a:off x="7319556" y="4144330"/>
                <a:ext cx="4567643" cy="1200329"/>
              </a:xfrm>
              <a:prstGeom prst="rect">
                <a:avLst/>
              </a:prstGeom>
              <a:noFill/>
            </p:spPr>
            <p:txBody>
              <a:bodyPr wrap="square" rtlCol="0">
                <a:spAutoFit/>
              </a:bodyPr>
              <a:lstStyle/>
              <a:p>
                <a14:m>
                  <m:oMath xmlns:m="http://schemas.openxmlformats.org/officeDocument/2006/math">
                    <m:r>
                      <m:rPr>
                        <m:sty m:val="p"/>
                      </m:rPr>
                      <a:rPr kumimoji="1" lang="en-US" altLang="ja-JP" sz="2400" b="0" i="0" smtClean="0">
                        <a:latin typeface="Cambria Math" panose="02040503050406030204" pitchFamily="18" charset="0"/>
                      </a:rPr>
                      <m:t>Δ</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oMath>
                </a14:m>
                <a:r>
                  <a:rPr kumimoji="1" lang="ja-JP" altLang="en-US" sz="2400" dirty="0"/>
                  <a:t>であることが確認できたので、左側の差動半回路について小信号等価解析を行う。</a:t>
                </a:r>
              </a:p>
            </p:txBody>
          </p:sp>
        </mc:Choice>
        <mc:Fallback>
          <p:sp>
            <p:nvSpPr>
              <p:cNvPr id="15" name="テキスト ボックス 14">
                <a:extLst>
                  <a:ext uri="{FF2B5EF4-FFF2-40B4-BE49-F238E27FC236}">
                    <a16:creationId xmlns:a16="http://schemas.microsoft.com/office/drawing/2014/main" id="{75182A8A-82BE-461C-94A3-8BFB8D090F0C}"/>
                  </a:ext>
                </a:extLst>
              </p:cNvPr>
              <p:cNvSpPr txBox="1">
                <a:spLocks noRot="1" noChangeAspect="1" noMove="1" noResize="1" noEditPoints="1" noAdjustHandles="1" noChangeArrowheads="1" noChangeShapeType="1" noTextEdit="1"/>
              </p:cNvSpPr>
              <p:nvPr/>
            </p:nvSpPr>
            <p:spPr>
              <a:xfrm>
                <a:off x="7319556" y="4144330"/>
                <a:ext cx="4567643" cy="1200329"/>
              </a:xfrm>
              <a:prstGeom prst="rect">
                <a:avLst/>
              </a:prstGeom>
              <a:blipFill>
                <a:blip r:embed="rId3"/>
                <a:stretch>
                  <a:fillRect l="-2136" t="-4061" r="-6142" b="-1066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4923420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rgbClr val="FF0000"/>
          </a:solidFill>
          <a:prstDash val="solid"/>
        </a:ln>
      </a:spPr>
      <a:bodyPr rtlCol="0" anchor="ctr"/>
      <a:lstStyle>
        <a:defPPr algn="ctr">
          <a:defRPr kumimoji="1"/>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2400" dirty="0"/>
        </a:defPPr>
      </a:lstStyle>
    </a:txDef>
  </a:objectDefaults>
  <a:extraClrSchemeLst/>
  <a:extLst>
    <a:ext uri="{05A4C25C-085E-4340-85A3-A5531E510DB2}">
      <thm15:themeFamily xmlns:thm15="http://schemas.microsoft.com/office/thememl/2012/main" name="新規 Microsoft PowerPoint プレゼンテーション.pptx" id="{B54D7954-D5A9-48EA-82B7-338E951E9816}" vid="{B5A510DA-B56A-4F80-B1FE-57726345AA0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118</TotalTime>
  <Words>941</Words>
  <Application>Microsoft Office PowerPoint</Application>
  <PresentationFormat>ワイド画面</PresentationFormat>
  <Paragraphs>201</Paragraphs>
  <Slides>23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游ゴシック</vt:lpstr>
      <vt:lpstr>游ゴシック Medium</vt:lpstr>
      <vt:lpstr>Arial</vt:lpstr>
      <vt:lpstr>Cambria Math</vt:lpstr>
      <vt:lpstr>Office テーマ</vt:lpstr>
      <vt:lpstr>出力振幅拡大を目的とする ギルバート乗算回路</vt:lpstr>
      <vt:lpstr>目次</vt:lpstr>
      <vt:lpstr>目的</vt:lpstr>
      <vt:lpstr>背景</vt:lpstr>
      <vt:lpstr>小信号解析</vt:lpstr>
      <vt:lpstr>小信号解析</vt:lpstr>
      <vt:lpstr>小信号解析</vt:lpstr>
      <vt:lpstr>小信号解析</vt:lpstr>
      <vt:lpstr>小信号解析</vt:lpstr>
      <vt:lpstr>小信号解析</vt:lpstr>
      <vt:lpstr>小信号解析</vt:lpstr>
      <vt:lpstr>小信号解析</vt:lpstr>
      <vt:lpstr>小信号解析</vt:lpstr>
      <vt:lpstr>小信号解析</vt:lpstr>
      <vt:lpstr>小信号解析</vt:lpstr>
      <vt:lpstr>nmos差動対を使用する 折り返し型乗算器</vt:lpstr>
      <vt:lpstr>nmos差動対を使用する 折り返し型乗算器</vt:lpstr>
      <vt:lpstr>nmos差動対を使用する 折り返し型乗算器</vt:lpstr>
      <vt:lpstr>nmos差動対を使用する 折り返し型乗算器</vt:lpstr>
      <vt:lpstr>シミュレーション</vt:lpstr>
      <vt:lpstr>シミュレーション</vt:lpstr>
      <vt:lpstr>シミュレーション</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出力振幅拡大を目的とする ギルバート乗算回路</dc:title>
  <dc:creator>KOJIMAHIKARU</dc:creator>
  <cp:lastModifiedBy>KOJIMAHIKARU</cp:lastModifiedBy>
  <cp:revision>1</cp:revision>
  <dcterms:created xsi:type="dcterms:W3CDTF">2023-11-29T14:19:22Z</dcterms:created>
  <dcterms:modified xsi:type="dcterms:W3CDTF">2023-11-29T16:17:46Z</dcterms:modified>
</cp:coreProperties>
</file>