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図プレースホルダー 9">
            <a:extLst>
              <a:ext uri="{FF2B5EF4-FFF2-40B4-BE49-F238E27FC236}">
                <a16:creationId xmlns:a16="http://schemas.microsoft.com/office/drawing/2014/main" id="{27378010-BCCD-181E-02AE-23E85116B1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53" y="960582"/>
            <a:ext cx="11450293" cy="69706"/>
          </a:xfrm>
          <a:gradFill>
            <a:gsLst>
              <a:gs pos="77000">
                <a:srgbClr val="36318F"/>
              </a:gs>
              <a:gs pos="0">
                <a:srgbClr val="36318F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3600000" scaled="0"/>
          </a:gradFill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2023/12/4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試作回路の素子値と</a:t>
            </a:r>
            <a:br>
              <a:rPr kumimoji="1" lang="en-US" altLang="ja-JP" dirty="0"/>
            </a:br>
            <a:r>
              <a:rPr kumimoji="1" lang="ja-JP" altLang="en-US" dirty="0"/>
              <a:t>バッファについて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4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8358D-5DE6-C134-4B60-80508D13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861785-F020-E7FA-9E38-B2A9B884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2C0B9-8AC4-817C-D405-73582BC6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バッファ回路の設計</a:t>
            </a:r>
            <a:r>
              <a:rPr kumimoji="1" lang="en-US" altLang="ja-JP" dirty="0"/>
              <a:t>(</a:t>
            </a:r>
            <a:r>
              <a:rPr kumimoji="1" lang="ja-JP" altLang="en-US" dirty="0"/>
              <a:t>出力振幅の圧迫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4095B2-2195-3E5D-450A-5C99CFB4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5B7D3D-4F68-B388-D491-636551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805871-550D-0C18-F10F-217F23FC4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D8ED2C-BD30-8950-35AB-F3D209275F3D}"/>
                  </a:ext>
                </a:extLst>
              </p:cNvPr>
              <p:cNvSpPr txBox="1"/>
              <p:nvPr/>
            </p:nvSpPr>
            <p:spPr>
              <a:xfrm>
                <a:off x="4590154" y="2737559"/>
                <a:ext cx="6296299" cy="263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合計して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mS</a:t>
                </a:r>
                <a:r>
                  <a:rPr kumimoji="1" lang="ja-JP" altLang="en-US" sz="2400" dirty="0"/>
                  <a:t>になるよう、抵抗を挿入する。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この場合、出力振幅は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kumimoji="1" lang="ja-JP" altLang="en-US" sz="2400" dirty="0"/>
                  <a:t>出力振幅を圧迫することで乗算器の出力が見積もれる？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b="0" dirty="0"/>
                  <a:t>今回</a:t>
                </a:r>
                <a:r>
                  <a:rPr lang="ja-JP" altLang="en-US" sz="2400" dirty="0"/>
                  <a:t>は使わないがもしかしたら使えるかも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D8ED2C-BD30-8950-35AB-F3D209275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154" y="2737559"/>
                <a:ext cx="6296299" cy="2636299"/>
              </a:xfrm>
              <a:prstGeom prst="rect">
                <a:avLst/>
              </a:prstGeom>
              <a:blipFill>
                <a:blip r:embed="rId2"/>
                <a:stretch>
                  <a:fillRect l="-1549" t="-1848" r="-6389" b="-41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718B9AF-00A6-DDF9-9DC3-F4C85451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" y="2092012"/>
            <a:ext cx="3452955" cy="35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1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5DB99-45DC-0AC4-FB40-67F3BF45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40E620-B34E-1B87-72B6-87C79B4C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CFB0F6-6461-C1F6-0362-435A1975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3BD0-D3AF-C469-1AAB-C95A9B00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178ECC7D-C3DB-09D6-AE0B-4A0B7BAC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5" y="1194988"/>
            <a:ext cx="5730437" cy="4011306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B6AA0B9B-2F37-9D38-8FD0-51D07D0E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4988"/>
            <a:ext cx="5730437" cy="401130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98AC3A-940A-D90D-71D5-2CF42DDB3B5C}"/>
              </a:ext>
            </a:extLst>
          </p:cNvPr>
          <p:cNvSpPr txBox="1"/>
          <p:nvPr/>
        </p:nvSpPr>
        <p:spPr>
          <a:xfrm>
            <a:off x="2198914" y="5474046"/>
            <a:ext cx="779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シミュレーション的には問題なく整合が取れている。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過渡解析でも電源をぎりぎりまで使えている。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302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10539-7EE1-FF95-3C44-F72BF838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PAD</a:t>
            </a:r>
            <a:r>
              <a:rPr lang="ja-JP" altLang="en-US" dirty="0"/>
              <a:t>など</a:t>
            </a:r>
            <a:r>
              <a:rPr kumimoji="1" lang="ja-JP" altLang="en-US" dirty="0"/>
              <a:t>を含むシミュレーション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720351-7631-AC74-E287-65676B32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2FAB2D-CABA-9E3A-52DA-E264D665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EFD98-1EDE-F6DE-DC43-DDBFD563D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BDFEF303-8CE2-441C-2F73-792AC96BD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5" y="985790"/>
            <a:ext cx="3858518" cy="2700962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16A0BD43-C145-6F9D-7FCB-390D1B766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7" y="3757016"/>
            <a:ext cx="3858516" cy="2700962"/>
          </a:xfrm>
          <a:prstGeom prst="rect">
            <a:avLst/>
          </a:prstGeom>
        </p:spPr>
      </p:pic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C4BA5A67-A0D3-0C88-0DAA-FAD3AC1C8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04" y="1047047"/>
            <a:ext cx="4842808" cy="33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AF98E-EEEC-6638-B0B3-4198E7E3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70702-ADD4-248A-D729-BB6A4224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73"/>
            <a:ext cx="10515600" cy="498447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ギルバート乗算回路の素子値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シミュレーション結果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バッファ回路の設計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シミュレーション結果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PAD</a:t>
            </a:r>
            <a:r>
              <a:rPr lang="ja-JP" altLang="en-US" dirty="0"/>
              <a:t>など</a:t>
            </a:r>
            <a:r>
              <a:rPr kumimoji="1" lang="ja-JP" altLang="en-US" dirty="0"/>
              <a:t>を含むシミュレーション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75E0B-CA72-C036-B045-3BFDDB0C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658A41-0411-603A-54A6-22C1114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FFA87-E6F2-D4C6-DECB-A3BBEDC43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117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31BE-01FB-5912-5D7B-9A0EEC3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ギルバート乗算回路の素子値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98C717-D47C-218A-A747-B810D1AA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8B13E0-0DB3-40CA-A49C-576393BF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BBD2B-02AD-4185-64E2-B668412CE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25B9A3-435C-87F2-C1EE-01F40697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5" y="1132899"/>
            <a:ext cx="2076450" cy="14668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6970153-E07E-F40C-0C06-AB88552B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5" y="3143522"/>
            <a:ext cx="2076450" cy="1466850"/>
          </a:xfrm>
          <a:prstGeom prst="rect">
            <a:avLst/>
          </a:prstGeom>
        </p:spPr>
      </p:pic>
      <p:pic>
        <p:nvPicPr>
          <p:cNvPr id="9" name="図 8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923F9455-8761-CC77-CCA8-8C086717B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8" y="1357770"/>
            <a:ext cx="9546355" cy="5038354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AA3A60B2-3AF1-7669-BC83-C8939446F045}"/>
              </a:ext>
            </a:extLst>
          </p:cNvPr>
          <p:cNvSpPr/>
          <p:nvPr/>
        </p:nvSpPr>
        <p:spPr>
          <a:xfrm>
            <a:off x="10555527" y="2691213"/>
            <a:ext cx="661851" cy="3608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C1BC2C-2A13-B22D-ED32-E51E79804710}"/>
              </a:ext>
            </a:extLst>
          </p:cNvPr>
          <p:cNvSpPr/>
          <p:nvPr/>
        </p:nvSpPr>
        <p:spPr>
          <a:xfrm>
            <a:off x="4568449" y="1132899"/>
            <a:ext cx="3779520" cy="52240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F936E4-74B7-2B53-53AB-487E2FC42ACC}"/>
              </a:ext>
            </a:extLst>
          </p:cNvPr>
          <p:cNvSpPr txBox="1"/>
          <p:nvPr/>
        </p:nvSpPr>
        <p:spPr>
          <a:xfrm>
            <a:off x="8672787" y="5199283"/>
            <a:ext cx="3185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右側のトランスコンダクタンスを大きくし、倍率を大きくした。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1C7610-0291-694D-9A3B-D58EE6983664}"/>
              </a:ext>
            </a:extLst>
          </p:cNvPr>
          <p:cNvSpPr txBox="1"/>
          <p:nvPr/>
        </p:nvSpPr>
        <p:spPr>
          <a:xfrm>
            <a:off x="5103223" y="2769286"/>
            <a:ext cx="79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0.5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C3B3C7-4317-CCF5-2CDD-31888BDB1982}"/>
              </a:ext>
            </a:extLst>
          </p:cNvPr>
          <p:cNvSpPr txBox="1"/>
          <p:nvPr/>
        </p:nvSpPr>
        <p:spPr>
          <a:xfrm>
            <a:off x="5698535" y="4550134"/>
            <a:ext cx="79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0.7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8A81C7-8BE6-12C9-5A01-9C1E72938284}"/>
              </a:ext>
            </a:extLst>
          </p:cNvPr>
          <p:cNvSpPr txBox="1"/>
          <p:nvPr/>
        </p:nvSpPr>
        <p:spPr>
          <a:xfrm>
            <a:off x="3846166" y="3692281"/>
            <a:ext cx="79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0.9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4ECD9B-4AA1-B074-FF93-8ADB981FC49C}"/>
              </a:ext>
            </a:extLst>
          </p:cNvPr>
          <p:cNvSpPr txBox="1"/>
          <p:nvPr/>
        </p:nvSpPr>
        <p:spPr>
          <a:xfrm>
            <a:off x="370853" y="3244334"/>
            <a:ext cx="79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0.7 V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7F99D3-CFE1-3120-0EC1-5AC375B3734A}"/>
              </a:ext>
            </a:extLst>
          </p:cNvPr>
          <p:cNvSpPr txBox="1"/>
          <p:nvPr/>
        </p:nvSpPr>
        <p:spPr>
          <a:xfrm>
            <a:off x="100887" y="4241040"/>
            <a:ext cx="79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1.1</a:t>
            </a:r>
            <a:r>
              <a:rPr kumimoji="1" lang="en-US" altLang="ja-JP" dirty="0"/>
              <a:t> V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8B8DF2-96F8-5E3A-C3C4-64EDA805E26C}"/>
              </a:ext>
            </a:extLst>
          </p:cNvPr>
          <p:cNvSpPr txBox="1"/>
          <p:nvPr/>
        </p:nvSpPr>
        <p:spPr>
          <a:xfrm>
            <a:off x="50443" y="5143444"/>
            <a:ext cx="89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0.81 V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166FE0-9ED7-04E9-860C-5C1D845BA9A3}"/>
              </a:ext>
            </a:extLst>
          </p:cNvPr>
          <p:cNvSpPr txBox="1"/>
          <p:nvPr/>
        </p:nvSpPr>
        <p:spPr>
          <a:xfrm>
            <a:off x="1866764" y="2235538"/>
            <a:ext cx="89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0.5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3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F6824-36FF-87B9-66D2-CAA7F9C6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C6446-8AC4-7F3C-DDD3-AE834F23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BA3C7C-DC08-B6A3-A8CD-39F4A06E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CE17F-0E99-705C-5787-29151A534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240F0239-3A1F-E432-6019-A1F94336A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3" y="1195895"/>
            <a:ext cx="5085382" cy="35597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8901D1-A617-2AF0-4857-F7BFADBB0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3" r="805" b="40"/>
          <a:stretch/>
        </p:blipFill>
        <p:spPr>
          <a:xfrm>
            <a:off x="6096000" y="1527224"/>
            <a:ext cx="5526707" cy="289711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71754-E4F2-B32A-D33F-0CDF72D323E3}"/>
              </a:ext>
            </a:extLst>
          </p:cNvPr>
          <p:cNvSpPr txBox="1"/>
          <p:nvPr/>
        </p:nvSpPr>
        <p:spPr>
          <a:xfrm>
            <a:off x="7001691" y="4499779"/>
            <a:ext cx="419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安藤さんの乗算器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(</a:t>
            </a:r>
            <a:r>
              <a:rPr lang="ja-JP" altLang="en-US" sz="2400" dirty="0"/>
              <a:t>春学期末発表より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5DDF2-2FF4-FBB0-6581-7163DB1BED6F}"/>
              </a:ext>
            </a:extLst>
          </p:cNvPr>
          <p:cNvSpPr txBox="1"/>
          <p:nvPr/>
        </p:nvSpPr>
        <p:spPr>
          <a:xfrm>
            <a:off x="1013218" y="4725290"/>
            <a:ext cx="419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今回の設計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340309C-20AE-74AA-D862-6374CBF6BD7A}"/>
                  </a:ext>
                </a:extLst>
              </p:cNvPr>
              <p:cNvSpPr txBox="1"/>
              <p:nvPr/>
            </p:nvSpPr>
            <p:spPr>
              <a:xfrm>
                <a:off x="3407967" y="5720953"/>
                <a:ext cx="4441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出力振幅は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±0.3</m:t>
                    </m:r>
                  </m:oMath>
                </a14:m>
                <a:r>
                  <a:rPr kumimoji="1" lang="en-US" altLang="ja-JP" sz="2400" dirty="0"/>
                  <a:t> V</a:t>
                </a:r>
                <a:r>
                  <a:rPr kumimoji="1" lang="ja-JP" altLang="en-US" sz="2400" dirty="0"/>
                  <a:t>程度増加</a:t>
                </a:r>
                <a:r>
                  <a:rPr lang="ja-JP" altLang="en-US" sz="2400" dirty="0"/>
                  <a:t>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340309C-20AE-74AA-D862-6374CBF6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67" y="5720953"/>
                <a:ext cx="4441372" cy="461665"/>
              </a:xfrm>
              <a:prstGeom prst="rect">
                <a:avLst/>
              </a:prstGeom>
              <a:blipFill>
                <a:blip r:embed="rId4"/>
                <a:stretch>
                  <a:fillRect l="-2058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31DBF8-3CE7-F776-3706-4713E81402A1}"/>
                  </a:ext>
                </a:extLst>
              </p:cNvPr>
              <p:cNvSpPr txBox="1"/>
              <p:nvPr/>
            </p:nvSpPr>
            <p:spPr>
              <a:xfrm>
                <a:off x="6601098" y="453523"/>
                <a:ext cx="33528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31DBF8-3CE7-F776-3706-4713E814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98" y="453523"/>
                <a:ext cx="3352800" cy="461665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2A9B1-0420-D997-F48B-4F4975C2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064635-BC9B-AC9E-CF25-9DFB9D2E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33543-B1F3-3146-D83E-3B537E0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C2CA3-BFD6-FE46-D7A6-578738625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0B2F7A-9D54-9505-0E3B-0DB4EDE98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" t="14457" r="660" b="2385"/>
          <a:stretch/>
        </p:blipFill>
        <p:spPr>
          <a:xfrm>
            <a:off x="1371600" y="2083696"/>
            <a:ext cx="8701953" cy="270921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111083-0F65-B90B-AB37-0ECCD12B0387}"/>
              </a:ext>
            </a:extLst>
          </p:cNvPr>
          <p:cNvSpPr txBox="1"/>
          <p:nvPr/>
        </p:nvSpPr>
        <p:spPr>
          <a:xfrm>
            <a:off x="4493623" y="4953548"/>
            <a:ext cx="360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安藤さんの乗算器</a:t>
            </a:r>
          </a:p>
        </p:txBody>
      </p:sp>
    </p:spTree>
    <p:extLst>
      <p:ext uri="{BB962C8B-B14F-4D97-AF65-F5344CB8AC3E}">
        <p14:creationId xmlns:p14="http://schemas.microsoft.com/office/powerpoint/2010/main" val="3107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EB49F-7024-1142-C83C-D784740C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ADF62A-1DFB-584A-145B-C55DE4B7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228B48-0DE4-7C18-6B38-C99BF688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A038A-CF26-D060-99D4-097055C6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187465B9-2206-0D86-E252-503C8626C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2" y="1320137"/>
            <a:ext cx="5232805" cy="3662964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340EC2CE-3BA4-2ADA-5F62-D436E3599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98" y="1320136"/>
            <a:ext cx="5232804" cy="366296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536CF4-F704-A8C9-24E6-66B02512C604}"/>
              </a:ext>
            </a:extLst>
          </p:cNvPr>
          <p:cNvSpPr txBox="1"/>
          <p:nvPr/>
        </p:nvSpPr>
        <p:spPr>
          <a:xfrm>
            <a:off x="2743200" y="5126503"/>
            <a:ext cx="624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/>
              <a:t>遮断周波数はギリギリ</a:t>
            </a:r>
            <a:r>
              <a:rPr lang="en-US" altLang="ja-JP" sz="2400" dirty="0"/>
              <a:t>1 GHz</a:t>
            </a:r>
            <a:r>
              <a:rPr lang="ja-JP" altLang="en-US" sz="2400" dirty="0"/>
              <a:t>程度。</a:t>
            </a:r>
            <a:endParaRPr lang="en-US" altLang="ja-JP" sz="2400" dirty="0"/>
          </a:p>
          <a:p>
            <a:pPr algn="l"/>
            <a:r>
              <a:rPr kumimoji="1" lang="en-US" altLang="ja-JP" sz="2400" dirty="0"/>
              <a:t>1</a:t>
            </a:r>
            <a:r>
              <a:rPr lang="en-US" altLang="ja-JP" sz="2400" dirty="0"/>
              <a:t> GHz</a:t>
            </a:r>
            <a:r>
              <a:rPr lang="ja-JP" altLang="en-US" sz="2400" dirty="0"/>
              <a:t>時の位相は</a:t>
            </a:r>
            <a:r>
              <a:rPr lang="en-US" altLang="ja-JP" sz="2400" dirty="0"/>
              <a:t>-75</a:t>
            </a:r>
            <a:r>
              <a:rPr lang="ja-JP" altLang="en-US" sz="2400" dirty="0"/>
              <a:t> </a:t>
            </a:r>
            <a:r>
              <a:rPr lang="en-US" altLang="ja-JP" sz="2400" dirty="0"/>
              <a:t>deg~-55 deg</a:t>
            </a:r>
            <a:r>
              <a:rPr lang="ja-JP" altLang="en-US" sz="2400" dirty="0"/>
              <a:t>程度。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79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3C65F-1061-2458-9D98-FA29E1F7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D43CEE-A441-B639-E888-67C739F6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D1AF5B-2C98-177F-E7AD-AD4B1291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722ACE-1845-5707-E21B-DED29A906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459A5AB1-BB8A-5FA7-45D6-FEF0DDF49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6" y="1645920"/>
            <a:ext cx="6414682" cy="44902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C0F6CE-91B4-B7A9-3F42-4DE25FFF0B97}"/>
              </a:ext>
            </a:extLst>
          </p:cNvPr>
          <p:cNvSpPr txBox="1"/>
          <p:nvPr/>
        </p:nvSpPr>
        <p:spPr>
          <a:xfrm>
            <a:off x="6892622" y="4065778"/>
            <a:ext cx="511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位相遅れが原因か波形は崩れている。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これが許容されるかはわからない。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490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C1FDD-7B3D-45A9-F7F1-E800C51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1EE67F-E292-1B7C-E8E6-7BDB4578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610829-3C4B-C196-89A2-98CDC66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0A2B92-58D5-33A7-7741-4120ACE6F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87593B0-B8FB-F713-AD48-4CEF08A86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488"/>
            <a:ext cx="4517145" cy="3127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9DC8653-A0B7-F0C7-7F70-76A2467D7A37}"/>
                  </a:ext>
                </a:extLst>
              </p:cNvPr>
              <p:cNvSpPr txBox="1"/>
              <p:nvPr/>
            </p:nvSpPr>
            <p:spPr>
              <a:xfrm>
                <a:off x="4319452" y="1308373"/>
                <a:ext cx="7384869" cy="495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b="0" dirty="0"/>
                  <a:t>乗算器の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出力が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最大になるよう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=1.8−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と置く。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整合が取れていれば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になる。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振幅の下限は</a:t>
                </a:r>
                <a:r>
                  <a:rPr kumimoji="1" lang="en-US" altLang="ja-JP" sz="2400" dirty="0"/>
                  <a:t>KCL</a:t>
                </a:r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dirty="0"/>
                  <a:t>整理すると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が飽和領域で動くためには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つまり、閾値電圧を</a:t>
                </a:r>
                <a:r>
                  <a:rPr kumimoji="1" lang="en-US" altLang="ja-JP" sz="2400" b="0" dirty="0"/>
                  <a:t>0.6 V</a:t>
                </a:r>
                <a:r>
                  <a:rPr kumimoji="1" lang="ja-JP" altLang="en-US" sz="2400" b="0" dirty="0"/>
                  <a:t>としたとき最大振幅は</a:t>
                </a:r>
                <a:br>
                  <a:rPr kumimoji="1" lang="en-US" altLang="ja-JP" sz="2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2400" b="0" dirty="0"/>
                  <a:t> V</a:t>
                </a:r>
                <a:r>
                  <a:rPr kumimoji="1" lang="ja-JP" altLang="en-US" sz="2400" b="0" dirty="0"/>
                  <a:t>の時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±0.6</m:t>
                    </m:r>
                  </m:oMath>
                </a14:m>
                <a:r>
                  <a:rPr kumimoji="1" lang="en-US" altLang="ja-JP" sz="2400" b="0" dirty="0"/>
                  <a:t> V</a:t>
                </a:r>
                <a:r>
                  <a:rPr kumimoji="1" lang="ja-JP" altLang="en-US" sz="2400" b="0" dirty="0"/>
                  <a:t>と分かる。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9DC8653-A0B7-F0C7-7F70-76A2467D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52" y="1308373"/>
                <a:ext cx="7384869" cy="4951484"/>
              </a:xfrm>
              <a:prstGeom prst="rect">
                <a:avLst/>
              </a:prstGeom>
              <a:blipFill>
                <a:blip r:embed="rId3"/>
                <a:stretch>
                  <a:fillRect l="-1321" t="-862" r="-5367" b="-1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16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E4ECE-30F1-DD9E-E127-C4CFB4CD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C72B77-A424-7455-F158-BF0F6AA0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C94CD3-DCE8-2FD2-BE41-83C139D9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48DCC7-289C-96B0-5A46-F409F8541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585DA17-C569-CF10-F427-209ADE1FA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488"/>
            <a:ext cx="4517145" cy="3127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D9FC3D4-00BE-A807-47F9-2AEDB077D75B}"/>
                  </a:ext>
                </a:extLst>
              </p:cNvPr>
              <p:cNvSpPr txBox="1"/>
              <p:nvPr/>
            </p:nvSpPr>
            <p:spPr>
              <a:xfrm>
                <a:off x="5259977" y="1926542"/>
                <a:ext cx="62701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V</a:t>
                </a:r>
                <a:r>
                  <a:rPr lang="ja-JP" altLang="en-US" sz="2400" dirty="0"/>
                  <a:t>の時で設計を行うと、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となるので、この直流電位で</a:t>
                </a:r>
                <a:r>
                  <a:rPr lang="en-US" altLang="ja-JP" sz="2400" dirty="0"/>
                  <a:t>6 mA</a:t>
                </a:r>
                <a:r>
                  <a:rPr lang="ja-JP" altLang="en-US" sz="2400" dirty="0"/>
                  <a:t>流す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を設計すれば整合が取れる。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設計した素子値は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D9FC3D4-00BE-A807-47F9-2AEDB077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77" y="1926542"/>
                <a:ext cx="6270171" cy="2308324"/>
              </a:xfrm>
              <a:prstGeom prst="rect">
                <a:avLst/>
              </a:prstGeom>
              <a:blipFill>
                <a:blip r:embed="rId3"/>
                <a:stretch>
                  <a:fillRect l="-1556" t="-2111" r="-97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4A7BBD4B-95E9-7647-161A-C8DD27555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600" y="4472530"/>
            <a:ext cx="2056923" cy="11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7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5FF9004-2806-407E-B624-722B1DC2BCB0}" vid="{1D795325-10BD-4E1E-AF2C-A1491C35973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134</TotalTime>
  <Words>499</Words>
  <Application>Microsoft Office PowerPoint</Application>
  <PresentationFormat>ワイド画面</PresentationFormat>
  <Paragraphs>100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Medium</vt:lpstr>
      <vt:lpstr>Arial</vt:lpstr>
      <vt:lpstr>Cambria Math</vt:lpstr>
      <vt:lpstr>Office テーマ</vt:lpstr>
      <vt:lpstr>試作回路の素子値と バッファについて</vt:lpstr>
      <vt:lpstr>目次</vt:lpstr>
      <vt:lpstr>ギルバート乗算回路の素子値</vt:lpstr>
      <vt:lpstr>シミュレーション結果</vt:lpstr>
      <vt:lpstr>シミュレーション結果</vt:lpstr>
      <vt:lpstr>シミュレーション結果</vt:lpstr>
      <vt:lpstr>シミュレーション結果</vt:lpstr>
      <vt:lpstr>バッファ回路の設計</vt:lpstr>
      <vt:lpstr>バッファ回路の設計</vt:lpstr>
      <vt:lpstr>バッファ回路の設計(出力振幅の圧迫)</vt:lpstr>
      <vt:lpstr>シミュレーション結果</vt:lpstr>
      <vt:lpstr>PADなどを含むシミュレーション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KOJIMAHIKARU</cp:lastModifiedBy>
  <cp:revision>2</cp:revision>
  <dcterms:created xsi:type="dcterms:W3CDTF">2023-12-03T16:04:44Z</dcterms:created>
  <dcterms:modified xsi:type="dcterms:W3CDTF">2023-12-03T18:19:37Z</dcterms:modified>
</cp:coreProperties>
</file>