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45719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F05088-508F-B237-E8EB-2B740616E64E}"/>
              </a:ext>
            </a:extLst>
          </p:cNvPr>
          <p:cNvSpPr/>
          <p:nvPr userDrawn="1"/>
        </p:nvSpPr>
        <p:spPr>
          <a:xfrm>
            <a:off x="370853" y="960582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2023/12/11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S/N</a:t>
            </a:r>
            <a:r>
              <a:rPr lang="ja-JP" altLang="en-US" dirty="0"/>
              <a:t>比の向上を目的とする</a:t>
            </a:r>
            <a:br>
              <a:rPr lang="en-US" altLang="ja-JP" dirty="0"/>
            </a:br>
            <a:r>
              <a:rPr lang="ja-JP" altLang="en-US" dirty="0"/>
              <a:t>出力振幅の拡大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　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11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明治大学　波動信号処理回路研究室　</a:t>
            </a:r>
            <a:r>
              <a:rPr kumimoji="1" lang="en-US" altLang="ja-JP" dirty="0"/>
              <a:t>B4</a:t>
            </a:r>
            <a:r>
              <a:rPr lang="ja-JP" altLang="en-US" dirty="0"/>
              <a:t> </a:t>
            </a:r>
            <a:r>
              <a:rPr kumimoji="1" lang="ja-JP" altLang="en-US" dirty="0"/>
              <a:t>小島 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BA4CE-100E-AA26-1E20-021803C0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F76B3-10A5-BA6C-B18A-605DE84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2710E-0073-452B-D4C8-D8ED8E42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9A628-8F9D-C873-BAD0-54BB5F78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1ACCA-4930-96D0-844C-3388212A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A4010-4CCB-EDE7-6EBE-8A1FCB148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973CED7-0ADD-1E8B-641A-9C6EAE7A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4" y="1089659"/>
            <a:ext cx="5423806" cy="3796665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F288867B-2DCE-4E42-7028-D7A0D014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9660"/>
            <a:ext cx="5423806" cy="379666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A2822E-F4CD-BB62-4426-E60525517E16}"/>
              </a:ext>
            </a:extLst>
          </p:cNvPr>
          <p:cNvSpPr txBox="1"/>
          <p:nvPr/>
        </p:nvSpPr>
        <p:spPr>
          <a:xfrm>
            <a:off x="1745797" y="488071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DC</a:t>
            </a:r>
            <a:r>
              <a:rPr kumimoji="1" lang="ja-JP" altLang="en-US" sz="2400" dirty="0"/>
              <a:t>解析結果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C9113C-9112-DF7B-FCFF-DC3526AC3069}"/>
              </a:ext>
            </a:extLst>
          </p:cNvPr>
          <p:cNvSpPr txBox="1"/>
          <p:nvPr/>
        </p:nvSpPr>
        <p:spPr>
          <a:xfrm>
            <a:off x="7169603" y="488071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AC</a:t>
            </a:r>
            <a:r>
              <a:rPr kumimoji="1" lang="ja-JP" altLang="en-US" sz="2400" dirty="0"/>
              <a:t>解析結果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2A4EFD-E05B-0F12-46E5-0093CEF045EC}"/>
              </a:ext>
            </a:extLst>
          </p:cNvPr>
          <p:cNvSpPr txBox="1"/>
          <p:nvPr/>
        </p:nvSpPr>
        <p:spPr>
          <a:xfrm>
            <a:off x="2100573" y="5352841"/>
            <a:ext cx="799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乗算はできていることが分かる。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測定の都合で</a:t>
            </a:r>
            <a:r>
              <a:rPr lang="en-US" altLang="ja-JP" sz="2400" dirty="0"/>
              <a:t>1/4</a:t>
            </a:r>
            <a:r>
              <a:rPr lang="ja-JP" altLang="en-US" sz="2400" dirty="0"/>
              <a:t>倍、</a:t>
            </a:r>
            <a:r>
              <a:rPr lang="en-US" altLang="ja-JP" sz="2400" dirty="0"/>
              <a:t>-12 dB</a:t>
            </a:r>
            <a:r>
              <a:rPr lang="ja-JP" altLang="en-US" sz="2400" dirty="0"/>
              <a:t>程度減衰している。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それほど性能は落ちていなそう。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1667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72F2B-2C4B-928C-9AE7-302B9A8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444E6D-D2D9-9FCC-FE37-CF78234D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A86A10-5D1E-4532-D469-29B64B11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C7189-5F8C-8E48-67DE-F96ACBD1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BB410ED1-D7BC-1809-AFFB-58B7A392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163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A86547D-16AD-00D1-6376-9CA9C60F6F36}"/>
                  </a:ext>
                </a:extLst>
              </p:cNvPr>
              <p:cNvSpPr txBox="1"/>
              <p:nvPr/>
            </p:nvSpPr>
            <p:spPr>
              <a:xfrm>
                <a:off x="2476769" y="5513695"/>
                <a:ext cx="7534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 err="1"/>
                  <a:t>dft</a:t>
                </a:r>
                <a:r>
                  <a:rPr kumimoji="1" lang="ja-JP" altLang="en-US" sz="2400" dirty="0"/>
                  <a:t>。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入力の半分の電圧が回路に入る。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A86547D-16AD-00D1-6376-9CA9C60F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9" y="5513695"/>
                <a:ext cx="753427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8FE58511-81BF-7960-C879-39FD861CC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065163"/>
            <a:ext cx="619211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9BCA1-3138-4BD6-09BC-11815322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7554E5-1E11-578E-8662-2DB61564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09618E-640E-0B42-0EF1-F745080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B1F71-B7C6-956B-111E-B4301A45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ACE26-D6D6-56F4-685A-858AA58F0EBD}"/>
                  </a:ext>
                </a:extLst>
              </p:cNvPr>
              <p:cNvSpPr txBox="1"/>
              <p:nvPr/>
            </p:nvSpPr>
            <p:spPr>
              <a:xfrm>
                <a:off x="1092795" y="5481055"/>
                <a:ext cx="10006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 err="1"/>
                  <a:t>dft</a:t>
                </a:r>
                <a:r>
                  <a:rPr kumimoji="1" lang="ja-JP" altLang="en-US" sz="2400" dirty="0"/>
                  <a:t>。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回路単体と同様歪が見える。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ACE26-D6D6-56F4-685A-858AA58F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95" y="5481055"/>
                <a:ext cx="1000641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C313D39-9EFD-4AE1-D823-C82CCE239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005"/>
            <a:ext cx="6192114" cy="4334480"/>
          </a:xfrm>
          <a:prstGeom prst="rect">
            <a:avLst/>
          </a:prstGeom>
        </p:spPr>
      </p:pic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003F731F-4A83-BDF8-6822-7413E6464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6" y="1071005"/>
            <a:ext cx="619211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30E33-6707-B99D-8B20-BDF9941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694122-028E-8011-2548-1CD7D7D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7DED6-D882-C2B1-E747-D10BE6B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A49C6-9D29-85E8-BBA7-F8A4245EC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FD9C9-EBFB-2ABD-D5DB-B728CCDBCF93}"/>
              </a:ext>
            </a:extLst>
          </p:cNvPr>
          <p:cNvSpPr txBox="1"/>
          <p:nvPr/>
        </p:nvSpPr>
        <p:spPr>
          <a:xfrm>
            <a:off x="1551953" y="2814619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シミュレーション上では出力振幅拡大を確認できた。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周波数特性は従来型に比べ少し落ちてしまう。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同軸ケーブルなどの影響を受けても動作すると考えられる。</a:t>
            </a:r>
          </a:p>
        </p:txBody>
      </p:sp>
    </p:spTree>
    <p:extLst>
      <p:ext uri="{BB962C8B-B14F-4D97-AF65-F5344CB8AC3E}">
        <p14:creationId xmlns:p14="http://schemas.microsoft.com/office/powerpoint/2010/main" val="11784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DF311-09F7-200F-5E52-C46501B5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1EC1D-0675-5B18-4568-5461A4CFB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C3855-CE59-19D9-D922-F46995B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560BA-FB21-19D7-B3EA-10CC54D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F7E83D-61D5-C5E8-BE36-746451E40637}"/>
              </a:ext>
            </a:extLst>
          </p:cNvPr>
          <p:cNvSpPr txBox="1"/>
          <p:nvPr/>
        </p:nvSpPr>
        <p:spPr>
          <a:xfrm>
            <a:off x="1650274" y="2075955"/>
            <a:ext cx="8891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背景・目的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提案回路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</a:t>
            </a:r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チップレベルでのシミュレーション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1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84DF-B8C9-4554-CDC6-C817C09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E2DA88-082D-C947-9C3E-635903E6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8A0E9-7EB6-9456-1037-4CA153B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78FE5-B14D-FF5A-DEF0-D6F094CB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8FEAF4-C8A7-9960-6495-AAF845A4F12E}"/>
              </a:ext>
            </a:extLst>
          </p:cNvPr>
          <p:cNvSpPr txBox="1"/>
          <p:nvPr/>
        </p:nvSpPr>
        <p:spPr>
          <a:xfrm>
            <a:off x="1928579" y="3183951"/>
            <a:ext cx="833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七つの出力の積和演算では信号振幅が制限される。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⇓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各乗算器の出力範囲を広げることで</a:t>
            </a:r>
            <a:r>
              <a:rPr lang="en-US" altLang="ja-JP" sz="2400" dirty="0"/>
              <a:t>S/N</a:t>
            </a:r>
            <a:r>
              <a:rPr lang="ja-JP" altLang="en-US" sz="2400" dirty="0"/>
              <a:t>比の向上を目指す。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0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7E32-64C8-9FA8-7900-23F509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57B931-2735-6158-A5A0-5D23CE12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7BF82F-F65F-C472-4783-428DC8B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4D96-04D5-F146-776D-30CBAE963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星, 時計, 夜 が含まれている画像&#10;&#10;自動的に生成された説明">
            <a:extLst>
              <a:ext uri="{FF2B5EF4-FFF2-40B4-BE49-F238E27FC236}">
                <a16:creationId xmlns:a16="http://schemas.microsoft.com/office/drawing/2014/main" id="{55392084-9D1D-E56E-4B11-6146BB15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9" y="1504924"/>
            <a:ext cx="4613941" cy="3536677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738DEF0F-43B3-BAD9-47B2-E085CD9C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3" y="1661810"/>
            <a:ext cx="6305006" cy="3321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0BA858-318A-080A-F35D-99BAAF4AF9AC}"/>
              </a:ext>
            </a:extLst>
          </p:cNvPr>
          <p:cNvSpPr txBox="1"/>
          <p:nvPr/>
        </p:nvSpPr>
        <p:spPr>
          <a:xfrm>
            <a:off x="1436913" y="4983089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従来型の乗算器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9E38BD-7FFF-B4A6-76AE-4F9DF3BD073A}"/>
              </a:ext>
            </a:extLst>
          </p:cNvPr>
          <p:cNvSpPr txBox="1"/>
          <p:nvPr/>
        </p:nvSpPr>
        <p:spPr>
          <a:xfrm>
            <a:off x="6823165" y="4983090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今回提案する乗算器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04B8AA4-0364-5B24-B9BF-303CC2FA2DA4}"/>
              </a:ext>
            </a:extLst>
          </p:cNvPr>
          <p:cNvSpPr/>
          <p:nvPr/>
        </p:nvSpPr>
        <p:spPr>
          <a:xfrm>
            <a:off x="4892188" y="3364216"/>
            <a:ext cx="1114698" cy="548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5ED43E-7C75-8DB9-C3D5-8A111D35FFB7}"/>
              </a:ext>
            </a:extLst>
          </p:cNvPr>
          <p:cNvSpPr txBox="1"/>
          <p:nvPr/>
        </p:nvSpPr>
        <p:spPr>
          <a:xfrm>
            <a:off x="2351314" y="5819972"/>
            <a:ext cx="74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縦に積み上げる構造から信号を横に伝える構造へ。</a:t>
            </a:r>
          </a:p>
        </p:txBody>
      </p:sp>
    </p:spTree>
    <p:extLst>
      <p:ext uri="{BB962C8B-B14F-4D97-AF65-F5344CB8AC3E}">
        <p14:creationId xmlns:p14="http://schemas.microsoft.com/office/powerpoint/2010/main" val="4587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251C0ADB-D9F4-A3E7-7E24-8E0C6D0C7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4" y="1100515"/>
            <a:ext cx="5395497" cy="377684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A80248E-3EAE-8C28-26C1-1B97E986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30" y="1100515"/>
            <a:ext cx="5395497" cy="37768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0DAA51-3D4B-88B3-5F59-45A1E31F87C4}"/>
              </a:ext>
            </a:extLst>
          </p:cNvPr>
          <p:cNvSpPr txBox="1"/>
          <p:nvPr/>
        </p:nvSpPr>
        <p:spPr>
          <a:xfrm>
            <a:off x="1019507" y="4889522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提案回路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7989D-B105-0B45-3BEE-6B5D2AA2035D}"/>
              </a:ext>
            </a:extLst>
          </p:cNvPr>
          <p:cNvSpPr txBox="1"/>
          <p:nvPr/>
        </p:nvSpPr>
        <p:spPr>
          <a:xfrm>
            <a:off x="6800853" y="4889523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関根研　安藤さんの乗算器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06F1DA-0FC8-A5D8-CA50-7EE00A22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</a:t>
            </a:r>
            <a:r>
              <a:rPr kumimoji="1" lang="en-US" altLang="ja-JP" dirty="0"/>
              <a:t>DC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A1273-EF58-9B5C-5190-CCD094D1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79D9E-AE72-5EF0-97E5-A618C9D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BCB59-C5A7-FF6E-D8EF-1CE1322E0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2439A-5746-ED38-AA54-82A2C53E0C34}"/>
                  </a:ext>
                </a:extLst>
              </p:cNvPr>
              <p:cNvSpPr txBox="1"/>
              <p:nvPr/>
            </p:nvSpPr>
            <p:spPr>
              <a:xfrm>
                <a:off x="1581150" y="5350190"/>
                <a:ext cx="902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kumimoji="1" lang="en-US" altLang="ja-JP" sz="2400" dirty="0"/>
                  <a:t>0.1 V</a:t>
                </a:r>
                <a:r>
                  <a:rPr kumimoji="1" lang="ja-JP" altLang="en-US" sz="2400" dirty="0"/>
                  <a:t>の範囲で線形に変化。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安藤さんの乗算器と比較して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lang="ja-JP" altLang="en-US" sz="2400" dirty="0"/>
                  <a:t>の点で</a:t>
                </a:r>
                <a:endParaRPr lang="en-US" altLang="ja-JP" sz="2400" dirty="0"/>
              </a:p>
              <a:p>
                <a:pPr algn="ctr"/>
                <a:r>
                  <a:rPr kumimoji="1" lang="en-US" altLang="ja-JP" sz="2400" dirty="0"/>
                  <a:t>0.45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V</a:t>
                </a:r>
                <a:r>
                  <a:rPr lang="ja-JP" altLang="en-US" sz="2400" dirty="0"/>
                  <a:t>⇒</a:t>
                </a:r>
                <a:r>
                  <a:rPr lang="en-US" altLang="ja-JP" sz="2400" dirty="0"/>
                  <a:t>0.58 V</a:t>
                </a:r>
                <a:r>
                  <a:rPr lang="ja-JP" altLang="en-US" sz="2400" dirty="0"/>
                  <a:t>に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割程度増加。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2439A-5746-ED38-AA54-82A2C53E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5350190"/>
                <a:ext cx="9029700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DC16F-BE01-5B79-A7A9-F569BC3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シミュレーション・</a:t>
            </a:r>
            <a:r>
              <a:rPr lang="en-US" altLang="ja-JP" dirty="0"/>
              <a:t>AC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D37CDF-03BE-1C6F-949A-D1548022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DF2025-030A-FC02-794B-C56BDF82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DFCA2-94E0-2678-C5A6-DA0115EC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751A96F1-F6D1-15E6-D1A0-AFDA5501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" y="1361122"/>
            <a:ext cx="7145110" cy="50015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EE794D-9F83-4389-2DBC-BC615AB51F4B}"/>
                  </a:ext>
                </a:extLst>
              </p:cNvPr>
              <p:cNvSpPr txBox="1"/>
              <p:nvPr/>
            </p:nvSpPr>
            <p:spPr>
              <a:xfrm>
                <a:off x="7240297" y="2523083"/>
                <a:ext cx="468506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kumimoji="1" lang="ja-JP" altLang="en-US" sz="2400" dirty="0"/>
                  <a:t>での</a:t>
                </a:r>
                <a:r>
                  <a:rPr kumimoji="1" lang="en-US" altLang="ja-JP" sz="2400" dirty="0"/>
                  <a:t>AC</a:t>
                </a:r>
                <a:r>
                  <a:rPr kumimoji="1" lang="ja-JP" altLang="en-US" sz="2400" dirty="0"/>
                  <a:t>解析結果。</a:t>
                </a:r>
                <a:endParaRPr kumimoji="1" lang="en-US" altLang="ja-JP" sz="2400" dirty="0"/>
              </a:p>
              <a:p>
                <a:pPr algn="ctr"/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提案回路の遮断周波数 </a:t>
                </a:r>
                <a:r>
                  <a:rPr kumimoji="1" lang="en-US" altLang="ja-JP" sz="2400" dirty="0"/>
                  <a:t>: 1.1 GHz</a:t>
                </a:r>
              </a:p>
              <a:p>
                <a:pPr algn="ctr"/>
                <a:r>
                  <a:rPr kumimoji="1" lang="ja-JP" altLang="en-US" sz="2400" dirty="0"/>
                  <a:t>従来型の遮断周波数 </a:t>
                </a:r>
                <a:r>
                  <a:rPr kumimoji="1" lang="en-US" altLang="ja-JP" sz="2400" dirty="0"/>
                  <a:t>: 4.4 GHz</a:t>
                </a:r>
              </a:p>
              <a:p>
                <a:pPr algn="ctr"/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遮断周波数・位相特性ともに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従来型のものからは劣化。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EE794D-9F83-4389-2DBC-BC615AB5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97" y="2523083"/>
                <a:ext cx="4685066" cy="2677656"/>
              </a:xfrm>
              <a:prstGeom prst="rect">
                <a:avLst/>
              </a:prstGeom>
              <a:blipFill>
                <a:blip r:embed="rId3"/>
                <a:stretch>
                  <a:fillRect l="-1042" t="-1822" r="-911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0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01176-D5FE-A129-7250-509253E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シミュレーション・過渡解析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94AAB4-31C0-3288-2630-9CB30464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5BDCA-17F1-E4FD-A7E6-F5781BA3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10605-4051-E28A-E7C5-2D1BAFB3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DB45467-E807-81DF-B7FC-BED6543A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199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43A742-74B3-BABD-DA84-62901BF4A19C}"/>
                  </a:ext>
                </a:extLst>
              </p:cNvPr>
              <p:cNvSpPr txBox="1"/>
              <p:nvPr/>
            </p:nvSpPr>
            <p:spPr>
              <a:xfrm>
                <a:off x="2467244" y="5401244"/>
                <a:ext cx="7534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 err="1"/>
                  <a:t>dft</a:t>
                </a:r>
                <a:r>
                  <a:rPr kumimoji="1" lang="ja-JP" altLang="en-US" sz="2400" dirty="0"/>
                  <a:t>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43A742-74B3-BABD-DA84-62901BF4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44" y="5401244"/>
                <a:ext cx="753427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D642698F-1D75-1824-1C6B-9B577B80C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066764"/>
            <a:ext cx="619211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7606-ACA5-8045-65FC-3D31C28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シミュレーション・過渡解析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1FCD39-3F30-3C18-0B31-287163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8B94C9-B275-F957-4DB8-F9585C5D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C177F-B30A-907B-DB61-D98238C79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2009E65-69E7-CDDA-B369-38F62FA1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64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89F1AAF-A67A-3B60-C383-AA5A83E65A68}"/>
                  </a:ext>
                </a:extLst>
              </p:cNvPr>
              <p:cNvSpPr txBox="1"/>
              <p:nvPr/>
            </p:nvSpPr>
            <p:spPr>
              <a:xfrm>
                <a:off x="2467244" y="5401244"/>
                <a:ext cx="7534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 err="1"/>
                  <a:t>dft</a:t>
                </a:r>
                <a:r>
                  <a:rPr lang="ja-JP" altLang="en-US" sz="2400" dirty="0"/>
                  <a:t>。</a:t>
                </a:r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奇数時高調波が乗っている様子が分かる。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89F1AAF-A67A-3B60-C383-AA5A83E6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44" y="5401244"/>
                <a:ext cx="7534275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3DADA7D5-8DDF-DCF7-CA41-37BFA80CE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066764"/>
            <a:ext cx="619211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7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A9F12-BD8B-DFB9-58E4-B236A0B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F3727B-DA10-2C53-A4BF-DF007292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BDB403-9EDA-7C7C-3E34-735577D5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D61B-071A-9A9E-061B-63DFB5C6A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E2160ADE-81F9-4616-064C-F4B3F0D3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7" y="1239606"/>
            <a:ext cx="7170033" cy="29799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DAEDA5-E76D-D040-8C7A-E73E0F6B3C97}"/>
              </a:ext>
            </a:extLst>
          </p:cNvPr>
          <p:cNvSpPr txBox="1"/>
          <p:nvPr/>
        </p:nvSpPr>
        <p:spPr>
          <a:xfrm>
            <a:off x="5872162" y="4619524"/>
            <a:ext cx="6005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高周波を入力する場合図のような寄生素子が影響を及ぼす。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⇓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これを含めたシミュレーションを行う。</a:t>
            </a:r>
          </a:p>
        </p:txBody>
      </p:sp>
      <p:pic>
        <p:nvPicPr>
          <p:cNvPr id="10" name="図 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FB806C8-628A-7C88-2C85-14F8D5ADE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7" y="4426674"/>
            <a:ext cx="1709931" cy="1554483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7B5CA693-2EC2-7A8F-7C6A-5C36E47F3685}"/>
              </a:ext>
            </a:extLst>
          </p:cNvPr>
          <p:cNvSpPr/>
          <p:nvPr/>
        </p:nvSpPr>
        <p:spPr>
          <a:xfrm rot="17798788">
            <a:off x="2413546" y="3534067"/>
            <a:ext cx="1285875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CD6BF0-A01B-73F3-245A-128C93480A49}"/>
              </a:ext>
            </a:extLst>
          </p:cNvPr>
          <p:cNvSpPr txBox="1"/>
          <p:nvPr/>
        </p:nvSpPr>
        <p:spPr>
          <a:xfrm>
            <a:off x="2567041" y="5165815"/>
            <a:ext cx="101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X450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8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540</TotalTime>
  <Words>543</Words>
  <Application>Microsoft Office PowerPoint</Application>
  <PresentationFormat>ワイド画面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Medium</vt:lpstr>
      <vt:lpstr>Arial</vt:lpstr>
      <vt:lpstr>Cambria Math</vt:lpstr>
      <vt:lpstr>Office テーマ</vt:lpstr>
      <vt:lpstr>S/N比の向上を目的とする 出力振幅の拡大</vt:lpstr>
      <vt:lpstr>目次</vt:lpstr>
      <vt:lpstr>背景・目的</vt:lpstr>
      <vt:lpstr>提案回路</vt:lpstr>
      <vt:lpstr>シミュレーション・DC解析</vt:lpstr>
      <vt:lpstr>シミュレーション・AC解析</vt:lpstr>
      <vt:lpstr>シミュレーション・過渡解析</vt:lpstr>
      <vt:lpstr>シミュレーション・過渡解析</vt:lpstr>
      <vt:lpstr>チップレベルでのシミュレーション</vt:lpstr>
      <vt:lpstr>チップレベルでのシミュレーション</vt:lpstr>
      <vt:lpstr>チップレベルでのシミュレーション</vt:lpstr>
      <vt:lpstr>チップレベルでのシミュレーション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Hikaru Kojima</cp:lastModifiedBy>
  <cp:revision>4</cp:revision>
  <dcterms:created xsi:type="dcterms:W3CDTF">2023-12-04T14:05:51Z</dcterms:created>
  <dcterms:modified xsi:type="dcterms:W3CDTF">2023-12-07T10:43:13Z</dcterms:modified>
</cp:coreProperties>
</file>