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295936" y="3769527"/>
            <a:ext cx="7600128" cy="45719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FF05088-508F-B237-E8EB-2B740616E64E}"/>
              </a:ext>
            </a:extLst>
          </p:cNvPr>
          <p:cNvSpPr/>
          <p:nvPr userDrawn="1"/>
        </p:nvSpPr>
        <p:spPr>
          <a:xfrm>
            <a:off x="370853" y="960582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2023/12/11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S/N</a:t>
            </a:r>
            <a:r>
              <a:rPr lang="ja-JP" altLang="en-US" dirty="0"/>
              <a:t>比の向上を目的とする</a:t>
            </a:r>
            <a:br>
              <a:rPr lang="en-US" altLang="ja-JP" dirty="0"/>
            </a:br>
            <a:r>
              <a:rPr lang="ja-JP" altLang="en-US" dirty="0"/>
              <a:t>出力振幅の拡大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</a:t>
            </a:r>
            <a:r>
              <a:rPr kumimoji="1" lang="ja-JP" altLang="en-US" dirty="0"/>
              <a:t>年　</a:t>
            </a:r>
            <a:r>
              <a:rPr kumimoji="1" lang="en-US" altLang="ja-JP" dirty="0"/>
              <a:t>12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11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明治大学　波動信号処理回路研究室　</a:t>
            </a:r>
            <a:r>
              <a:rPr kumimoji="1" lang="en-US" altLang="ja-JP" dirty="0"/>
              <a:t>B4</a:t>
            </a:r>
            <a:r>
              <a:rPr lang="ja-JP" altLang="en-US" dirty="0"/>
              <a:t> </a:t>
            </a:r>
            <a:r>
              <a:rPr kumimoji="1" lang="ja-JP" altLang="en-US" dirty="0"/>
              <a:t>小島 光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0BA4CE-100E-AA26-1E20-021803C0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DF76B3-10A5-BA6C-B18A-605DE840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2710E-0073-452B-D4C8-D8ED8E42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/>
              <a:t>チップレベルでのシミュレーション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69A628-8F9D-C873-BAD0-54BB5F78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81ACCA-4930-96D0-844C-3388212A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0A4010-4CCB-EDE7-6EBE-8A1FCB148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11" name="図 10" descr="グラフ&#10;&#10;自動的に生成された説明">
            <a:extLst>
              <a:ext uri="{FF2B5EF4-FFF2-40B4-BE49-F238E27FC236}">
                <a16:creationId xmlns:a16="http://schemas.microsoft.com/office/drawing/2014/main" id="{F288867B-2DCE-4E42-7028-D7A0D0149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89660"/>
            <a:ext cx="5423806" cy="379666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A2822E-F4CD-BB62-4426-E60525517E16}"/>
              </a:ext>
            </a:extLst>
          </p:cNvPr>
          <p:cNvSpPr txBox="1"/>
          <p:nvPr/>
        </p:nvSpPr>
        <p:spPr>
          <a:xfrm>
            <a:off x="1745797" y="4880719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DC</a:t>
            </a:r>
            <a:r>
              <a:rPr kumimoji="1" lang="ja-JP" altLang="en-US" sz="2400" dirty="0"/>
              <a:t>解析結果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C9113C-9112-DF7B-FCFF-DC3526AC3069}"/>
              </a:ext>
            </a:extLst>
          </p:cNvPr>
          <p:cNvSpPr txBox="1"/>
          <p:nvPr/>
        </p:nvSpPr>
        <p:spPr>
          <a:xfrm>
            <a:off x="7169603" y="4880718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AC</a:t>
            </a:r>
            <a:r>
              <a:rPr kumimoji="1" lang="ja-JP" altLang="en-US" sz="2400" dirty="0"/>
              <a:t>解析結果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B2A4EFD-E05B-0F12-46E5-0093CEF045EC}"/>
                  </a:ext>
                </a:extLst>
              </p:cNvPr>
              <p:cNvSpPr txBox="1"/>
              <p:nvPr/>
            </p:nvSpPr>
            <p:spPr>
              <a:xfrm>
                <a:off x="1097911" y="5352841"/>
                <a:ext cx="99961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dirty="0"/>
                  <a:t>乗算はできていることが分かる。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𝑚𝑒𝑎𝑠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=(1/4)⋅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 (p.6</a:t>
                </a:r>
                <a:r>
                  <a:rPr kumimoji="1" lang="ja-JP" altLang="en-US" sz="2400" dirty="0"/>
                  <a:t>より</a:t>
                </a:r>
                <a:r>
                  <a:rPr kumimoji="1" lang="en-US" altLang="ja-JP" sz="2400" dirty="0"/>
                  <a:t>12 dB</a:t>
                </a:r>
                <a:r>
                  <a:rPr kumimoji="1" lang="ja-JP" altLang="en-US" sz="2400" dirty="0"/>
                  <a:t>減衰</a:t>
                </a:r>
                <a:r>
                  <a:rPr kumimoji="1" lang="en-US" altLang="ja-JP" sz="2400" dirty="0"/>
                  <a:t>)</a:t>
                </a:r>
                <a:r>
                  <a:rPr kumimoji="1" lang="ja-JP" altLang="en-US" sz="2400" dirty="0"/>
                  <a:t>となることに注意すると</a:t>
                </a:r>
                <a:endParaRPr kumimoji="1" lang="en-US" altLang="ja-JP" sz="2400" dirty="0"/>
              </a:p>
              <a:p>
                <a:pPr algn="ctr"/>
                <a:r>
                  <a:rPr lang="ja-JP" altLang="en-US" sz="2400" dirty="0"/>
                  <a:t>直流特性・周波数特性はギルバート乗算回路と同程度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B2A4EFD-E05B-0F12-46E5-0093CEF04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11" y="5352841"/>
                <a:ext cx="9996177" cy="1200329"/>
              </a:xfrm>
              <a:prstGeom prst="rect">
                <a:avLst/>
              </a:prstGeom>
              <a:blipFill>
                <a:blip r:embed="rId3"/>
                <a:stretch>
                  <a:fillRect t="-4061" r="-671" b="-10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347E5A7C-5F93-CD82-C0F7-415783D4E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94" y="1089659"/>
            <a:ext cx="5423807" cy="379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7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72F2B-2C4B-928C-9AE7-302B9A86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/>
              <a:t>チップレベルでのシミュレーション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444E6D-D2D9-9FCC-FE37-CF78234D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A86A10-5D1E-4532-D469-29B64B11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9C7189-5F8C-8E48-67DE-F96ACBD1E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86547D-16AD-00D1-6376-9CA9C60F6F36}"/>
              </a:ext>
            </a:extLst>
          </p:cNvPr>
          <p:cNvSpPr txBox="1"/>
          <p:nvPr/>
        </p:nvSpPr>
        <p:spPr>
          <a:xfrm>
            <a:off x="2424976" y="6066578"/>
            <a:ext cx="7534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入力の半分の電圧が回路に入る。</a:t>
            </a:r>
            <a:endParaRPr kumimoji="1" lang="en-US" altLang="ja-JP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9C5077B-0E45-EB11-B44A-3D2AD1E8555D}"/>
                  </a:ext>
                </a:extLst>
              </p:cNvPr>
              <p:cNvSpPr txBox="1"/>
              <p:nvPr/>
            </p:nvSpPr>
            <p:spPr>
              <a:xfrm>
                <a:off x="2405925" y="1132934"/>
                <a:ext cx="75723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=0.2 </m:t>
                    </m:r>
                    <m:r>
                      <m:rPr>
                        <m:sty m:val="p"/>
                      </m:rPr>
                      <a:rPr kumimoji="1" lang="en-US" altLang="ja-JP" sz="240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ja-JP" altLang="en-US" sz="2400" i="1" dirty="0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=0.1 </m:t>
                    </m:r>
                    <m:r>
                      <m:rPr>
                        <m:sty m:val="p"/>
                      </m:rPr>
                      <a:rPr kumimoji="1" lang="en-US" altLang="ja-JP" sz="240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での過渡解析とその</a:t>
                </a:r>
                <a:r>
                  <a:rPr kumimoji="1" lang="en-US" altLang="ja-JP" sz="2400" dirty="0"/>
                  <a:t>DFT</a:t>
                </a:r>
                <a:r>
                  <a:rPr kumimoji="1" lang="ja-JP" altLang="en-US" sz="2400" dirty="0"/>
                  <a:t>。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9C5077B-0E45-EB11-B44A-3D2AD1E85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925" y="1132934"/>
                <a:ext cx="7572375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 descr="グラフ&#10;&#10;自動的に生成された説明">
            <a:extLst>
              <a:ext uri="{FF2B5EF4-FFF2-40B4-BE49-F238E27FC236}">
                <a16:creationId xmlns:a16="http://schemas.microsoft.com/office/drawing/2014/main" id="{29A9D861-956F-F208-3505-EC47E1AD0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605737"/>
            <a:ext cx="6192114" cy="4334480"/>
          </a:xfrm>
          <a:prstGeom prst="rect">
            <a:avLst/>
          </a:prstGeom>
        </p:spPr>
      </p:pic>
      <p:pic>
        <p:nvPicPr>
          <p:cNvPr id="10" name="図 9" descr="グラフ, 折れ線グラフ&#10;&#10;自動的に生成された説明">
            <a:extLst>
              <a:ext uri="{FF2B5EF4-FFF2-40B4-BE49-F238E27FC236}">
                <a16:creationId xmlns:a16="http://schemas.microsoft.com/office/drawing/2014/main" id="{F65FE0AC-0151-C21C-F042-3EBFDDF6D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86" y="1616875"/>
            <a:ext cx="6192114" cy="4334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A2D74E8F-A46C-21A9-C822-9D6DEEB2703E}"/>
                  </a:ext>
                </a:extLst>
              </p:cNvPr>
              <p:cNvSpPr txBox="1"/>
              <p:nvPr/>
            </p:nvSpPr>
            <p:spPr>
              <a:xfrm>
                <a:off x="7466202" y="2791311"/>
                <a:ext cx="13254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dirty="0" smtClean="0">
                          <a:latin typeface="Cambria Math" panose="02040503050406030204" pitchFamily="18" charset="0"/>
                        </a:rPr>
                        <m:t>0.157 </m:t>
                      </m:r>
                      <m:r>
                        <m:rPr>
                          <m:sty m:val="p"/>
                        </m:rPr>
                        <a:rPr kumimoji="1" lang="en-US" altLang="ja-JP" sz="2000" i="0" dirty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A2D74E8F-A46C-21A9-C822-9D6DEEB27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202" y="2791311"/>
                <a:ext cx="132546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02E0C18-B6CA-D06E-5A27-029A7287E0B5}"/>
                  </a:ext>
                </a:extLst>
              </p:cNvPr>
              <p:cNvSpPr txBox="1"/>
              <p:nvPr/>
            </p:nvSpPr>
            <p:spPr>
              <a:xfrm>
                <a:off x="8791662" y="4950072"/>
                <a:ext cx="13254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3.09</m:t>
                      </m:r>
                      <m:r>
                        <a:rPr kumimoji="1" lang="en-US" altLang="ja-JP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kumimoji="1" lang="en-US" altLang="ja-JP" sz="2000" i="0" dirty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02E0C18-B6CA-D06E-5A27-029A7287E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662" y="4950072"/>
                <a:ext cx="132546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83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グラフ&#10;&#10;自動的に生成された説明">
            <a:extLst>
              <a:ext uri="{FF2B5EF4-FFF2-40B4-BE49-F238E27FC236}">
                <a16:creationId xmlns:a16="http://schemas.microsoft.com/office/drawing/2014/main" id="{30ACE178-E480-7241-E91E-9B56949DD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737"/>
            <a:ext cx="6192114" cy="433448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A19BCA1-3138-4BD6-09BC-11815322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/>
              <a:t>チップレベルでのシミュレーション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7554E5-1E11-578E-8662-2DB61564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09618E-640E-0B42-0EF1-F745080F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AB1F71-B7C6-956B-111E-B4301A457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3ACE26-D6D6-56F4-685A-858AA58F0EBD}"/>
              </a:ext>
            </a:extLst>
          </p:cNvPr>
          <p:cNvSpPr txBox="1"/>
          <p:nvPr/>
        </p:nvSpPr>
        <p:spPr>
          <a:xfrm>
            <a:off x="1188908" y="6001895"/>
            <a:ext cx="1000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回路単体と同様歪が見える。</a:t>
            </a:r>
            <a:endParaRPr kumimoji="1" lang="en-US" altLang="ja-JP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7F6E4D6-59ED-75EA-32D0-30E8900C6BB5}"/>
                  </a:ext>
                </a:extLst>
              </p:cNvPr>
              <p:cNvSpPr txBox="1"/>
              <p:nvPr/>
            </p:nvSpPr>
            <p:spPr>
              <a:xfrm>
                <a:off x="2482437" y="1188251"/>
                <a:ext cx="7419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ja-JP" altLang="en-US" sz="24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=0.4 </m:t>
                    </m:r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ja-JP" altLang="en-US" sz="2400" i="1" dirty="0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=0.1 </m:t>
                    </m:r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sz="2400" dirty="0"/>
                  <a:t>での過渡解析とその</a:t>
                </a:r>
                <a:r>
                  <a:rPr kumimoji="1" lang="en-US" altLang="ja-JP" sz="2400" dirty="0"/>
                  <a:t>DFT</a:t>
                </a:r>
                <a:r>
                  <a:rPr kumimoji="1" lang="ja-JP" altLang="en-US" sz="2400" dirty="0"/>
                  <a:t>。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7F6E4D6-59ED-75EA-32D0-30E8900C6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37" y="1188251"/>
                <a:ext cx="7419353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78DD3EEB-4F8A-93E9-81B9-42BB19C09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86" y="1616876"/>
            <a:ext cx="6192114" cy="4334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84EEC07-7083-62B9-FB1B-1F8A4FACAF01}"/>
                  </a:ext>
                </a:extLst>
              </p:cNvPr>
              <p:cNvSpPr txBox="1"/>
              <p:nvPr/>
            </p:nvSpPr>
            <p:spPr>
              <a:xfrm>
                <a:off x="7338082" y="1871247"/>
                <a:ext cx="15855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0.226 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84EEC07-7083-62B9-FB1B-1F8A4FACA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082" y="1871247"/>
                <a:ext cx="158551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57741F6-113F-5D88-AD47-1188AB2E777C}"/>
                  </a:ext>
                </a:extLst>
              </p:cNvPr>
              <p:cNvSpPr txBox="1"/>
              <p:nvPr/>
            </p:nvSpPr>
            <p:spPr>
              <a:xfrm>
                <a:off x="8303183" y="4696202"/>
                <a:ext cx="15855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23.0 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mV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57741F6-113F-5D88-AD47-1188AB2E7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183" y="4696202"/>
                <a:ext cx="158551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44945A0-2AA4-89DC-F503-E312CC94B92A}"/>
                  </a:ext>
                </a:extLst>
              </p:cNvPr>
              <p:cNvSpPr txBox="1"/>
              <p:nvPr/>
            </p:nvSpPr>
            <p:spPr>
              <a:xfrm>
                <a:off x="9888702" y="4987544"/>
                <a:ext cx="15855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2.86 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mV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44945A0-2AA4-89DC-F503-E312CC94B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702" y="4987544"/>
                <a:ext cx="158551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36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930E33-6707-B99D-8B20-BDF99419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694122-028E-8011-2548-1CD7D7DF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7DED6-D882-C2B1-E747-D10BE6BD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A49C6-9D29-85E8-BBA7-F8A4245EC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1FD9C9-EBFB-2ABD-D5DB-B728CCDBCF93}"/>
              </a:ext>
            </a:extLst>
          </p:cNvPr>
          <p:cNvSpPr txBox="1"/>
          <p:nvPr/>
        </p:nvSpPr>
        <p:spPr>
          <a:xfrm>
            <a:off x="1551953" y="2814619"/>
            <a:ext cx="9334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シミュレーション上では出力振幅拡大を確認できた。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周波数特性は従来型に比べ少し落ちてしまう。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同軸ケーブルなどの影響を受けても動作すると考えられる。</a:t>
            </a:r>
          </a:p>
        </p:txBody>
      </p:sp>
    </p:spTree>
    <p:extLst>
      <p:ext uri="{BB962C8B-B14F-4D97-AF65-F5344CB8AC3E}">
        <p14:creationId xmlns:p14="http://schemas.microsoft.com/office/powerpoint/2010/main" val="117845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DF311-09F7-200F-5E52-C46501B5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81EC1D-0675-5B18-4568-5461A4CFB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2C3855-CE59-19D9-D922-F46995BD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1560BA-FB21-19D7-B3EA-10CC54D3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F7E83D-61D5-C5E8-BE36-746451E40637}"/>
              </a:ext>
            </a:extLst>
          </p:cNvPr>
          <p:cNvSpPr txBox="1"/>
          <p:nvPr/>
        </p:nvSpPr>
        <p:spPr>
          <a:xfrm>
            <a:off x="1650274" y="2075955"/>
            <a:ext cx="88914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背景・目的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提案回路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シミュレーション</a:t>
            </a:r>
            <a:endParaRPr lang="en-US" altLang="ja-JP" sz="2400" dirty="0"/>
          </a:p>
          <a:p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チップレベルでのシミュレーション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まとめ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115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084DF-B8C9-4554-CDC6-C817C095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背景・目的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CE2DA88-082D-C947-9C3E-635903E6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E8A0E9-7EB6-9456-1037-4CA153B3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278FE5-B14D-FF5A-DEF0-D6F094CB1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8FEAF4-C8A7-9960-6495-AAF845A4F12E}"/>
              </a:ext>
            </a:extLst>
          </p:cNvPr>
          <p:cNvSpPr txBox="1"/>
          <p:nvPr/>
        </p:nvSpPr>
        <p:spPr>
          <a:xfrm>
            <a:off x="2198869" y="2075955"/>
            <a:ext cx="7794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回路の出力範囲は、回路構造に応じて電源電圧と</a:t>
            </a:r>
            <a:r>
              <a:rPr kumimoji="1" lang="en-US" altLang="ja-JP" sz="2400" dirty="0"/>
              <a:t>MOSFET</a:t>
            </a:r>
            <a:r>
              <a:rPr kumimoji="1" lang="ja-JP" altLang="en-US" sz="2400" dirty="0"/>
              <a:t>特性で制限される。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7</a:t>
            </a:r>
            <a:r>
              <a:rPr lang="ja-JP" altLang="en-US" sz="2400" dirty="0"/>
              <a:t>入力積和演算回路の場合、</a:t>
            </a:r>
            <a:r>
              <a:rPr lang="en-US" altLang="ja-JP" sz="2400" dirty="0"/>
              <a:t>1</a:t>
            </a:r>
            <a:r>
              <a:rPr lang="ja-JP" altLang="en-US" sz="2400" dirty="0"/>
              <a:t>入力乗算回路に比べて、</a:t>
            </a:r>
            <a:r>
              <a:rPr lang="en-US" altLang="ja-JP" sz="2400" dirty="0"/>
              <a:t>1</a:t>
            </a:r>
            <a:r>
              <a:rPr lang="ja-JP" altLang="en-US" sz="2400" dirty="0"/>
              <a:t>つあたりの入力信号範囲は</a:t>
            </a:r>
            <a:r>
              <a:rPr lang="en-US" altLang="ja-JP" sz="2400" dirty="0"/>
              <a:t>1/7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信号対雑音比</a:t>
            </a:r>
            <a:r>
              <a:rPr kumimoji="1" lang="en-US" altLang="ja-JP" sz="2400" dirty="0"/>
              <a:t>(S/N</a:t>
            </a:r>
            <a:r>
              <a:rPr kumimoji="1" lang="ja-JP" altLang="en-US" sz="2400" dirty="0"/>
              <a:t>比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の劣化を懸念。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出力範囲が広い乗算回路の構成を探求。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9808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887E32-64C8-9FA8-7900-23F5095A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提案回路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57B931-2735-6158-A5A0-5D23CE12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7BF82F-F65F-C472-4783-428DC8BC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C44D96-04D5-F146-776D-30CBAE963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10BA858-318A-080A-F35D-99BAAF4AF9AC}"/>
              </a:ext>
            </a:extLst>
          </p:cNvPr>
          <p:cNvSpPr txBox="1"/>
          <p:nvPr/>
        </p:nvSpPr>
        <p:spPr>
          <a:xfrm>
            <a:off x="1089142" y="4983089"/>
            <a:ext cx="31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ギルバート乗算器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9E38BD-7FFF-B4A6-76AE-4F9DF3BD073A}"/>
              </a:ext>
            </a:extLst>
          </p:cNvPr>
          <p:cNvSpPr txBox="1"/>
          <p:nvPr/>
        </p:nvSpPr>
        <p:spPr>
          <a:xfrm>
            <a:off x="6823165" y="4983090"/>
            <a:ext cx="443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今回提案する乗算器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04B8AA4-0364-5B24-B9BF-303CC2FA2DA4}"/>
              </a:ext>
            </a:extLst>
          </p:cNvPr>
          <p:cNvSpPr/>
          <p:nvPr/>
        </p:nvSpPr>
        <p:spPr>
          <a:xfrm>
            <a:off x="4892188" y="3364216"/>
            <a:ext cx="1114698" cy="548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05ED43E-7C75-8DB9-C3D5-8A111D35FFB7}"/>
              </a:ext>
            </a:extLst>
          </p:cNvPr>
          <p:cNvSpPr txBox="1"/>
          <p:nvPr/>
        </p:nvSpPr>
        <p:spPr>
          <a:xfrm>
            <a:off x="3835284" y="5727171"/>
            <a:ext cx="7489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縦に積み上げる構造から信号を横に伝える構造へ。</a:t>
            </a:r>
          </a:p>
        </p:txBody>
      </p:sp>
      <p:pic>
        <p:nvPicPr>
          <p:cNvPr id="8" name="図 7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BE3D8A07-C2F1-2778-1C24-ACECF6B75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46" y="1142048"/>
            <a:ext cx="4868125" cy="3724366"/>
          </a:xfrm>
          <a:prstGeom prst="rect">
            <a:avLst/>
          </a:prstGeom>
        </p:spPr>
      </p:pic>
      <p:pic>
        <p:nvPicPr>
          <p:cNvPr id="15" name="図 14" descr="夜に光っている数々の星&#10;&#10;自動的に生成された説明">
            <a:extLst>
              <a:ext uri="{FF2B5EF4-FFF2-40B4-BE49-F238E27FC236}">
                <a16:creationId xmlns:a16="http://schemas.microsoft.com/office/drawing/2014/main" id="{D9334C40-A955-1DA3-8335-D07F15538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86" y="1464003"/>
            <a:ext cx="6603387" cy="3485121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67F9456-B8F8-BE5D-D129-91BBCBB2BFED}"/>
              </a:ext>
            </a:extLst>
          </p:cNvPr>
          <p:cNvCxnSpPr>
            <a:cxnSpLocks/>
          </p:cNvCxnSpPr>
          <p:nvPr/>
        </p:nvCxnSpPr>
        <p:spPr>
          <a:xfrm>
            <a:off x="912837" y="2683234"/>
            <a:ext cx="527859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F8B24F2-9DB1-8B93-9D8B-E331DABACD44}"/>
              </a:ext>
            </a:extLst>
          </p:cNvPr>
          <p:cNvCxnSpPr>
            <a:cxnSpLocks/>
          </p:cNvCxnSpPr>
          <p:nvPr/>
        </p:nvCxnSpPr>
        <p:spPr>
          <a:xfrm>
            <a:off x="4262255" y="2683234"/>
            <a:ext cx="527859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879DBA7-ECC4-AAE2-81D4-BE920902698A}"/>
              </a:ext>
            </a:extLst>
          </p:cNvPr>
          <p:cNvCxnSpPr>
            <a:cxnSpLocks/>
          </p:cNvCxnSpPr>
          <p:nvPr/>
        </p:nvCxnSpPr>
        <p:spPr>
          <a:xfrm>
            <a:off x="8981679" y="2904907"/>
            <a:ext cx="40229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3C6CE75-C308-3B0B-E356-CB410D679C85}"/>
              </a:ext>
            </a:extLst>
          </p:cNvPr>
          <p:cNvCxnSpPr>
            <a:cxnSpLocks/>
          </p:cNvCxnSpPr>
          <p:nvPr/>
        </p:nvCxnSpPr>
        <p:spPr>
          <a:xfrm>
            <a:off x="11678697" y="2923379"/>
            <a:ext cx="40229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49DA9C7-F918-D460-CB75-C72776443204}"/>
              </a:ext>
            </a:extLst>
          </p:cNvPr>
          <p:cNvCxnSpPr/>
          <p:nvPr/>
        </p:nvCxnSpPr>
        <p:spPr>
          <a:xfrm>
            <a:off x="1261646" y="3835548"/>
            <a:ext cx="2838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5832D51-7316-5EEC-7265-6B61296EB4A6}"/>
              </a:ext>
            </a:extLst>
          </p:cNvPr>
          <p:cNvCxnSpPr/>
          <p:nvPr/>
        </p:nvCxnSpPr>
        <p:spPr>
          <a:xfrm>
            <a:off x="3978398" y="3856478"/>
            <a:ext cx="2838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B994A42-E82A-3CCE-5C9A-91E5452DC3A2}"/>
              </a:ext>
            </a:extLst>
          </p:cNvPr>
          <p:cNvCxnSpPr/>
          <p:nvPr/>
        </p:nvCxnSpPr>
        <p:spPr>
          <a:xfrm>
            <a:off x="6323824" y="3281367"/>
            <a:ext cx="2838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ECEBD3F-2277-0681-13AE-457470F61783}"/>
              </a:ext>
            </a:extLst>
          </p:cNvPr>
          <p:cNvCxnSpPr/>
          <p:nvPr/>
        </p:nvCxnSpPr>
        <p:spPr>
          <a:xfrm>
            <a:off x="7579970" y="3283825"/>
            <a:ext cx="2838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C0191D2-2BF2-5106-4677-4CC0C55B21C1}"/>
              </a:ext>
            </a:extLst>
          </p:cNvPr>
          <p:cNvGrpSpPr/>
          <p:nvPr/>
        </p:nvGrpSpPr>
        <p:grpSpPr>
          <a:xfrm>
            <a:off x="565252" y="5470293"/>
            <a:ext cx="695171" cy="461665"/>
            <a:chOff x="23267" y="5328079"/>
            <a:chExt cx="695171" cy="461665"/>
          </a:xfrm>
        </p:grpSpPr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68E3E5EB-DC85-B887-FFAF-C64AC1D7CDE8}"/>
                </a:ext>
              </a:extLst>
            </p:cNvPr>
            <p:cNvCxnSpPr>
              <a:cxnSpLocks/>
            </p:cNvCxnSpPr>
            <p:nvPr/>
          </p:nvCxnSpPr>
          <p:spPr>
            <a:xfrm>
              <a:off x="55093" y="5765281"/>
              <a:ext cx="52355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69C0CEEE-66F7-C0B9-E577-F87EE82E8AF0}"/>
                    </a:ext>
                  </a:extLst>
                </p:cNvPr>
                <p:cNvSpPr txBox="1"/>
                <p:nvPr/>
              </p:nvSpPr>
              <p:spPr>
                <a:xfrm>
                  <a:off x="23267" y="5328079"/>
                  <a:ext cx="695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69C0CEEE-66F7-C0B9-E577-F87EE82E8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67" y="5328079"/>
                  <a:ext cx="69517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1541AEB-8A6D-7B16-EE43-8847CF4D8AF7}"/>
              </a:ext>
            </a:extLst>
          </p:cNvPr>
          <p:cNvGrpSpPr/>
          <p:nvPr/>
        </p:nvGrpSpPr>
        <p:grpSpPr>
          <a:xfrm>
            <a:off x="402591" y="5895032"/>
            <a:ext cx="757842" cy="466354"/>
            <a:chOff x="86996" y="5917285"/>
            <a:chExt cx="757842" cy="466354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D78842EF-3E21-0631-5280-9BF2D44267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96" y="6378950"/>
              <a:ext cx="688859" cy="4689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7C68EC4B-20A5-FD94-5921-5FBBBDCD5337}"/>
                    </a:ext>
                  </a:extLst>
                </p:cNvPr>
                <p:cNvSpPr txBox="1"/>
                <p:nvPr/>
              </p:nvSpPr>
              <p:spPr>
                <a:xfrm>
                  <a:off x="149667" y="5917285"/>
                  <a:ext cx="695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𝐶𝑇𝑅𝐿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7C68EC4B-20A5-FD94-5921-5FBBBDCD5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67" y="5917285"/>
                  <a:ext cx="695171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1930" r="-350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0EB330F-E781-17D1-9298-38027BC4110A}"/>
              </a:ext>
            </a:extLst>
          </p:cNvPr>
          <p:cNvSpPr txBox="1"/>
          <p:nvPr/>
        </p:nvSpPr>
        <p:spPr>
          <a:xfrm>
            <a:off x="912837" y="5591965"/>
            <a:ext cx="23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: </a:t>
            </a:r>
            <a:r>
              <a:rPr lang="ja-JP" altLang="en-US" dirty="0"/>
              <a:t>差動入力</a:t>
            </a:r>
            <a:r>
              <a:rPr lang="en-US" altLang="ja-JP" dirty="0"/>
              <a:t>(</a:t>
            </a:r>
            <a:r>
              <a:rPr lang="ja-JP" altLang="en-US" dirty="0"/>
              <a:t>広帯域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59B1345-0A52-A41C-CC15-36C3E7812A6D}"/>
              </a:ext>
            </a:extLst>
          </p:cNvPr>
          <p:cNvSpPr txBox="1"/>
          <p:nvPr/>
        </p:nvSpPr>
        <p:spPr>
          <a:xfrm>
            <a:off x="947652" y="6063315"/>
            <a:ext cx="23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:</a:t>
            </a:r>
            <a:r>
              <a:rPr lang="ja-JP" altLang="en-US" dirty="0"/>
              <a:t>重み制御</a:t>
            </a:r>
            <a:r>
              <a:rPr lang="en-US" altLang="ja-JP" dirty="0"/>
              <a:t>(</a:t>
            </a:r>
            <a:r>
              <a:rPr lang="ja-JP" altLang="en-US" dirty="0"/>
              <a:t>差動</a:t>
            </a:r>
            <a:r>
              <a:rPr lang="en-US" altLang="ja-JP" dirty="0"/>
              <a:t>DC)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870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251C0ADB-D9F4-A3E7-7E24-8E0C6D0C7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4" y="1075348"/>
            <a:ext cx="5395497" cy="3776848"/>
          </a:xfrm>
          <a:prstGeom prst="rect">
            <a:avLst/>
          </a:prstGeom>
        </p:spPr>
      </p:pic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7A80248E-3EAE-8C28-26C1-1B97E986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30" y="1075348"/>
            <a:ext cx="5395497" cy="37768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B0DAA51-3D4B-88B3-5F59-45A1E31F87C4}"/>
              </a:ext>
            </a:extLst>
          </p:cNvPr>
          <p:cNvSpPr txBox="1"/>
          <p:nvPr/>
        </p:nvSpPr>
        <p:spPr>
          <a:xfrm>
            <a:off x="1019507" y="4889522"/>
            <a:ext cx="413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提案回路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D7989D-B105-0B45-3BEE-6B5D2AA2035D}"/>
              </a:ext>
            </a:extLst>
          </p:cNvPr>
          <p:cNvSpPr txBox="1"/>
          <p:nvPr/>
        </p:nvSpPr>
        <p:spPr>
          <a:xfrm>
            <a:off x="5348456" y="4798613"/>
            <a:ext cx="7038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先輩が設計していたギルバート乗算器</a:t>
            </a:r>
            <a:endParaRPr kumimoji="1" lang="en-US" altLang="ja-JP" sz="2400" dirty="0"/>
          </a:p>
          <a:p>
            <a:pPr algn="ctr"/>
            <a:r>
              <a:rPr lang="en-US" altLang="ja-JP" sz="1600" dirty="0"/>
              <a:t>(2023</a:t>
            </a:r>
            <a:r>
              <a:rPr lang="ja-JP" altLang="en-US" sz="1600" dirty="0"/>
              <a:t>年</a:t>
            </a:r>
            <a:r>
              <a:rPr lang="en-US" altLang="ja-JP" sz="1600" dirty="0"/>
              <a:t>7</a:t>
            </a:r>
            <a:r>
              <a:rPr lang="ja-JP" altLang="en-US" sz="1600" dirty="0"/>
              <a:t>月</a:t>
            </a:r>
            <a:r>
              <a:rPr lang="en-US" altLang="ja-JP" sz="1600" dirty="0"/>
              <a:t>20</a:t>
            </a:r>
            <a:r>
              <a:rPr lang="ja-JP" altLang="en-US" sz="1600" dirty="0"/>
              <a:t>日 </a:t>
            </a:r>
            <a:r>
              <a:rPr lang="en-US" altLang="ja-JP" sz="1600" dirty="0"/>
              <a:t>LSI</a:t>
            </a:r>
            <a:r>
              <a:rPr lang="ja-JP" altLang="en-US" sz="1600" dirty="0"/>
              <a:t>設計ミーティング後 進捗報告 の資料より</a:t>
            </a:r>
            <a:r>
              <a:rPr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306F1DA-0FC8-A5D8-CA50-7EE00A22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シミュレーション・</a:t>
            </a:r>
            <a:r>
              <a:rPr kumimoji="1" lang="en-US" altLang="ja-JP" dirty="0"/>
              <a:t>DC</a:t>
            </a:r>
            <a:r>
              <a:rPr kumimoji="1" lang="ja-JP" altLang="en-US" dirty="0"/>
              <a:t>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EA1273-EF58-9B5C-5190-CCD094D1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979D9E-AE72-5EF0-97E5-A618C9DA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1BCB59-C5A7-FF6E-D8EF-1CE1322E0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1D2439A-5746-ED38-AA54-82A2C53E0C34}"/>
                  </a:ext>
                </a:extLst>
              </p:cNvPr>
              <p:cNvSpPr txBox="1"/>
              <p:nvPr/>
            </p:nvSpPr>
            <p:spPr>
              <a:xfrm>
                <a:off x="1655180" y="5452915"/>
                <a:ext cx="90297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0.1 </m:t>
                    </m:r>
                    <m:r>
                      <m:rPr>
                        <m:sty m:val="p"/>
                      </m:rPr>
                      <a:rPr kumimoji="1" lang="en-US" altLang="ja-JP" sz="240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の範囲で線形に変化。</a:t>
                </a:r>
                <a:endParaRPr kumimoji="1" lang="en-US" altLang="ja-JP" sz="2400" dirty="0"/>
              </a:p>
              <a:p>
                <a:pPr algn="ctr"/>
                <a:r>
                  <a:rPr kumimoji="1" lang="ja-JP" altLang="en-US" sz="2400" dirty="0"/>
                  <a:t>安藤さんの乗算器と比較して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kumimoji="1" lang="ja-JP" alt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en-US" altLang="ja-JP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400" dirty="0"/>
                  <a:t>の点で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0.45</m:t>
                    </m:r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400" i="0" dirty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400" dirty="0"/>
                  <a:t>⇒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0.58 </m:t>
                    </m:r>
                    <m:r>
                      <m:rPr>
                        <m:sty m:val="p"/>
                      </m:rPr>
                      <a:rPr lang="en-US" altLang="ja-JP" sz="240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400" dirty="0"/>
                  <a:t>に</a:t>
                </a:r>
                <a:r>
                  <a:rPr lang="en-US" altLang="ja-JP" sz="2400" dirty="0"/>
                  <a:t>3</a:t>
                </a:r>
                <a:r>
                  <a:rPr lang="ja-JP" altLang="en-US" sz="2400" dirty="0"/>
                  <a:t>割程度増加。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1D2439A-5746-ED38-AA54-82A2C53E0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0" y="5452915"/>
                <a:ext cx="9029700" cy="1200329"/>
              </a:xfrm>
              <a:prstGeom prst="rect">
                <a:avLst/>
              </a:prstGeom>
              <a:blipFill>
                <a:blip r:embed="rId4"/>
                <a:stretch>
                  <a:fillRect t="-4082" b="-112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29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DC16F-BE01-5B79-A7A9-F569BC3F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シミュレーション・</a:t>
            </a:r>
            <a:r>
              <a:rPr lang="en-US" altLang="ja-JP" dirty="0"/>
              <a:t>AC</a:t>
            </a:r>
            <a:r>
              <a:rPr lang="ja-JP" altLang="en-US" dirty="0"/>
              <a:t>解析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D37CDF-03BE-1C6F-949A-D1548022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DF2025-030A-FC02-794B-C56BDF82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5DFCA2-94E0-2678-C5A6-DA0115ECC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文字の書かれた紙&#10;&#10;低い精度で自動的に生成された説明">
            <a:extLst>
              <a:ext uri="{FF2B5EF4-FFF2-40B4-BE49-F238E27FC236}">
                <a16:creationId xmlns:a16="http://schemas.microsoft.com/office/drawing/2014/main" id="{751A96F1-F6D1-15E6-D1A0-AFDA55016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" y="1361122"/>
            <a:ext cx="7145110" cy="5001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5EE794D-9F83-4389-2DBC-BC615AB51F4B}"/>
                  </a:ext>
                </a:extLst>
              </p:cNvPr>
              <p:cNvSpPr txBox="1"/>
              <p:nvPr/>
            </p:nvSpPr>
            <p:spPr>
              <a:xfrm>
                <a:off x="7240297" y="2523083"/>
                <a:ext cx="468506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V</a:t>
                </a:r>
                <a:r>
                  <a:rPr kumimoji="1" lang="ja-JP" altLang="en-US" sz="2400" dirty="0"/>
                  <a:t>での</a:t>
                </a:r>
                <a:r>
                  <a:rPr kumimoji="1" lang="en-US" altLang="ja-JP" sz="2400" dirty="0"/>
                  <a:t>AC</a:t>
                </a:r>
                <a:r>
                  <a:rPr kumimoji="1" lang="ja-JP" altLang="en-US" sz="2400" dirty="0"/>
                  <a:t>解析結果。</a:t>
                </a:r>
                <a:endParaRPr kumimoji="1" lang="en-US" altLang="ja-JP" sz="2400" dirty="0"/>
              </a:p>
              <a:p>
                <a:pPr algn="ctr"/>
                <a:endParaRPr kumimoji="1" lang="en-US" altLang="ja-JP" sz="2400" dirty="0"/>
              </a:p>
              <a:p>
                <a:pPr algn="ctr"/>
                <a:r>
                  <a:rPr kumimoji="1" lang="ja-JP" altLang="en-US" sz="2400" dirty="0"/>
                  <a:t>提案回路の遮断周波数 </a:t>
                </a:r>
                <a:r>
                  <a:rPr kumimoji="1" lang="en-US" altLang="ja-JP" sz="2400" dirty="0"/>
                  <a:t>: 1.1 GHz</a:t>
                </a:r>
              </a:p>
              <a:p>
                <a:pPr algn="ctr"/>
                <a:r>
                  <a:rPr kumimoji="1" lang="ja-JP" altLang="en-US" sz="2400" dirty="0"/>
                  <a:t>従来型の遮断周波数 </a:t>
                </a:r>
                <a:r>
                  <a:rPr kumimoji="1" lang="en-US" altLang="ja-JP" sz="2400" dirty="0"/>
                  <a:t>: 4.4 GHz</a:t>
                </a:r>
              </a:p>
              <a:p>
                <a:pPr algn="ctr"/>
                <a:endParaRPr lang="en-US" altLang="ja-JP" sz="2400" dirty="0"/>
              </a:p>
              <a:p>
                <a:pPr algn="ctr"/>
                <a:r>
                  <a:rPr kumimoji="1" lang="ja-JP" altLang="en-US" sz="2400" dirty="0"/>
                  <a:t>遮断周波数・位相特性ともに</a:t>
                </a:r>
                <a:endParaRPr kumimoji="1" lang="en-US" altLang="ja-JP" sz="2400" dirty="0"/>
              </a:p>
              <a:p>
                <a:pPr algn="ctr"/>
                <a:r>
                  <a:rPr kumimoji="1" lang="ja-JP" altLang="en-US" sz="2400" dirty="0"/>
                  <a:t>従来型のものからは劣化。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5EE794D-9F83-4389-2DBC-BC615AB51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297" y="2523083"/>
                <a:ext cx="4685066" cy="2677656"/>
              </a:xfrm>
              <a:prstGeom prst="rect">
                <a:avLst/>
              </a:prstGeom>
              <a:blipFill>
                <a:blip r:embed="rId3"/>
                <a:stretch>
                  <a:fillRect l="-1042" t="-1822" r="-911" b="-43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円弧 5">
            <a:extLst>
              <a:ext uri="{FF2B5EF4-FFF2-40B4-BE49-F238E27FC236}">
                <a16:creationId xmlns:a16="http://schemas.microsoft.com/office/drawing/2014/main" id="{73C4DB12-E1A7-7AA2-710E-C941C6C3274D}"/>
              </a:ext>
            </a:extLst>
          </p:cNvPr>
          <p:cNvSpPr/>
          <p:nvPr/>
        </p:nvSpPr>
        <p:spPr>
          <a:xfrm rot="20332204" flipV="1">
            <a:off x="2908885" y="1865510"/>
            <a:ext cx="1009650" cy="349674"/>
          </a:xfrm>
          <a:prstGeom prst="arc">
            <a:avLst>
              <a:gd name="adj1" fmla="val 9916478"/>
              <a:gd name="adj2" fmla="val 201834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9261CA6-AA3E-39F5-60B9-06A613A48A0E}"/>
              </a:ext>
            </a:extLst>
          </p:cNvPr>
          <p:cNvCxnSpPr/>
          <p:nvPr/>
        </p:nvCxnSpPr>
        <p:spPr>
          <a:xfrm>
            <a:off x="3974686" y="1976783"/>
            <a:ext cx="54292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弧 10">
            <a:extLst>
              <a:ext uri="{FF2B5EF4-FFF2-40B4-BE49-F238E27FC236}">
                <a16:creationId xmlns:a16="http://schemas.microsoft.com/office/drawing/2014/main" id="{52512AC9-C7E2-656E-2DA3-1FC48FD4770E}"/>
              </a:ext>
            </a:extLst>
          </p:cNvPr>
          <p:cNvSpPr/>
          <p:nvPr/>
        </p:nvSpPr>
        <p:spPr>
          <a:xfrm flipH="1">
            <a:off x="1457324" y="2394062"/>
            <a:ext cx="408801" cy="894952"/>
          </a:xfrm>
          <a:prstGeom prst="arc">
            <a:avLst>
              <a:gd name="adj1" fmla="val 14203765"/>
              <a:gd name="adj2" fmla="val 7333394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A89F33D-65D1-6E99-DA86-602E54622B07}"/>
              </a:ext>
            </a:extLst>
          </p:cNvPr>
          <p:cNvCxnSpPr>
            <a:cxnSpLocks/>
          </p:cNvCxnSpPr>
          <p:nvPr/>
        </p:nvCxnSpPr>
        <p:spPr>
          <a:xfrm flipH="1" flipV="1">
            <a:off x="1100137" y="2522856"/>
            <a:ext cx="271463" cy="2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C9991C-6A78-80AF-CED8-CF54D8B57486}"/>
              </a:ext>
            </a:extLst>
          </p:cNvPr>
          <p:cNvSpPr txBox="1"/>
          <p:nvPr/>
        </p:nvSpPr>
        <p:spPr>
          <a:xfrm>
            <a:off x="4559439" y="2841538"/>
            <a:ext cx="115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previous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F50697A-240F-630D-2193-AE917BD9BDDD}"/>
              </a:ext>
            </a:extLst>
          </p:cNvPr>
          <p:cNvSpPr txBox="1"/>
          <p:nvPr/>
        </p:nvSpPr>
        <p:spPr>
          <a:xfrm>
            <a:off x="1528389" y="1871072"/>
            <a:ext cx="115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proposed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円弧 14">
            <a:extLst>
              <a:ext uri="{FF2B5EF4-FFF2-40B4-BE49-F238E27FC236}">
                <a16:creationId xmlns:a16="http://schemas.microsoft.com/office/drawing/2014/main" id="{A14A707A-7E4C-CB75-A0AB-14DDDD30A62E}"/>
              </a:ext>
            </a:extLst>
          </p:cNvPr>
          <p:cNvSpPr/>
          <p:nvPr/>
        </p:nvSpPr>
        <p:spPr>
          <a:xfrm rot="16940893">
            <a:off x="2277652" y="1693471"/>
            <a:ext cx="528283" cy="576376"/>
          </a:xfrm>
          <a:prstGeom prst="arc">
            <a:avLst>
              <a:gd name="adj1" fmla="val 16006835"/>
              <a:gd name="adj2" fmla="val 20383169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弧 15">
            <a:extLst>
              <a:ext uri="{FF2B5EF4-FFF2-40B4-BE49-F238E27FC236}">
                <a16:creationId xmlns:a16="http://schemas.microsoft.com/office/drawing/2014/main" id="{8223CD92-703D-2B48-C417-AE9E6AC44651}"/>
              </a:ext>
            </a:extLst>
          </p:cNvPr>
          <p:cNvSpPr/>
          <p:nvPr/>
        </p:nvSpPr>
        <p:spPr>
          <a:xfrm rot="14773835" flipH="1">
            <a:off x="2106498" y="2095065"/>
            <a:ext cx="947867" cy="647270"/>
          </a:xfrm>
          <a:prstGeom prst="arc">
            <a:avLst>
              <a:gd name="adj1" fmla="val 13130332"/>
              <a:gd name="adj2" fmla="val 16400465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33D5F5B1-DBFF-3169-02D7-345BED3D0C10}"/>
              </a:ext>
            </a:extLst>
          </p:cNvPr>
          <p:cNvSpPr/>
          <p:nvPr/>
        </p:nvSpPr>
        <p:spPr>
          <a:xfrm rot="18824105" flipV="1">
            <a:off x="4141080" y="3015325"/>
            <a:ext cx="742950" cy="613071"/>
          </a:xfrm>
          <a:prstGeom prst="arc">
            <a:avLst>
              <a:gd name="adj1" fmla="val 14710148"/>
              <a:gd name="adj2" fmla="val 20383169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8BAF19DB-84CF-6101-842C-089462B841A6}"/>
              </a:ext>
            </a:extLst>
          </p:cNvPr>
          <p:cNvSpPr/>
          <p:nvPr/>
        </p:nvSpPr>
        <p:spPr>
          <a:xfrm rot="550964">
            <a:off x="3710023" y="2634451"/>
            <a:ext cx="1020646" cy="576376"/>
          </a:xfrm>
          <a:prstGeom prst="arc">
            <a:avLst>
              <a:gd name="adj1" fmla="val 14710148"/>
              <a:gd name="adj2" fmla="val 20383169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00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801176-D5FE-A129-7250-509253EE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シミュレーション・過渡解析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C94AAB4-31C0-3288-2630-9CB30464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85BDCA-17F1-E4FD-A7E6-F5781BA3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10605-4051-E28A-E7C5-2D1BAFB34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ADB45467-E807-81DF-B7FC-BED6543A0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8093"/>
            <a:ext cx="6192114" cy="4334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43A742-74B3-BABD-DA84-62901BF4A19C}"/>
                  </a:ext>
                </a:extLst>
              </p:cNvPr>
              <p:cNvSpPr txBox="1"/>
              <p:nvPr/>
            </p:nvSpPr>
            <p:spPr>
              <a:xfrm>
                <a:off x="2328862" y="1131716"/>
                <a:ext cx="75342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V</a:t>
                </a:r>
                <a:r>
                  <a:rPr kumimoji="1" lang="ja-JP" altLang="en-US" sz="2400" dirty="0"/>
                  <a:t>での過渡解析とその</a:t>
                </a:r>
                <a:r>
                  <a:rPr lang="en-US" altLang="ja-JP" sz="2400" dirty="0"/>
                  <a:t>DFT</a:t>
                </a:r>
                <a:r>
                  <a:rPr kumimoji="1" lang="ja-JP" altLang="en-US" sz="2400" dirty="0"/>
                  <a:t>。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43A742-74B3-BABD-DA84-62901BF4A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862" y="1131716"/>
                <a:ext cx="7534275" cy="461665"/>
              </a:xfrm>
              <a:prstGeom prst="rect">
                <a:avLst/>
              </a:prstGeom>
              <a:blipFill>
                <a:blip r:embed="rId3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図 13" descr="グラフ, 折れ線グラフ&#10;&#10;自動的に生成された説明">
            <a:extLst>
              <a:ext uri="{FF2B5EF4-FFF2-40B4-BE49-F238E27FC236}">
                <a16:creationId xmlns:a16="http://schemas.microsoft.com/office/drawing/2014/main" id="{D642698F-1D75-1824-1C6B-9B577B80C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86" y="1615658"/>
            <a:ext cx="6192114" cy="4334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AFFD61A-D05E-241D-CFBD-1D332A12B025}"/>
                  </a:ext>
                </a:extLst>
              </p:cNvPr>
              <p:cNvSpPr txBox="1"/>
              <p:nvPr/>
            </p:nvSpPr>
            <p:spPr>
              <a:xfrm>
                <a:off x="7365534" y="2950702"/>
                <a:ext cx="13254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553</m:t>
                      </m:r>
                      <m:r>
                        <a:rPr kumimoji="1" lang="en-US" altLang="ja-JP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000" i="0" dirty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AFFD61A-D05E-241D-CFBD-1D332A12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534" y="2950702"/>
                <a:ext cx="132546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6571981-F33A-1D63-D022-C5C83AE2988A}"/>
                  </a:ext>
                </a:extLst>
              </p:cNvPr>
              <p:cNvSpPr txBox="1"/>
              <p:nvPr/>
            </p:nvSpPr>
            <p:spPr>
              <a:xfrm>
                <a:off x="8529327" y="4951289"/>
                <a:ext cx="13254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13.7</m:t>
                      </m:r>
                      <m:r>
                        <a:rPr kumimoji="1" lang="en-US" altLang="ja-JP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kumimoji="1" lang="en-US" altLang="ja-JP" sz="2000" i="0" dirty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6571981-F33A-1D63-D022-C5C83AE29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327" y="4951289"/>
                <a:ext cx="132546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42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67606-ACA5-8045-65FC-3D31C289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シミュレーション・過渡解析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1FCD39-3F30-3C18-0B31-2871636A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8B94C9-B275-F957-4DB8-F9585C5D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AC177F-B30A-907B-DB61-D98238C79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A2009E65-69E7-CDDA-B369-38F62FA19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875"/>
            <a:ext cx="6192114" cy="433448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89F1AAF-A67A-3B60-C383-AA5A83E65A68}"/>
              </a:ext>
            </a:extLst>
          </p:cNvPr>
          <p:cNvSpPr txBox="1"/>
          <p:nvPr/>
        </p:nvSpPr>
        <p:spPr>
          <a:xfrm>
            <a:off x="2328862" y="6088854"/>
            <a:ext cx="7534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奇数時高調波が乗っている様子が分かる。</a:t>
            </a:r>
            <a:endParaRPr kumimoji="1" lang="en-US" altLang="ja-JP" sz="2400" dirty="0"/>
          </a:p>
        </p:txBody>
      </p:sp>
      <p:pic>
        <p:nvPicPr>
          <p:cNvPr id="15" name="図 14" descr="グラフ, 折れ線グラフ&#10;&#10;自動的に生成された説明">
            <a:extLst>
              <a:ext uri="{FF2B5EF4-FFF2-40B4-BE49-F238E27FC236}">
                <a16:creationId xmlns:a16="http://schemas.microsoft.com/office/drawing/2014/main" id="{3DADA7D5-8DDF-DCF7-CA41-37BFA80CE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86" y="1616875"/>
            <a:ext cx="6192114" cy="4334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EE3F47A-E3B5-4001-D065-D6C52817C8AF}"/>
                  </a:ext>
                </a:extLst>
              </p:cNvPr>
              <p:cNvSpPr txBox="1"/>
              <p:nvPr/>
            </p:nvSpPr>
            <p:spPr>
              <a:xfrm>
                <a:off x="2433636" y="1226267"/>
                <a:ext cx="73247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ja-JP" altLang="en-US" sz="240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=0.2 </m:t>
                    </m:r>
                    <m:r>
                      <m:rPr>
                        <m:sty m:val="p"/>
                      </m:rPr>
                      <a:rPr kumimoji="1" lang="en-US" altLang="ja-JP" sz="240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en-US" altLang="ja-JP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ja-JP" altLang="en-US" sz="2400" i="1" dirty="0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=0.1 </m:t>
                    </m:r>
                    <m:r>
                      <m:rPr>
                        <m:sty m:val="p"/>
                      </m:rPr>
                      <a:rPr kumimoji="1" lang="en-US" altLang="ja-JP" sz="240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での過渡解析とその</a:t>
                </a:r>
                <a:r>
                  <a:rPr lang="en-US" altLang="ja-JP" sz="2400" dirty="0"/>
                  <a:t>DFT</a:t>
                </a:r>
                <a:r>
                  <a:rPr kumimoji="1" lang="ja-JP" altLang="en-US" sz="2400" dirty="0"/>
                  <a:t>。</a:t>
                </a: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EE3F47A-E3B5-4001-D065-D6C52817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636" y="1226267"/>
                <a:ext cx="7324725" cy="461665"/>
              </a:xfrm>
              <a:prstGeom prst="rect">
                <a:avLst/>
              </a:prstGeom>
              <a:blipFill>
                <a:blip r:embed="rId4"/>
                <a:stretch>
                  <a:fillRect t="-10526" r="-333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5DE12E6-13A5-C22D-5A09-23AAA435B2C2}"/>
                  </a:ext>
                </a:extLst>
              </p:cNvPr>
              <p:cNvSpPr txBox="1"/>
              <p:nvPr/>
            </p:nvSpPr>
            <p:spPr>
              <a:xfrm>
                <a:off x="7441035" y="2109317"/>
                <a:ext cx="13254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817 </m:t>
                      </m:r>
                      <m:r>
                        <m:rPr>
                          <m:sty m:val="p"/>
                        </m:rPr>
                        <a:rPr kumimoji="1" lang="en-US" altLang="ja-JP" sz="2000" i="0" dirty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5DE12E6-13A5-C22D-5A09-23AAA435B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035" y="2109317"/>
                <a:ext cx="132546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00C0699-BE98-4441-EDBE-767106A44028}"/>
                  </a:ext>
                </a:extLst>
              </p:cNvPr>
              <p:cNvSpPr txBox="1"/>
              <p:nvPr/>
            </p:nvSpPr>
            <p:spPr>
              <a:xfrm>
                <a:off x="8433213" y="4699683"/>
                <a:ext cx="13254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78.0 </m:t>
                      </m:r>
                      <m:r>
                        <m:rPr>
                          <m:sty m:val="p"/>
                        </m:rP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mV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00C0699-BE98-4441-EDBE-767106A44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213" y="4699683"/>
                <a:ext cx="132546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20F90B8-66CD-66F8-1260-08169254DBE4}"/>
                  </a:ext>
                </a:extLst>
              </p:cNvPr>
              <p:cNvSpPr txBox="1"/>
              <p:nvPr/>
            </p:nvSpPr>
            <p:spPr>
              <a:xfrm>
                <a:off x="9953139" y="4841015"/>
                <a:ext cx="13254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15.1</m:t>
                      </m:r>
                      <m:r>
                        <a:rPr kumimoji="1" lang="en-US" altLang="ja-JP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kumimoji="1" lang="en-US" altLang="ja-JP" sz="2000" i="0" dirty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20F90B8-66CD-66F8-1260-08169254D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139" y="4841015"/>
                <a:ext cx="132546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37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A9F12-BD8B-DFB9-58E4-B236A0B9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チップレベルでのシミュレーション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F3727B-DA10-2C53-A4BF-DF007292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BDB403-9EDA-7C7C-3E34-735577D5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0D61B-071A-9A9E-061B-63DFB5C6A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DAEDA5-E76D-D040-8C7A-E73E0F6B3C97}"/>
              </a:ext>
            </a:extLst>
          </p:cNvPr>
          <p:cNvSpPr txBox="1"/>
          <p:nvPr/>
        </p:nvSpPr>
        <p:spPr>
          <a:xfrm>
            <a:off x="5872162" y="4619524"/>
            <a:ext cx="6005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高周波を入力する場合図のような寄生素子が影響を及ぼす。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⇓</a:t>
            </a:r>
            <a:endParaRPr lang="en-US" altLang="ja-JP" sz="2400" dirty="0"/>
          </a:p>
          <a:p>
            <a:pPr algn="ctr"/>
            <a:r>
              <a:rPr kumimoji="1" lang="ja-JP" altLang="en-US" sz="2400" dirty="0"/>
              <a:t>これを含めたシミュレーションを行う。</a:t>
            </a:r>
          </a:p>
        </p:txBody>
      </p:sp>
      <p:pic>
        <p:nvPicPr>
          <p:cNvPr id="10" name="図 9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EFB806C8-628A-7C88-2C85-14F8D5ADE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57" y="4426674"/>
            <a:ext cx="1709931" cy="1554483"/>
          </a:xfrm>
          <a:prstGeom prst="rect">
            <a:avLst/>
          </a:prstGeom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7B5CA693-2EC2-7A8F-7C6A-5C36E47F3685}"/>
              </a:ext>
            </a:extLst>
          </p:cNvPr>
          <p:cNvSpPr/>
          <p:nvPr/>
        </p:nvSpPr>
        <p:spPr>
          <a:xfrm rot="16541802">
            <a:off x="1829015" y="3498326"/>
            <a:ext cx="1285875" cy="495300"/>
          </a:xfrm>
          <a:prstGeom prst="rightArrow">
            <a:avLst>
              <a:gd name="adj1" fmla="val 3791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8CD6BF0-A01B-73F3-245A-128C93480A49}"/>
                  </a:ext>
                </a:extLst>
              </p:cNvPr>
              <p:cNvSpPr txBox="1"/>
              <p:nvPr/>
            </p:nvSpPr>
            <p:spPr>
              <a:xfrm>
                <a:off x="2567041" y="5165815"/>
                <a:ext cx="10193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×450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8CD6BF0-A01B-73F3-245A-128C93480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041" y="5165815"/>
                <a:ext cx="1019391" cy="461665"/>
              </a:xfrm>
              <a:prstGeom prst="rect">
                <a:avLst/>
              </a:prstGeom>
              <a:blipFill>
                <a:blip r:embed="rId3"/>
                <a:stretch>
                  <a:fillRect l="-11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FB3B4B2-D205-735F-C3E5-1B36EF787F3B}"/>
                  </a:ext>
                </a:extLst>
              </p:cNvPr>
              <p:cNvSpPr txBox="1"/>
              <p:nvPr/>
            </p:nvSpPr>
            <p:spPr>
              <a:xfrm>
                <a:off x="113966" y="6060588"/>
                <a:ext cx="4095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dirty="0"/>
                  <a:t>同軸ケーブル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kumimoji="1" lang="ja-JP" altLang="en-US" sz="2400" dirty="0"/>
                  <a:t>のモデル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FB3B4B2-D205-735F-C3E5-1B36EF787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66" y="6060588"/>
                <a:ext cx="4095480" cy="461665"/>
              </a:xfrm>
              <a:prstGeom prst="rect">
                <a:avLst/>
              </a:prstGeom>
              <a:blipFill>
                <a:blip r:embed="rId4"/>
                <a:stretch>
                  <a:fillRect l="-893" t="-10526" r="-744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162398BF-94A8-2DB3-EA4F-39337E247D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5704"/>
            <a:ext cx="12192000" cy="309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9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square" rtlCol="0">
        <a:spAutoFit/>
      </a:bodyPr>
      <a:lstStyle>
        <a:defPPr algn="ctr"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" id="{A2F34858-F08C-450B-AAE4-FBD03D3843A6}" vid="{FBCA1869-4172-4914-84B7-6AD20C597F3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743</TotalTime>
  <Words>651</Words>
  <Application>Microsoft Office PowerPoint</Application>
  <PresentationFormat>ワイド画面</PresentationFormat>
  <Paragraphs>127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Medium</vt:lpstr>
      <vt:lpstr>Arial</vt:lpstr>
      <vt:lpstr>Cambria Math</vt:lpstr>
      <vt:lpstr>Office テーマ</vt:lpstr>
      <vt:lpstr>S/N比の向上を目的とする 出力振幅の拡大</vt:lpstr>
      <vt:lpstr>目次</vt:lpstr>
      <vt:lpstr>背景・目的</vt:lpstr>
      <vt:lpstr>提案回路</vt:lpstr>
      <vt:lpstr>シミュレーション・DC解析</vt:lpstr>
      <vt:lpstr>シミュレーション・AC解析</vt:lpstr>
      <vt:lpstr>シミュレーション・過渡解析</vt:lpstr>
      <vt:lpstr>シミュレーション・過渡解析</vt:lpstr>
      <vt:lpstr>チップレベルでのシミュレーション</vt:lpstr>
      <vt:lpstr>チップレベルでのシミュレーション</vt:lpstr>
      <vt:lpstr>チップレベルでのシミュレーション</vt:lpstr>
      <vt:lpstr>チップレベルでのシミュレーション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KOJIMAHIKARU</dc:creator>
  <cp:lastModifiedBy>Hikaru Kojima</cp:lastModifiedBy>
  <cp:revision>6</cp:revision>
  <dcterms:created xsi:type="dcterms:W3CDTF">2023-12-04T14:05:51Z</dcterms:created>
  <dcterms:modified xsi:type="dcterms:W3CDTF">2023-12-08T08:05:57Z</dcterms:modified>
</cp:coreProperties>
</file>