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DECCA"/>
          </a:solidFill>
        </a:fill>
      </a:tcStyle>
    </a:wholeTbl>
    <a:band2H>
      <a:tcTxStyle/>
      <a:tcStyle>
        <a:tcBdr/>
        <a:fill>
          <a:solidFill>
            <a:srgbClr val="EFF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6E6D1"/>
          </a:solidFill>
        </a:fill>
      </a:tcStyle>
    </a:wholeTbl>
    <a:band2H>
      <a:tcTxStyle/>
      <a:tcStyle>
        <a:tcBdr/>
        <a:fill>
          <a:solidFill>
            <a:srgbClr val="F3F3E9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457200" y="1066800"/>
            <a:ext cx="80772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7329" y="6477000"/>
            <a:ext cx="249472" cy="231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900"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8" name="Group"/>
          <p:cNvGrpSpPr/>
          <p:nvPr/>
        </p:nvGrpSpPr>
        <p:grpSpPr>
          <a:xfrm>
            <a:off x="191515" y="6388100"/>
            <a:ext cx="1662464" cy="237985"/>
            <a:chOff x="0" y="0"/>
            <a:chExt cx="1662462" cy="237984"/>
          </a:xfrm>
        </p:grpSpPr>
        <p:sp>
          <p:nvSpPr>
            <p:cNvPr id="6" name="2013-2019 Suzanne McIntosh"/>
            <p:cNvSpPr txBox="1"/>
            <p:nvPr/>
          </p:nvSpPr>
          <p:spPr>
            <a:xfrm>
              <a:off x="0" y="0"/>
              <a:ext cx="1662463" cy="237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defRPr sz="9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     </a:t>
              </a:r>
              <a:r>
                <a:rPr sz="700"/>
                <a:t>2013-2019 Suzanne McIntosh</a:t>
              </a:r>
            </a:p>
          </p:txBody>
        </p:sp>
        <p:sp>
          <p:nvSpPr>
            <p:cNvPr id="7" name="C"/>
            <p:cNvSpPr/>
            <p:nvPr/>
          </p:nvSpPr>
          <p:spPr>
            <a:xfrm>
              <a:off x="52116" y="72342"/>
              <a:ext cx="123883" cy="118700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584200">
                <a:defRPr sz="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C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p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■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p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28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86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433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00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36" name="Big Data Applications Symposium - Spring 20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Big Data Applications Symposium - Spring 2019</a:t>
            </a:r>
          </a:p>
        </p:txBody>
      </p:sp>
      <p:sp>
        <p:nvSpPr>
          <p:cNvPr id="37" name="Project Name:  &lt; Enter your project name here &gt;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Project Name:  </a:t>
            </a:r>
            <a:r>
              <a:rPr lang="en-US" dirty="0">
                <a:solidFill>
                  <a:schemeClr val="tx1"/>
                </a:solidFill>
              </a:rPr>
              <a:t>Yelp restaurant recommendations</a:t>
            </a:r>
            <a:endParaRPr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Team:  </a:t>
            </a: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Kumar Mehta</a:t>
            </a: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 err="1">
                <a:solidFill>
                  <a:schemeClr val="tx1"/>
                </a:solidFill>
              </a:rPr>
              <a:t>Yashvee</a:t>
            </a:r>
            <a:r>
              <a:rPr lang="en-US" dirty="0">
                <a:solidFill>
                  <a:schemeClr val="tx1"/>
                </a:solidFill>
              </a:rPr>
              <a:t> Desai</a:t>
            </a:r>
            <a:endParaRPr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Abstract:  </a:t>
            </a:r>
            <a:r>
              <a:rPr lang="en-US" dirty="0">
                <a:solidFill>
                  <a:schemeClr val="tx1"/>
                </a:solidFill>
              </a:rPr>
              <a:t>Provide a web interface for users to search restaurants in a specific locality and get restaurant recommendations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72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Yelp restaurant recommendations</a:t>
            </a:r>
          </a:p>
        </p:txBody>
      </p:sp>
      <p:sp>
        <p:nvSpPr>
          <p:cNvPr id="73" name="Reference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References</a:t>
            </a:r>
            <a:endParaRPr lang="en-US" dirty="0"/>
          </a:p>
          <a:p>
            <a:pPr>
              <a:spcBef>
                <a:spcPts val="600"/>
              </a:spcBef>
              <a:buSzTx/>
              <a:buFont typeface="Arial" panose="020B0604020202020204" pitchFamily="34" charset="0"/>
              <a:buChar char="•"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Sumedh</a:t>
            </a:r>
            <a:r>
              <a:rPr lang="en-US" sz="2000" dirty="0"/>
              <a:t> Sawant and Gina Pai. 2013. Yelp food recommendation system</a:t>
            </a:r>
          </a:p>
          <a:p>
            <a:pPr>
              <a:spcBef>
                <a:spcPts val="600"/>
              </a:spcBef>
              <a:buSzTx/>
              <a:buFont typeface="Arial" panose="020B0604020202020204" pitchFamily="34" charset="0"/>
              <a:buChar char="•"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Badrul</a:t>
            </a:r>
            <a:r>
              <a:rPr lang="en-US" sz="2000" dirty="0"/>
              <a:t> Munir Sarwar, George </a:t>
            </a:r>
            <a:r>
              <a:rPr lang="en-US" sz="2000" dirty="0" err="1"/>
              <a:t>Karypis</a:t>
            </a:r>
            <a:r>
              <a:rPr lang="en-US" sz="2000" dirty="0"/>
              <a:t>, Joseph A </a:t>
            </a:r>
            <a:r>
              <a:rPr lang="en-US" sz="2000" dirty="0" err="1"/>
              <a:t>Konstan</a:t>
            </a:r>
            <a:r>
              <a:rPr lang="en-US" sz="2000" dirty="0"/>
              <a:t>, John </a:t>
            </a:r>
            <a:r>
              <a:rPr lang="en-US" sz="2000" dirty="0" err="1"/>
              <a:t>Riedl</a:t>
            </a:r>
            <a:r>
              <a:rPr lang="en-US" sz="2000" dirty="0"/>
              <a:t>, et al. 2001. Item-based collaborative filtering recommendation algorithms. Www1:285–295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Nabiha</a:t>
            </a:r>
            <a:r>
              <a:rPr lang="en-US" sz="2000" dirty="0"/>
              <a:t> Asghar. 2016. Yelp dataset challenge: Review rating prediction. </a:t>
            </a:r>
            <a:r>
              <a:rPr lang="en-US" sz="2000" dirty="0" err="1"/>
              <a:t>arXiv</a:t>
            </a:r>
            <a:r>
              <a:rPr lang="en-US" sz="2000" dirty="0"/>
              <a:t> preprint arXiv:1605.05362</a:t>
            </a:r>
          </a:p>
          <a:p>
            <a:endParaRPr lang="en-US"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76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Yelp restaurant recommendations</a:t>
            </a:r>
          </a:p>
        </p:txBody>
      </p:sp>
      <p:sp>
        <p:nvSpPr>
          <p:cNvPr id="77" name="Thank you!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54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/>
          </a:p>
          <a:p>
            <a:pPr>
              <a:lnSpc>
                <a:spcPct val="80000"/>
              </a:lnSpc>
              <a:buSzTx/>
              <a:buFont typeface="Wingdings"/>
              <a:buNone/>
              <a:defRPr sz="54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/>
          </a:p>
          <a:p>
            <a:pPr algn="ctr">
              <a:lnSpc>
                <a:spcPct val="80000"/>
              </a:lnSpc>
              <a:spcBef>
                <a:spcPts val="1200"/>
              </a:spcBef>
              <a:buSzTx/>
              <a:buFont typeface="Wingdings"/>
              <a:buNone/>
              <a:defRPr sz="5400">
                <a:latin typeface="Century"/>
                <a:ea typeface="Century"/>
                <a:cs typeface="Century"/>
                <a:sym typeface="Century"/>
              </a:defRPr>
            </a:pPr>
            <a:r>
              <a:t>Thank you!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0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Yelp restaurant recommendations</a:t>
            </a:r>
          </a:p>
        </p:txBody>
      </p:sp>
      <p:sp>
        <p:nvSpPr>
          <p:cNvPr id="41" name="Motivation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Motivation</a:t>
            </a:r>
            <a:endParaRPr sz="2000"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 sz="1600">
                <a:latin typeface="Century"/>
                <a:ea typeface="Century"/>
                <a:cs typeface="Century"/>
                <a:sym typeface="Century"/>
              </a:defRPr>
            </a:pPr>
            <a:endParaRPr sz="2000"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Who are the users of this application?   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Restaurant customers and restaurant owners</a:t>
            </a:r>
            <a:endParaRPr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Who will benefit from this application?  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Restaurant customers and restaurant owners</a:t>
            </a:r>
            <a:endParaRPr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Why is this application important?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Simplify search for your next restaurant experience! Get list of potential restaurants that you may like in a particular area.</a:t>
            </a: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4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Yelp restaurant recommendations</a:t>
            </a:r>
          </a:p>
        </p:txBody>
      </p:sp>
      <p:sp>
        <p:nvSpPr>
          <p:cNvPr id="45" name="Goodnes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Goodness</a:t>
            </a:r>
            <a:endParaRPr sz="2000" dirty="0"/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sz="2000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What steps were taken to assess the ‘goodness’ of the analytic itself?   </a:t>
            </a:r>
            <a:endParaRPr lang="en-US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      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We filtered out restaurants from all types of businesses in the dataset.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Researched about how collaborative filtering algorithm can be used for recommendations.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8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Yelp restaurant recommendations</a:t>
            </a:r>
          </a:p>
        </p:txBody>
      </p:sp>
      <p:sp>
        <p:nvSpPr>
          <p:cNvPr id="49" name="Remediation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Remediation</a:t>
            </a:r>
            <a:endParaRPr sz="2000" dirty="0"/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sz="2000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1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What actuation(s) or remediation actions are performed by the application?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1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400"/>
              </a:spcBef>
              <a:buSzTx/>
              <a:buFont typeface="Arial" panose="020B0604020202020204" pitchFamily="34" charset="0"/>
              <a:buChar char="•"/>
              <a:defRPr sz="21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Get map of recommended restaurants (on tableau), top rated restaurants and popular cuisines from a particular locality.</a:t>
            </a:r>
          </a:p>
          <a:p>
            <a:pPr>
              <a:spcBef>
                <a:spcPts val="400"/>
              </a:spcBef>
              <a:buSzTx/>
              <a:buFont typeface="Arial" panose="020B0604020202020204" pitchFamily="34" charset="0"/>
              <a:buChar char="•"/>
              <a:defRPr sz="21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400"/>
              </a:spcBef>
              <a:buSzTx/>
              <a:buFont typeface="Arial" panose="020B0604020202020204" pitchFamily="34" charset="0"/>
              <a:buChar char="•"/>
              <a:defRPr sz="21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Update recommendations based on new user ratings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1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1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52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Yelp restaurant recommendations</a:t>
            </a:r>
          </a:p>
        </p:txBody>
      </p:sp>
      <p:sp>
        <p:nvSpPr>
          <p:cNvPr id="53" name="Data Source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Data Sources</a:t>
            </a:r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Name:           </a:t>
            </a:r>
            <a:r>
              <a:rPr lang="en-US" dirty="0">
                <a:solidFill>
                  <a:schemeClr val="tx1"/>
                </a:solidFill>
              </a:rPr>
              <a:t>Yelp users</a:t>
            </a: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Description: </a:t>
            </a:r>
            <a:r>
              <a:rPr lang="en-US" dirty="0">
                <a:solidFill>
                  <a:schemeClr val="tx1"/>
                </a:solidFill>
              </a:rPr>
              <a:t>Dataset containing information about 1,637k users. </a:t>
            </a:r>
            <a:r>
              <a:rPr dirty="0">
                <a:solidFill>
                  <a:schemeClr val="tx1"/>
                </a:solidFill>
              </a:rPr>
              <a:t>Size of data:  </a:t>
            </a:r>
            <a:r>
              <a:rPr lang="en-US" dirty="0">
                <a:solidFill>
                  <a:schemeClr val="tx1"/>
                </a:solidFill>
              </a:rPr>
              <a:t>2.43 GB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Name:           </a:t>
            </a:r>
            <a:r>
              <a:rPr lang="en-US" dirty="0">
                <a:solidFill>
                  <a:schemeClr val="tx1"/>
                </a:solidFill>
              </a:rPr>
              <a:t>Yelp reviews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Description: Dataset containing information about 6,685k reviews by users.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Size of data:  </a:t>
            </a:r>
            <a:r>
              <a:rPr lang="en-US" dirty="0">
                <a:solidFill>
                  <a:schemeClr val="tx1"/>
                </a:solidFill>
              </a:rPr>
              <a:t>5.23 GB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/>
              <a:t>Name:           </a:t>
            </a:r>
            <a:r>
              <a:rPr lang="en-US" dirty="0">
                <a:solidFill>
                  <a:schemeClr val="tx1"/>
                </a:solidFill>
              </a:rPr>
              <a:t>Yelp businesses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Description:  Dataset containing information about 190k businesses. 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Size of data:  135 MB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56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Yelp restaurant recommendations</a:t>
            </a:r>
          </a:p>
        </p:txBody>
      </p:sp>
      <p:sp>
        <p:nvSpPr>
          <p:cNvPr id="57" name="Design Diagram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Design Diagram</a:t>
            </a:r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Platform(s) on which the application runs: 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NYU HPC cluster</a:t>
            </a:r>
            <a:r>
              <a:rPr lang="en-US" dirty="0">
                <a:solidFill>
                  <a:schemeClr val="tx1"/>
                </a:solidFill>
              </a:rPr>
              <a:t> (Dumbo)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11128-0629-4B66-8B61-BEC7CEC42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37" y="1743378"/>
            <a:ext cx="6036905" cy="38736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60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Yelp restaurant recommendations</a:t>
            </a:r>
          </a:p>
        </p:txBody>
      </p:sp>
      <p:sp>
        <p:nvSpPr>
          <p:cNvPr id="61" name="Insight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Insights</a:t>
            </a:r>
          </a:p>
          <a:p>
            <a:pPr marL="0" indent="0">
              <a:buSzTx/>
              <a:buFont typeface="Wingdings"/>
              <a:buNone/>
              <a:defRPr sz="1600"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1. </a:t>
            </a:r>
            <a:r>
              <a:rPr dirty="0">
                <a:solidFill>
                  <a:srgbClr val="FF0000"/>
                </a:solidFill>
              </a:rPr>
              <a:t>&lt;Result 1&gt;</a:t>
            </a:r>
          </a:p>
          <a:p>
            <a:pPr marL="0" lvl="1" indent="400050">
              <a:spcBef>
                <a:spcPts val="300"/>
              </a:spcBef>
              <a:buSzTx/>
              <a:buFont typeface="Wingdings"/>
              <a:buNone/>
              <a:defRPr sz="16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&lt;Tell us about insights, or other key observations.&gt;</a:t>
            </a:r>
          </a:p>
          <a:p>
            <a:pPr marL="0" lvl="1" indent="400050">
              <a:spcBef>
                <a:spcPts val="300"/>
              </a:spcBef>
              <a:buSzTx/>
              <a:buFont typeface="Wingdings"/>
              <a:buNone/>
              <a:defRPr sz="16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sz="2000" dirty="0">
              <a:solidFill>
                <a:srgbClr val="00B0F0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2. </a:t>
            </a:r>
            <a:r>
              <a:rPr dirty="0">
                <a:solidFill>
                  <a:srgbClr val="FF0000"/>
                </a:solidFill>
              </a:rPr>
              <a:t>&lt;Result 2&gt;</a:t>
            </a:r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rgbClr val="FF0000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3. </a:t>
            </a:r>
            <a:r>
              <a:rPr dirty="0">
                <a:solidFill>
                  <a:srgbClr val="FF0000"/>
                </a:solidFill>
              </a:rPr>
              <a:t>&lt;Result 3&gt;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64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Yelp restaurant recommendations</a:t>
            </a:r>
          </a:p>
        </p:txBody>
      </p:sp>
      <p:sp>
        <p:nvSpPr>
          <p:cNvPr id="65" name="Obstacle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Obstacles</a:t>
            </a:r>
          </a:p>
          <a:p>
            <a:pPr marL="0" indent="0">
              <a:buSzTx/>
              <a:buFont typeface="Wingdings"/>
              <a:buNone/>
              <a:defRPr sz="16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1. </a:t>
            </a:r>
            <a:r>
              <a:rPr lang="en-US" dirty="0">
                <a:solidFill>
                  <a:schemeClr val="tx1"/>
                </a:solidFill>
              </a:rPr>
              <a:t>Figuring out the design of how to connect the different parts of the application.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2. </a:t>
            </a:r>
            <a:r>
              <a:rPr lang="en-US" dirty="0">
                <a:solidFill>
                  <a:schemeClr val="tx1"/>
                </a:solidFill>
              </a:rPr>
              <a:t>Extracting useful information from the dataset for the scope of the project.</a:t>
            </a: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3. </a:t>
            </a:r>
            <a:r>
              <a:rPr lang="en-US" dirty="0">
                <a:solidFill>
                  <a:schemeClr val="tx1"/>
                </a:solidFill>
              </a:rPr>
              <a:t>Some </a:t>
            </a:r>
            <a:r>
              <a:rPr lang="en-US" dirty="0" err="1">
                <a:solidFill>
                  <a:schemeClr val="tx1"/>
                </a:solidFill>
              </a:rPr>
              <a:t>scala</a:t>
            </a:r>
            <a:r>
              <a:rPr lang="en-US" dirty="0">
                <a:solidFill>
                  <a:schemeClr val="tx1"/>
                </a:solidFill>
              </a:rPr>
              <a:t> functions (</a:t>
            </a:r>
            <a:r>
              <a:rPr lang="en-US" dirty="0" err="1">
                <a:solidFill>
                  <a:schemeClr val="tx1"/>
                </a:solidFill>
              </a:rPr>
              <a:t>agg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groupby</a:t>
            </a:r>
            <a:r>
              <a:rPr lang="en-US" dirty="0">
                <a:solidFill>
                  <a:schemeClr val="tx1"/>
                </a:solidFill>
              </a:rPr>
              <a:t>) were not supported on </a:t>
            </a:r>
            <a:r>
              <a:rPr lang="en-US" dirty="0" err="1">
                <a:solidFill>
                  <a:schemeClr val="tx1"/>
                </a:solidFill>
              </a:rPr>
              <a:t>hdfs</a:t>
            </a:r>
            <a:r>
              <a:rPr lang="en-US" dirty="0">
                <a:solidFill>
                  <a:schemeClr val="tx1"/>
                </a:solidFill>
              </a:rPr>
              <a:t> on Dumbo. How to overcome that?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68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Yelp restaurant recommendations</a:t>
            </a:r>
          </a:p>
        </p:txBody>
      </p:sp>
      <p:sp>
        <p:nvSpPr>
          <p:cNvPr id="69" name="Summary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Summary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Our application recommends restaurants to users based on how they reviewed restaurants. We limit this functionality to the city of Las Vegas and search can be done only on a particular zip code.</a:t>
            </a:r>
            <a:endParaRPr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Acknowledgements</a:t>
            </a:r>
          </a:p>
          <a:p>
            <a:pPr marL="0" indent="0">
              <a:spcBef>
                <a:spcPts val="0"/>
              </a:spcBef>
              <a:buSzTx/>
              <a:buFont typeface="Wingdings"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200526" indent="-200526">
              <a:spcBef>
                <a:spcPts val="800"/>
              </a:spcBef>
              <a:buClrTx/>
              <a:buChar char="•"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Thanks to Yelp for the dataset</a:t>
            </a:r>
          </a:p>
          <a:p>
            <a:pPr marL="200526" indent="-200526">
              <a:spcBef>
                <a:spcPts val="800"/>
              </a:spcBef>
              <a:buClrTx/>
              <a:buChar char="•"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</a:rPr>
              <a:t>Thanks to professor Suzanne McIntosh for continuous guidance on the project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Level">
  <a:themeElements>
    <a:clrScheme name="Lev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00"/>
      </a:accent1>
      <a:accent2>
        <a:srgbClr val="CCCC66"/>
      </a:accent2>
      <a:accent3>
        <a:srgbClr val="8F8F8F"/>
      </a:accent3>
      <a:accent4>
        <a:srgbClr val="707070"/>
      </a:accent4>
      <a:accent5>
        <a:srgbClr val="CAE2AA"/>
      </a:accent5>
      <a:accent6>
        <a:srgbClr val="B9B95C"/>
      </a:accent6>
      <a:hlink>
        <a:srgbClr val="0000FF"/>
      </a:hlink>
      <a:folHlink>
        <a:srgbClr val="FF00FF"/>
      </a:folHlink>
    </a:clrScheme>
    <a:fontScheme name="Leve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Lev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evel">
  <a:themeElements>
    <a:clrScheme name="Lev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00"/>
      </a:accent1>
      <a:accent2>
        <a:srgbClr val="CCCC66"/>
      </a:accent2>
      <a:accent3>
        <a:srgbClr val="8F8F8F"/>
      </a:accent3>
      <a:accent4>
        <a:srgbClr val="707070"/>
      </a:accent4>
      <a:accent5>
        <a:srgbClr val="CAE2AA"/>
      </a:accent5>
      <a:accent6>
        <a:srgbClr val="B9B95C"/>
      </a:accent6>
      <a:hlink>
        <a:srgbClr val="0000FF"/>
      </a:hlink>
      <a:folHlink>
        <a:srgbClr val="FF00FF"/>
      </a:folHlink>
    </a:clrScheme>
    <a:fontScheme name="Leve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Lev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496</Words>
  <Application>Microsoft Office PowerPoint</Application>
  <PresentationFormat>On-screen Show (4:3)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</vt:lpstr>
      <vt:lpstr>Helvetica Neue Light</vt:lpstr>
      <vt:lpstr>Verdana</vt:lpstr>
      <vt:lpstr>Wingdings</vt:lpstr>
      <vt:lpstr>Level</vt:lpstr>
      <vt:lpstr>Big Data Applications Symposium - Spring 2019</vt:lpstr>
      <vt:lpstr>Yelp restaurant recommendations</vt:lpstr>
      <vt:lpstr>Yelp restaurant recommendations</vt:lpstr>
      <vt:lpstr>Yelp restaurant recommendations</vt:lpstr>
      <vt:lpstr>Yelp restaurant recommendations</vt:lpstr>
      <vt:lpstr>Yelp restaurant recommendations</vt:lpstr>
      <vt:lpstr>Yelp restaurant recommendations</vt:lpstr>
      <vt:lpstr>Yelp restaurant recommendations</vt:lpstr>
      <vt:lpstr>Yelp restaurant recommendations</vt:lpstr>
      <vt:lpstr>Yelp restaurant recommendations</vt:lpstr>
      <vt:lpstr>Yelp restaurant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Applications Symposium - Spring 2019</dc:title>
  <cp:lastModifiedBy>KUMAR MEHTA</cp:lastModifiedBy>
  <cp:revision>16</cp:revision>
  <dcterms:modified xsi:type="dcterms:W3CDTF">2019-05-09T19:24:09Z</dcterms:modified>
</cp:coreProperties>
</file>