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9" r:id="rId3"/>
    <p:sldId id="256" r:id="rId4"/>
    <p:sldId id="264" r:id="rId5"/>
    <p:sldId id="265" r:id="rId6"/>
    <p:sldId id="259" r:id="rId7"/>
    <p:sldId id="260" r:id="rId8"/>
    <p:sldId id="261" r:id="rId9"/>
    <p:sldId id="263" r:id="rId10"/>
    <p:sldId id="262" r:id="rId11"/>
    <p:sldId id="267" r:id="rId12"/>
    <p:sldId id="268" r:id="rId13"/>
    <p:sldId id="266"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2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5F607-12B1-4811-94D4-589222BA0D83}" type="datetimeFigureOut">
              <a:rPr lang="en-US" smtClean="0"/>
              <a:t>9/18/2018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389840-37C4-4D8C-9AE7-47121ABCFB7E}" type="slidenum">
              <a:rPr lang="en-US" smtClean="0"/>
              <a:t>‹#›</a:t>
            </a:fld>
            <a:endParaRPr lang="en-US"/>
          </a:p>
        </p:txBody>
      </p:sp>
    </p:spTree>
    <p:extLst>
      <p:ext uri="{BB962C8B-B14F-4D97-AF65-F5344CB8AC3E}">
        <p14:creationId xmlns:p14="http://schemas.microsoft.com/office/powerpoint/2010/main" val="620611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BF5C-2170-4BED-92E2-0A993CD4DF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D6F4FC-041B-4DC9-9C6E-51B44C367A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2E2C1A-1EA9-43BF-B049-D890EE5192A6}"/>
              </a:ext>
            </a:extLst>
          </p:cNvPr>
          <p:cNvSpPr>
            <a:spLocks noGrp="1"/>
          </p:cNvSpPr>
          <p:nvPr>
            <p:ph type="dt" sz="half" idx="10"/>
          </p:nvPr>
        </p:nvSpPr>
        <p:spPr/>
        <p:txBody>
          <a:bodyPr/>
          <a:lstStyle/>
          <a:p>
            <a:fld id="{B17F1B79-CA5F-4260-8C48-2EBBA5F7A40A}" type="datetimeFigureOut">
              <a:rPr lang="en-US" smtClean="0"/>
              <a:t>9/18/2018</a:t>
            </a:fld>
            <a:endParaRPr lang="en-US"/>
          </a:p>
        </p:txBody>
      </p:sp>
      <p:sp>
        <p:nvSpPr>
          <p:cNvPr id="5" name="Footer Placeholder 4">
            <a:extLst>
              <a:ext uri="{FF2B5EF4-FFF2-40B4-BE49-F238E27FC236}">
                <a16:creationId xmlns:a16="http://schemas.microsoft.com/office/drawing/2014/main" id="{068EA4F2-CFBE-4A23-B16C-2FC47807C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9D777-4A77-48E3-BBBB-2DC342257942}"/>
              </a:ext>
            </a:extLst>
          </p:cNvPr>
          <p:cNvSpPr>
            <a:spLocks noGrp="1"/>
          </p:cNvSpPr>
          <p:nvPr>
            <p:ph type="sldNum" sz="quarter" idx="12"/>
          </p:nvPr>
        </p:nvSpPr>
        <p:spPr/>
        <p:txBody>
          <a:bodyPr/>
          <a:lstStyle/>
          <a:p>
            <a:fld id="{D201C55B-FD17-484D-945E-6B9FB025EC19}" type="slidenum">
              <a:rPr lang="en-US" smtClean="0"/>
              <a:t>‹#›</a:t>
            </a:fld>
            <a:endParaRPr lang="en-US"/>
          </a:p>
        </p:txBody>
      </p:sp>
    </p:spTree>
    <p:extLst>
      <p:ext uri="{BB962C8B-B14F-4D97-AF65-F5344CB8AC3E}">
        <p14:creationId xmlns:p14="http://schemas.microsoft.com/office/powerpoint/2010/main" val="160237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D0D1-C7C1-471F-BF95-9436AD135E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3C3683-607E-49D5-8008-560B759134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DF8DB-3270-4462-98E6-9E3EFC098670}"/>
              </a:ext>
            </a:extLst>
          </p:cNvPr>
          <p:cNvSpPr>
            <a:spLocks noGrp="1"/>
          </p:cNvSpPr>
          <p:nvPr>
            <p:ph type="dt" sz="half" idx="10"/>
          </p:nvPr>
        </p:nvSpPr>
        <p:spPr/>
        <p:txBody>
          <a:bodyPr/>
          <a:lstStyle/>
          <a:p>
            <a:fld id="{B17F1B79-CA5F-4260-8C48-2EBBA5F7A40A}" type="datetimeFigureOut">
              <a:rPr lang="en-US" smtClean="0"/>
              <a:t>9/18/2018</a:t>
            </a:fld>
            <a:endParaRPr lang="en-US"/>
          </a:p>
        </p:txBody>
      </p:sp>
      <p:sp>
        <p:nvSpPr>
          <p:cNvPr id="5" name="Footer Placeholder 4">
            <a:extLst>
              <a:ext uri="{FF2B5EF4-FFF2-40B4-BE49-F238E27FC236}">
                <a16:creationId xmlns:a16="http://schemas.microsoft.com/office/drawing/2014/main" id="{541938DF-938F-48DB-B23D-BABA7136D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96E8B-CD60-4626-88E7-8AD7039947B5}"/>
              </a:ext>
            </a:extLst>
          </p:cNvPr>
          <p:cNvSpPr>
            <a:spLocks noGrp="1"/>
          </p:cNvSpPr>
          <p:nvPr>
            <p:ph type="sldNum" sz="quarter" idx="12"/>
          </p:nvPr>
        </p:nvSpPr>
        <p:spPr/>
        <p:txBody>
          <a:bodyPr/>
          <a:lstStyle/>
          <a:p>
            <a:fld id="{D201C55B-FD17-484D-945E-6B9FB025EC19}" type="slidenum">
              <a:rPr lang="en-US" smtClean="0"/>
              <a:t>‹#›</a:t>
            </a:fld>
            <a:endParaRPr lang="en-US"/>
          </a:p>
        </p:txBody>
      </p:sp>
    </p:spTree>
    <p:extLst>
      <p:ext uri="{BB962C8B-B14F-4D97-AF65-F5344CB8AC3E}">
        <p14:creationId xmlns:p14="http://schemas.microsoft.com/office/powerpoint/2010/main" val="184553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EC8DA3-DC30-4229-8340-0C694397B8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28676B-1A7B-4B63-8B9C-0A1AE0A8863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99D1D-5711-4B2B-B3FC-12C4C697C617}"/>
              </a:ext>
            </a:extLst>
          </p:cNvPr>
          <p:cNvSpPr>
            <a:spLocks noGrp="1"/>
          </p:cNvSpPr>
          <p:nvPr>
            <p:ph type="dt" sz="half" idx="10"/>
          </p:nvPr>
        </p:nvSpPr>
        <p:spPr/>
        <p:txBody>
          <a:bodyPr/>
          <a:lstStyle/>
          <a:p>
            <a:fld id="{B17F1B79-CA5F-4260-8C48-2EBBA5F7A40A}" type="datetimeFigureOut">
              <a:rPr lang="en-US" smtClean="0"/>
              <a:t>9/18/2018</a:t>
            </a:fld>
            <a:endParaRPr lang="en-US"/>
          </a:p>
        </p:txBody>
      </p:sp>
      <p:sp>
        <p:nvSpPr>
          <p:cNvPr id="5" name="Footer Placeholder 4">
            <a:extLst>
              <a:ext uri="{FF2B5EF4-FFF2-40B4-BE49-F238E27FC236}">
                <a16:creationId xmlns:a16="http://schemas.microsoft.com/office/drawing/2014/main" id="{B6135090-73C0-4BDB-99EC-7F63F1818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4CE74-9DCE-4691-9860-0F2212A4F165}"/>
              </a:ext>
            </a:extLst>
          </p:cNvPr>
          <p:cNvSpPr>
            <a:spLocks noGrp="1"/>
          </p:cNvSpPr>
          <p:nvPr>
            <p:ph type="sldNum" sz="quarter" idx="12"/>
          </p:nvPr>
        </p:nvSpPr>
        <p:spPr/>
        <p:txBody>
          <a:bodyPr/>
          <a:lstStyle/>
          <a:p>
            <a:fld id="{D201C55B-FD17-484D-945E-6B9FB025EC19}" type="slidenum">
              <a:rPr lang="en-US" smtClean="0"/>
              <a:t>‹#›</a:t>
            </a:fld>
            <a:endParaRPr lang="en-US"/>
          </a:p>
        </p:txBody>
      </p:sp>
    </p:spTree>
    <p:extLst>
      <p:ext uri="{BB962C8B-B14F-4D97-AF65-F5344CB8AC3E}">
        <p14:creationId xmlns:p14="http://schemas.microsoft.com/office/powerpoint/2010/main" val="255663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FE73-EBA5-4E51-8AC8-4556CFC1AA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B2DF42-37CA-461F-A2F2-9469BDD4BA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2F859E-EDD1-4254-9690-8B8E74FC2958}"/>
              </a:ext>
            </a:extLst>
          </p:cNvPr>
          <p:cNvSpPr>
            <a:spLocks noGrp="1"/>
          </p:cNvSpPr>
          <p:nvPr>
            <p:ph type="dt" sz="half" idx="10"/>
          </p:nvPr>
        </p:nvSpPr>
        <p:spPr/>
        <p:txBody>
          <a:bodyPr/>
          <a:lstStyle/>
          <a:p>
            <a:fld id="{B17F1B79-CA5F-4260-8C48-2EBBA5F7A40A}" type="datetimeFigureOut">
              <a:rPr lang="en-US" smtClean="0"/>
              <a:t>9/18/2018</a:t>
            </a:fld>
            <a:endParaRPr lang="en-US"/>
          </a:p>
        </p:txBody>
      </p:sp>
      <p:sp>
        <p:nvSpPr>
          <p:cNvPr id="5" name="Footer Placeholder 4">
            <a:extLst>
              <a:ext uri="{FF2B5EF4-FFF2-40B4-BE49-F238E27FC236}">
                <a16:creationId xmlns:a16="http://schemas.microsoft.com/office/drawing/2014/main" id="{6AFBF436-481B-418E-BFA9-B4CFCAAE5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A299C-7A80-4925-8CB7-FF4BC7C8CFC3}"/>
              </a:ext>
            </a:extLst>
          </p:cNvPr>
          <p:cNvSpPr>
            <a:spLocks noGrp="1"/>
          </p:cNvSpPr>
          <p:nvPr>
            <p:ph type="sldNum" sz="quarter" idx="12"/>
          </p:nvPr>
        </p:nvSpPr>
        <p:spPr/>
        <p:txBody>
          <a:bodyPr/>
          <a:lstStyle/>
          <a:p>
            <a:fld id="{D201C55B-FD17-484D-945E-6B9FB025EC19}" type="slidenum">
              <a:rPr lang="en-US" smtClean="0"/>
              <a:t>‹#›</a:t>
            </a:fld>
            <a:endParaRPr lang="en-US"/>
          </a:p>
        </p:txBody>
      </p:sp>
    </p:spTree>
    <p:extLst>
      <p:ext uri="{BB962C8B-B14F-4D97-AF65-F5344CB8AC3E}">
        <p14:creationId xmlns:p14="http://schemas.microsoft.com/office/powerpoint/2010/main" val="3110755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A586-720B-44BC-BB23-9382B426EF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304ADA-00B4-405D-8DF3-ABD53E7A81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04F501-9229-4708-A45B-24F0681FE13B}"/>
              </a:ext>
            </a:extLst>
          </p:cNvPr>
          <p:cNvSpPr>
            <a:spLocks noGrp="1"/>
          </p:cNvSpPr>
          <p:nvPr>
            <p:ph type="dt" sz="half" idx="10"/>
          </p:nvPr>
        </p:nvSpPr>
        <p:spPr/>
        <p:txBody>
          <a:bodyPr/>
          <a:lstStyle/>
          <a:p>
            <a:fld id="{B17F1B79-CA5F-4260-8C48-2EBBA5F7A40A}" type="datetimeFigureOut">
              <a:rPr lang="en-US" smtClean="0"/>
              <a:t>9/18/2018</a:t>
            </a:fld>
            <a:endParaRPr lang="en-US"/>
          </a:p>
        </p:txBody>
      </p:sp>
      <p:sp>
        <p:nvSpPr>
          <p:cNvPr id="5" name="Footer Placeholder 4">
            <a:extLst>
              <a:ext uri="{FF2B5EF4-FFF2-40B4-BE49-F238E27FC236}">
                <a16:creationId xmlns:a16="http://schemas.microsoft.com/office/drawing/2014/main" id="{284FDAD5-DC07-4C1E-ACDE-4AC5AC6CE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74A3E-AE31-4C40-9C3A-83E24B9EDEC5}"/>
              </a:ext>
            </a:extLst>
          </p:cNvPr>
          <p:cNvSpPr>
            <a:spLocks noGrp="1"/>
          </p:cNvSpPr>
          <p:nvPr>
            <p:ph type="sldNum" sz="quarter" idx="12"/>
          </p:nvPr>
        </p:nvSpPr>
        <p:spPr/>
        <p:txBody>
          <a:bodyPr/>
          <a:lstStyle/>
          <a:p>
            <a:fld id="{D201C55B-FD17-484D-945E-6B9FB025EC19}" type="slidenum">
              <a:rPr lang="en-US" smtClean="0"/>
              <a:t>‹#›</a:t>
            </a:fld>
            <a:endParaRPr lang="en-US"/>
          </a:p>
        </p:txBody>
      </p:sp>
    </p:spTree>
    <p:extLst>
      <p:ext uri="{BB962C8B-B14F-4D97-AF65-F5344CB8AC3E}">
        <p14:creationId xmlns:p14="http://schemas.microsoft.com/office/powerpoint/2010/main" val="2190562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EFE7-08B9-4784-97D8-37F82F4968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98643C-D7CD-48AD-83E7-0C71BE775F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0626C8-8EB6-42BB-B99C-A803F0372D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B657C-23E8-4361-A82A-9C86F38CFBCC}"/>
              </a:ext>
            </a:extLst>
          </p:cNvPr>
          <p:cNvSpPr>
            <a:spLocks noGrp="1"/>
          </p:cNvSpPr>
          <p:nvPr>
            <p:ph type="dt" sz="half" idx="10"/>
          </p:nvPr>
        </p:nvSpPr>
        <p:spPr/>
        <p:txBody>
          <a:bodyPr/>
          <a:lstStyle/>
          <a:p>
            <a:fld id="{B17F1B79-CA5F-4260-8C48-2EBBA5F7A40A}" type="datetimeFigureOut">
              <a:rPr lang="en-US" smtClean="0"/>
              <a:t>9/18/2018</a:t>
            </a:fld>
            <a:endParaRPr lang="en-US"/>
          </a:p>
        </p:txBody>
      </p:sp>
      <p:sp>
        <p:nvSpPr>
          <p:cNvPr id="6" name="Footer Placeholder 5">
            <a:extLst>
              <a:ext uri="{FF2B5EF4-FFF2-40B4-BE49-F238E27FC236}">
                <a16:creationId xmlns:a16="http://schemas.microsoft.com/office/drawing/2014/main" id="{FE8DE231-1AF7-43C8-AE1B-FC1A056EDA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84B5F1-DE62-4B43-98CE-0F793C304BAF}"/>
              </a:ext>
            </a:extLst>
          </p:cNvPr>
          <p:cNvSpPr>
            <a:spLocks noGrp="1"/>
          </p:cNvSpPr>
          <p:nvPr>
            <p:ph type="sldNum" sz="quarter" idx="12"/>
          </p:nvPr>
        </p:nvSpPr>
        <p:spPr/>
        <p:txBody>
          <a:bodyPr/>
          <a:lstStyle/>
          <a:p>
            <a:fld id="{D201C55B-FD17-484D-945E-6B9FB025EC19}" type="slidenum">
              <a:rPr lang="en-US" smtClean="0"/>
              <a:t>‹#›</a:t>
            </a:fld>
            <a:endParaRPr lang="en-US"/>
          </a:p>
        </p:txBody>
      </p:sp>
    </p:spTree>
    <p:extLst>
      <p:ext uri="{BB962C8B-B14F-4D97-AF65-F5344CB8AC3E}">
        <p14:creationId xmlns:p14="http://schemas.microsoft.com/office/powerpoint/2010/main" val="95998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45BE-6841-4A69-A68B-417D166EF4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77120D-21A5-4C3A-960A-CA53C848CB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1C7E03-AB31-4DDF-B9B2-4A9771C84F7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76EA6-1169-42FB-BC01-F1F4FA7CEC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8AE44D-BF55-4474-BA62-0AEB23A65A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14A63E-C10B-452F-98DE-C13ACB47ED1E}"/>
              </a:ext>
            </a:extLst>
          </p:cNvPr>
          <p:cNvSpPr>
            <a:spLocks noGrp="1"/>
          </p:cNvSpPr>
          <p:nvPr>
            <p:ph type="dt" sz="half" idx="10"/>
          </p:nvPr>
        </p:nvSpPr>
        <p:spPr/>
        <p:txBody>
          <a:bodyPr/>
          <a:lstStyle/>
          <a:p>
            <a:fld id="{B17F1B79-CA5F-4260-8C48-2EBBA5F7A40A}" type="datetimeFigureOut">
              <a:rPr lang="en-US" smtClean="0"/>
              <a:t>9/18/2018</a:t>
            </a:fld>
            <a:endParaRPr lang="en-US"/>
          </a:p>
        </p:txBody>
      </p:sp>
      <p:sp>
        <p:nvSpPr>
          <p:cNvPr id="8" name="Footer Placeholder 7">
            <a:extLst>
              <a:ext uri="{FF2B5EF4-FFF2-40B4-BE49-F238E27FC236}">
                <a16:creationId xmlns:a16="http://schemas.microsoft.com/office/drawing/2014/main" id="{C20AA327-0106-4103-B6CB-CED9E4C499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0BA42D-00FB-415F-9EA2-EFCE0CB1E99F}"/>
              </a:ext>
            </a:extLst>
          </p:cNvPr>
          <p:cNvSpPr>
            <a:spLocks noGrp="1"/>
          </p:cNvSpPr>
          <p:nvPr>
            <p:ph type="sldNum" sz="quarter" idx="12"/>
          </p:nvPr>
        </p:nvSpPr>
        <p:spPr/>
        <p:txBody>
          <a:bodyPr/>
          <a:lstStyle/>
          <a:p>
            <a:fld id="{D201C55B-FD17-484D-945E-6B9FB025EC19}" type="slidenum">
              <a:rPr lang="en-US" smtClean="0"/>
              <a:t>‹#›</a:t>
            </a:fld>
            <a:endParaRPr lang="en-US"/>
          </a:p>
        </p:txBody>
      </p:sp>
    </p:spTree>
    <p:extLst>
      <p:ext uri="{BB962C8B-B14F-4D97-AF65-F5344CB8AC3E}">
        <p14:creationId xmlns:p14="http://schemas.microsoft.com/office/powerpoint/2010/main" val="310082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3B0E-2B01-4F0A-A976-56F0D0E05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CB319E-6AE3-4D87-AD50-621128EFB8D8}"/>
              </a:ext>
            </a:extLst>
          </p:cNvPr>
          <p:cNvSpPr>
            <a:spLocks noGrp="1"/>
          </p:cNvSpPr>
          <p:nvPr>
            <p:ph type="dt" sz="half" idx="10"/>
          </p:nvPr>
        </p:nvSpPr>
        <p:spPr/>
        <p:txBody>
          <a:bodyPr/>
          <a:lstStyle/>
          <a:p>
            <a:fld id="{B17F1B79-CA5F-4260-8C48-2EBBA5F7A40A}" type="datetimeFigureOut">
              <a:rPr lang="en-US" smtClean="0"/>
              <a:t>9/18/2018</a:t>
            </a:fld>
            <a:endParaRPr lang="en-US"/>
          </a:p>
        </p:txBody>
      </p:sp>
      <p:sp>
        <p:nvSpPr>
          <p:cNvPr id="4" name="Footer Placeholder 3">
            <a:extLst>
              <a:ext uri="{FF2B5EF4-FFF2-40B4-BE49-F238E27FC236}">
                <a16:creationId xmlns:a16="http://schemas.microsoft.com/office/drawing/2014/main" id="{C93C015A-3F48-458F-A2B4-41E1B44380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6BE10E-BD5F-409F-B0E3-20AC43ECA947}"/>
              </a:ext>
            </a:extLst>
          </p:cNvPr>
          <p:cNvSpPr>
            <a:spLocks noGrp="1"/>
          </p:cNvSpPr>
          <p:nvPr>
            <p:ph type="sldNum" sz="quarter" idx="12"/>
          </p:nvPr>
        </p:nvSpPr>
        <p:spPr/>
        <p:txBody>
          <a:bodyPr/>
          <a:lstStyle/>
          <a:p>
            <a:fld id="{D201C55B-FD17-484D-945E-6B9FB025EC19}" type="slidenum">
              <a:rPr lang="en-US" smtClean="0"/>
              <a:t>‹#›</a:t>
            </a:fld>
            <a:endParaRPr lang="en-US"/>
          </a:p>
        </p:txBody>
      </p:sp>
    </p:spTree>
    <p:extLst>
      <p:ext uri="{BB962C8B-B14F-4D97-AF65-F5344CB8AC3E}">
        <p14:creationId xmlns:p14="http://schemas.microsoft.com/office/powerpoint/2010/main" val="181573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02BE01-729E-4F86-95D7-382FCC9D26BF}"/>
              </a:ext>
            </a:extLst>
          </p:cNvPr>
          <p:cNvSpPr>
            <a:spLocks noGrp="1"/>
          </p:cNvSpPr>
          <p:nvPr>
            <p:ph type="dt" sz="half" idx="10"/>
          </p:nvPr>
        </p:nvSpPr>
        <p:spPr/>
        <p:txBody>
          <a:bodyPr/>
          <a:lstStyle/>
          <a:p>
            <a:fld id="{B17F1B79-CA5F-4260-8C48-2EBBA5F7A40A}" type="datetimeFigureOut">
              <a:rPr lang="en-US" smtClean="0"/>
              <a:t>9/18/2018</a:t>
            </a:fld>
            <a:endParaRPr lang="en-US"/>
          </a:p>
        </p:txBody>
      </p:sp>
      <p:sp>
        <p:nvSpPr>
          <p:cNvPr id="3" name="Footer Placeholder 2">
            <a:extLst>
              <a:ext uri="{FF2B5EF4-FFF2-40B4-BE49-F238E27FC236}">
                <a16:creationId xmlns:a16="http://schemas.microsoft.com/office/drawing/2014/main" id="{FEE3A05A-66A6-4C19-BCCA-0083900279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A48CD0-675F-45BC-8CF9-7D77E3169E5B}"/>
              </a:ext>
            </a:extLst>
          </p:cNvPr>
          <p:cNvSpPr>
            <a:spLocks noGrp="1"/>
          </p:cNvSpPr>
          <p:nvPr>
            <p:ph type="sldNum" sz="quarter" idx="12"/>
          </p:nvPr>
        </p:nvSpPr>
        <p:spPr/>
        <p:txBody>
          <a:bodyPr/>
          <a:lstStyle/>
          <a:p>
            <a:fld id="{D201C55B-FD17-484D-945E-6B9FB025EC19}" type="slidenum">
              <a:rPr lang="en-US" smtClean="0"/>
              <a:t>‹#›</a:t>
            </a:fld>
            <a:endParaRPr lang="en-US"/>
          </a:p>
        </p:txBody>
      </p:sp>
    </p:spTree>
    <p:extLst>
      <p:ext uri="{BB962C8B-B14F-4D97-AF65-F5344CB8AC3E}">
        <p14:creationId xmlns:p14="http://schemas.microsoft.com/office/powerpoint/2010/main" val="146348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FCD9-E5DB-4D28-AFC9-6FE27D0F0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77F1BC-A445-4DF7-8AE8-32D6DAB09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1C573D-A2F5-4C05-9A7F-77843D2AE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F39470-5862-49D8-A3DA-95D32AFA73CC}"/>
              </a:ext>
            </a:extLst>
          </p:cNvPr>
          <p:cNvSpPr>
            <a:spLocks noGrp="1"/>
          </p:cNvSpPr>
          <p:nvPr>
            <p:ph type="dt" sz="half" idx="10"/>
          </p:nvPr>
        </p:nvSpPr>
        <p:spPr/>
        <p:txBody>
          <a:bodyPr/>
          <a:lstStyle/>
          <a:p>
            <a:fld id="{B17F1B79-CA5F-4260-8C48-2EBBA5F7A40A}" type="datetimeFigureOut">
              <a:rPr lang="en-US" smtClean="0"/>
              <a:t>9/18/2018</a:t>
            </a:fld>
            <a:endParaRPr lang="en-US"/>
          </a:p>
        </p:txBody>
      </p:sp>
      <p:sp>
        <p:nvSpPr>
          <p:cNvPr id="6" name="Footer Placeholder 5">
            <a:extLst>
              <a:ext uri="{FF2B5EF4-FFF2-40B4-BE49-F238E27FC236}">
                <a16:creationId xmlns:a16="http://schemas.microsoft.com/office/drawing/2014/main" id="{B714DDE4-8EAB-494E-AC0B-7ECB13869D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C2853-7824-4753-8447-C10459AC64C9}"/>
              </a:ext>
            </a:extLst>
          </p:cNvPr>
          <p:cNvSpPr>
            <a:spLocks noGrp="1"/>
          </p:cNvSpPr>
          <p:nvPr>
            <p:ph type="sldNum" sz="quarter" idx="12"/>
          </p:nvPr>
        </p:nvSpPr>
        <p:spPr/>
        <p:txBody>
          <a:bodyPr/>
          <a:lstStyle/>
          <a:p>
            <a:fld id="{D201C55B-FD17-484D-945E-6B9FB025EC19}" type="slidenum">
              <a:rPr lang="en-US" smtClean="0"/>
              <a:t>‹#›</a:t>
            </a:fld>
            <a:endParaRPr lang="en-US"/>
          </a:p>
        </p:txBody>
      </p:sp>
    </p:spTree>
    <p:extLst>
      <p:ext uri="{BB962C8B-B14F-4D97-AF65-F5344CB8AC3E}">
        <p14:creationId xmlns:p14="http://schemas.microsoft.com/office/powerpoint/2010/main" val="59061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1EF04-543A-483B-A322-46947E675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5883EC-D8D9-4331-B0FA-4FB6B48800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A5D437-A2D4-48D7-AC48-B5FA01C6A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DC961F-6C5D-4510-83E8-5E5F3C51BBE3}"/>
              </a:ext>
            </a:extLst>
          </p:cNvPr>
          <p:cNvSpPr>
            <a:spLocks noGrp="1"/>
          </p:cNvSpPr>
          <p:nvPr>
            <p:ph type="dt" sz="half" idx="10"/>
          </p:nvPr>
        </p:nvSpPr>
        <p:spPr/>
        <p:txBody>
          <a:bodyPr/>
          <a:lstStyle/>
          <a:p>
            <a:fld id="{B17F1B79-CA5F-4260-8C48-2EBBA5F7A40A}" type="datetimeFigureOut">
              <a:rPr lang="en-US" smtClean="0"/>
              <a:t>9/18/2018</a:t>
            </a:fld>
            <a:endParaRPr lang="en-US"/>
          </a:p>
        </p:txBody>
      </p:sp>
      <p:sp>
        <p:nvSpPr>
          <p:cNvPr id="6" name="Footer Placeholder 5">
            <a:extLst>
              <a:ext uri="{FF2B5EF4-FFF2-40B4-BE49-F238E27FC236}">
                <a16:creationId xmlns:a16="http://schemas.microsoft.com/office/drawing/2014/main" id="{534B0DBB-0510-4EF9-A112-B43B89D3B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C0833D-3384-4998-8FA9-63C1964265C1}"/>
              </a:ext>
            </a:extLst>
          </p:cNvPr>
          <p:cNvSpPr>
            <a:spLocks noGrp="1"/>
          </p:cNvSpPr>
          <p:nvPr>
            <p:ph type="sldNum" sz="quarter" idx="12"/>
          </p:nvPr>
        </p:nvSpPr>
        <p:spPr/>
        <p:txBody>
          <a:bodyPr/>
          <a:lstStyle/>
          <a:p>
            <a:fld id="{D201C55B-FD17-484D-945E-6B9FB025EC19}" type="slidenum">
              <a:rPr lang="en-US" smtClean="0"/>
              <a:t>‹#›</a:t>
            </a:fld>
            <a:endParaRPr lang="en-US"/>
          </a:p>
        </p:txBody>
      </p:sp>
    </p:spTree>
    <p:extLst>
      <p:ext uri="{BB962C8B-B14F-4D97-AF65-F5344CB8AC3E}">
        <p14:creationId xmlns:p14="http://schemas.microsoft.com/office/powerpoint/2010/main" val="237851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12EB4E-9F7F-4158-88D3-86E617EA16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19D065-93C7-457D-B0A8-048942D5C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E13D9-96CE-428A-AE07-53C006820B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F1B79-CA5F-4260-8C48-2EBBA5F7A40A}" type="datetimeFigureOut">
              <a:rPr lang="en-US" smtClean="0"/>
              <a:t>9/18/2018</a:t>
            </a:fld>
            <a:endParaRPr lang="en-US"/>
          </a:p>
        </p:txBody>
      </p:sp>
      <p:sp>
        <p:nvSpPr>
          <p:cNvPr id="5" name="Footer Placeholder 4">
            <a:extLst>
              <a:ext uri="{FF2B5EF4-FFF2-40B4-BE49-F238E27FC236}">
                <a16:creationId xmlns:a16="http://schemas.microsoft.com/office/drawing/2014/main" id="{6DD6F61E-2606-477F-9B97-41BB2DBE79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28DBF7-A13C-418E-AC9A-24792D2B6A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1C55B-FD17-484D-945E-6B9FB025EC19}" type="slidenum">
              <a:rPr lang="en-US" smtClean="0"/>
              <a:t>‹#›</a:t>
            </a:fld>
            <a:endParaRPr lang="en-US"/>
          </a:p>
        </p:txBody>
      </p:sp>
    </p:spTree>
    <p:extLst>
      <p:ext uri="{BB962C8B-B14F-4D97-AF65-F5344CB8AC3E}">
        <p14:creationId xmlns:p14="http://schemas.microsoft.com/office/powerpoint/2010/main" val="1875513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956" y="301078"/>
            <a:ext cx="6257664" cy="6257664"/>
          </a:xfrm>
          <a:prstGeom prst="rect">
            <a:avLst/>
          </a:prstGeom>
        </p:spPr>
      </p:pic>
    </p:spTree>
    <p:extLst>
      <p:ext uri="{BB962C8B-B14F-4D97-AF65-F5344CB8AC3E}">
        <p14:creationId xmlns:p14="http://schemas.microsoft.com/office/powerpoint/2010/main" val="3459822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E480A-D625-4D2C-9F9F-7E680F6C0419}"/>
              </a:ext>
            </a:extLst>
          </p:cNvPr>
          <p:cNvSpPr txBox="1"/>
          <p:nvPr/>
        </p:nvSpPr>
        <p:spPr>
          <a:xfrm>
            <a:off x="637562" y="503338"/>
            <a:ext cx="5567295"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lvl="0"/>
            <a:r>
              <a:rPr lang="en-US" sz="3600" dirty="0"/>
              <a:t>Contract - Responsibilities</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514DDF4-EF75-479A-9BBA-D8D5DCE28E2B}"/>
              </a:ext>
            </a:extLst>
          </p:cNvPr>
          <p:cNvSpPr txBox="1"/>
          <p:nvPr/>
        </p:nvSpPr>
        <p:spPr>
          <a:xfrm>
            <a:off x="634767" y="1328425"/>
            <a:ext cx="11023134" cy="3970318"/>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lvl="0" indent="-285750">
              <a:buFont typeface="Arial" panose="020B0604020202020204" pitchFamily="34" charset="0"/>
              <a:buChar char="•"/>
            </a:pPr>
            <a:r>
              <a:rPr lang="en-US" sz="2800" dirty="0">
                <a:solidFill>
                  <a:schemeClr val="tx1"/>
                </a:solidFill>
              </a:rPr>
              <a:t>Each member of the group is accountable for their own part and will be accountable of everything accorded in each meeting. Failure to do this will be affected in the peer evaluation mark. </a:t>
            </a:r>
            <a:endParaRPr lang="en-US" sz="2800" dirty="0" smtClean="0">
              <a:solidFill>
                <a:schemeClr val="tx1"/>
              </a:solidFill>
            </a:endParaRPr>
          </a:p>
          <a:p>
            <a:pPr marL="285750" lvl="0" indent="-285750">
              <a:buFont typeface="Arial" panose="020B0604020202020204" pitchFamily="34" charset="0"/>
              <a:buChar char="•"/>
            </a:pPr>
            <a:r>
              <a:rPr lang="en-US" sz="2800" dirty="0">
                <a:solidFill>
                  <a:schemeClr val="tx1"/>
                </a:solidFill>
              </a:rPr>
              <a:t>When deciding the work breakdown if someone disagrees with the team, this person will need to give their ideas and convince the whole group why this idea would be beneficial for the group.</a:t>
            </a:r>
            <a:endParaRPr lang="en-US" sz="2800" dirty="0" smtClean="0">
              <a:solidFill>
                <a:schemeClr val="tx1"/>
              </a:solidFill>
            </a:endParaRPr>
          </a:p>
          <a:p>
            <a:pPr marL="285750" lvl="0" indent="-285750">
              <a:buFont typeface="Arial" panose="020B0604020202020204" pitchFamily="34" charset="0"/>
              <a:buChar char="•"/>
            </a:pPr>
            <a:r>
              <a:rPr lang="en-US" sz="2800" dirty="0">
                <a:solidFill>
                  <a:schemeClr val="tx1"/>
                </a:solidFill>
              </a:rPr>
              <a:t>The deadline to present the work to the group is Monday and the person assigned will take a look at all the material and decide if we need an “Emergency meeting on Tuesday</a:t>
            </a:r>
            <a:r>
              <a:rPr lang="en-US" sz="2800" dirty="0" smtClean="0">
                <a:solidFill>
                  <a:schemeClr val="tx1"/>
                </a:solidFill>
              </a:rPr>
              <a:t>”</a:t>
            </a:r>
            <a:endParaRPr lang="en-US" sz="1600" spc="-1" dirty="0" smtClean="0">
              <a:solidFill>
                <a:schemeClr val="tx1"/>
              </a:solidFill>
              <a:uFill>
                <a:solidFill>
                  <a:srgbClr val="FFFFFF"/>
                </a:solidFill>
              </a:uFill>
            </a:endParaRPr>
          </a:p>
        </p:txBody>
      </p:sp>
    </p:spTree>
    <p:extLst>
      <p:ext uri="{BB962C8B-B14F-4D97-AF65-F5344CB8AC3E}">
        <p14:creationId xmlns:p14="http://schemas.microsoft.com/office/powerpoint/2010/main" val="30328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E480A-D625-4D2C-9F9F-7E680F6C0419}"/>
              </a:ext>
            </a:extLst>
          </p:cNvPr>
          <p:cNvSpPr txBox="1"/>
          <p:nvPr/>
        </p:nvSpPr>
        <p:spPr>
          <a:xfrm>
            <a:off x="637562" y="503338"/>
            <a:ext cx="3467907"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lvl="0"/>
            <a:r>
              <a:rPr lang="en-US" sz="3600" dirty="0" smtClean="0"/>
              <a:t>Existing Software</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81" y="1540529"/>
            <a:ext cx="9809408" cy="4921530"/>
          </a:xfrm>
          <a:prstGeom prst="rect">
            <a:avLst/>
          </a:prstGeom>
        </p:spPr>
      </p:pic>
    </p:spTree>
    <p:extLst>
      <p:ext uri="{BB962C8B-B14F-4D97-AF65-F5344CB8AC3E}">
        <p14:creationId xmlns:p14="http://schemas.microsoft.com/office/powerpoint/2010/main" val="475253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E480A-D625-4D2C-9F9F-7E680F6C0419}"/>
              </a:ext>
            </a:extLst>
          </p:cNvPr>
          <p:cNvSpPr txBox="1"/>
          <p:nvPr/>
        </p:nvSpPr>
        <p:spPr>
          <a:xfrm>
            <a:off x="637562" y="503338"/>
            <a:ext cx="3467907"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lvl="0"/>
            <a:r>
              <a:rPr lang="en-US" sz="3600" dirty="0" smtClean="0"/>
              <a:t>Why Choose Us?</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p:cNvPicPr>
            <a:picLocks noChangeAspect="1"/>
          </p:cNvPicPr>
          <p:nvPr/>
        </p:nvPicPr>
        <p:blipFill>
          <a:blip r:embed="rId2"/>
          <a:stretch>
            <a:fillRect/>
          </a:stretch>
        </p:blipFill>
        <p:spPr>
          <a:xfrm>
            <a:off x="628037" y="1307378"/>
            <a:ext cx="10626249" cy="4450466"/>
          </a:xfrm>
          <a:prstGeom prst="rect">
            <a:avLst/>
          </a:prstGeom>
        </p:spPr>
      </p:pic>
    </p:spTree>
    <p:extLst>
      <p:ext uri="{BB962C8B-B14F-4D97-AF65-F5344CB8AC3E}">
        <p14:creationId xmlns:p14="http://schemas.microsoft.com/office/powerpoint/2010/main" val="453011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E480A-D625-4D2C-9F9F-7E680F6C0419}"/>
              </a:ext>
            </a:extLst>
          </p:cNvPr>
          <p:cNvSpPr txBox="1"/>
          <p:nvPr/>
        </p:nvSpPr>
        <p:spPr>
          <a:xfrm>
            <a:off x="637563" y="503338"/>
            <a:ext cx="2394886"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lvl="0"/>
            <a:r>
              <a:rPr lang="en-US" sz="3600" dirty="0" smtClean="0"/>
              <a:t>Data Model</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53" y="1319807"/>
            <a:ext cx="7651880" cy="5142129"/>
          </a:xfrm>
          <a:prstGeom prst="rect">
            <a:avLst/>
          </a:prstGeom>
        </p:spPr>
      </p:pic>
    </p:spTree>
    <p:extLst>
      <p:ext uri="{BB962C8B-B14F-4D97-AF65-F5344CB8AC3E}">
        <p14:creationId xmlns:p14="http://schemas.microsoft.com/office/powerpoint/2010/main" val="389938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E480A-D625-4D2C-9F9F-7E680F6C0419}"/>
              </a:ext>
            </a:extLst>
          </p:cNvPr>
          <p:cNvSpPr txBox="1"/>
          <p:nvPr/>
        </p:nvSpPr>
        <p:spPr>
          <a:xfrm>
            <a:off x="637562" y="503338"/>
            <a:ext cx="3757156"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lvl="0"/>
            <a:r>
              <a:rPr lang="en-US" sz="3600" dirty="0" smtClean="0"/>
              <a:t>References</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p:cNvPicPr>
            <a:picLocks noChangeAspect="1"/>
          </p:cNvPicPr>
          <p:nvPr/>
        </p:nvPicPr>
        <p:blipFill>
          <a:blip r:embed="rId2"/>
          <a:stretch>
            <a:fillRect/>
          </a:stretch>
        </p:blipFill>
        <p:spPr>
          <a:xfrm>
            <a:off x="540274" y="1353063"/>
            <a:ext cx="10626249" cy="4450466"/>
          </a:xfrm>
          <a:prstGeom prst="rect">
            <a:avLst/>
          </a:prstGeom>
        </p:spPr>
      </p:pic>
    </p:spTree>
    <p:extLst>
      <p:ext uri="{BB962C8B-B14F-4D97-AF65-F5344CB8AC3E}">
        <p14:creationId xmlns:p14="http://schemas.microsoft.com/office/powerpoint/2010/main" val="391120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E480A-D625-4D2C-9F9F-7E680F6C0419}"/>
              </a:ext>
            </a:extLst>
          </p:cNvPr>
          <p:cNvSpPr txBox="1"/>
          <p:nvPr/>
        </p:nvSpPr>
        <p:spPr>
          <a:xfrm>
            <a:off x="637562" y="503338"/>
            <a:ext cx="3757156"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lvl="0"/>
            <a:r>
              <a:rPr lang="en-US" sz="3600" dirty="0" smtClean="0"/>
              <a:t>Mission Statement</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0A6DF79-6727-4930-8129-5C026F2BEDF8}"/>
              </a:ext>
            </a:extLst>
          </p:cNvPr>
          <p:cNvSpPr txBox="1"/>
          <p:nvPr/>
        </p:nvSpPr>
        <p:spPr>
          <a:xfrm>
            <a:off x="640496" y="1235842"/>
            <a:ext cx="5252936" cy="523220"/>
          </a:xfrm>
          <a:prstGeom prst="rect">
            <a:avLst/>
          </a:prstGeom>
          <a:noFill/>
        </p:spPr>
        <p:txBody>
          <a:bodyPr wrap="square" rtlCol="0">
            <a:spAutoFit/>
          </a:bodyPr>
          <a:lstStyle/>
          <a:p>
            <a:pPr algn="ctr"/>
            <a:r>
              <a:rPr lang="en-CA" sz="2800" dirty="0">
                <a:solidFill>
                  <a:schemeClr val="accent4">
                    <a:lumMod val="75000"/>
                  </a:schemeClr>
                </a:solidFill>
              </a:rPr>
              <a:t>“ Code harder until it gets simpler.”</a:t>
            </a:r>
          </a:p>
        </p:txBody>
      </p:sp>
      <p:pic>
        <p:nvPicPr>
          <p:cNvPr id="6" name="Picture 5">
            <a:extLst>
              <a:ext uri="{FF2B5EF4-FFF2-40B4-BE49-F238E27FC236}">
                <a16:creationId xmlns:a16="http://schemas.microsoft.com/office/drawing/2014/main" id="{31D21DD3-AE0A-4726-8196-C38C0223E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37" y="1777176"/>
            <a:ext cx="6680404" cy="4381654"/>
          </a:xfrm>
          <a:prstGeom prst="rect">
            <a:avLst/>
          </a:prstGeom>
        </p:spPr>
      </p:pic>
    </p:spTree>
    <p:extLst>
      <p:ext uri="{BB962C8B-B14F-4D97-AF65-F5344CB8AC3E}">
        <p14:creationId xmlns:p14="http://schemas.microsoft.com/office/powerpoint/2010/main" val="136227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E480A-D625-4D2C-9F9F-7E680F6C0419}"/>
              </a:ext>
            </a:extLst>
          </p:cNvPr>
          <p:cNvSpPr txBox="1"/>
          <p:nvPr/>
        </p:nvSpPr>
        <p:spPr>
          <a:xfrm>
            <a:off x="637563" y="503338"/>
            <a:ext cx="3691156"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3600" dirty="0"/>
              <a:t>Ryan Chrysler</a:t>
            </a:r>
          </a:p>
        </p:txBody>
      </p:sp>
      <p:sp>
        <p:nvSpPr>
          <p:cNvPr id="5" name="TextBox 4">
            <a:extLst>
              <a:ext uri="{FF2B5EF4-FFF2-40B4-BE49-F238E27FC236}">
                <a16:creationId xmlns:a16="http://schemas.microsoft.com/office/drawing/2014/main" id="{2514DDF4-EF75-479A-9BBA-D8D5DCE28E2B}"/>
              </a:ext>
            </a:extLst>
          </p:cNvPr>
          <p:cNvSpPr txBox="1"/>
          <p:nvPr/>
        </p:nvSpPr>
        <p:spPr>
          <a:xfrm>
            <a:off x="634767" y="1328425"/>
            <a:ext cx="11023134" cy="1631216"/>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b="1" dirty="0">
                <a:solidFill>
                  <a:schemeClr val="tx1"/>
                </a:solidFill>
              </a:rPr>
              <a:t>Experience &amp; Skills: </a:t>
            </a:r>
          </a:p>
          <a:p>
            <a:endParaRPr lang="en-US" dirty="0">
              <a:solidFill>
                <a:schemeClr val="tx1"/>
              </a:solidFill>
            </a:endParaRPr>
          </a:p>
          <a:p>
            <a:r>
              <a:rPr lang="en-US" sz="1600" dirty="0">
                <a:solidFill>
                  <a:schemeClr val="tx1"/>
                </a:solidFill>
              </a:rPr>
              <a:t>I am currently enrolled in the Computer Programming Analyst (CPA) Program at Niagara College and have been for the past year. During my time at Niagara College I have learned a variety of different skills and coding languages. These languages/skills include HTML, CSS, C#, </a:t>
            </a:r>
            <a:r>
              <a:rPr lang="en-US" sz="1600" dirty="0" err="1">
                <a:solidFill>
                  <a:schemeClr val="tx1"/>
                </a:solidFill>
              </a:rPr>
              <a:t>Javascript</a:t>
            </a:r>
            <a:r>
              <a:rPr lang="en-US" sz="1600" dirty="0">
                <a:solidFill>
                  <a:schemeClr val="tx1"/>
                </a:solidFill>
              </a:rPr>
              <a:t> ETC. The program has also given me plenty of experience creating SQL Databases and NoSQL databases as well as taught me how to apply those databases to a variety of different applications.</a:t>
            </a:r>
            <a:endParaRPr lang="en-US" sz="1600" dirty="0"/>
          </a:p>
        </p:txBody>
      </p:sp>
      <p:sp>
        <p:nvSpPr>
          <p:cNvPr id="6" name="TextBox 5">
            <a:extLst>
              <a:ext uri="{FF2B5EF4-FFF2-40B4-BE49-F238E27FC236}">
                <a16:creationId xmlns:a16="http://schemas.microsoft.com/office/drawing/2014/main" id="{2A69BED5-1A64-4C7C-8715-A94654CC76B0}"/>
              </a:ext>
            </a:extLst>
          </p:cNvPr>
          <p:cNvSpPr txBox="1"/>
          <p:nvPr/>
        </p:nvSpPr>
        <p:spPr>
          <a:xfrm>
            <a:off x="634767" y="2959641"/>
            <a:ext cx="10922466" cy="384720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b="1" dirty="0">
                <a:solidFill>
                  <a:schemeClr val="tx1"/>
                </a:solidFill>
              </a:rPr>
              <a:t>Strengths:</a:t>
            </a:r>
          </a:p>
          <a:p>
            <a:endParaRPr lang="en-US" b="1" dirty="0">
              <a:solidFill>
                <a:schemeClr val="tx1"/>
              </a:solidFill>
            </a:endParaRPr>
          </a:p>
          <a:p>
            <a:r>
              <a:rPr lang="en-US" sz="1600" dirty="0">
                <a:solidFill>
                  <a:schemeClr val="tx1"/>
                </a:solidFill>
              </a:rPr>
              <a:t>One of my strengths is design, I am always trying to make the interface of any program I work on as pleasant to use as possible, keeping the interface simplistic as well as user-friendly design. I often do my own graphics for icons or any images that I will use in any given project. </a:t>
            </a:r>
          </a:p>
          <a:p>
            <a:endParaRPr lang="en-US" sz="1600" dirty="0">
              <a:solidFill>
                <a:schemeClr val="tx1"/>
              </a:solidFill>
            </a:endParaRPr>
          </a:p>
          <a:p>
            <a:r>
              <a:rPr lang="en-US" sz="1600" dirty="0" smtClean="0">
                <a:solidFill>
                  <a:schemeClr val="tx1"/>
                </a:solidFill>
              </a:rPr>
              <a:t>Out of the list of skills mentioned I have a mild preference towards programming in C# and SQL databases. With that being said I take more of an interest in those two parts of programming so I would say that I am better practiced in those areas and make more of a point to practice those areas. Overall I take a high interest in learning all aspects of programming and I am comfortable with all the skills mentioned above and continue to practice as well as study each with a high interest of improving my overall skill set in all areas of programming.</a:t>
            </a:r>
          </a:p>
          <a:p>
            <a:endParaRPr lang="en-US" sz="1600" dirty="0">
              <a:solidFill>
                <a:schemeClr val="tx1"/>
              </a:solidFill>
            </a:endParaRPr>
          </a:p>
          <a:p>
            <a:r>
              <a:rPr lang="en-US" sz="1600" dirty="0" smtClean="0">
                <a:solidFill>
                  <a:schemeClr val="tx1"/>
                </a:solidFill>
              </a:rPr>
              <a:t>Given my strengths/interest in design and programming, as well as my experience and skills that I have acquired attending the Computer Programmer Analyst Program at Niagara College, I believe that I can be a useful asset to our team moving forward with future projects.</a:t>
            </a:r>
          </a:p>
        </p:txBody>
      </p:sp>
    </p:spTree>
    <p:extLst>
      <p:ext uri="{BB962C8B-B14F-4D97-AF65-F5344CB8AC3E}">
        <p14:creationId xmlns:p14="http://schemas.microsoft.com/office/powerpoint/2010/main" val="172385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E480A-D625-4D2C-9F9F-7E680F6C0419}"/>
              </a:ext>
            </a:extLst>
          </p:cNvPr>
          <p:cNvSpPr txBox="1"/>
          <p:nvPr/>
        </p:nvSpPr>
        <p:spPr>
          <a:xfrm>
            <a:off x="637563" y="503338"/>
            <a:ext cx="4130380"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lvl="0"/>
            <a:r>
              <a:rPr lang="en-US" sz="3600" dirty="0" smtClean="0">
                <a:solidFill>
                  <a:prstClr val="white"/>
                </a:solidFill>
              </a:rPr>
              <a:t>Sebastian van der Est</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514DDF4-EF75-479A-9BBA-D8D5DCE28E2B}"/>
              </a:ext>
            </a:extLst>
          </p:cNvPr>
          <p:cNvSpPr txBox="1"/>
          <p:nvPr/>
        </p:nvSpPr>
        <p:spPr>
          <a:xfrm>
            <a:off x="634767" y="1328425"/>
            <a:ext cx="11023134" cy="1631216"/>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Skills</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a:p>
            <a:r>
              <a:rPr lang="en-US" sz="1600" spc="-1" dirty="0" smtClean="0">
                <a:solidFill>
                  <a:schemeClr val="tx1"/>
                </a:solidFill>
                <a:uFill>
                  <a:solidFill>
                    <a:srgbClr val="FFFFFF"/>
                  </a:solidFill>
                </a:uFill>
              </a:rPr>
              <a:t>-Programming </a:t>
            </a:r>
            <a:r>
              <a:rPr lang="en-US" sz="1600" spc="-1" dirty="0">
                <a:solidFill>
                  <a:schemeClr val="tx1"/>
                </a:solidFill>
                <a:uFill>
                  <a:solidFill>
                    <a:srgbClr val="FFFFFF"/>
                  </a:solidFill>
                </a:uFill>
              </a:rPr>
              <a:t>in Python, </a:t>
            </a:r>
            <a:r>
              <a:rPr lang="en-US" sz="1600" spc="-1" dirty="0" smtClean="0">
                <a:solidFill>
                  <a:schemeClr val="tx1"/>
                </a:solidFill>
                <a:uFill>
                  <a:solidFill>
                    <a:srgbClr val="FFFFFF"/>
                  </a:solidFill>
                </a:uFill>
              </a:rPr>
              <a:t>C, C#</a:t>
            </a:r>
          </a:p>
          <a:p>
            <a:r>
              <a:rPr lang="en-US" sz="1600" spc="-1" dirty="0">
                <a:solidFill>
                  <a:schemeClr val="tx1"/>
                </a:solidFill>
                <a:uFill>
                  <a:solidFill>
                    <a:srgbClr val="FFFFFF"/>
                  </a:solidFill>
                </a:uFill>
              </a:rPr>
              <a:t>-Scripting in JavaScript, AppleScript and </a:t>
            </a:r>
            <a:r>
              <a:rPr lang="en-US" sz="1600" spc="-1" dirty="0" err="1">
                <a:solidFill>
                  <a:schemeClr val="tx1"/>
                </a:solidFill>
                <a:uFill>
                  <a:solidFill>
                    <a:srgbClr val="FFFFFF"/>
                  </a:solidFill>
                </a:uFill>
              </a:rPr>
              <a:t>Tcl</a:t>
            </a:r>
            <a:r>
              <a:rPr lang="en-US" sz="1600" spc="-1" dirty="0">
                <a:solidFill>
                  <a:schemeClr val="tx1"/>
                </a:solidFill>
                <a:uFill>
                  <a:solidFill>
                    <a:srgbClr val="FFFFFF"/>
                  </a:solidFill>
                </a:uFill>
              </a:rPr>
              <a:t>/</a:t>
            </a:r>
            <a:r>
              <a:rPr lang="en-US" sz="1600" spc="-1" dirty="0" err="1">
                <a:solidFill>
                  <a:schemeClr val="tx1"/>
                </a:solidFill>
                <a:uFill>
                  <a:solidFill>
                    <a:srgbClr val="FFFFFF"/>
                  </a:solidFill>
                </a:uFill>
              </a:rPr>
              <a:t>Tk</a:t>
            </a:r>
            <a:endParaRPr lang="en-US" sz="1600" spc="-1" dirty="0">
              <a:solidFill>
                <a:schemeClr val="tx1"/>
              </a:solidFill>
              <a:uFill>
                <a:solidFill>
                  <a:srgbClr val="FFFFFF"/>
                </a:solidFill>
              </a:uFill>
            </a:endParaRPr>
          </a:p>
          <a:p>
            <a:r>
              <a:rPr lang="en-US" sz="1600" spc="-1" dirty="0" smtClean="0">
                <a:solidFill>
                  <a:schemeClr val="tx1"/>
                </a:solidFill>
                <a:uFill>
                  <a:solidFill>
                    <a:srgbClr val="FFFFFF"/>
                  </a:solidFill>
                </a:uFill>
              </a:rPr>
              <a:t>-UI development in HTML/</a:t>
            </a:r>
            <a:r>
              <a:rPr lang="en-US" sz="1600" spc="-1" dirty="0" err="1" smtClean="0">
                <a:solidFill>
                  <a:schemeClr val="tx1"/>
                </a:solidFill>
                <a:uFill>
                  <a:solidFill>
                    <a:srgbClr val="FFFFFF"/>
                  </a:solidFill>
                </a:uFill>
              </a:rPr>
              <a:t>Css</a:t>
            </a:r>
            <a:r>
              <a:rPr lang="en-US" sz="1600" spc="-1" dirty="0" smtClean="0">
                <a:solidFill>
                  <a:schemeClr val="tx1"/>
                </a:solidFill>
                <a:uFill>
                  <a:solidFill>
                    <a:srgbClr val="FFFFFF"/>
                  </a:solidFill>
                </a:uFill>
              </a:rPr>
              <a:t>, ASP, Windows Forms, and </a:t>
            </a:r>
            <a:r>
              <a:rPr lang="en-US" sz="1600" spc="-1" dirty="0" err="1" smtClean="0">
                <a:solidFill>
                  <a:schemeClr val="tx1"/>
                </a:solidFill>
                <a:uFill>
                  <a:solidFill>
                    <a:srgbClr val="FFFFFF"/>
                  </a:solidFill>
                </a:uFill>
              </a:rPr>
              <a:t>Tcl</a:t>
            </a:r>
            <a:r>
              <a:rPr lang="en-US" sz="1600" spc="-1" dirty="0" smtClean="0">
                <a:solidFill>
                  <a:schemeClr val="tx1"/>
                </a:solidFill>
                <a:uFill>
                  <a:solidFill>
                    <a:srgbClr val="FFFFFF"/>
                  </a:solidFill>
                </a:uFill>
              </a:rPr>
              <a:t>/</a:t>
            </a:r>
            <a:r>
              <a:rPr lang="en-US" sz="1600" spc="-1" dirty="0" err="1" smtClean="0">
                <a:solidFill>
                  <a:schemeClr val="tx1"/>
                </a:solidFill>
                <a:uFill>
                  <a:solidFill>
                    <a:srgbClr val="FFFFFF"/>
                  </a:solidFill>
                </a:uFill>
              </a:rPr>
              <a:t>Tk</a:t>
            </a:r>
            <a:endParaRPr lang="en-US" sz="1600" spc="-1" dirty="0" smtClean="0">
              <a:solidFill>
                <a:schemeClr val="tx1"/>
              </a:solidFill>
              <a:uFill>
                <a:solidFill>
                  <a:srgbClr val="FFFFFF"/>
                </a:solidFill>
              </a:uFill>
            </a:endParaRPr>
          </a:p>
          <a:p>
            <a:r>
              <a:rPr lang="en-US" sz="1600" spc="-1" dirty="0" smtClean="0">
                <a:solidFill>
                  <a:schemeClr val="tx1"/>
                </a:solidFill>
                <a:uFill>
                  <a:solidFill>
                    <a:srgbClr val="FFFFFF"/>
                  </a:solidFill>
                </a:uFill>
              </a:rPr>
              <a:t>-Database development in SQL Server and MongoDB</a:t>
            </a:r>
            <a:endParaRPr lang="en-US" sz="1600" spc="-1" dirty="0">
              <a:solidFill>
                <a:schemeClr val="tx1"/>
              </a:solidFill>
              <a:uFill>
                <a:solidFill>
                  <a:srgbClr val="FFFFFF"/>
                </a:solidFill>
              </a:uFill>
            </a:endParaRPr>
          </a:p>
        </p:txBody>
      </p:sp>
      <p:sp>
        <p:nvSpPr>
          <p:cNvPr id="6" name="TextBox 5">
            <a:extLst>
              <a:ext uri="{FF2B5EF4-FFF2-40B4-BE49-F238E27FC236}">
                <a16:creationId xmlns:a16="http://schemas.microsoft.com/office/drawing/2014/main" id="{2A69BED5-1A64-4C7C-8715-A94654CC76B0}"/>
              </a:ext>
            </a:extLst>
          </p:cNvPr>
          <p:cNvSpPr txBox="1"/>
          <p:nvPr/>
        </p:nvSpPr>
        <p:spPr>
          <a:xfrm>
            <a:off x="634767" y="2959641"/>
            <a:ext cx="10922466" cy="2616101"/>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Experience: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solidFill>
              <a:effectLst/>
              <a:uLnTx/>
              <a:uFillTx/>
            </a:endParaRPr>
          </a:p>
          <a:p>
            <a:r>
              <a:rPr kumimoji="0" lang="en-US" sz="1600" b="0" i="0" u="none" strike="noStrike" kern="1200" cap="none" spc="0" normalizeH="0" baseline="0" noProof="0" dirty="0" smtClean="0">
                <a:ln>
                  <a:noFill/>
                </a:ln>
                <a:solidFill>
                  <a:schemeClr val="tx1"/>
                </a:solidFill>
                <a:effectLst/>
                <a:uLnTx/>
                <a:uFillTx/>
              </a:rPr>
              <a:t>I have</a:t>
            </a:r>
            <a:r>
              <a:rPr kumimoji="0" lang="en-US" sz="1600" b="0" i="0" u="none" strike="noStrike" kern="1200" cap="none" spc="0" normalizeH="0" noProof="0" dirty="0" smtClean="0">
                <a:ln>
                  <a:noFill/>
                </a:ln>
                <a:solidFill>
                  <a:schemeClr val="tx1"/>
                </a:solidFill>
                <a:effectLst/>
                <a:uLnTx/>
                <a:uFillTx/>
              </a:rPr>
              <a:t> to major development projects unde</a:t>
            </a:r>
            <a:r>
              <a:rPr lang="en-US" sz="1600" noProof="0" dirty="0" smtClean="0">
                <a:solidFill>
                  <a:schemeClr val="tx1"/>
                </a:solidFill>
              </a:rPr>
              <a:t>r my belt. In the fall of 2015, I worked in a chemistry lab at Brock University to modernize a program called ESP, used to run experiments and analyze the results. This involved changing some of the back end optimizations, which were still set up as if the program were running on a 30 year old computer, and developing a graphical user interface for the program, which previously ran from the command line.</a:t>
            </a:r>
          </a:p>
          <a:p>
            <a:endParaRPr kumimoji="0" lang="en-US" sz="1600" b="0" i="0" u="none" strike="noStrike" kern="1200" cap="none" spc="0" normalizeH="0" baseline="0" dirty="0">
              <a:ln>
                <a:noFill/>
              </a:ln>
              <a:solidFill>
                <a:schemeClr val="tx1"/>
              </a:solidFill>
              <a:effectLst/>
              <a:uLnTx/>
              <a:uFillTx/>
            </a:endParaRPr>
          </a:p>
          <a:p>
            <a:r>
              <a:rPr lang="en-US" sz="1600" noProof="0" dirty="0" smtClean="0">
                <a:solidFill>
                  <a:schemeClr val="tx1"/>
                </a:solidFill>
              </a:rPr>
              <a:t>Since June of this year, I have been working for an organization called Youth Resources Niagara, who run a number of group homes for at risk youth in the criminal justice system. For YRN, I am developing a piece of custom database and case management software. This process is on going.</a:t>
            </a:r>
            <a:endParaRPr kumimoji="0" lang="en-US" sz="1600" b="0" i="0" u="none" strike="noStrike" kern="1200" cap="none" spc="0" normalizeH="0" baseline="0" noProof="0" dirty="0" smtClean="0">
              <a:ln>
                <a:noFill/>
              </a:ln>
              <a:solidFill>
                <a:schemeClr val="tx1"/>
              </a:solidFill>
              <a:effectLst/>
              <a:uLnTx/>
              <a:uFillTx/>
            </a:endParaRPr>
          </a:p>
        </p:txBody>
      </p:sp>
    </p:spTree>
    <p:extLst>
      <p:ext uri="{BB962C8B-B14F-4D97-AF65-F5344CB8AC3E}">
        <p14:creationId xmlns:p14="http://schemas.microsoft.com/office/powerpoint/2010/main" val="420294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E480A-D625-4D2C-9F9F-7E680F6C0419}"/>
              </a:ext>
            </a:extLst>
          </p:cNvPr>
          <p:cNvSpPr txBox="1"/>
          <p:nvPr/>
        </p:nvSpPr>
        <p:spPr>
          <a:xfrm>
            <a:off x="637563" y="503338"/>
            <a:ext cx="2525515"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lvl="0"/>
            <a:r>
              <a:rPr lang="en-US" sz="3600" dirty="0" err="1">
                <a:solidFill>
                  <a:schemeClr val="bg1"/>
                </a:solidFill>
              </a:rPr>
              <a:t>Kanghyun</a:t>
            </a:r>
            <a:r>
              <a:rPr lang="en-US" sz="3600" dirty="0">
                <a:solidFill>
                  <a:schemeClr val="bg1"/>
                </a:solidFill>
              </a:rPr>
              <a:t> Jo</a:t>
            </a:r>
            <a:endParaRPr kumimoji="0" lang="en-US" sz="3600" b="0" i="0" u="none" strike="noStrike" kern="1200" cap="none" spc="0" normalizeH="0" baseline="0" noProof="0" dirty="0">
              <a:ln>
                <a:noFill/>
              </a:ln>
              <a:solidFill>
                <a:schemeClr val="bg1"/>
              </a:solidFill>
              <a:effectLst/>
              <a:uLnTx/>
              <a:uFillTx/>
              <a:latin typeface="Calibri" panose="020F0502020204030204"/>
            </a:endParaRPr>
          </a:p>
        </p:txBody>
      </p:sp>
      <p:sp>
        <p:nvSpPr>
          <p:cNvPr id="5" name="TextBox 4">
            <a:extLst>
              <a:ext uri="{FF2B5EF4-FFF2-40B4-BE49-F238E27FC236}">
                <a16:creationId xmlns:a16="http://schemas.microsoft.com/office/drawing/2014/main" id="{2514DDF4-EF75-479A-9BBA-D8D5DCE28E2B}"/>
              </a:ext>
            </a:extLst>
          </p:cNvPr>
          <p:cNvSpPr txBox="1"/>
          <p:nvPr/>
        </p:nvSpPr>
        <p:spPr>
          <a:xfrm>
            <a:off x="634767" y="1328425"/>
            <a:ext cx="11023134" cy="584775"/>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p>
            <a:endParaRPr lang="en-US" sz="1600" spc="-1" dirty="0" smtClean="0">
              <a:solidFill>
                <a:schemeClr val="tx1"/>
              </a:solidFill>
              <a:uFill>
                <a:solidFill>
                  <a:srgbClr val="FFFFFF"/>
                </a:solidFill>
              </a:uFill>
            </a:endParaRPr>
          </a:p>
        </p:txBody>
      </p:sp>
      <p:sp>
        <p:nvSpPr>
          <p:cNvPr id="6" name="TextBox 5">
            <a:extLst>
              <a:ext uri="{FF2B5EF4-FFF2-40B4-BE49-F238E27FC236}">
                <a16:creationId xmlns:a16="http://schemas.microsoft.com/office/drawing/2014/main" id="{2514DDF4-EF75-479A-9BBA-D8D5DCE28E2B}"/>
              </a:ext>
            </a:extLst>
          </p:cNvPr>
          <p:cNvSpPr txBox="1"/>
          <p:nvPr/>
        </p:nvSpPr>
        <p:spPr>
          <a:xfrm>
            <a:off x="634767" y="1328425"/>
            <a:ext cx="11023134" cy="1384995"/>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prstClr val="black"/>
                </a:solidFill>
                <a:latin typeface="Calibri" panose="020F0502020204030204"/>
              </a:rPr>
              <a:t>Strengths</a:t>
            </a: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a:p>
            <a:r>
              <a:rPr lang="en-US" sz="1600" spc="-1" dirty="0" smtClean="0">
                <a:solidFill>
                  <a:schemeClr val="tx1"/>
                </a:solidFill>
                <a:uFill>
                  <a:solidFill>
                    <a:srgbClr val="FFFFFF"/>
                  </a:solidFill>
                </a:uFill>
              </a:rPr>
              <a:t>-</a:t>
            </a:r>
            <a:r>
              <a:rPr lang="en-CA" sz="1600" dirty="0" smtClean="0">
                <a:solidFill>
                  <a:schemeClr val="tx1"/>
                </a:solidFill>
              </a:rPr>
              <a:t>Web </a:t>
            </a:r>
            <a:r>
              <a:rPr lang="en-CA" sz="1600" dirty="0">
                <a:solidFill>
                  <a:schemeClr val="tx1"/>
                </a:solidFill>
              </a:rPr>
              <a:t>Design </a:t>
            </a:r>
            <a:endParaRPr lang="en-CA" sz="1600" dirty="0" smtClean="0">
              <a:solidFill>
                <a:schemeClr val="tx1"/>
              </a:solidFill>
            </a:endParaRPr>
          </a:p>
          <a:p>
            <a:r>
              <a:rPr lang="en-US" sz="1600" spc="-1" dirty="0" smtClean="0">
                <a:solidFill>
                  <a:schemeClr val="tx1"/>
                </a:solidFill>
                <a:uFill>
                  <a:solidFill>
                    <a:srgbClr val="FFFFFF"/>
                  </a:solidFill>
                </a:uFill>
              </a:rPr>
              <a:t>-</a:t>
            </a:r>
            <a:r>
              <a:rPr lang="en-CA" sz="1600" dirty="0" smtClean="0">
                <a:solidFill>
                  <a:schemeClr val="tx1"/>
                </a:solidFill>
              </a:rPr>
              <a:t>Photoshop </a:t>
            </a:r>
          </a:p>
          <a:p>
            <a:r>
              <a:rPr lang="en-US" sz="1600" spc="-1" dirty="0" smtClean="0">
                <a:solidFill>
                  <a:schemeClr val="tx1"/>
                </a:solidFill>
                <a:uFill>
                  <a:solidFill>
                    <a:srgbClr val="FFFFFF"/>
                  </a:solidFill>
                </a:uFill>
              </a:rPr>
              <a:t>-SQL Server</a:t>
            </a:r>
          </a:p>
        </p:txBody>
      </p:sp>
      <p:sp>
        <p:nvSpPr>
          <p:cNvPr id="7" name="TextBox 6">
            <a:extLst>
              <a:ext uri="{FF2B5EF4-FFF2-40B4-BE49-F238E27FC236}">
                <a16:creationId xmlns:a16="http://schemas.microsoft.com/office/drawing/2014/main" id="{2A69BED5-1A64-4C7C-8715-A94654CC76B0}"/>
              </a:ext>
            </a:extLst>
          </p:cNvPr>
          <p:cNvSpPr txBox="1"/>
          <p:nvPr/>
        </p:nvSpPr>
        <p:spPr>
          <a:xfrm>
            <a:off x="634767" y="2959641"/>
            <a:ext cx="10922466" cy="1384995"/>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chemeClr val="tx1"/>
                </a:solidFill>
                <a:effectLst/>
                <a:uLnTx/>
                <a:uFillTx/>
                <a:latin typeface="Calibri" panose="020F0502020204030204"/>
                <a:ea typeface="+mn-ea"/>
                <a:cs typeface="+mn-cs"/>
              </a:rPr>
              <a:t>Experience:</a:t>
            </a:r>
            <a:endParaRPr kumimoji="0" lang="en-US" sz="1800" b="1" i="0" u="none" strike="noStrike" kern="1200" cap="none" spc="0" normalizeH="0" baseline="0" noProof="0" dirty="0">
              <a:ln>
                <a:noFill/>
              </a:ln>
              <a:solidFill>
                <a:schemeClr val="tx1"/>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solidFill>
              <a:effectLst/>
              <a:uLnTx/>
              <a:uFillTx/>
            </a:endParaRPr>
          </a:p>
          <a:p>
            <a:r>
              <a:rPr kumimoji="0" lang="en-US" sz="1600" b="0" i="0" u="none" strike="noStrike" kern="1200" cap="none" spc="0" normalizeH="0" baseline="0" noProof="0" dirty="0" smtClean="0">
                <a:ln>
                  <a:noFill/>
                </a:ln>
                <a:solidFill>
                  <a:schemeClr val="tx1"/>
                </a:solidFill>
                <a:effectLst/>
                <a:uLnTx/>
                <a:uFillTx/>
              </a:rPr>
              <a:t>-</a:t>
            </a:r>
            <a:r>
              <a:rPr lang="en-CA" sz="1600" dirty="0" smtClean="0">
                <a:solidFill>
                  <a:schemeClr val="tx1"/>
                </a:solidFill>
              </a:rPr>
              <a:t>Craftsman </a:t>
            </a:r>
            <a:r>
              <a:rPr lang="en-CA" sz="1600" dirty="0">
                <a:solidFill>
                  <a:schemeClr val="tx1"/>
                </a:solidFill>
              </a:rPr>
              <a:t>Information Equipment Operation </a:t>
            </a:r>
            <a:r>
              <a:rPr lang="en-CA" sz="1600" dirty="0" smtClean="0">
                <a:solidFill>
                  <a:schemeClr val="tx1"/>
                </a:solidFill>
              </a:rPr>
              <a:t>Certificate</a:t>
            </a:r>
          </a:p>
          <a:p>
            <a:r>
              <a:rPr kumimoji="0" lang="en-US" sz="1600" b="0" i="0" u="none" strike="noStrike" kern="1200" cap="none" spc="0" normalizeH="0" baseline="0" noProof="0" dirty="0" smtClean="0">
                <a:ln>
                  <a:noFill/>
                </a:ln>
                <a:solidFill>
                  <a:schemeClr val="tx1"/>
                </a:solidFill>
                <a:effectLst/>
                <a:uLnTx/>
                <a:uFillTx/>
              </a:rPr>
              <a:t>-</a:t>
            </a:r>
            <a:r>
              <a:rPr lang="en-CA" sz="1600" dirty="0" smtClean="0">
                <a:solidFill>
                  <a:schemeClr val="tx1"/>
                </a:solidFill>
              </a:rPr>
              <a:t>2 </a:t>
            </a:r>
            <a:r>
              <a:rPr lang="en-CA" sz="1600" dirty="0">
                <a:solidFill>
                  <a:schemeClr val="tx1"/>
                </a:solidFill>
              </a:rPr>
              <a:t>years in Signal department in </a:t>
            </a:r>
            <a:r>
              <a:rPr lang="en-CA" sz="1600" dirty="0" smtClean="0">
                <a:solidFill>
                  <a:schemeClr val="tx1"/>
                </a:solidFill>
              </a:rPr>
              <a:t>Army</a:t>
            </a:r>
          </a:p>
          <a:p>
            <a:r>
              <a:rPr kumimoji="0" lang="en-US" sz="1600" b="0" i="0" u="none" strike="noStrike" kern="1200" cap="none" spc="0" normalizeH="0" baseline="0" noProof="0" dirty="0" smtClean="0">
                <a:ln>
                  <a:noFill/>
                </a:ln>
                <a:solidFill>
                  <a:schemeClr val="tx1"/>
                </a:solidFill>
                <a:effectLst/>
                <a:uLnTx/>
                <a:uFillTx/>
              </a:rPr>
              <a:t>-I</a:t>
            </a:r>
            <a:r>
              <a:rPr lang="en-CA" sz="1600" dirty="0" smtClean="0">
                <a:solidFill>
                  <a:schemeClr val="tx1"/>
                </a:solidFill>
              </a:rPr>
              <a:t> </a:t>
            </a:r>
            <a:r>
              <a:rPr lang="en-CA" sz="1600" dirty="0">
                <a:solidFill>
                  <a:schemeClr val="tx1"/>
                </a:solidFill>
              </a:rPr>
              <a:t>Have built several desktop PCs</a:t>
            </a:r>
            <a:endParaRPr kumimoji="0" lang="en-US" sz="1600" b="0" i="0" u="none" strike="noStrike" kern="1200" cap="none" spc="0" normalizeH="0" baseline="0" noProof="0" dirty="0" smtClean="0">
              <a:ln>
                <a:noFill/>
              </a:ln>
              <a:solidFill>
                <a:schemeClr val="tx1"/>
              </a:solidFill>
              <a:effectLst/>
              <a:uLnTx/>
              <a:uFillTx/>
            </a:endParaRPr>
          </a:p>
        </p:txBody>
      </p:sp>
    </p:spTree>
    <p:extLst>
      <p:ext uri="{BB962C8B-B14F-4D97-AF65-F5344CB8AC3E}">
        <p14:creationId xmlns:p14="http://schemas.microsoft.com/office/powerpoint/2010/main" val="363303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E480A-D625-4D2C-9F9F-7E680F6C0419}"/>
              </a:ext>
            </a:extLst>
          </p:cNvPr>
          <p:cNvSpPr txBox="1"/>
          <p:nvPr/>
        </p:nvSpPr>
        <p:spPr>
          <a:xfrm>
            <a:off x="637563" y="503338"/>
            <a:ext cx="3691156"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lvl="0"/>
            <a:r>
              <a:rPr lang="en-US" sz="3600" dirty="0">
                <a:solidFill>
                  <a:prstClr val="white"/>
                </a:solidFill>
              </a:rPr>
              <a:t>Kevin </a:t>
            </a:r>
            <a:r>
              <a:rPr lang="en-US" sz="3600" dirty="0" err="1">
                <a:solidFill>
                  <a:prstClr val="white"/>
                </a:solidFill>
              </a:rPr>
              <a:t>McGrinder</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514DDF4-EF75-479A-9BBA-D8D5DCE28E2B}"/>
              </a:ext>
            </a:extLst>
          </p:cNvPr>
          <p:cNvSpPr txBox="1"/>
          <p:nvPr/>
        </p:nvSpPr>
        <p:spPr>
          <a:xfrm>
            <a:off x="634767" y="1328425"/>
            <a:ext cx="11023134" cy="1631216"/>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Skills</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a:p>
            <a:r>
              <a:rPr lang="en-US" sz="1600" spc="-1" dirty="0">
                <a:solidFill>
                  <a:schemeClr val="tx1"/>
                </a:solidFill>
                <a:uFill>
                  <a:solidFill>
                    <a:srgbClr val="FFFFFF"/>
                  </a:solidFill>
                </a:uFill>
              </a:rPr>
              <a:t>-Competent in Python, C#, </a:t>
            </a:r>
            <a:r>
              <a:rPr lang="en-US" sz="1600" spc="-1" dirty="0" smtClean="0">
                <a:solidFill>
                  <a:schemeClr val="tx1"/>
                </a:solidFill>
                <a:uFill>
                  <a:solidFill>
                    <a:srgbClr val="FFFFFF"/>
                  </a:solidFill>
                </a:uFill>
              </a:rPr>
              <a:t>JavaScript</a:t>
            </a:r>
            <a:r>
              <a:rPr lang="en-US" sz="1600" spc="-1" dirty="0">
                <a:solidFill>
                  <a:schemeClr val="tx1"/>
                </a:solidFill>
                <a:uFill>
                  <a:solidFill>
                    <a:srgbClr val="FFFFFF"/>
                  </a:solidFill>
                </a:uFill>
              </a:rPr>
              <a:t>, Java and C++</a:t>
            </a:r>
          </a:p>
          <a:p>
            <a:r>
              <a:rPr lang="en-US" sz="1600" spc="-1" dirty="0">
                <a:solidFill>
                  <a:schemeClr val="tx1"/>
                </a:solidFill>
                <a:uFill>
                  <a:solidFill>
                    <a:srgbClr val="FFFFFF"/>
                  </a:solidFill>
                </a:uFill>
              </a:rPr>
              <a:t>-Knowledge in algorithms, data structures, object orientated design and artificial intelligence</a:t>
            </a:r>
          </a:p>
          <a:p>
            <a:r>
              <a:rPr lang="en-US" sz="1600" spc="-1" dirty="0">
                <a:solidFill>
                  <a:schemeClr val="tx1"/>
                </a:solidFill>
                <a:uFill>
                  <a:solidFill>
                    <a:srgbClr val="FFFFFF"/>
                  </a:solidFill>
                </a:uFill>
              </a:rPr>
              <a:t>-Great at independent work</a:t>
            </a:r>
          </a:p>
          <a:p>
            <a:r>
              <a:rPr lang="en-US" sz="1600" spc="-1" dirty="0">
                <a:solidFill>
                  <a:schemeClr val="tx1"/>
                </a:solidFill>
                <a:uFill>
                  <a:solidFill>
                    <a:srgbClr val="FFFFFF"/>
                  </a:solidFill>
                </a:uFill>
              </a:rPr>
              <a:t>-Uses .NET and SQL Server in many programs</a:t>
            </a:r>
          </a:p>
        </p:txBody>
      </p:sp>
      <p:sp>
        <p:nvSpPr>
          <p:cNvPr id="6" name="TextBox 5">
            <a:extLst>
              <a:ext uri="{FF2B5EF4-FFF2-40B4-BE49-F238E27FC236}">
                <a16:creationId xmlns:a16="http://schemas.microsoft.com/office/drawing/2014/main" id="{2A69BED5-1A64-4C7C-8715-A94654CC76B0}"/>
              </a:ext>
            </a:extLst>
          </p:cNvPr>
          <p:cNvSpPr txBox="1"/>
          <p:nvPr/>
        </p:nvSpPr>
        <p:spPr>
          <a:xfrm>
            <a:off x="634767" y="2959641"/>
            <a:ext cx="10922466" cy="1384995"/>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Experience: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solidFill>
              <a:effectLst/>
              <a:uLnTx/>
              <a:uFillTx/>
            </a:endParaRPr>
          </a:p>
          <a:p>
            <a:r>
              <a:rPr lang="en-US" sz="1600" spc="-1" dirty="0">
                <a:solidFill>
                  <a:schemeClr val="tx1"/>
                </a:solidFill>
                <a:uFill>
                  <a:solidFill>
                    <a:srgbClr val="FFFFFF"/>
                  </a:solidFill>
                </a:uFill>
              </a:rPr>
              <a:t>-Created Java applications with GUI for both my local library and family members</a:t>
            </a:r>
          </a:p>
          <a:p>
            <a:r>
              <a:rPr lang="en-US" sz="1600" spc="-1" dirty="0">
                <a:solidFill>
                  <a:schemeClr val="tx1"/>
                </a:solidFill>
                <a:uFill>
                  <a:solidFill>
                    <a:srgbClr val="FFFFFF"/>
                  </a:solidFill>
                </a:uFill>
              </a:rPr>
              <a:t>-Second year Niagara College Student</a:t>
            </a:r>
          </a:p>
          <a:p>
            <a:r>
              <a:rPr lang="en-US" sz="1600" spc="-1" dirty="0">
                <a:solidFill>
                  <a:schemeClr val="tx1"/>
                </a:solidFill>
                <a:uFill>
                  <a:solidFill>
                    <a:srgbClr val="FFFFFF"/>
                  </a:solidFill>
                </a:uFill>
              </a:rPr>
              <a:t>-Did one year at Brock</a:t>
            </a:r>
            <a:endParaRPr kumimoji="0" lang="en-US" sz="1600" b="0" i="0" u="none" strike="noStrike" kern="1200" cap="none" spc="0" normalizeH="0" baseline="0" noProof="0" dirty="0" smtClean="0">
              <a:ln>
                <a:noFill/>
              </a:ln>
              <a:solidFill>
                <a:schemeClr val="tx1"/>
              </a:solidFill>
              <a:effectLst/>
              <a:uLnTx/>
              <a:uFillTx/>
            </a:endParaRPr>
          </a:p>
        </p:txBody>
      </p:sp>
    </p:spTree>
    <p:extLst>
      <p:ext uri="{BB962C8B-B14F-4D97-AF65-F5344CB8AC3E}">
        <p14:creationId xmlns:p14="http://schemas.microsoft.com/office/powerpoint/2010/main" val="2309182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E480A-D625-4D2C-9F9F-7E680F6C0419}"/>
              </a:ext>
            </a:extLst>
          </p:cNvPr>
          <p:cNvSpPr txBox="1"/>
          <p:nvPr/>
        </p:nvSpPr>
        <p:spPr>
          <a:xfrm>
            <a:off x="637563" y="503338"/>
            <a:ext cx="3691156"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lvl="0"/>
            <a:r>
              <a:rPr lang="en-US" sz="3600" dirty="0" err="1">
                <a:solidFill>
                  <a:prstClr val="white"/>
                </a:solidFill>
              </a:rPr>
              <a:t>Yorguin</a:t>
            </a:r>
            <a:r>
              <a:rPr lang="en-US" sz="3600" dirty="0">
                <a:solidFill>
                  <a:prstClr val="white"/>
                </a:solidFill>
              </a:rPr>
              <a:t> Murillo</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514DDF4-EF75-479A-9BBA-D8D5DCE28E2B}"/>
              </a:ext>
            </a:extLst>
          </p:cNvPr>
          <p:cNvSpPr txBox="1"/>
          <p:nvPr/>
        </p:nvSpPr>
        <p:spPr>
          <a:xfrm>
            <a:off x="634767" y="1328425"/>
            <a:ext cx="11023134" cy="29238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Skills</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a:p>
            <a:r>
              <a:rPr lang="en-US" sz="1600" spc="-1" dirty="0" smtClean="0">
                <a:solidFill>
                  <a:schemeClr val="tx1"/>
                </a:solidFill>
                <a:uFill>
                  <a:solidFill>
                    <a:srgbClr val="FFFFFF"/>
                  </a:solidFill>
                </a:uFill>
              </a:rPr>
              <a:t>-C</a:t>
            </a:r>
            <a:r>
              <a:rPr lang="en-US" sz="1600" spc="-1" dirty="0">
                <a:solidFill>
                  <a:schemeClr val="tx1"/>
                </a:solidFill>
                <a:uFill>
                  <a:solidFill>
                    <a:srgbClr val="FFFFFF"/>
                  </a:solidFill>
                </a:uFill>
              </a:rPr>
              <a:t># </a:t>
            </a:r>
            <a:endParaRPr lang="en-US" sz="1600" spc="-1" dirty="0" smtClean="0">
              <a:solidFill>
                <a:schemeClr val="tx1"/>
              </a:solidFill>
              <a:uFill>
                <a:solidFill>
                  <a:srgbClr val="FFFFFF"/>
                </a:solidFill>
              </a:uFill>
            </a:endParaRPr>
          </a:p>
          <a:p>
            <a:r>
              <a:rPr lang="en-US" sz="1600" spc="-1" dirty="0">
                <a:solidFill>
                  <a:schemeClr val="tx1"/>
                </a:solidFill>
                <a:uFill>
                  <a:solidFill>
                    <a:srgbClr val="FFFFFF"/>
                  </a:solidFill>
                </a:uFill>
              </a:rPr>
              <a:t>-</a:t>
            </a:r>
            <a:r>
              <a:rPr lang="en-US" sz="1600" spc="-1" dirty="0" smtClean="0">
                <a:solidFill>
                  <a:schemeClr val="tx1"/>
                </a:solidFill>
                <a:uFill>
                  <a:solidFill>
                    <a:srgbClr val="FFFFFF"/>
                  </a:solidFill>
                </a:uFill>
              </a:rPr>
              <a:t>SQL</a:t>
            </a:r>
          </a:p>
          <a:p>
            <a:endParaRPr lang="en-US" sz="1600" spc="-1" dirty="0">
              <a:solidFill>
                <a:schemeClr val="tx1"/>
              </a:solidFill>
              <a:uFill>
                <a:solidFill>
                  <a:srgbClr val="FFFFFF"/>
                </a:solidFill>
              </a:uFill>
            </a:endParaRPr>
          </a:p>
          <a:p>
            <a:pPr lvl="0">
              <a:defRPr/>
            </a:pPr>
            <a:r>
              <a:rPr lang="en-US" b="1" dirty="0">
                <a:solidFill>
                  <a:prstClr val="black"/>
                </a:solidFill>
              </a:rPr>
              <a:t>Experience:</a:t>
            </a:r>
          </a:p>
          <a:p>
            <a:pPr lvl="0">
              <a:defRPr/>
            </a:pPr>
            <a:endParaRPr lang="en-US" b="1" dirty="0">
              <a:solidFill>
                <a:schemeClr val="tx1"/>
              </a:solidFill>
            </a:endParaRPr>
          </a:p>
          <a:p>
            <a:r>
              <a:rPr lang="en-US" sz="1600" dirty="0">
                <a:solidFill>
                  <a:schemeClr val="tx1"/>
                </a:solidFill>
              </a:rPr>
              <a:t>I’ve been in the programming world since October 2017. I’ve been very interested in this and always trying to find a way to better at it. I have experienced the world as I’ve lived in different parts of the world. I like to see the things from different perspectives to decide which one will be better.</a:t>
            </a:r>
          </a:p>
          <a:p>
            <a:endParaRPr lang="en-US" sz="1600" spc="-1" dirty="0" smtClean="0">
              <a:solidFill>
                <a:schemeClr val="tx1"/>
              </a:solidFill>
              <a:uFill>
                <a:solidFill>
                  <a:srgbClr val="FFFFFF"/>
                </a:solidFill>
              </a:uFill>
            </a:endParaRPr>
          </a:p>
        </p:txBody>
      </p:sp>
    </p:spTree>
    <p:extLst>
      <p:ext uri="{BB962C8B-B14F-4D97-AF65-F5344CB8AC3E}">
        <p14:creationId xmlns:p14="http://schemas.microsoft.com/office/powerpoint/2010/main" val="3006292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E480A-D625-4D2C-9F9F-7E680F6C0419}"/>
              </a:ext>
            </a:extLst>
          </p:cNvPr>
          <p:cNvSpPr txBox="1"/>
          <p:nvPr/>
        </p:nvSpPr>
        <p:spPr>
          <a:xfrm>
            <a:off x="637563" y="503338"/>
            <a:ext cx="1433833"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lvl="0"/>
            <a:r>
              <a:rPr lang="en-US" sz="3600" dirty="0" smtClean="0">
                <a:solidFill>
                  <a:prstClr val="white"/>
                </a:solidFill>
              </a:rPr>
              <a:t>Roles</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514DDF4-EF75-479A-9BBA-D8D5DCE28E2B}"/>
              </a:ext>
            </a:extLst>
          </p:cNvPr>
          <p:cNvSpPr txBox="1"/>
          <p:nvPr/>
        </p:nvSpPr>
        <p:spPr>
          <a:xfrm>
            <a:off x="634767" y="1328425"/>
            <a:ext cx="11023134" cy="2492990"/>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smtClean="0">
                <a:solidFill>
                  <a:schemeClr val="tx1"/>
                </a:solidFill>
              </a:rPr>
              <a:t>Main Designer: Ryan Chrysler</a:t>
            </a:r>
          </a:p>
          <a:p>
            <a:pPr marL="285750" indent="-285750">
              <a:buFont typeface="Arial" panose="020B0604020202020204" pitchFamily="34" charset="0"/>
              <a:buChar char="•"/>
            </a:pPr>
            <a:r>
              <a:rPr lang="en-US" sz="2800" dirty="0" smtClean="0">
                <a:solidFill>
                  <a:schemeClr val="tx1"/>
                </a:solidFill>
              </a:rPr>
              <a:t>T</a:t>
            </a:r>
            <a:r>
              <a:rPr lang="en-US" sz="2800" dirty="0" smtClean="0">
                <a:solidFill>
                  <a:schemeClr val="tx1"/>
                </a:solidFill>
              </a:rPr>
              <a:t>eam Lead: </a:t>
            </a:r>
            <a:r>
              <a:rPr lang="en-US" sz="2800" dirty="0">
                <a:solidFill>
                  <a:schemeClr val="tx1"/>
                </a:solidFill>
              </a:rPr>
              <a:t>Sebastian van der </a:t>
            </a:r>
            <a:r>
              <a:rPr lang="en-US" sz="2800" dirty="0" smtClean="0">
                <a:solidFill>
                  <a:schemeClr val="tx1"/>
                </a:solidFill>
              </a:rPr>
              <a:t>Est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smtClean="0">
                <a:solidFill>
                  <a:schemeClr val="tx1"/>
                </a:solidFill>
              </a:rPr>
              <a:t>Database Designer: </a:t>
            </a:r>
            <a:r>
              <a:rPr lang="en-US" sz="2800" dirty="0" err="1" smtClean="0">
                <a:solidFill>
                  <a:schemeClr val="tx1"/>
                </a:solidFill>
              </a:rPr>
              <a:t>Kanghyun</a:t>
            </a:r>
            <a:r>
              <a:rPr lang="en-US" sz="2800" dirty="0" smtClean="0">
                <a:solidFill>
                  <a:schemeClr val="tx1"/>
                </a:solidFill>
              </a:rPr>
              <a:t> Jo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smtClean="0">
                <a:solidFill>
                  <a:schemeClr val="tx1"/>
                </a:solidFill>
              </a:rPr>
              <a:t>Main Coder: Kevin </a:t>
            </a:r>
            <a:r>
              <a:rPr lang="en-US" sz="2800" dirty="0" err="1" smtClean="0">
                <a:solidFill>
                  <a:schemeClr val="tx1"/>
                </a:solidFill>
              </a:rPr>
              <a:t>McGrinder</a:t>
            </a:r>
            <a:endParaRPr lang="en-US" sz="2800" dirty="0" smtClean="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smtClean="0">
                <a:solidFill>
                  <a:schemeClr val="tx1"/>
                </a:solidFill>
              </a:rPr>
              <a:t>Documenter: </a:t>
            </a:r>
            <a:r>
              <a:rPr lang="en-US" sz="2800" dirty="0" err="1" smtClean="0">
                <a:solidFill>
                  <a:schemeClr val="tx1"/>
                </a:solidFill>
              </a:rPr>
              <a:t>Yorguin</a:t>
            </a:r>
            <a:r>
              <a:rPr lang="en-US" sz="2800" dirty="0" smtClean="0">
                <a:solidFill>
                  <a:schemeClr val="tx1"/>
                </a:solidFill>
              </a:rPr>
              <a:t> Murillo</a:t>
            </a:r>
          </a:p>
          <a:p>
            <a:endParaRPr lang="en-US" sz="1600" spc="-1" dirty="0" smtClean="0">
              <a:solidFill>
                <a:schemeClr val="tx1"/>
              </a:solidFill>
              <a:uFill>
                <a:solidFill>
                  <a:srgbClr val="FFFFFF"/>
                </a:solidFill>
              </a:uFill>
            </a:endParaRPr>
          </a:p>
        </p:txBody>
      </p:sp>
    </p:spTree>
    <p:extLst>
      <p:ext uri="{BB962C8B-B14F-4D97-AF65-F5344CB8AC3E}">
        <p14:creationId xmlns:p14="http://schemas.microsoft.com/office/powerpoint/2010/main" val="769944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E480A-D625-4D2C-9F9F-7E680F6C0419}"/>
              </a:ext>
            </a:extLst>
          </p:cNvPr>
          <p:cNvSpPr txBox="1"/>
          <p:nvPr/>
        </p:nvSpPr>
        <p:spPr>
          <a:xfrm>
            <a:off x="637562" y="503338"/>
            <a:ext cx="5567295"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lvl="0"/>
            <a:r>
              <a:rPr lang="en-US" sz="3600" dirty="0"/>
              <a:t>Contract - Meetings</a:t>
            </a: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514DDF4-EF75-479A-9BBA-D8D5DCE28E2B}"/>
              </a:ext>
            </a:extLst>
          </p:cNvPr>
          <p:cNvSpPr txBox="1"/>
          <p:nvPr/>
        </p:nvSpPr>
        <p:spPr>
          <a:xfrm>
            <a:off x="634767" y="1328425"/>
            <a:ext cx="11023134" cy="1815882"/>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pPr lvl="0"/>
            <a:r>
              <a:rPr lang="en-US" sz="2800" dirty="0">
                <a:solidFill>
                  <a:schemeClr val="tx1"/>
                </a:solidFill>
              </a:rPr>
              <a:t>Meetings are scheduled every Wednesday right after class for 2 hours. If one of us cannot </a:t>
            </a:r>
            <a:r>
              <a:rPr lang="en-US" sz="2800" dirty="0" smtClean="0">
                <a:solidFill>
                  <a:schemeClr val="tx1"/>
                </a:solidFill>
              </a:rPr>
              <a:t>attend, </a:t>
            </a:r>
            <a:r>
              <a:rPr lang="en-US" sz="2800" dirty="0">
                <a:solidFill>
                  <a:schemeClr val="tx1"/>
                </a:solidFill>
              </a:rPr>
              <a:t>we will need to discuss if we need reschedule the meeting or proceed with the meeting and let the other person know what we have discussed in the meeting.</a:t>
            </a:r>
            <a:endParaRPr lang="en-US" sz="2800" spc="-1" dirty="0" smtClean="0">
              <a:solidFill>
                <a:schemeClr val="tx1"/>
              </a:solidFill>
              <a:uFill>
                <a:solidFill>
                  <a:srgbClr val="FFFFFF"/>
                </a:solidFill>
              </a:uFill>
            </a:endParaRPr>
          </a:p>
        </p:txBody>
      </p:sp>
    </p:spTree>
    <p:extLst>
      <p:ext uri="{BB962C8B-B14F-4D97-AF65-F5344CB8AC3E}">
        <p14:creationId xmlns:p14="http://schemas.microsoft.com/office/powerpoint/2010/main" val="1736612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864</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Windows User</cp:lastModifiedBy>
  <cp:revision>31</cp:revision>
  <dcterms:created xsi:type="dcterms:W3CDTF">2018-09-13T17:48:44Z</dcterms:created>
  <dcterms:modified xsi:type="dcterms:W3CDTF">2018-09-18T15:30:04Z</dcterms:modified>
</cp:coreProperties>
</file>