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3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9B0-A554-4F95-A31F-FC0104010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E8276-C9C5-40B5-BD99-F54A852D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E1E3-400E-486B-9813-49D7D2D5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9474-642A-4589-9F0F-50253FD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0D2E-B3E6-4170-BD56-455B79F2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3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2E9F-03FB-4168-965C-68DECBC2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33824-B534-4F03-8E61-8A5EB559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051B-A93D-41EA-8543-14F58DFD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4EFD-EEE7-476B-AA89-6369D5A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96EA-52CA-4216-B5B8-71D942B5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78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EC9AB-6446-478F-B641-21890626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0964C-CDA5-4F0B-B2F4-798D66B6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4D1F-B97E-410E-9BF8-B626A857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77F9-DBED-4B24-B155-421BB00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B885-00EE-45A1-92F6-80359AC6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35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833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100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85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8CDA-8DA7-4C97-ADF3-4C2AF903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98A5-A333-4455-8FC3-14B07275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D2F1-787F-46C1-ABD3-10B92CA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4509-7165-4EC4-BEC0-D8520526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F9AA-0AD4-474A-8A94-75B8B394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9479-457B-44AC-AB14-B636241A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33F98-A907-400B-A552-186496AC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F058-DAB5-4099-9BE6-CE01ADF6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CFBBA-4D35-40E6-AAFF-0E7D2590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02DC-37C1-4AFE-9CCF-FEBE3BA5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05A5-C40A-4F78-B1F1-EA58659F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146A-51DC-400A-9B23-E9B46A7DE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A67A-23FD-4F8C-97E1-C095B0FBA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F113-1430-4AFA-B0AE-E786241F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C3A51-D5C8-411B-A5A6-26C75508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7C80-2E4E-4146-A2B6-8241E8B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1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9D3F-B07D-4221-B489-BAC1E528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4B50-D9F8-4569-92FB-F9EEE3F6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82DB-488C-4074-97C2-6AB785AD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C0563-1880-43C5-84FC-FEBD3D15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A7FC8-109E-4B18-987C-530E41410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6425C-072D-4A9E-84F7-41BB684A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9255C-11D3-4286-9296-28C09222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3BD26-3959-4B40-9EAC-866F3CA8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118-C855-4582-A8A1-17213087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FCB36-E6B8-40E2-A4FB-2E215925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2D73-71EC-478D-8747-E30D9EBC2768}" type="datetimeFigureOut">
              <a:rPr lang="en-CA" smtClean="0"/>
              <a:t>10/09/18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24724-E74B-45B9-BA3C-55E5F9B0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C15AB-83B8-43A1-A338-4FCAE05A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B71-8048-436F-8BC7-7C7A9760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8F67E-6299-4EB2-8E05-9BF4F904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908A7-0712-444C-A5DD-A146E212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095F-B410-402E-BEFF-CF4091FE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25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E43F-80D8-48CE-9CEF-390180A9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632D-7324-4CCE-9DCB-252AA874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8F48-58D1-4752-812B-E3F478BF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3CB2-1284-4F32-A245-A38DBB88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41B9-68D9-41CF-9868-FE01B77D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C56C-67DF-4948-9BD2-18A389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7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BD58-FF69-4CEB-840A-E5E171C9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8AF3-6B9E-487E-BEAE-E88D8D8F5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69424-DC9D-41EA-90E8-44AAEA2A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CD61-06EA-484A-B4E8-6A611622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09.10.2018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94FF-3F91-40B0-9BEB-DCEB2130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74A99-21B9-406F-BC02-8D2EBC50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7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B321A-F1DA-4E2B-94A5-B19BE6A7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F221-12D1-4E29-ADC2-0E61A2D7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1FC4-6379-46A4-9283-B4ED66422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968D-8336-4FAE-9767-2AB9CF25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1AF5-5587-4433-8B5C-1C83AF56D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77B7E02-C5C3-42E1-9E81-5EDFE5676089}" type="slidenum">
              <a:rPr lang="de-D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D7E5F448-BD4E-4096-9503-AA40BF9C8D48}" type="slidecount">
              <a:rPr lang="de-D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15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Emma‘s Small Engines</a:t>
            </a:r>
          </a:p>
        </p:txBody>
      </p:sp>
      <p:sp>
        <p:nvSpPr>
          <p:cNvPr id="514" name="TextShape 2"/>
          <p:cNvSpPr txBox="1"/>
          <p:nvPr/>
        </p:nvSpPr>
        <p:spPr>
          <a:xfrm>
            <a:off x="1440000" y="5040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Case Presentation 2</a:t>
            </a:r>
          </a:p>
        </p:txBody>
      </p:sp>
      <p:sp>
        <p:nvSpPr>
          <p:cNvPr id="515" name="CustomShape 3"/>
          <p:cNvSpPr/>
          <p:nvPr/>
        </p:nvSpPr>
        <p:spPr>
          <a:xfrm>
            <a:off x="216721" y="6924636"/>
            <a:ext cx="1223280" cy="557964"/>
          </a:xfrm>
          <a:custGeom>
            <a:avLst/>
            <a:gdLst/>
            <a:ahLst/>
            <a:cxnLst/>
            <a:rect l="0" t="0" r="r" b="b"/>
            <a:pathLst>
              <a:path w="6008" h="2053">
                <a:moveTo>
                  <a:pt x="0" y="513"/>
                </a:moveTo>
                <a:lnTo>
                  <a:pt x="4505" y="513"/>
                </a:lnTo>
                <a:lnTo>
                  <a:pt x="4505" y="0"/>
                </a:lnTo>
                <a:lnTo>
                  <a:pt x="6007" y="1026"/>
                </a:lnTo>
                <a:lnTo>
                  <a:pt x="4505" y="2052"/>
                </a:lnTo>
                <a:lnTo>
                  <a:pt x="4505" y="1539"/>
                </a:lnTo>
                <a:lnTo>
                  <a:pt x="0" y="1539"/>
                </a:lnTo>
                <a:lnTo>
                  <a:pt x="0" y="513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</a:p>
        </p:txBody>
      </p:sp>
      <p:sp>
        <p:nvSpPr>
          <p:cNvPr id="516" name="TextShape 4"/>
          <p:cNvSpPr txBox="1"/>
          <p:nvPr/>
        </p:nvSpPr>
        <p:spPr>
          <a:xfrm>
            <a:off x="216720" y="6660720"/>
            <a:ext cx="8438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7" name="Picture 516"/>
          <p:cNvPicPr/>
          <p:nvPr/>
        </p:nvPicPr>
        <p:blipFill>
          <a:blip r:embed="rId2"/>
          <a:stretch/>
        </p:blipFill>
        <p:spPr>
          <a:xfrm>
            <a:off x="2952000" y="432000"/>
            <a:ext cx="4331880" cy="17334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925A66-675E-4613-8388-D8E793F91625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Inventory System</a:t>
            </a:r>
          </a:p>
        </p:txBody>
      </p:sp>
      <p:sp>
        <p:nvSpPr>
          <p:cNvPr id="615" name="CustomShape 2"/>
          <p:cNvSpPr/>
          <p:nvPr/>
        </p:nvSpPr>
        <p:spPr>
          <a:xfrm>
            <a:off x="781560" y="1761120"/>
            <a:ext cx="755640" cy="667080"/>
          </a:xfrm>
          <a:prstGeom prst="flowChartTerminator">
            <a:avLst/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of Week</a:t>
            </a:r>
            <a:endParaRPr lang="de-DE" sz="199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1649160" y="2665800"/>
            <a:ext cx="1012680" cy="6670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out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Numbers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2782080" y="2654640"/>
            <a:ext cx="1012680" cy="6670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Record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Numbers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5"/>
          <p:cNvSpPr/>
          <p:nvPr/>
        </p:nvSpPr>
        <p:spPr>
          <a:xfrm>
            <a:off x="3148920" y="3418560"/>
            <a:ext cx="1385640" cy="6670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Fill out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Sheet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6"/>
          <p:cNvSpPr/>
          <p:nvPr/>
        </p:nvSpPr>
        <p:spPr>
          <a:xfrm>
            <a:off x="4680360" y="3285720"/>
            <a:ext cx="1935360" cy="93312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Sheet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Parts and Ordering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7"/>
          <p:cNvSpPr/>
          <p:nvPr/>
        </p:nvSpPr>
        <p:spPr>
          <a:xfrm>
            <a:off x="6063120" y="2590200"/>
            <a:ext cx="1012680" cy="6670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Stock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8"/>
          <p:cNvSpPr/>
          <p:nvPr/>
        </p:nvSpPr>
        <p:spPr>
          <a:xfrm>
            <a:off x="7196400" y="2576880"/>
            <a:ext cx="1012680" cy="6670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Numbers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9"/>
          <p:cNvSpPr/>
          <p:nvPr/>
        </p:nvSpPr>
        <p:spPr>
          <a:xfrm>
            <a:off x="8320320" y="2609640"/>
            <a:ext cx="1012680" cy="6346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10% markup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10"/>
          <p:cNvSpPr/>
          <p:nvPr/>
        </p:nvSpPr>
        <p:spPr>
          <a:xfrm>
            <a:off x="8779320" y="3303720"/>
            <a:ext cx="1012680" cy="6346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Items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11"/>
          <p:cNvSpPr/>
          <p:nvPr/>
        </p:nvSpPr>
        <p:spPr>
          <a:xfrm>
            <a:off x="781560" y="5689800"/>
            <a:ext cx="1407600" cy="6670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Sell or Receive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5" name="Graphic 15"/>
          <p:cNvPicPr/>
          <p:nvPr/>
        </p:nvPicPr>
        <p:blipFill>
          <a:blip r:embed="rId2"/>
          <a:stretch/>
        </p:blipFill>
        <p:spPr>
          <a:xfrm>
            <a:off x="2305080" y="1850040"/>
            <a:ext cx="755640" cy="822960"/>
          </a:xfrm>
          <a:prstGeom prst="rect">
            <a:avLst/>
          </a:prstGeom>
          <a:ln>
            <a:noFill/>
          </a:ln>
        </p:spPr>
      </p:pic>
      <p:sp>
        <p:nvSpPr>
          <p:cNvPr id="626" name="CustomShape 12"/>
          <p:cNvSpPr/>
          <p:nvPr/>
        </p:nvSpPr>
        <p:spPr>
          <a:xfrm>
            <a:off x="2305440" y="3432240"/>
            <a:ext cx="755640" cy="667080"/>
          </a:xfrm>
          <a:prstGeom prst="flowChartTerminator">
            <a:avLst/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Low/</a:t>
            </a:r>
            <a:endParaRPr lang="de-DE" sz="199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None</a:t>
            </a:r>
            <a:endParaRPr lang="de-DE" sz="199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13"/>
          <p:cNvSpPr/>
          <p:nvPr/>
        </p:nvSpPr>
        <p:spPr>
          <a:xfrm>
            <a:off x="776520" y="4717800"/>
            <a:ext cx="872280" cy="667080"/>
          </a:xfrm>
          <a:prstGeom prst="flowChartTerminator">
            <a:avLst/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day of Week</a:t>
            </a:r>
            <a:endParaRPr lang="de-DE" sz="199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14"/>
          <p:cNvSpPr/>
          <p:nvPr/>
        </p:nvSpPr>
        <p:spPr>
          <a:xfrm>
            <a:off x="2357280" y="5681520"/>
            <a:ext cx="1599840" cy="6670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 Numbers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System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9" name="Graphic 20"/>
          <p:cNvPicPr/>
          <p:nvPr/>
        </p:nvPicPr>
        <p:blipFill>
          <a:blip r:embed="rId3"/>
          <a:stretch/>
        </p:blipFill>
        <p:spPr>
          <a:xfrm>
            <a:off x="1760560" y="4858560"/>
            <a:ext cx="596359" cy="700560"/>
          </a:xfrm>
          <a:prstGeom prst="rect">
            <a:avLst/>
          </a:prstGeom>
          <a:ln>
            <a:noFill/>
          </a:ln>
        </p:spPr>
      </p:pic>
      <p:sp>
        <p:nvSpPr>
          <p:cNvPr id="630" name="CustomShape 15"/>
          <p:cNvSpPr/>
          <p:nvPr/>
        </p:nvSpPr>
        <p:spPr>
          <a:xfrm>
            <a:off x="621720" y="1224000"/>
            <a:ext cx="17920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 System</a:t>
            </a:r>
            <a:endParaRPr lang="de-DE" sz="199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16"/>
          <p:cNvSpPr/>
          <p:nvPr/>
        </p:nvSpPr>
        <p:spPr>
          <a:xfrm>
            <a:off x="534960" y="4204080"/>
            <a:ext cx="1476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System</a:t>
            </a:r>
            <a:endParaRPr lang="de-DE" sz="19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2" name="Graphic 26"/>
          <p:cNvPicPr/>
          <p:nvPr/>
        </p:nvPicPr>
        <p:blipFill>
          <a:blip r:embed="rId4"/>
          <a:stretch/>
        </p:blipFill>
        <p:spPr>
          <a:xfrm>
            <a:off x="323624" y="1258120"/>
            <a:ext cx="304920" cy="339480"/>
          </a:xfrm>
          <a:prstGeom prst="rect">
            <a:avLst/>
          </a:prstGeom>
          <a:ln>
            <a:noFill/>
          </a:ln>
        </p:spPr>
      </p:pic>
      <p:pic>
        <p:nvPicPr>
          <p:cNvPr id="633" name="Graphic 28"/>
          <p:cNvPicPr/>
          <p:nvPr/>
        </p:nvPicPr>
        <p:blipFill>
          <a:blip r:embed="rId5"/>
          <a:stretch/>
        </p:blipFill>
        <p:spPr>
          <a:xfrm>
            <a:off x="309976" y="4204080"/>
            <a:ext cx="311744" cy="339480"/>
          </a:xfrm>
          <a:prstGeom prst="rect">
            <a:avLst/>
          </a:prstGeom>
          <a:ln>
            <a:noFill/>
          </a:ln>
        </p:spPr>
      </p:pic>
      <p:sp>
        <p:nvSpPr>
          <p:cNvPr id="634" name="CustomShape 17"/>
          <p:cNvSpPr/>
          <p:nvPr/>
        </p:nvSpPr>
        <p:spPr>
          <a:xfrm>
            <a:off x="3094200" y="4340880"/>
            <a:ext cx="464256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18"/>
          <p:cNvSpPr/>
          <p:nvPr/>
        </p:nvSpPr>
        <p:spPr>
          <a:xfrm>
            <a:off x="4124520" y="5696640"/>
            <a:ext cx="1599840" cy="667080"/>
          </a:xfrm>
          <a:prstGeom prst="flowChartTerminator">
            <a:avLst/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Click to</a:t>
            </a:r>
            <a:endParaRPr lang="de-DE" sz="199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Info.</a:t>
            </a:r>
            <a:endParaRPr lang="de-DE" sz="199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6" name="Picture 635"/>
          <p:cNvPicPr/>
          <p:nvPr/>
        </p:nvPicPr>
        <p:blipFill>
          <a:blip r:embed="rId6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Sales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Hidden Potential</a:t>
            </a:r>
          </a:p>
        </p:txBody>
      </p:sp>
      <p:sp>
        <p:nvSpPr>
          <p:cNvPr id="638" name="TextShape 2"/>
          <p:cNvSpPr txBox="1"/>
          <p:nvPr/>
        </p:nvSpPr>
        <p:spPr>
          <a:xfrm>
            <a:off x="693000" y="2012760"/>
            <a:ext cx="8693640" cy="4796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Automated Adding Markup System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>
              <a:lnSpc>
                <a:spcPct val="90000"/>
              </a:lnSpc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Request Form / Sale Record through the System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de-DE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(No more print out/ fill out documents)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Sign Up / Ordering System – Online shopping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216361" y="6558826"/>
            <a:ext cx="923228" cy="449299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Ordering</a:t>
            </a:r>
          </a:p>
        </p:txBody>
      </p:sp>
      <p:sp>
        <p:nvSpPr>
          <p:cNvPr id="640" name="TextShape 4"/>
          <p:cNvSpPr txBox="1"/>
          <p:nvPr/>
        </p:nvSpPr>
        <p:spPr>
          <a:xfrm>
            <a:off x="216360" y="6336000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1" name="Picture 640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Ordering</a:t>
            </a:r>
          </a:p>
        </p:txBody>
      </p:sp>
      <p:sp>
        <p:nvSpPr>
          <p:cNvPr id="643" name="TextShape 2"/>
          <p:cNvSpPr txBox="1"/>
          <p:nvPr/>
        </p:nvSpPr>
        <p:spPr>
          <a:xfrm>
            <a:off x="792000" y="586836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Kevin</a:t>
            </a:r>
          </a:p>
        </p:txBody>
      </p:sp>
      <p:sp>
        <p:nvSpPr>
          <p:cNvPr id="644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645" name="Picture 644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B3EFAD-F726-4351-9573-C6D8495A032F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Ordering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Case Diagram</a:t>
            </a:r>
          </a:p>
        </p:txBody>
      </p:sp>
      <p:pic>
        <p:nvPicPr>
          <p:cNvPr id="647" name="Picture 64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648" name="Picture 647"/>
          <p:cNvPicPr/>
          <p:nvPr/>
        </p:nvPicPr>
        <p:blipFill>
          <a:blip r:embed="rId3"/>
          <a:stretch/>
        </p:blipFill>
        <p:spPr>
          <a:xfrm>
            <a:off x="1548000" y="1728000"/>
            <a:ext cx="6516000" cy="478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Ordering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Activity Diagram</a:t>
            </a:r>
          </a:p>
        </p:txBody>
      </p:sp>
      <p:pic>
        <p:nvPicPr>
          <p:cNvPr id="650" name="Picture 649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51" name="CustomShape 2"/>
          <p:cNvSpPr/>
          <p:nvPr/>
        </p:nvSpPr>
        <p:spPr>
          <a:xfrm>
            <a:off x="306333" y="6603683"/>
            <a:ext cx="827334" cy="397620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</a:t>
            </a:r>
          </a:p>
        </p:txBody>
      </p:sp>
      <p:sp>
        <p:nvSpPr>
          <p:cNvPr id="652" name="TextShape 3"/>
          <p:cNvSpPr txBox="1"/>
          <p:nvPr/>
        </p:nvSpPr>
        <p:spPr>
          <a:xfrm>
            <a:off x="216720" y="6336720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</a:t>
            </a:r>
            <a:r>
              <a:rPr lang="de-DE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3" name="Picture 652"/>
          <p:cNvPicPr/>
          <p:nvPr/>
        </p:nvPicPr>
        <p:blipFill>
          <a:blip r:embed="rId3"/>
          <a:stretch/>
        </p:blipFill>
        <p:spPr>
          <a:xfrm>
            <a:off x="2640240" y="1296000"/>
            <a:ext cx="6863760" cy="51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Admin</a:t>
            </a:r>
          </a:p>
        </p:txBody>
      </p:sp>
      <p:sp>
        <p:nvSpPr>
          <p:cNvPr id="65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Yorguin</a:t>
            </a:r>
          </a:p>
        </p:txBody>
      </p:sp>
      <p:sp>
        <p:nvSpPr>
          <p:cNvPr id="656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657" name="Picture 65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F4C3E7-60EB-4412-BB9B-6735968AE0B8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Admin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Case Diagram</a:t>
            </a:r>
          </a:p>
        </p:txBody>
      </p:sp>
      <p:sp>
        <p:nvSpPr>
          <p:cNvPr id="65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660" name="Content Placeholder 4"/>
          <p:cNvPicPr/>
          <p:nvPr/>
        </p:nvPicPr>
        <p:blipFill>
          <a:blip r:embed="rId2"/>
          <a:stretch/>
        </p:blipFill>
        <p:spPr>
          <a:xfrm>
            <a:off x="720000" y="2160000"/>
            <a:ext cx="6923160" cy="4454640"/>
          </a:xfrm>
          <a:prstGeom prst="rect">
            <a:avLst/>
          </a:prstGeom>
          <a:ln>
            <a:noFill/>
          </a:ln>
        </p:spPr>
      </p:pic>
      <p:pic>
        <p:nvPicPr>
          <p:cNvPr id="661" name="Picture 660"/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Admin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Weekly Report</a:t>
            </a:r>
          </a:p>
        </p:txBody>
      </p:sp>
      <p:pic>
        <p:nvPicPr>
          <p:cNvPr id="663" name="Content Placeholder 4"/>
          <p:cNvPicPr/>
          <p:nvPr/>
        </p:nvPicPr>
        <p:blipFill>
          <a:blip r:embed="rId2"/>
          <a:stretch/>
        </p:blipFill>
        <p:spPr>
          <a:xfrm>
            <a:off x="656640" y="1563480"/>
            <a:ext cx="8055360" cy="5070960"/>
          </a:xfrm>
          <a:prstGeom prst="rect">
            <a:avLst/>
          </a:prstGeom>
          <a:ln>
            <a:noFill/>
          </a:ln>
        </p:spPr>
      </p:pic>
      <p:pic>
        <p:nvPicPr>
          <p:cNvPr id="664" name="Picture 663"/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Admin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Warranty Work</a:t>
            </a:r>
          </a:p>
        </p:txBody>
      </p:sp>
      <p:pic>
        <p:nvPicPr>
          <p:cNvPr id="666" name="Content Placeholder 4"/>
          <p:cNvPicPr/>
          <p:nvPr/>
        </p:nvPicPr>
        <p:blipFill>
          <a:blip r:embed="rId2"/>
          <a:stretch/>
        </p:blipFill>
        <p:spPr>
          <a:xfrm>
            <a:off x="2736000" y="1368000"/>
            <a:ext cx="6264000" cy="5199480"/>
          </a:xfrm>
          <a:prstGeom prst="rect">
            <a:avLst/>
          </a:prstGeom>
          <a:ln>
            <a:noFill/>
          </a:ln>
        </p:spPr>
      </p:pic>
      <p:sp>
        <p:nvSpPr>
          <p:cNvPr id="667" name="CustomShape 2"/>
          <p:cNvSpPr/>
          <p:nvPr/>
        </p:nvSpPr>
        <p:spPr>
          <a:xfrm>
            <a:off x="216720" y="6567481"/>
            <a:ext cx="1093465" cy="474764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Technicians</a:t>
            </a:r>
          </a:p>
        </p:txBody>
      </p:sp>
      <p:sp>
        <p:nvSpPr>
          <p:cNvPr id="668" name="TextShape 3"/>
          <p:cNvSpPr txBox="1"/>
          <p:nvPr/>
        </p:nvSpPr>
        <p:spPr>
          <a:xfrm>
            <a:off x="216720" y="6336720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9" name="Picture 668"/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Technicians</a:t>
            </a:r>
          </a:p>
        </p:txBody>
      </p:sp>
      <p:sp>
        <p:nvSpPr>
          <p:cNvPr id="671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Ryan</a:t>
            </a:r>
          </a:p>
        </p:txBody>
      </p:sp>
      <p:sp>
        <p:nvSpPr>
          <p:cNvPr id="672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673" name="Picture 672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A7C71D-368A-4F60-BE69-25D1B5043029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6735171" y="2920621"/>
            <a:ext cx="3254992" cy="325499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519" name="TextShape 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Agenda</a:t>
            </a:r>
          </a:p>
        </p:txBody>
      </p:sp>
      <p:sp>
        <p:nvSpPr>
          <p:cNvPr id="520" name="TextShape 3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Goals</a:t>
            </a: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Business Rules</a:t>
            </a: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UML Diagrams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Database Diagram</a:t>
            </a: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Closing</a:t>
            </a:r>
          </a:p>
        </p:txBody>
      </p:sp>
      <p:sp>
        <p:nvSpPr>
          <p:cNvPr id="521" name="TextShape 4"/>
          <p:cNvSpPr txBox="1"/>
          <p:nvPr/>
        </p:nvSpPr>
        <p:spPr>
          <a:xfrm>
            <a:off x="7200000" y="3600000"/>
            <a:ext cx="2919960" cy="34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Sales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Ordering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Admin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Technicians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Owner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2" name="TextShape 5"/>
          <p:cNvSpPr txBox="1"/>
          <p:nvPr/>
        </p:nvSpPr>
        <p:spPr>
          <a:xfrm>
            <a:off x="6984000" y="2592000"/>
            <a:ext cx="352800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2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UML Diagrams</a:t>
            </a:r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23" name="CustomShape 6"/>
          <p:cNvSpPr/>
          <p:nvPr/>
        </p:nvSpPr>
        <p:spPr>
          <a:xfrm>
            <a:off x="327960" y="6639571"/>
            <a:ext cx="1256400" cy="501749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</a:t>
            </a:r>
          </a:p>
        </p:txBody>
      </p:sp>
      <p:sp>
        <p:nvSpPr>
          <p:cNvPr id="524" name="TextShape 7"/>
          <p:cNvSpPr txBox="1"/>
          <p:nvPr/>
        </p:nvSpPr>
        <p:spPr>
          <a:xfrm>
            <a:off x="216360" y="6336000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5" name="Picture 524"/>
          <p:cNvPicPr/>
          <p:nvPr/>
        </p:nvPicPr>
        <p:blipFill>
          <a:blip r:embed="rId2"/>
          <a:stretch/>
        </p:blipFill>
        <p:spPr>
          <a:xfrm>
            <a:off x="8784000" y="3060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720000" y="171720"/>
            <a:ext cx="9144000" cy="15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Technicians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Case Diagram</a:t>
            </a:r>
          </a:p>
        </p:txBody>
      </p:sp>
      <p:sp>
        <p:nvSpPr>
          <p:cNvPr id="675" name="CustomShape 2"/>
          <p:cNvSpPr/>
          <p:nvPr/>
        </p:nvSpPr>
        <p:spPr>
          <a:xfrm>
            <a:off x="721440" y="1737000"/>
            <a:ext cx="2414160" cy="5031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8760" tIns="248760" rIns="248760" bIns="3770640" anchor="ctr"/>
          <a:lstStyle/>
          <a:p>
            <a:pPr algn="ctr">
              <a:lnSpc>
                <a:spcPct val="9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Technician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922320" y="4403880"/>
            <a:ext cx="2011680" cy="10058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17280" bIns="46800" anchor="ctr"/>
          <a:lstStyle/>
          <a:p>
            <a:pPr algn="ctr">
              <a:lnSpc>
                <a:spcPct val="90000"/>
              </a:lnSpc>
            </a:pPr>
            <a:r>
              <a:rPr lang="de-DE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4"/>
          <p:cNvSpPr/>
          <p:nvPr/>
        </p:nvSpPr>
        <p:spPr>
          <a:xfrm rot="18289200">
            <a:off x="2632320" y="4310280"/>
            <a:ext cx="1409040" cy="35640"/>
          </a:xfrm>
          <a:custGeom>
            <a:avLst/>
            <a:gdLst/>
            <a:ahLst/>
            <a:cxnLst/>
            <a:rect l="l" t="t" r="r" b="b"/>
            <a:pathLst>
              <a:path w="1409353">
                <a:moveTo>
                  <a:pt x="0" y="17995"/>
                </a:moveTo>
                <a:lnTo>
                  <a:pt x="1409353" y="17995"/>
                </a:lnTo>
              </a:path>
            </a:pathLst>
          </a:custGeom>
          <a:noFill/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CustomShape 5"/>
          <p:cNvSpPr/>
          <p:nvPr/>
        </p:nvSpPr>
        <p:spPr>
          <a:xfrm>
            <a:off x="3739320" y="3246840"/>
            <a:ext cx="2011680" cy="10058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17280" bIns="46800" anchor="ctr"/>
          <a:lstStyle/>
          <a:p>
            <a:pPr algn="ctr">
              <a:lnSpc>
                <a:spcPct val="90000"/>
              </a:lnSpc>
            </a:pPr>
            <a:r>
              <a:rPr lang="de-DE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Repair Request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6"/>
          <p:cNvSpPr/>
          <p:nvPr/>
        </p:nvSpPr>
        <p:spPr>
          <a:xfrm>
            <a:off x="5751360" y="3731760"/>
            <a:ext cx="804600" cy="35640"/>
          </a:xfrm>
          <a:custGeom>
            <a:avLst/>
            <a:gdLst/>
            <a:ahLst/>
            <a:cxnLst/>
            <a:rect l="l" t="t" r="r" b="b"/>
            <a:pathLst>
              <a:path w="804831">
                <a:moveTo>
                  <a:pt x="0" y="17995"/>
                </a:moveTo>
                <a:lnTo>
                  <a:pt x="804831" y="17995"/>
                </a:lnTo>
              </a:path>
            </a:pathLst>
          </a:custGeom>
          <a:noFill/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0" name="CustomShape 7"/>
          <p:cNvSpPr/>
          <p:nvPr/>
        </p:nvSpPr>
        <p:spPr>
          <a:xfrm>
            <a:off x="6556320" y="3246840"/>
            <a:ext cx="2011680" cy="10058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17280" bIns="46800" anchor="ctr"/>
          <a:lstStyle/>
          <a:p>
            <a:pPr algn="ctr">
              <a:lnSpc>
                <a:spcPct val="90000"/>
              </a:lnSpc>
            </a:pPr>
            <a:r>
              <a:rPr lang="de-DE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 Repair Request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8"/>
          <p:cNvSpPr/>
          <p:nvPr/>
        </p:nvSpPr>
        <p:spPr>
          <a:xfrm>
            <a:off x="2934720" y="4888800"/>
            <a:ext cx="804600" cy="35640"/>
          </a:xfrm>
          <a:custGeom>
            <a:avLst/>
            <a:gdLst/>
            <a:ahLst/>
            <a:cxnLst/>
            <a:rect l="l" t="t" r="r" b="b"/>
            <a:pathLst>
              <a:path w="804831">
                <a:moveTo>
                  <a:pt x="0" y="17995"/>
                </a:moveTo>
                <a:lnTo>
                  <a:pt x="804831" y="17995"/>
                </a:lnTo>
              </a:path>
            </a:pathLst>
          </a:custGeom>
          <a:noFill/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9"/>
          <p:cNvSpPr/>
          <p:nvPr/>
        </p:nvSpPr>
        <p:spPr>
          <a:xfrm>
            <a:off x="3739320" y="4403880"/>
            <a:ext cx="2011680" cy="10058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17280" bIns="46800" anchor="ctr"/>
          <a:lstStyle/>
          <a:p>
            <a:pPr algn="ctr">
              <a:lnSpc>
                <a:spcPct val="90000"/>
              </a:lnSpc>
            </a:pPr>
            <a:r>
              <a:rPr lang="de-DE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10"/>
          <p:cNvSpPr/>
          <p:nvPr/>
        </p:nvSpPr>
        <p:spPr>
          <a:xfrm rot="3310800">
            <a:off x="2632320" y="5466960"/>
            <a:ext cx="1409040" cy="35640"/>
          </a:xfrm>
          <a:custGeom>
            <a:avLst/>
            <a:gdLst/>
            <a:ahLst/>
            <a:cxnLst/>
            <a:rect l="l" t="t" r="r" b="b"/>
            <a:pathLst>
              <a:path w="1409353">
                <a:moveTo>
                  <a:pt x="0" y="17995"/>
                </a:moveTo>
                <a:lnTo>
                  <a:pt x="1409353" y="17995"/>
                </a:lnTo>
              </a:path>
            </a:pathLst>
          </a:custGeom>
          <a:noFill/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CustomShape 11"/>
          <p:cNvSpPr/>
          <p:nvPr/>
        </p:nvSpPr>
        <p:spPr>
          <a:xfrm>
            <a:off x="3739320" y="5560560"/>
            <a:ext cx="2011680" cy="100584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17280" bIns="46800" anchor="ctr"/>
          <a:lstStyle/>
          <a:p>
            <a:pPr algn="ctr">
              <a:lnSpc>
                <a:spcPct val="90000"/>
              </a:lnSpc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Cancel Repair Request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5" name="Picture 684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Technicians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Activity Diagram</a:t>
            </a:r>
          </a:p>
        </p:txBody>
      </p:sp>
      <p:sp>
        <p:nvSpPr>
          <p:cNvPr id="687" name="CustomShape 2"/>
          <p:cNvSpPr/>
          <p:nvPr/>
        </p:nvSpPr>
        <p:spPr>
          <a:xfrm>
            <a:off x="3063960" y="1563480"/>
            <a:ext cx="3794040" cy="605160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9320" tIns="139320" rIns="106560" bIns="139320" anchor="ctr"/>
          <a:lstStyle/>
          <a:p>
            <a:pPr>
              <a:lnSpc>
                <a:spcPct val="90000"/>
              </a:lnSpc>
            </a:pPr>
            <a:r>
              <a:rPr lang="de-DE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3"/>
          <p:cNvSpPr/>
          <p:nvPr/>
        </p:nvSpPr>
        <p:spPr>
          <a:xfrm>
            <a:off x="3063960" y="2296080"/>
            <a:ext cx="39524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920" tIns="35640" rIns="199080" bIns="35640"/>
          <a:lstStyle/>
          <a:p>
            <a:pPr marL="228600" lvl="1" indent="-228240">
              <a:lnSpc>
                <a:spcPct val="90000"/>
              </a:lnSpc>
              <a:buClr>
                <a:schemeClr val="accent6"/>
              </a:buClr>
              <a:buFont typeface="Symbol" charset="2"/>
              <a:buChar char=""/>
            </a:pPr>
            <a:r>
              <a:rPr lang="de-DE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Repair Request Form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4"/>
          <p:cNvSpPr/>
          <p:nvPr/>
        </p:nvSpPr>
        <p:spPr>
          <a:xfrm>
            <a:off x="3063960" y="2807280"/>
            <a:ext cx="3794040" cy="605160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9320" tIns="139320" rIns="106560" bIns="139320" anchor="ctr"/>
          <a:lstStyle/>
          <a:p>
            <a:pPr>
              <a:lnSpc>
                <a:spcPct val="90000"/>
              </a:lnSpc>
            </a:pPr>
            <a:r>
              <a:rPr lang="de-DE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Warranty Info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5"/>
          <p:cNvSpPr/>
          <p:nvPr/>
        </p:nvSpPr>
        <p:spPr>
          <a:xfrm>
            <a:off x="3063960" y="3547800"/>
            <a:ext cx="39524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920" tIns="35640" rIns="199080" bIns="35640"/>
          <a:lstStyle/>
          <a:p>
            <a:pPr marL="228600" lvl="1" indent="-228240">
              <a:lnSpc>
                <a:spcPct val="90000"/>
              </a:lnSpc>
              <a:buClr>
                <a:schemeClr val="accent6"/>
              </a:buClr>
              <a:buFont typeface="Symbol" charset="2"/>
              <a:buChar char=""/>
            </a:pPr>
            <a:r>
              <a:rPr lang="de-DE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Stores Warranty info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6"/>
          <p:cNvSpPr/>
          <p:nvPr/>
        </p:nvSpPr>
        <p:spPr>
          <a:xfrm>
            <a:off x="3063960" y="4097880"/>
            <a:ext cx="3794040" cy="605160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9320" tIns="139320" rIns="106560" bIns="139320" anchor="ctr"/>
          <a:lstStyle/>
          <a:p>
            <a:pPr>
              <a:lnSpc>
                <a:spcPct val="90000"/>
              </a:lnSpc>
            </a:pPr>
            <a:r>
              <a:rPr lang="de-DE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Starts Repair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7"/>
          <p:cNvSpPr/>
          <p:nvPr/>
        </p:nvSpPr>
        <p:spPr>
          <a:xfrm>
            <a:off x="3063960" y="4830480"/>
            <a:ext cx="39524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920" tIns="28080" rIns="156600" bIns="28080"/>
          <a:lstStyle/>
          <a:p>
            <a:pPr marL="228600" lvl="1" indent="-228240">
              <a:lnSpc>
                <a:spcPct val="90000"/>
              </a:lnSpc>
              <a:buClr>
                <a:schemeClr val="accent6"/>
              </a:buClr>
              <a:buFont typeface="Symbol" charset="2"/>
              <a:buChar char=""/>
            </a:pPr>
            <a:r>
              <a:rPr lang="de-DE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Checks current time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8"/>
          <p:cNvSpPr/>
          <p:nvPr/>
        </p:nvSpPr>
        <p:spPr>
          <a:xfrm>
            <a:off x="3063960" y="5341680"/>
            <a:ext cx="3794040" cy="605160"/>
          </a:xfrm>
          <a:prstGeom prst="roundRect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9320" tIns="139320" rIns="106560" bIns="139320" anchor="ctr"/>
          <a:lstStyle/>
          <a:p>
            <a:pPr>
              <a:lnSpc>
                <a:spcPct val="90000"/>
              </a:lnSpc>
            </a:pPr>
            <a:r>
              <a:rPr lang="de-DE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Finishes Repair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9"/>
          <p:cNvSpPr/>
          <p:nvPr/>
        </p:nvSpPr>
        <p:spPr>
          <a:xfrm>
            <a:off x="3063959" y="6082200"/>
            <a:ext cx="4524195" cy="83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920" tIns="35640" rIns="199080" bIns="35640"/>
          <a:lstStyle/>
          <a:p>
            <a:pPr marL="228600" lvl="1" indent="-228240">
              <a:lnSpc>
                <a:spcPct val="90000"/>
              </a:lnSpc>
              <a:buClr>
                <a:schemeClr val="accent6"/>
              </a:buClr>
              <a:buFont typeface="Symbol" charset="2"/>
              <a:buChar char=""/>
            </a:pPr>
            <a:r>
              <a:rPr lang="de-DE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how long the repair took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8240">
              <a:lnSpc>
                <a:spcPct val="90000"/>
              </a:lnSpc>
              <a:buClr>
                <a:schemeClr val="accent6"/>
              </a:buClr>
              <a:buFont typeface="Symbol" charset="2"/>
              <a:buChar char=""/>
            </a:pPr>
            <a:r>
              <a:rPr lang="de-DE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Returns Repair Request to Sales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10"/>
          <p:cNvSpPr/>
          <p:nvPr/>
        </p:nvSpPr>
        <p:spPr>
          <a:xfrm>
            <a:off x="1543416" y="1594080"/>
            <a:ext cx="165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Technician: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11"/>
          <p:cNvSpPr/>
          <p:nvPr/>
        </p:nvSpPr>
        <p:spPr>
          <a:xfrm>
            <a:off x="1777320" y="2215440"/>
            <a:ext cx="1392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7" name="Picture 69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Technicians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Hidden Potential</a:t>
            </a:r>
          </a:p>
        </p:txBody>
      </p:sp>
      <p:sp>
        <p:nvSpPr>
          <p:cNvPr id="699" name="CustomShape 2"/>
          <p:cNvSpPr/>
          <p:nvPr/>
        </p:nvSpPr>
        <p:spPr>
          <a:xfrm>
            <a:off x="586080" y="2476440"/>
            <a:ext cx="99979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Record customers info ( for return customers)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Record details regarding past repairs (Who, when)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stats on who made the repair, what parts were used, what the most common parts used are, ETC.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3"/>
          <p:cNvSpPr/>
          <p:nvPr/>
        </p:nvSpPr>
        <p:spPr>
          <a:xfrm>
            <a:off x="327600" y="2014560"/>
            <a:ext cx="3272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system also could: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4"/>
          <p:cNvSpPr/>
          <p:nvPr/>
        </p:nvSpPr>
        <p:spPr>
          <a:xfrm>
            <a:off x="216360" y="6553291"/>
            <a:ext cx="950523" cy="468482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Owner</a:t>
            </a:r>
          </a:p>
        </p:txBody>
      </p:sp>
      <p:sp>
        <p:nvSpPr>
          <p:cNvPr id="702" name="TextShape 5"/>
          <p:cNvSpPr txBox="1"/>
          <p:nvPr/>
        </p:nvSpPr>
        <p:spPr>
          <a:xfrm>
            <a:off x="216360" y="6336000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3" name="Picture 702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Owner</a:t>
            </a:r>
          </a:p>
        </p:txBody>
      </p:sp>
      <p:sp>
        <p:nvSpPr>
          <p:cNvPr id="70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Sebastian</a:t>
            </a:r>
          </a:p>
        </p:txBody>
      </p:sp>
      <p:sp>
        <p:nvSpPr>
          <p:cNvPr id="706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707" name="Picture 70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682804-051D-406D-B052-386E74253F54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Owner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Diagrams</a:t>
            </a:r>
          </a:p>
        </p:txBody>
      </p:sp>
      <p:sp>
        <p:nvSpPr>
          <p:cNvPr id="709" name="CustomShape 2"/>
          <p:cNvSpPr/>
          <p:nvPr/>
        </p:nvSpPr>
        <p:spPr>
          <a:xfrm>
            <a:off x="216360" y="6522155"/>
            <a:ext cx="1721622" cy="540561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Diagram</a:t>
            </a:r>
          </a:p>
        </p:txBody>
      </p:sp>
      <p:sp>
        <p:nvSpPr>
          <p:cNvPr id="710" name="TextShape 3"/>
          <p:cNvSpPr txBox="1"/>
          <p:nvPr/>
        </p:nvSpPr>
        <p:spPr>
          <a:xfrm>
            <a:off x="216360" y="6336000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1" name="Picture 710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712" name="TextShape 4"/>
          <p:cNvSpPr txBox="1"/>
          <p:nvPr/>
        </p:nvSpPr>
        <p:spPr>
          <a:xfrm>
            <a:off x="720000" y="2016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71680" indent="-45720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Diagrams because you’ve already seen them</a:t>
            </a:r>
          </a:p>
          <a:p>
            <a:pPr marL="457200" indent="-34272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45720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Incorporates functions of all other roles</a:t>
            </a:r>
            <a:endParaRPr lang="de-DE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Data Model</a:t>
            </a:r>
          </a:p>
        </p:txBody>
      </p:sp>
      <p:pic>
        <p:nvPicPr>
          <p:cNvPr id="714" name="Picture 713"/>
          <p:cNvPicPr/>
          <p:nvPr/>
        </p:nvPicPr>
        <p:blipFill>
          <a:blip r:embed="rId2"/>
          <a:stretch/>
        </p:blipFill>
        <p:spPr>
          <a:xfrm>
            <a:off x="0" y="1591200"/>
            <a:ext cx="10065960" cy="5968800"/>
          </a:xfrm>
          <a:prstGeom prst="rect">
            <a:avLst/>
          </a:prstGeom>
          <a:ln>
            <a:noFill/>
          </a:ln>
        </p:spPr>
      </p:pic>
      <p:pic>
        <p:nvPicPr>
          <p:cNvPr id="715" name="Picture 714"/>
          <p:cNvPicPr/>
          <p:nvPr/>
        </p:nvPicPr>
        <p:blipFill>
          <a:blip r:embed="rId3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Closing</a:t>
            </a:r>
          </a:p>
        </p:txBody>
      </p:sp>
      <p:sp>
        <p:nvSpPr>
          <p:cNvPr id="717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718" name="Picture 717"/>
          <p:cNvPicPr/>
          <p:nvPr/>
        </p:nvPicPr>
        <p:blipFill>
          <a:blip r:embed="rId2"/>
          <a:stretch/>
        </p:blipFill>
        <p:spPr>
          <a:xfrm>
            <a:off x="8784000" y="3132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64E163-3DD8-4D9C-BBDF-C8FC3A150C38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Goals</a:t>
            </a:r>
          </a:p>
        </p:txBody>
      </p:sp>
      <p:pic>
        <p:nvPicPr>
          <p:cNvPr id="527" name="Picture 526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528" name="TextShape 2"/>
          <p:cNvSpPr txBox="1"/>
          <p:nvPr/>
        </p:nvSpPr>
        <p:spPr>
          <a:xfrm>
            <a:off x="533160" y="1935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380" indent="-34290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Streamline the process</a:t>
            </a:r>
          </a:p>
          <a:p>
            <a:pPr marL="457200" indent="-34272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380" indent="-34290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Eliminate errors</a:t>
            </a:r>
          </a:p>
          <a:p>
            <a:pPr marL="457200" indent="-34272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380" indent="-34290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 cost</a:t>
            </a:r>
          </a:p>
          <a:p>
            <a:pPr marL="457200" indent="-34272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de-DE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380" indent="-342900">
              <a:lnSpc>
                <a:spcPct val="10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 stress</a:t>
            </a:r>
            <a:endParaRPr lang="de-DE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216720" y="6612340"/>
            <a:ext cx="1782677" cy="646375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Rules</a:t>
            </a:r>
          </a:p>
        </p:txBody>
      </p:sp>
      <p:sp>
        <p:nvSpPr>
          <p:cNvPr id="530" name="TextShape 4"/>
          <p:cNvSpPr txBox="1"/>
          <p:nvPr/>
        </p:nvSpPr>
        <p:spPr>
          <a:xfrm>
            <a:off x="216720" y="6440620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Business Rules</a:t>
            </a:r>
          </a:p>
        </p:txBody>
      </p:sp>
      <p:sp>
        <p:nvSpPr>
          <p:cNvPr id="532" name="TextShape 2"/>
          <p:cNvSpPr txBox="1"/>
          <p:nvPr/>
        </p:nvSpPr>
        <p:spPr>
          <a:xfrm>
            <a:off x="356760" y="1872000"/>
            <a:ext cx="9579240" cy="460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2% towards staff party</a:t>
            </a: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Ordering and Sales in the same system</a:t>
            </a: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Order number to find an order and complete delivery.</a:t>
            </a: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Web search with partners to find an item.</a:t>
            </a: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Start Stop button to record time and to look at previous times for specific jobs.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533" name="Picture 532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Business Rules Continued</a:t>
            </a:r>
          </a:p>
        </p:txBody>
      </p:sp>
      <p:sp>
        <p:nvSpPr>
          <p:cNvPr id="535" name="TextShape 2"/>
          <p:cNvSpPr txBox="1"/>
          <p:nvPr/>
        </p:nvSpPr>
        <p:spPr>
          <a:xfrm>
            <a:off x="216000" y="1800000"/>
            <a:ext cx="9720000" cy="468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Previous job information will be kept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Record customers personal information 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Warranty reports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Total 2% of the week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Weekly costs ( total sales and repairs, shipping and receiving totals)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Items to be order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Warranty report for specific company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216000" y="6680161"/>
            <a:ext cx="868997" cy="343440"/>
          </a:xfrm>
          <a:custGeom>
            <a:avLst/>
            <a:gdLst/>
            <a:ahLst/>
            <a:cxnLst/>
            <a:rect l="0" t="0" r="r" b="b"/>
            <a:pathLst>
              <a:path w="8202" h="2802">
                <a:moveTo>
                  <a:pt x="0" y="700"/>
                </a:moveTo>
                <a:lnTo>
                  <a:pt x="6150" y="700"/>
                </a:lnTo>
                <a:lnTo>
                  <a:pt x="6150" y="0"/>
                </a:lnTo>
                <a:lnTo>
                  <a:pt x="8201" y="1400"/>
                </a:lnTo>
                <a:lnTo>
                  <a:pt x="6150" y="2801"/>
                </a:lnTo>
                <a:lnTo>
                  <a:pt x="6150" y="2100"/>
                </a:lnTo>
                <a:lnTo>
                  <a:pt x="0" y="2100"/>
                </a:lnTo>
                <a:lnTo>
                  <a:pt x="0" y="7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Sales</a:t>
            </a:r>
          </a:p>
        </p:txBody>
      </p:sp>
      <p:sp>
        <p:nvSpPr>
          <p:cNvPr id="537" name="TextShape 4"/>
          <p:cNvSpPr txBox="1"/>
          <p:nvPr/>
        </p:nvSpPr>
        <p:spPr>
          <a:xfrm>
            <a:off x="216000" y="6480000"/>
            <a:ext cx="115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8" name="Picture 537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Sales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Kang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720000" y="171720"/>
            <a:ext cx="8855640" cy="15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Goals for Sales (Wendy and William)</a:t>
            </a:r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Save typing time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685800" lvl="1" indent="-228240">
              <a:buClr>
                <a:schemeClr val="accent6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Drop Down List for type of repairs</a:t>
            </a:r>
          </a:p>
          <a:p>
            <a:pPr marL="685800" lvl="1" indent="-228240">
              <a:buClr>
                <a:schemeClr val="accent6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Call up customers’ information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685800" lvl="1" indent="-228240">
              <a:buClr>
                <a:schemeClr val="accent6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Store repeat customers’ personal / equipment info</a:t>
            </a:r>
          </a:p>
          <a:p>
            <a:pPr marL="685800" lvl="1" indent="-228240">
              <a:buClr>
                <a:schemeClr val="accent6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228600" indent="-228240">
              <a:lnSpc>
                <a:spcPct val="90000"/>
              </a:lnSpc>
              <a:buClr>
                <a:schemeClr val="accent6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Automated inventory system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685800" lvl="1" indent="-228240">
              <a:buClr>
                <a:schemeClr val="accent6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Real-time numbers for inventory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685800" lvl="1" indent="-228240">
              <a:buClr>
                <a:schemeClr val="accent6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Notification for low inventory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545" name="Picture 544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Sales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Case Diagram</a:t>
            </a:r>
          </a:p>
        </p:txBody>
      </p:sp>
      <p:sp>
        <p:nvSpPr>
          <p:cNvPr id="547" name="CustomShape 2"/>
          <p:cNvSpPr/>
          <p:nvPr/>
        </p:nvSpPr>
        <p:spPr>
          <a:xfrm>
            <a:off x="2580840" y="1593720"/>
            <a:ext cx="6111000" cy="5875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3"/>
          <p:cNvSpPr/>
          <p:nvPr/>
        </p:nvSpPr>
        <p:spPr>
          <a:xfrm>
            <a:off x="3915000" y="3360240"/>
            <a:ext cx="1570320" cy="99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Sale Record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4"/>
          <p:cNvSpPr/>
          <p:nvPr/>
        </p:nvSpPr>
        <p:spPr>
          <a:xfrm>
            <a:off x="3915000" y="4460040"/>
            <a:ext cx="1570320" cy="99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Sale Record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5"/>
          <p:cNvSpPr/>
          <p:nvPr/>
        </p:nvSpPr>
        <p:spPr>
          <a:xfrm>
            <a:off x="2730600" y="1824480"/>
            <a:ext cx="15699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Sales 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6"/>
          <p:cNvSpPr/>
          <p:nvPr/>
        </p:nvSpPr>
        <p:spPr>
          <a:xfrm>
            <a:off x="6341400" y="2880720"/>
            <a:ext cx="1570320" cy="99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up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Personal Info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Line 7"/>
          <p:cNvSpPr/>
          <p:nvPr/>
        </p:nvSpPr>
        <p:spPr>
          <a:xfrm flipV="1">
            <a:off x="1781280" y="3858840"/>
            <a:ext cx="2133360" cy="754560"/>
          </a:xfrm>
          <a:prstGeom prst="line">
            <a:avLst/>
          </a:prstGeom>
          <a:ln w="648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Line 8"/>
          <p:cNvSpPr/>
          <p:nvPr/>
        </p:nvSpPr>
        <p:spPr>
          <a:xfrm>
            <a:off x="1781640" y="4648680"/>
            <a:ext cx="2133360" cy="309960"/>
          </a:xfrm>
          <a:prstGeom prst="line">
            <a:avLst/>
          </a:prstGeom>
          <a:ln w="648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9"/>
          <p:cNvSpPr/>
          <p:nvPr/>
        </p:nvSpPr>
        <p:spPr>
          <a:xfrm>
            <a:off x="6341400" y="1789200"/>
            <a:ext cx="1570320" cy="99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Remember type of repairs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10"/>
          <p:cNvSpPr/>
          <p:nvPr/>
        </p:nvSpPr>
        <p:spPr>
          <a:xfrm>
            <a:off x="6341400" y="3980160"/>
            <a:ext cx="1570320" cy="99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up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11"/>
          <p:cNvSpPr/>
          <p:nvPr/>
        </p:nvSpPr>
        <p:spPr>
          <a:xfrm flipH="1">
            <a:off x="5480280" y="2288160"/>
            <a:ext cx="855720" cy="157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12"/>
          <p:cNvSpPr/>
          <p:nvPr/>
        </p:nvSpPr>
        <p:spPr>
          <a:xfrm flipH="1">
            <a:off x="5480280" y="3379320"/>
            <a:ext cx="855720" cy="47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13"/>
          <p:cNvSpPr/>
          <p:nvPr/>
        </p:nvSpPr>
        <p:spPr>
          <a:xfrm flipH="1" flipV="1">
            <a:off x="5480280" y="3854160"/>
            <a:ext cx="855720" cy="619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14"/>
          <p:cNvSpPr/>
          <p:nvPr/>
        </p:nvSpPr>
        <p:spPr>
          <a:xfrm>
            <a:off x="3915000" y="5640120"/>
            <a:ext cx="1570320" cy="99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Inventory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Line 15"/>
          <p:cNvSpPr/>
          <p:nvPr/>
        </p:nvSpPr>
        <p:spPr>
          <a:xfrm flipH="1" flipV="1">
            <a:off x="1781280" y="4648680"/>
            <a:ext cx="2133360" cy="1490040"/>
          </a:xfrm>
          <a:prstGeom prst="line">
            <a:avLst/>
          </a:prstGeom>
          <a:ln w="648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16"/>
          <p:cNvSpPr/>
          <p:nvPr/>
        </p:nvSpPr>
        <p:spPr>
          <a:xfrm>
            <a:off x="6385320" y="6329880"/>
            <a:ext cx="1521000" cy="99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Notify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Inventory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17"/>
          <p:cNvSpPr/>
          <p:nvPr/>
        </p:nvSpPr>
        <p:spPr>
          <a:xfrm flipH="1" flipV="1">
            <a:off x="5484960" y="6134040"/>
            <a:ext cx="900000" cy="68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18"/>
          <p:cNvSpPr/>
          <p:nvPr/>
        </p:nvSpPr>
        <p:spPr>
          <a:xfrm>
            <a:off x="6341400" y="5151240"/>
            <a:ext cx="1521000" cy="943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Sale Record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19"/>
          <p:cNvSpPr/>
          <p:nvPr/>
        </p:nvSpPr>
        <p:spPr>
          <a:xfrm>
            <a:off x="5484960" y="4958640"/>
            <a:ext cx="855720" cy="66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6" name="Picture 565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41C8B3F2-2494-4887-A906-ED5C75C3D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700" y="415008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3AF08-6E1E-4FD9-955C-3F9CF8425609}"/>
              </a:ext>
            </a:extLst>
          </p:cNvPr>
          <p:cNvSpPr txBox="1"/>
          <p:nvPr/>
        </p:nvSpPr>
        <p:spPr>
          <a:xfrm>
            <a:off x="1276818" y="50644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Sales</a:t>
            </a:r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Activity Diagram</a:t>
            </a:r>
          </a:p>
        </p:txBody>
      </p:sp>
      <p:sp>
        <p:nvSpPr>
          <p:cNvPr id="568" name="CustomShape 2"/>
          <p:cNvSpPr/>
          <p:nvPr/>
        </p:nvSpPr>
        <p:spPr>
          <a:xfrm>
            <a:off x="2834640" y="7089840"/>
            <a:ext cx="295560" cy="417240"/>
          </a:xfrm>
          <a:prstGeom prst="flowChartConnector">
            <a:avLst/>
          </a:prstGeom>
          <a:solidFill>
            <a:schemeClr val="bg1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3"/>
          <p:cNvSpPr/>
          <p:nvPr/>
        </p:nvSpPr>
        <p:spPr>
          <a:xfrm>
            <a:off x="2982600" y="1721520"/>
            <a:ext cx="238320" cy="322560"/>
          </a:xfrm>
          <a:prstGeom prst="flowChartConnec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4"/>
          <p:cNvSpPr/>
          <p:nvPr/>
        </p:nvSpPr>
        <p:spPr>
          <a:xfrm>
            <a:off x="1770480" y="2301480"/>
            <a:ext cx="1087920" cy="4168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Greeting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5"/>
          <p:cNvSpPr/>
          <p:nvPr/>
        </p:nvSpPr>
        <p:spPr>
          <a:xfrm>
            <a:off x="2834640" y="2950920"/>
            <a:ext cx="1087560" cy="4168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Determine Needs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6"/>
          <p:cNvSpPr/>
          <p:nvPr/>
        </p:nvSpPr>
        <p:spPr>
          <a:xfrm>
            <a:off x="1746720" y="3561120"/>
            <a:ext cx="1087920" cy="4168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Save Info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7"/>
          <p:cNvSpPr/>
          <p:nvPr/>
        </p:nvSpPr>
        <p:spPr>
          <a:xfrm>
            <a:off x="2931480" y="4171320"/>
            <a:ext cx="1087920" cy="46656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Inventory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8"/>
          <p:cNvSpPr/>
          <p:nvPr/>
        </p:nvSpPr>
        <p:spPr>
          <a:xfrm>
            <a:off x="2834640" y="4857480"/>
            <a:ext cx="435960" cy="596880"/>
          </a:xfrm>
          <a:prstGeom prst="flowChartDecision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9"/>
          <p:cNvSpPr/>
          <p:nvPr/>
        </p:nvSpPr>
        <p:spPr>
          <a:xfrm>
            <a:off x="1302120" y="6165000"/>
            <a:ext cx="1087560" cy="4168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 to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10"/>
          <p:cNvSpPr/>
          <p:nvPr/>
        </p:nvSpPr>
        <p:spPr>
          <a:xfrm>
            <a:off x="3018960" y="6486480"/>
            <a:ext cx="1087920" cy="4168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11"/>
          <p:cNvSpPr/>
          <p:nvPr/>
        </p:nvSpPr>
        <p:spPr>
          <a:xfrm>
            <a:off x="2869203" y="7135952"/>
            <a:ext cx="238320" cy="322200"/>
          </a:xfrm>
          <a:prstGeom prst="flowChartConnec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2"/>
          <p:cNvSpPr/>
          <p:nvPr/>
        </p:nvSpPr>
        <p:spPr>
          <a:xfrm>
            <a:off x="6841080" y="4946760"/>
            <a:ext cx="1087920" cy="41688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3"/>
          <p:cNvSpPr/>
          <p:nvPr/>
        </p:nvSpPr>
        <p:spPr>
          <a:xfrm rot="5400000">
            <a:off x="2580120" y="1779120"/>
            <a:ext cx="256320" cy="78660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14"/>
          <p:cNvSpPr/>
          <p:nvPr/>
        </p:nvSpPr>
        <p:spPr>
          <a:xfrm rot="16200000" flipH="1">
            <a:off x="2729880" y="2302920"/>
            <a:ext cx="232200" cy="106344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15"/>
          <p:cNvSpPr/>
          <p:nvPr/>
        </p:nvSpPr>
        <p:spPr>
          <a:xfrm rot="16200000" flipH="1">
            <a:off x="2781720" y="3483000"/>
            <a:ext cx="192600" cy="118404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16"/>
          <p:cNvSpPr/>
          <p:nvPr/>
        </p:nvSpPr>
        <p:spPr>
          <a:xfrm rot="5400000">
            <a:off x="3154680" y="4536000"/>
            <a:ext cx="218880" cy="42228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ustomShape 17"/>
          <p:cNvSpPr/>
          <p:nvPr/>
        </p:nvSpPr>
        <p:spPr>
          <a:xfrm rot="10800000" flipV="1">
            <a:off x="2834640" y="5789880"/>
            <a:ext cx="992520" cy="637560"/>
          </a:xfrm>
          <a:prstGeom prst="bentConnector2">
            <a:avLst/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18"/>
          <p:cNvSpPr/>
          <p:nvPr/>
        </p:nvSpPr>
        <p:spPr>
          <a:xfrm rot="5400000" flipH="1" flipV="1">
            <a:off x="2651760" y="5675760"/>
            <a:ext cx="95040" cy="1716120"/>
          </a:xfrm>
          <a:prstGeom prst="bentConnector5">
            <a:avLst>
              <a:gd name="adj1" fmla="val -149365"/>
              <a:gd name="adj2" fmla="val 50000"/>
              <a:gd name="adj3" fmla="val 488347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19"/>
          <p:cNvSpPr/>
          <p:nvPr/>
        </p:nvSpPr>
        <p:spPr>
          <a:xfrm rot="5400000">
            <a:off x="3179520" y="6706800"/>
            <a:ext cx="186120" cy="57960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CustomShape 20"/>
          <p:cNvSpPr/>
          <p:nvPr/>
        </p:nvSpPr>
        <p:spPr>
          <a:xfrm flipV="1">
            <a:off x="3270960" y="5155200"/>
            <a:ext cx="3569760" cy="72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21"/>
          <p:cNvSpPr/>
          <p:nvPr/>
        </p:nvSpPr>
        <p:spPr>
          <a:xfrm>
            <a:off x="3324240" y="5500800"/>
            <a:ext cx="1087920" cy="41724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Contact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22"/>
          <p:cNvSpPr/>
          <p:nvPr/>
        </p:nvSpPr>
        <p:spPr>
          <a:xfrm rot="10800000" flipV="1">
            <a:off x="3323880" y="5821200"/>
            <a:ext cx="677520" cy="11232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23"/>
          <p:cNvSpPr/>
          <p:nvPr/>
        </p:nvSpPr>
        <p:spPr>
          <a:xfrm rot="5400000">
            <a:off x="6524280" y="4849560"/>
            <a:ext cx="346320" cy="1374120"/>
          </a:xfrm>
          <a:prstGeom prst="bentConnector2">
            <a:avLst/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24"/>
          <p:cNvSpPr/>
          <p:nvPr/>
        </p:nvSpPr>
        <p:spPr>
          <a:xfrm>
            <a:off x="1037520" y="5794560"/>
            <a:ext cx="1608480" cy="55440"/>
          </a:xfrm>
          <a:prstGeom prst="rect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25"/>
          <p:cNvSpPr/>
          <p:nvPr/>
        </p:nvSpPr>
        <p:spPr>
          <a:xfrm rot="16200000" flipH="1">
            <a:off x="1682280" y="6005520"/>
            <a:ext cx="314640" cy="396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26"/>
          <p:cNvSpPr/>
          <p:nvPr/>
        </p:nvSpPr>
        <p:spPr>
          <a:xfrm>
            <a:off x="3018960" y="3556440"/>
            <a:ext cx="1087920" cy="41724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Purchase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27"/>
          <p:cNvSpPr/>
          <p:nvPr/>
        </p:nvSpPr>
        <p:spPr>
          <a:xfrm rot="10800000" flipV="1">
            <a:off x="3018960" y="3769200"/>
            <a:ext cx="183960" cy="432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28"/>
          <p:cNvSpPr/>
          <p:nvPr/>
        </p:nvSpPr>
        <p:spPr>
          <a:xfrm>
            <a:off x="8516880" y="4380840"/>
            <a:ext cx="1087560" cy="41724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Repair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29"/>
          <p:cNvSpPr/>
          <p:nvPr/>
        </p:nvSpPr>
        <p:spPr>
          <a:xfrm rot="5400000">
            <a:off x="4190400" y="3283200"/>
            <a:ext cx="329040" cy="671400"/>
          </a:xfrm>
          <a:prstGeom prst="bentConnector2">
            <a:avLst/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30"/>
          <p:cNvSpPr/>
          <p:nvPr/>
        </p:nvSpPr>
        <p:spPr>
          <a:xfrm>
            <a:off x="4680720" y="4318200"/>
            <a:ext cx="1459800" cy="55116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Repair Forms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31"/>
          <p:cNvSpPr/>
          <p:nvPr/>
        </p:nvSpPr>
        <p:spPr>
          <a:xfrm>
            <a:off x="4922640" y="5501520"/>
            <a:ext cx="1087920" cy="41724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32"/>
          <p:cNvSpPr/>
          <p:nvPr/>
        </p:nvSpPr>
        <p:spPr>
          <a:xfrm rot="10800000">
            <a:off x="4922640" y="5709960"/>
            <a:ext cx="510480" cy="36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CustomShape 33"/>
          <p:cNvSpPr/>
          <p:nvPr/>
        </p:nvSpPr>
        <p:spPr>
          <a:xfrm flipV="1">
            <a:off x="3922200" y="3155040"/>
            <a:ext cx="550440" cy="360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CustomShape 34"/>
          <p:cNvSpPr/>
          <p:nvPr/>
        </p:nvSpPr>
        <p:spPr>
          <a:xfrm>
            <a:off x="4869720" y="3655800"/>
            <a:ext cx="1087920" cy="417240"/>
          </a:xfrm>
          <a:prstGeom prst="flowChartTerminator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Repair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35"/>
          <p:cNvSpPr/>
          <p:nvPr/>
        </p:nvSpPr>
        <p:spPr>
          <a:xfrm>
            <a:off x="4908600" y="3155400"/>
            <a:ext cx="504720" cy="500040"/>
          </a:xfrm>
          <a:prstGeom prst="bentConnector2">
            <a:avLst/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CustomShape 36"/>
          <p:cNvSpPr/>
          <p:nvPr/>
        </p:nvSpPr>
        <p:spPr>
          <a:xfrm rot="5400000">
            <a:off x="5290200" y="4194360"/>
            <a:ext cx="244440" cy="252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37"/>
          <p:cNvSpPr/>
          <p:nvPr/>
        </p:nvSpPr>
        <p:spPr>
          <a:xfrm flipV="1">
            <a:off x="6140880" y="4585320"/>
            <a:ext cx="2375640" cy="396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chemeClr val="accent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38"/>
          <p:cNvSpPr/>
          <p:nvPr/>
        </p:nvSpPr>
        <p:spPr>
          <a:xfrm>
            <a:off x="3118680" y="4703400"/>
            <a:ext cx="42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lang="de-DE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39"/>
          <p:cNvSpPr/>
          <p:nvPr/>
        </p:nvSpPr>
        <p:spPr>
          <a:xfrm>
            <a:off x="2517480" y="4703400"/>
            <a:ext cx="484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lang="de-DE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40"/>
          <p:cNvSpPr/>
          <p:nvPr/>
        </p:nvSpPr>
        <p:spPr>
          <a:xfrm>
            <a:off x="4472640" y="2856960"/>
            <a:ext cx="435960" cy="596880"/>
          </a:xfrm>
          <a:prstGeom prst="flowChartDecision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41"/>
          <p:cNvSpPr/>
          <p:nvPr/>
        </p:nvSpPr>
        <p:spPr>
          <a:xfrm rot="5400000">
            <a:off x="3365640" y="4359960"/>
            <a:ext cx="6158520" cy="36360"/>
          </a:xfrm>
          <a:prstGeom prst="rect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42"/>
          <p:cNvSpPr/>
          <p:nvPr/>
        </p:nvSpPr>
        <p:spPr>
          <a:xfrm rot="5400000">
            <a:off x="5174280" y="4382640"/>
            <a:ext cx="6203880" cy="36360"/>
          </a:xfrm>
          <a:prstGeom prst="rect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CustomShape 43"/>
          <p:cNvSpPr/>
          <p:nvPr/>
        </p:nvSpPr>
        <p:spPr>
          <a:xfrm>
            <a:off x="864000" y="1605600"/>
            <a:ext cx="8885520" cy="48600"/>
          </a:xfrm>
          <a:prstGeom prst="rect">
            <a:avLst/>
          </a:pr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44"/>
          <p:cNvSpPr/>
          <p:nvPr/>
        </p:nvSpPr>
        <p:spPr>
          <a:xfrm>
            <a:off x="2332080" y="1215000"/>
            <a:ext cx="209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Sales Representative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45"/>
          <p:cNvSpPr/>
          <p:nvPr/>
        </p:nvSpPr>
        <p:spPr>
          <a:xfrm>
            <a:off x="6594120" y="1209960"/>
            <a:ext cx="1642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Parts and Order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46"/>
          <p:cNvSpPr/>
          <p:nvPr/>
        </p:nvSpPr>
        <p:spPr>
          <a:xfrm>
            <a:off x="8258400" y="1215000"/>
            <a:ext cx="1642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Parts and Order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3" name="Picture 612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2C324D-FEBE-4606-B191-41E0196C20B1}"/>
              </a:ext>
            </a:extLst>
          </p:cNvPr>
          <p:cNvCxnSpPr>
            <a:stCxn id="592" idx="1"/>
            <a:endCxn id="572" idx="3"/>
          </p:cNvCxnSpPr>
          <p:nvPr/>
        </p:nvCxnSpPr>
        <p:spPr>
          <a:xfrm rot="10800000" flipV="1">
            <a:off x="2834640" y="3765060"/>
            <a:ext cx="184320" cy="4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503</Words>
  <Application>Microsoft Office PowerPoint</Application>
  <PresentationFormat>Custom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Open Sans</vt:lpstr>
      <vt:lpstr>Arial</vt:lpstr>
      <vt:lpstr>Calibri</vt:lpstr>
      <vt:lpstr>Calibri Light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Kanghyun Jo</cp:lastModifiedBy>
  <cp:revision>33</cp:revision>
  <dcterms:created xsi:type="dcterms:W3CDTF">2018-10-08T22:38:53Z</dcterms:created>
  <dcterms:modified xsi:type="dcterms:W3CDTF">2018-10-10T01:46:39Z</dcterms:modified>
  <dc:language>en-CA</dc:language>
</cp:coreProperties>
</file>