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81" r:id="rId3"/>
    <p:sldId id="256" r:id="rId5"/>
    <p:sldId id="301" r:id="rId6"/>
    <p:sldId id="287" r:id="rId7"/>
    <p:sldId id="289" r:id="rId8"/>
    <p:sldId id="291" r:id="rId9"/>
    <p:sldId id="302" r:id="rId10"/>
    <p:sldId id="303" r:id="rId11"/>
    <p:sldId id="275" r:id="rId12"/>
    <p:sldId id="258" r:id="rId13"/>
    <p:sldId id="305" r:id="rId14"/>
    <p:sldId id="259" r:id="rId15"/>
    <p:sldId id="304" r:id="rId16"/>
    <p:sldId id="269" r:id="rId17"/>
    <p:sldId id="306" r:id="rId18"/>
    <p:sldId id="307" r:id="rId19"/>
    <p:sldId id="308" r:id="rId20"/>
    <p:sldId id="317" r:id="rId21"/>
    <p:sldId id="296"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55F3FF"/>
    <a:srgbClr val="009999"/>
    <a:srgbClr val="E6E6E6"/>
    <a:srgbClr val="D5D5D5"/>
    <a:srgbClr val="FF9900"/>
    <a:srgbClr val="3FADFF"/>
    <a:srgbClr val="D0E8FC"/>
    <a:srgbClr val="79C6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91" autoAdjust="0"/>
    <p:restoredTop sz="92479" autoAdjust="0"/>
  </p:normalViewPr>
  <p:slideViewPr>
    <p:cSldViewPr>
      <p:cViewPr>
        <p:scale>
          <a:sx n="100" d="100"/>
          <a:sy n="100" d="100"/>
        </p:scale>
        <p:origin x="-156" y="-516"/>
      </p:cViewPr>
      <p:guideLst>
        <p:guide orient="horz" pos="1737"/>
        <p:guide pos="266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240" y="-90"/>
      </p:cViewPr>
      <p:guideLst>
        <p:guide orient="horz" pos="3088"/>
        <p:guide pos="199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image" Target="../media/image16.png"/><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1800">
                <a:solidFill>
                  <a:schemeClr val="tx2"/>
                </a:solidFill>
              </a:rPr>
              <a:t>发布</a:t>
            </a:r>
            <a:r>
              <a:rPr sz="1800">
                <a:solidFill>
                  <a:schemeClr val="tx2"/>
                </a:solidFill>
                <a:uFillTx/>
              </a:rPr>
              <a:t>情况</a:t>
            </a:r>
            <a:endParaRPr sz="1800">
              <a:solidFill>
                <a:schemeClr val="tx2"/>
              </a:solidFill>
              <a:uFillTx/>
            </a:endParaRPr>
          </a:p>
        </c:rich>
      </c:tx>
      <c:layout>
        <c:manualLayout>
          <c:xMode val="edge"/>
          <c:yMode val="edge"/>
          <c:x val="0.372930789847076"/>
          <c:y val="0.0242707637497217"/>
        </c:manualLayout>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explosion val="0"/>
            <c:spPr>
              <a:solidFill>
                <a:schemeClr val="accent6"/>
              </a:solidFill>
              <a:ln w="19050">
                <a:solidFill>
                  <a:schemeClr val="lt1"/>
                </a:solidFill>
              </a:ln>
              <a:effectLst/>
            </c:spPr>
          </c:dPt>
          <c:dLbls>
            <c:dLbl>
              <c:idx val="0"/>
              <c:layout>
                <c:manualLayout>
                  <c:x val="-0.0278012419825592"/>
                  <c:y val="0.111200879394801"/>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928685898692066"/>
                  <c:y val="0.0766889010820766"/>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34794261390509"/>
                  <c:y val="-0.00489868626141171"/>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cap="none" spc="0" normalizeH="0" baseline="0">
                    <a:solidFill>
                      <a:schemeClr val="tx1">
                        <a:lumMod val="75000"/>
                        <a:lumOff val="25000"/>
                      </a:schemeClr>
                    </a:solidFill>
                    <a:uFill>
                      <a:solidFill>
                        <a:schemeClr val="tx1">
                          <a:lumMod val="75000"/>
                          <a:lumOff val="25000"/>
                        </a:schemeClr>
                      </a:solidFill>
                    </a:u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创始团队</c:v>
                </c:pt>
                <c:pt idx="1">
                  <c:v>基金会</c:v>
                </c:pt>
                <c:pt idx="2">
                  <c:v>社区奖励</c:v>
                </c:pt>
                <c:pt idx="3">
                  <c:v>挖矿</c:v>
                </c:pt>
              </c:strCache>
            </c:strRef>
          </c:cat>
          <c:val>
            <c:numRef>
              <c:f>Sheet1!$B$2:$B$5</c:f>
              <c:numCache>
                <c:formatCode>0%</c:formatCode>
                <c:ptCount val="4"/>
                <c:pt idx="0">
                  <c:v>0.1</c:v>
                </c:pt>
                <c:pt idx="1">
                  <c:v>0.1</c:v>
                </c:pt>
                <c:pt idx="2">
                  <c:v>0.1</c:v>
                </c:pt>
                <c:pt idx="3">
                  <c:v>0.7</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1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2"/>
        <c:txPr>
          <a:bodyPr rot="0" spcFirstLastPara="0" vertOverflow="ellipsis" vert="horz" wrap="square" anchor="ctr" anchorCtr="1"/>
          <a:lstStyle/>
          <a:p>
            <a:pPr>
              <a:defRPr lang="zh-CN" sz="1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3"/>
        <c:txPr>
          <a:bodyPr rot="0" spcFirstLastPara="0" vertOverflow="ellipsis" vert="horz" wrap="square" anchor="ctr" anchorCtr="1"/>
          <a:lstStyle/>
          <a:p>
            <a:pPr>
              <a:defRPr lang="zh-CN" sz="1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manualLayout>
          <c:xMode val="edge"/>
          <c:yMode val="edge"/>
          <c:x val="0.0947501182405802"/>
          <c:y val="0.822533956802494"/>
          <c:w val="0.841242314362289"/>
          <c:h val="0.150745936317079"/>
        </c:manualLayout>
      </c:layout>
      <c:overlay val="0"/>
      <c:spPr>
        <a:blipFill>
          <a:blip xmlns:r="http://schemas.openxmlformats.org/officeDocument/2006/relationships" r:embed="rId2"/>
        </a:blip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732756-A1A1-4053-9B90-AA09D4E742E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A0D9E8-A33B-4D27-8436-1CC4874BC7B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DD862-7976-4E3B-9904-2D7EE767DA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0157A-E3B5-4791-A942-D5664616A4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B0157A-E3B5-4791-A942-D5664616A4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矩形 2"/>
          <p:cNvSpPr/>
          <p:nvPr userDrawn="1"/>
        </p:nvSpPr>
        <p:spPr>
          <a:xfrm>
            <a:off x="0" y="560172"/>
            <a:ext cx="9144000" cy="36004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483518"/>
            <a:ext cx="1214627" cy="504056"/>
          </a:xfrm>
          <a:custGeom>
            <a:avLst/>
            <a:gdLst/>
            <a:ahLst/>
            <a:cxnLst/>
            <a:rect l="l" t="t" r="r" b="b"/>
            <a:pathLst>
              <a:path w="1214627" h="504056">
                <a:moveTo>
                  <a:pt x="0" y="0"/>
                </a:moveTo>
                <a:lnTo>
                  <a:pt x="1043608" y="0"/>
                </a:lnTo>
                <a:lnTo>
                  <a:pt x="1043608" y="81009"/>
                </a:lnTo>
                <a:cubicBezTo>
                  <a:pt x="1138059" y="81009"/>
                  <a:pt x="1214627" y="157577"/>
                  <a:pt x="1214627" y="252028"/>
                </a:cubicBezTo>
                <a:cubicBezTo>
                  <a:pt x="1214627" y="346479"/>
                  <a:pt x="1138059" y="423047"/>
                  <a:pt x="1043608" y="423047"/>
                </a:cubicBezTo>
                <a:lnTo>
                  <a:pt x="1043608" y="504056"/>
                </a:lnTo>
                <a:lnTo>
                  <a:pt x="0" y="504056"/>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ysClr val="windowText" lastClr="000000"/>
                </a:solidFill>
                <a:latin typeface="方正综艺简体" panose="03000509000000000000" pitchFamily="65" charset="-122"/>
                <a:ea typeface="方正综艺简体" panose="03000509000000000000" pitchFamily="65" charset="-122"/>
              </a:rPr>
              <a:t>01</a:t>
            </a:r>
            <a:endParaRPr lang="zh-CN" altLang="en-US" sz="2800" dirty="0">
              <a:solidFill>
                <a:sysClr val="windowText" lastClr="000000"/>
              </a:solidFill>
              <a:latin typeface="方正综艺简体" panose="03000509000000000000" pitchFamily="65" charset="-122"/>
              <a:ea typeface="方正综艺简体" panose="03000509000000000000" pitchFamily="65" charset="-122"/>
            </a:endParaRPr>
          </a:p>
        </p:txBody>
      </p:sp>
      <p:sp>
        <p:nvSpPr>
          <p:cNvPr id="5" name="TextBox 4"/>
          <p:cNvSpPr txBox="1"/>
          <p:nvPr userDrawn="1"/>
        </p:nvSpPr>
        <p:spPr>
          <a:xfrm>
            <a:off x="1301730" y="555526"/>
            <a:ext cx="2262158" cy="369332"/>
          </a:xfrm>
          <a:prstGeom prst="rect">
            <a:avLst/>
          </a:prstGeom>
          <a:noFill/>
        </p:spPr>
        <p:txBody>
          <a:bodyPr wrap="none" rtlCol="0">
            <a:spAutoFit/>
          </a:bodyPr>
          <a:lstStyle/>
          <a:p>
            <a:r>
              <a:rPr lang="zh-CN" altLang="en-US" dirty="0">
                <a:solidFill>
                  <a:schemeClr val="bg1"/>
                </a:solidFill>
                <a:latin typeface="方正黑体简体" panose="03000509000000000000" pitchFamily="65" charset="-122"/>
                <a:ea typeface="方正黑体简体" panose="03000509000000000000" pitchFamily="65" charset="-122"/>
              </a:rPr>
              <a:t>在模板修改此处文字</a:t>
            </a:r>
            <a:endParaRPr lang="zh-CN" altLang="en-US"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par>
                                <p:cTn id="12" presetID="14" presetClass="entr" presetSubtype="10" fill="hold" grpId="0" nodeType="withEffect">
                                  <p:stCondLst>
                                    <p:cond delay="90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3" name="矩形 2"/>
          <p:cNvSpPr/>
          <p:nvPr userDrawn="1"/>
        </p:nvSpPr>
        <p:spPr>
          <a:xfrm>
            <a:off x="0" y="560172"/>
            <a:ext cx="9144000" cy="36004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483518"/>
            <a:ext cx="1214627" cy="504056"/>
          </a:xfrm>
          <a:custGeom>
            <a:avLst/>
            <a:gdLst/>
            <a:ahLst/>
            <a:cxnLst/>
            <a:rect l="l" t="t" r="r" b="b"/>
            <a:pathLst>
              <a:path w="1214627" h="504056">
                <a:moveTo>
                  <a:pt x="0" y="0"/>
                </a:moveTo>
                <a:lnTo>
                  <a:pt x="1043608" y="0"/>
                </a:lnTo>
                <a:lnTo>
                  <a:pt x="1043608" y="81009"/>
                </a:lnTo>
                <a:cubicBezTo>
                  <a:pt x="1138059" y="81009"/>
                  <a:pt x="1214627" y="157577"/>
                  <a:pt x="1214627" y="252028"/>
                </a:cubicBezTo>
                <a:cubicBezTo>
                  <a:pt x="1214627" y="346479"/>
                  <a:pt x="1138059" y="423047"/>
                  <a:pt x="1043608" y="423047"/>
                </a:cubicBezTo>
                <a:lnTo>
                  <a:pt x="1043608" y="504056"/>
                </a:lnTo>
                <a:lnTo>
                  <a:pt x="0" y="504056"/>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ysClr val="windowText" lastClr="000000"/>
                </a:solidFill>
                <a:latin typeface="方正综艺简体" panose="03000509000000000000" pitchFamily="65" charset="-122"/>
                <a:ea typeface="方正综艺简体" panose="03000509000000000000" pitchFamily="65" charset="-122"/>
              </a:rPr>
              <a:t>02</a:t>
            </a:r>
            <a:endParaRPr lang="zh-CN" altLang="en-US" sz="2800" dirty="0">
              <a:solidFill>
                <a:sysClr val="windowText" lastClr="000000"/>
              </a:solidFill>
              <a:latin typeface="方正综艺简体" panose="03000509000000000000" pitchFamily="65" charset="-122"/>
              <a:ea typeface="方正综艺简体" panose="03000509000000000000" pitchFamily="65" charset="-122"/>
            </a:endParaRPr>
          </a:p>
        </p:txBody>
      </p:sp>
      <p:sp>
        <p:nvSpPr>
          <p:cNvPr id="5" name="TextBox 4"/>
          <p:cNvSpPr txBox="1"/>
          <p:nvPr userDrawn="1"/>
        </p:nvSpPr>
        <p:spPr>
          <a:xfrm>
            <a:off x="1301730" y="555526"/>
            <a:ext cx="2262158" cy="369332"/>
          </a:xfrm>
          <a:prstGeom prst="rect">
            <a:avLst/>
          </a:prstGeom>
          <a:noFill/>
        </p:spPr>
        <p:txBody>
          <a:bodyPr wrap="none" rtlCol="0">
            <a:spAutoFit/>
          </a:bodyPr>
          <a:lstStyle/>
          <a:p>
            <a:r>
              <a:rPr lang="zh-CN" altLang="en-US" dirty="0">
                <a:solidFill>
                  <a:schemeClr val="bg1"/>
                </a:solidFill>
                <a:latin typeface="方正黑体简体" panose="03000509000000000000" pitchFamily="65" charset="-122"/>
                <a:ea typeface="方正黑体简体" panose="03000509000000000000" pitchFamily="65" charset="-122"/>
              </a:rPr>
              <a:t>在模板修改此处文字</a:t>
            </a:r>
            <a:endParaRPr lang="zh-CN" altLang="en-US"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par>
                                <p:cTn id="12" presetID="14" presetClass="entr" presetSubtype="10" fill="hold" grpId="0" nodeType="withEffect">
                                  <p:stCondLst>
                                    <p:cond delay="90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3" name="矩形 2"/>
          <p:cNvSpPr/>
          <p:nvPr userDrawn="1"/>
        </p:nvSpPr>
        <p:spPr>
          <a:xfrm>
            <a:off x="0" y="560172"/>
            <a:ext cx="9144000" cy="36004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483518"/>
            <a:ext cx="1214627" cy="504056"/>
          </a:xfrm>
          <a:custGeom>
            <a:avLst/>
            <a:gdLst/>
            <a:ahLst/>
            <a:cxnLst/>
            <a:rect l="l" t="t" r="r" b="b"/>
            <a:pathLst>
              <a:path w="1214627" h="504056">
                <a:moveTo>
                  <a:pt x="0" y="0"/>
                </a:moveTo>
                <a:lnTo>
                  <a:pt x="1043608" y="0"/>
                </a:lnTo>
                <a:lnTo>
                  <a:pt x="1043608" y="81009"/>
                </a:lnTo>
                <a:cubicBezTo>
                  <a:pt x="1138059" y="81009"/>
                  <a:pt x="1214627" y="157577"/>
                  <a:pt x="1214627" y="252028"/>
                </a:cubicBezTo>
                <a:cubicBezTo>
                  <a:pt x="1214627" y="346479"/>
                  <a:pt x="1138059" y="423047"/>
                  <a:pt x="1043608" y="423047"/>
                </a:cubicBezTo>
                <a:lnTo>
                  <a:pt x="1043608" y="504056"/>
                </a:lnTo>
                <a:lnTo>
                  <a:pt x="0" y="504056"/>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ysClr val="windowText" lastClr="000000"/>
                </a:solidFill>
                <a:latin typeface="方正综艺简体" panose="03000509000000000000" pitchFamily="65" charset="-122"/>
                <a:ea typeface="方正综艺简体" panose="03000509000000000000" pitchFamily="65" charset="-122"/>
              </a:rPr>
              <a:t>03</a:t>
            </a:r>
            <a:endParaRPr lang="zh-CN" altLang="en-US" sz="2800" dirty="0">
              <a:solidFill>
                <a:sysClr val="windowText" lastClr="000000"/>
              </a:solidFill>
              <a:latin typeface="方正综艺简体" panose="03000509000000000000" pitchFamily="65" charset="-122"/>
              <a:ea typeface="方正综艺简体" panose="03000509000000000000" pitchFamily="65" charset="-122"/>
            </a:endParaRPr>
          </a:p>
        </p:txBody>
      </p:sp>
      <p:sp>
        <p:nvSpPr>
          <p:cNvPr id="5" name="TextBox 4"/>
          <p:cNvSpPr txBox="1"/>
          <p:nvPr userDrawn="1"/>
        </p:nvSpPr>
        <p:spPr>
          <a:xfrm>
            <a:off x="1301730" y="555526"/>
            <a:ext cx="2262158" cy="369332"/>
          </a:xfrm>
          <a:prstGeom prst="rect">
            <a:avLst/>
          </a:prstGeom>
          <a:noFill/>
        </p:spPr>
        <p:txBody>
          <a:bodyPr wrap="none" rtlCol="0">
            <a:spAutoFit/>
          </a:bodyPr>
          <a:lstStyle/>
          <a:p>
            <a:r>
              <a:rPr lang="zh-CN" altLang="en-US" dirty="0">
                <a:solidFill>
                  <a:schemeClr val="bg1"/>
                </a:solidFill>
                <a:latin typeface="方正黑体简体" panose="03000509000000000000" pitchFamily="65" charset="-122"/>
                <a:ea typeface="方正黑体简体" panose="03000509000000000000" pitchFamily="65" charset="-122"/>
              </a:rPr>
              <a:t>在模板修改此处文字</a:t>
            </a:r>
            <a:endParaRPr lang="zh-CN" altLang="en-US"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par>
                                <p:cTn id="12" presetID="14" presetClass="entr" presetSubtype="10" fill="hold" grpId="0" nodeType="withEffect">
                                  <p:stCondLst>
                                    <p:cond delay="90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p:cNvSpPr/>
          <p:nvPr userDrawn="1"/>
        </p:nvSpPr>
        <p:spPr>
          <a:xfrm>
            <a:off x="0" y="560172"/>
            <a:ext cx="9144000" cy="36004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483518"/>
            <a:ext cx="1214627" cy="504056"/>
          </a:xfrm>
          <a:custGeom>
            <a:avLst/>
            <a:gdLst/>
            <a:ahLst/>
            <a:cxnLst/>
            <a:rect l="l" t="t" r="r" b="b"/>
            <a:pathLst>
              <a:path w="1214627" h="504056">
                <a:moveTo>
                  <a:pt x="0" y="0"/>
                </a:moveTo>
                <a:lnTo>
                  <a:pt x="1043608" y="0"/>
                </a:lnTo>
                <a:lnTo>
                  <a:pt x="1043608" y="81009"/>
                </a:lnTo>
                <a:cubicBezTo>
                  <a:pt x="1138059" y="81009"/>
                  <a:pt x="1214627" y="157577"/>
                  <a:pt x="1214627" y="252028"/>
                </a:cubicBezTo>
                <a:cubicBezTo>
                  <a:pt x="1214627" y="346479"/>
                  <a:pt x="1138059" y="423047"/>
                  <a:pt x="1043608" y="423047"/>
                </a:cubicBezTo>
                <a:lnTo>
                  <a:pt x="1043608" y="504056"/>
                </a:lnTo>
                <a:lnTo>
                  <a:pt x="0" y="504056"/>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ysClr val="windowText" lastClr="000000"/>
                </a:solidFill>
                <a:latin typeface="方正综艺简体" panose="03000509000000000000" pitchFamily="65" charset="-122"/>
                <a:ea typeface="方正综艺简体" panose="03000509000000000000" pitchFamily="65" charset="-122"/>
              </a:rPr>
              <a:t>04</a:t>
            </a:r>
            <a:endParaRPr lang="zh-CN" altLang="en-US" sz="2800" dirty="0">
              <a:solidFill>
                <a:sysClr val="windowText" lastClr="000000"/>
              </a:solidFill>
              <a:latin typeface="方正综艺简体" panose="03000509000000000000" pitchFamily="65" charset="-122"/>
              <a:ea typeface="方正综艺简体" panose="03000509000000000000" pitchFamily="65" charset="-122"/>
            </a:endParaRPr>
          </a:p>
        </p:txBody>
      </p:sp>
      <p:sp>
        <p:nvSpPr>
          <p:cNvPr id="5" name="TextBox 4"/>
          <p:cNvSpPr txBox="1"/>
          <p:nvPr userDrawn="1"/>
        </p:nvSpPr>
        <p:spPr>
          <a:xfrm>
            <a:off x="1301730" y="555526"/>
            <a:ext cx="2262158" cy="369332"/>
          </a:xfrm>
          <a:prstGeom prst="rect">
            <a:avLst/>
          </a:prstGeom>
          <a:noFill/>
        </p:spPr>
        <p:txBody>
          <a:bodyPr wrap="none" rtlCol="0">
            <a:spAutoFit/>
          </a:bodyPr>
          <a:lstStyle/>
          <a:p>
            <a:r>
              <a:rPr lang="zh-CN" altLang="en-US" dirty="0">
                <a:solidFill>
                  <a:schemeClr val="bg1"/>
                </a:solidFill>
                <a:latin typeface="方正黑体简体" panose="03000509000000000000" pitchFamily="65" charset="-122"/>
                <a:ea typeface="方正黑体简体" panose="03000509000000000000" pitchFamily="65" charset="-122"/>
              </a:rPr>
              <a:t>在模板修改此处文字</a:t>
            </a:r>
            <a:endParaRPr lang="zh-CN" altLang="en-US"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par>
                                <p:cTn id="12" presetID="14" presetClass="entr" presetSubtype="10" fill="hold" grpId="0" nodeType="withEffect">
                                  <p:stCondLst>
                                    <p:cond delay="90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p:bld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3" name="图片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auto">
          <a:xfrm flipH="1">
            <a:off x="-3036" y="0"/>
            <a:ext cx="9144000" cy="5143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8.xml"/><Relationship Id="rId13" Type="http://schemas.openxmlformats.org/officeDocument/2006/relationships/slideLayout" Target="../slideLayouts/slideLayout3.xml"/><Relationship Id="rId12"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tags" Target="../tags/tag9.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1.jpeg"/><Relationship Id="rId4" Type="http://schemas.openxmlformats.org/officeDocument/2006/relationships/image" Target="../media/image20.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4" Type="http://schemas.openxmlformats.org/officeDocument/2006/relationships/notesSlide" Target="../notesSlides/notesSlide3.xml"/><Relationship Id="rId13" Type="http://schemas.openxmlformats.org/officeDocument/2006/relationships/slideLayout" Target="../slideLayouts/slideLayout4.xml"/><Relationship Id="rId12" Type="http://schemas.openxmlformats.org/officeDocument/2006/relationships/image" Target="../media/image5.png"/><Relationship Id="rId11" Type="http://schemas.openxmlformats.org/officeDocument/2006/relationships/image" Target="../media/image3.png"/><Relationship Id="rId10" Type="http://schemas.openxmlformats.org/officeDocument/2006/relationships/image" Target="../media/image1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pic>
        <p:nvPicPr>
          <p:cNvPr id="4" name="图片 3" descr="logo_副本"/>
          <p:cNvPicPr>
            <a:picLocks noChangeAspect="1"/>
          </p:cNvPicPr>
          <p:nvPr/>
        </p:nvPicPr>
        <p:blipFill>
          <a:blip r:embed="rId2"/>
          <a:srcRect b="28161"/>
          <a:stretch>
            <a:fillRect/>
          </a:stretch>
        </p:blipFill>
        <p:spPr>
          <a:xfrm>
            <a:off x="4295775" y="2182495"/>
            <a:ext cx="2174240" cy="2170430"/>
          </a:xfrm>
          <a:prstGeom prst="rect">
            <a:avLst/>
          </a:prstGeom>
        </p:spPr>
      </p:pic>
      <p:pic>
        <p:nvPicPr>
          <p:cNvPr id="5" name="图片 4" descr="logo_副本"/>
          <p:cNvPicPr>
            <a:picLocks noChangeAspect="1"/>
          </p:cNvPicPr>
          <p:nvPr/>
        </p:nvPicPr>
        <p:blipFill>
          <a:blip r:embed="rId2"/>
          <a:srcRect b="28161"/>
          <a:stretch>
            <a:fillRect/>
          </a:stretch>
        </p:blipFill>
        <p:spPr>
          <a:xfrm>
            <a:off x="6576695" y="4197350"/>
            <a:ext cx="619760" cy="618490"/>
          </a:xfrm>
          <a:prstGeom prst="rect">
            <a:avLst/>
          </a:prstGeom>
        </p:spPr>
      </p:pic>
      <p:pic>
        <p:nvPicPr>
          <p:cNvPr id="13" name="图片 12" descr="QQ截图20180710200631"/>
          <p:cNvPicPr>
            <a:picLocks noChangeAspect="1"/>
          </p:cNvPicPr>
          <p:nvPr/>
        </p:nvPicPr>
        <p:blipFill>
          <a:blip r:embed="rId3"/>
          <a:srcRect r="4844"/>
          <a:stretch>
            <a:fillRect/>
          </a:stretch>
        </p:blipFill>
        <p:spPr>
          <a:xfrm>
            <a:off x="-20955" y="-98425"/>
            <a:ext cx="9186545" cy="5340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sp>
        <p:nvSpPr>
          <p:cNvPr id="2" name="椭圆 1"/>
          <p:cNvSpPr>
            <a:spLocks noChangeAspect="1"/>
          </p:cNvSpPr>
          <p:nvPr/>
        </p:nvSpPr>
        <p:spPr>
          <a:xfrm>
            <a:off x="701040"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7" name="圆角矩形 6"/>
          <p:cNvSpPr/>
          <p:nvPr/>
        </p:nvSpPr>
        <p:spPr>
          <a:xfrm>
            <a:off x="108585"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32410" y="1786890"/>
            <a:ext cx="1913255" cy="1938020"/>
          </a:xfrm>
          <a:prstGeom prst="rect">
            <a:avLst/>
          </a:prstGeom>
          <a:noFill/>
        </p:spPr>
        <p:txBody>
          <a:bodyPr wrap="square" rtlCol="0">
            <a:spAutoFit/>
          </a:bodyPr>
          <a:p>
            <a:pPr algn="l">
              <a:lnSpc>
                <a:spcPct val="150000"/>
              </a:lnSpc>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A生态链是一个拥有多重生态的平台，游戏是其中一个重要平台。ETA的游戏平台与数字资产相互结合，通过视频游戏，竞猜游戏，概率游戏等多手段来获取更多的ETA参与消费及变现，真正的实现价值奖励的概念与区块链相结合。</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9" name="文本框 8"/>
          <p:cNvSpPr txBox="1"/>
          <p:nvPr/>
        </p:nvSpPr>
        <p:spPr>
          <a:xfrm>
            <a:off x="737235" y="819150"/>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游戏</a:t>
            </a:r>
            <a:endParaRPr lang="zh-CN" altLang="en-US" sz="2000">
              <a:gradFill>
                <a:gsLst>
                  <a:gs pos="0">
                    <a:srgbClr val="14CD68"/>
                  </a:gs>
                  <a:gs pos="100000">
                    <a:srgbClr val="0B6E38"/>
                  </a:gs>
                </a:gsLst>
                <a:lin ang="10800000" scaled="0"/>
              </a:gradFill>
            </a:endParaRPr>
          </a:p>
        </p:txBody>
      </p:sp>
      <p:sp>
        <p:nvSpPr>
          <p:cNvPr id="11" name="圆角矩形 10"/>
          <p:cNvSpPr/>
          <p:nvPr/>
        </p:nvSpPr>
        <p:spPr>
          <a:xfrm>
            <a:off x="2357755"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481580" y="1659255"/>
            <a:ext cx="1913255" cy="2861310"/>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生态链是新型社交媒体网站ETA生态链的数字货币，数字货币领域的新手们如果想获得ETA可以在社交媒体ETA社区平台上发帖，平台会计算发帖好评数量，给予用户一定的内容创作奖励。ETA结合社交媒体概念，以及加密货币及其社区建设建设经验，激励人们参与社区，货币或自由市场经济，构建一种公平的，连贯一致的反映个人贡献的记账系统。</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3" name="文本框 12"/>
          <p:cNvSpPr txBox="1"/>
          <p:nvPr/>
        </p:nvSpPr>
        <p:spPr>
          <a:xfrm>
            <a:off x="3058160" y="819150"/>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社交</a:t>
            </a:r>
            <a:endParaRPr lang="zh-CN" altLang="en-US" sz="2000">
              <a:gradFill>
                <a:gsLst>
                  <a:gs pos="0">
                    <a:srgbClr val="14CD68"/>
                  </a:gs>
                  <a:gs pos="100000">
                    <a:srgbClr val="0B6E38"/>
                  </a:gs>
                </a:gsLst>
                <a:lin ang="10800000" scaled="0"/>
              </a:gradFill>
            </a:endParaRPr>
          </a:p>
        </p:txBody>
      </p:sp>
      <p:sp>
        <p:nvSpPr>
          <p:cNvPr id="14" name="圆角矩形 13"/>
          <p:cNvSpPr/>
          <p:nvPr/>
        </p:nvSpPr>
        <p:spPr>
          <a:xfrm>
            <a:off x="4613910"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737100" y="1610995"/>
            <a:ext cx="1913255" cy="3322955"/>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A生态链是全球电子货币与加密货币数字支付聚合解决方案，支持包括比特币，以太坊，超级现金（Hcash）在内的多种主流数字货币与电子化法定货币的实时无缝兑换与交易支付。在此基础上，为构建ETA的商业生态圈，我们引进大量的互联网商家进行ETA与商品的无缝兑换，为ETA拥有者提供实时的商品兑现能力及让利于引进商家，让ETA在流通中实现更大的价值，从而巩固了ETA生态圈的繁荣发展。</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6" name="文本框 15"/>
          <p:cNvSpPr txBox="1"/>
          <p:nvPr/>
        </p:nvSpPr>
        <p:spPr>
          <a:xfrm>
            <a:off x="5314315" y="747395"/>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电商</a:t>
            </a:r>
            <a:endParaRPr lang="zh-CN" altLang="en-US" sz="2000">
              <a:gradFill>
                <a:gsLst>
                  <a:gs pos="0">
                    <a:srgbClr val="14CD68"/>
                  </a:gs>
                  <a:gs pos="100000">
                    <a:srgbClr val="0B6E38"/>
                  </a:gs>
                </a:gsLst>
                <a:lin ang="10800000" scaled="0"/>
              </a:gradFill>
            </a:endParaRPr>
          </a:p>
        </p:txBody>
      </p:sp>
      <p:sp>
        <p:nvSpPr>
          <p:cNvPr id="24" name="圆角矩形 23"/>
          <p:cNvSpPr/>
          <p:nvPr/>
        </p:nvSpPr>
        <p:spPr>
          <a:xfrm>
            <a:off x="6890385" y="1597025"/>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7013575" y="1786890"/>
            <a:ext cx="1913255" cy="2399665"/>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A生态链作为一个区块链去中心化的预测市场，解决了人为操控的一系列竞猜市场都是单独的个体，概率中奖活动一直都存在这巨大的监管缺陷，而ETA基于区块链的开放平台，任何人都可以公开透明的参与进来，这种自由开放将会大大提高市场流动性，从而转换为客观的赔率及中奖概率。</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26" name="文本框 25"/>
          <p:cNvSpPr txBox="1"/>
          <p:nvPr/>
        </p:nvSpPr>
        <p:spPr>
          <a:xfrm>
            <a:off x="7590790" y="837565"/>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云购</a:t>
            </a:r>
            <a:endParaRPr lang="zh-CN" altLang="en-US" sz="2000">
              <a:gradFill>
                <a:gsLst>
                  <a:gs pos="0">
                    <a:srgbClr val="14CD68"/>
                  </a:gs>
                  <a:gs pos="100000">
                    <a:srgbClr val="0B6E38"/>
                  </a:gs>
                </a:gsLst>
                <a:lin ang="10800000" scaled="0"/>
              </a:gradFill>
            </a:endParaRPr>
          </a:p>
        </p:txBody>
      </p:sp>
      <p:grpSp>
        <p:nvGrpSpPr>
          <p:cNvPr id="28" name="组合 27"/>
          <p:cNvGrpSpPr/>
          <p:nvPr/>
        </p:nvGrpSpPr>
        <p:grpSpPr>
          <a:xfrm>
            <a:off x="160655" y="38735"/>
            <a:ext cx="8982710" cy="733425"/>
            <a:chOff x="253" y="61"/>
            <a:chExt cx="14146" cy="1155"/>
          </a:xfrm>
        </p:grpSpPr>
        <p:cxnSp>
          <p:nvCxnSpPr>
            <p:cNvPr id="29" name="直接连接符 28"/>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30" name="图片 29" descr="QQ截图20180710211901"/>
            <p:cNvPicPr>
              <a:picLocks noChangeAspect="1"/>
            </p:cNvPicPr>
            <p:nvPr/>
          </p:nvPicPr>
          <p:blipFill>
            <a:blip r:embed="rId2"/>
            <a:stretch>
              <a:fillRect/>
            </a:stretch>
          </p:blipFill>
          <p:spPr>
            <a:xfrm>
              <a:off x="253" y="892"/>
              <a:ext cx="1063" cy="325"/>
            </a:xfrm>
            <a:prstGeom prst="rect">
              <a:avLst/>
            </a:prstGeom>
          </p:spPr>
        </p:pic>
        <p:pic>
          <p:nvPicPr>
            <p:cNvPr id="31" name="图片 30"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32" name="椭圆 31"/>
          <p:cNvSpPr>
            <a:spLocks noChangeAspect="1"/>
          </p:cNvSpPr>
          <p:nvPr/>
        </p:nvSpPr>
        <p:spPr>
          <a:xfrm>
            <a:off x="3018155"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33" name="椭圆 32"/>
          <p:cNvSpPr>
            <a:spLocks noChangeAspect="1"/>
          </p:cNvSpPr>
          <p:nvPr/>
        </p:nvSpPr>
        <p:spPr>
          <a:xfrm>
            <a:off x="5274310" y="717550"/>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34" name="椭圆 33"/>
          <p:cNvSpPr>
            <a:spLocks noChangeAspect="1"/>
          </p:cNvSpPr>
          <p:nvPr/>
        </p:nvSpPr>
        <p:spPr>
          <a:xfrm>
            <a:off x="7550785"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35" name="矩形 34"/>
          <p:cNvSpPr/>
          <p:nvPr/>
        </p:nvSpPr>
        <p:spPr>
          <a:xfrm>
            <a:off x="6892609" y="12700"/>
            <a:ext cx="2184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商业生态模型</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bldLvl="0" animBg="1"/>
      <p:bldP spid="33" grpId="0" bldLvl="0" animBg="1"/>
      <p:bldP spid="3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sp>
        <p:nvSpPr>
          <p:cNvPr id="2" name="椭圆 1"/>
          <p:cNvSpPr>
            <a:spLocks noChangeAspect="1"/>
          </p:cNvSpPr>
          <p:nvPr/>
        </p:nvSpPr>
        <p:spPr>
          <a:xfrm>
            <a:off x="701040"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7" name="圆角矩形 6"/>
          <p:cNvSpPr/>
          <p:nvPr/>
        </p:nvSpPr>
        <p:spPr>
          <a:xfrm>
            <a:off x="108585"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32410" y="1786890"/>
            <a:ext cx="1913255" cy="2630170"/>
          </a:xfrm>
          <a:prstGeom prst="rect">
            <a:avLst/>
          </a:prstGeom>
          <a:noFill/>
        </p:spPr>
        <p:txBody>
          <a:bodyPr wrap="square" rtlCol="0">
            <a:spAutoFit/>
          </a:bodyPr>
          <a:p>
            <a:pPr algn="l">
              <a:lnSpc>
                <a:spcPct val="150000"/>
              </a:lnSpc>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A生态链保险板块的定位是提供保险行业商业级的区块链基础设施服务并制定相互保障合约市场。ETA区块链平台会构建一个真正去中心化的点对点保险市场，并通过相互保障智能合约和平台一系列规则机制确保这个保险市场能正常运行有效降低保障产品的运营成本，同时提供更高的保障资金</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50000"/>
              </a:lnSpc>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安全性。</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9" name="文本框 8"/>
          <p:cNvSpPr txBox="1"/>
          <p:nvPr/>
        </p:nvSpPr>
        <p:spPr>
          <a:xfrm>
            <a:off x="737235" y="819150"/>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保险</a:t>
            </a:r>
            <a:endParaRPr lang="zh-CN" altLang="en-US" sz="2000">
              <a:gradFill>
                <a:gsLst>
                  <a:gs pos="0">
                    <a:srgbClr val="14CD68"/>
                  </a:gs>
                  <a:gs pos="100000">
                    <a:srgbClr val="0B6E38"/>
                  </a:gs>
                </a:gsLst>
                <a:lin ang="10800000" scaled="0"/>
              </a:gradFill>
            </a:endParaRPr>
          </a:p>
        </p:txBody>
      </p:sp>
      <p:sp>
        <p:nvSpPr>
          <p:cNvPr id="11" name="圆角矩形 10"/>
          <p:cNvSpPr/>
          <p:nvPr/>
        </p:nvSpPr>
        <p:spPr>
          <a:xfrm>
            <a:off x="2357755"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480945" y="1786890"/>
            <a:ext cx="1913255" cy="2399665"/>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ETA生态链基于百万用户的基础，致力于构筑区块链信息聚合平台，在垂直内容付费社区、全球多语言资讯、钱包功能、数字货币行情K线、股市行情、每日新闻更新等方面提供方便快捷智能的综合服务。利用区</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块链技术解决社区成员及用户之间的信任和激励问题，让社区形成健康的价值生态。</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3" name="文本框 12"/>
          <p:cNvSpPr txBox="1"/>
          <p:nvPr/>
        </p:nvSpPr>
        <p:spPr>
          <a:xfrm>
            <a:off x="3058160" y="819150"/>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媒体</a:t>
            </a:r>
            <a:endParaRPr lang="zh-CN" altLang="en-US" sz="2000">
              <a:gradFill>
                <a:gsLst>
                  <a:gs pos="0">
                    <a:srgbClr val="14CD68"/>
                  </a:gs>
                  <a:gs pos="100000">
                    <a:srgbClr val="0B6E38"/>
                  </a:gs>
                </a:gsLst>
                <a:lin ang="10800000" scaled="0"/>
              </a:gradFill>
            </a:endParaRPr>
          </a:p>
        </p:txBody>
      </p:sp>
      <p:sp>
        <p:nvSpPr>
          <p:cNvPr id="14" name="圆角矩形 13"/>
          <p:cNvSpPr/>
          <p:nvPr/>
        </p:nvSpPr>
        <p:spPr>
          <a:xfrm>
            <a:off x="4613910" y="1578610"/>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665345" y="1610995"/>
            <a:ext cx="2101850" cy="3322955"/>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基于ETA智能合约搭建在线化服务与身份登记系统、支付与交易系统、信用系统、争议解决系统。ETA构造的去中心化旅行服务市场平台是以区块链网络直接链接全球旅游服务提供者与消费者，以旅行住宿预订为切入口构建基于信任、激励、0佣金的未来旅游服务生态为传统的OTA平台中的双边信用确实、点评造假、佣金居高不下等问题提供革命性解决方案。基于ETA智能合约搭建在线化服务与身份登记系统、支付与交易系统、信用系统、争议解决系统。</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6" name="文本框 15"/>
          <p:cNvSpPr txBox="1"/>
          <p:nvPr/>
        </p:nvSpPr>
        <p:spPr>
          <a:xfrm>
            <a:off x="5314315" y="747395"/>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媒体</a:t>
            </a:r>
            <a:endParaRPr lang="zh-CN" altLang="en-US" sz="2000">
              <a:gradFill>
                <a:gsLst>
                  <a:gs pos="0">
                    <a:srgbClr val="14CD68"/>
                  </a:gs>
                  <a:gs pos="100000">
                    <a:srgbClr val="0B6E38"/>
                  </a:gs>
                </a:gsLst>
                <a:lin ang="10800000" scaled="0"/>
              </a:gradFill>
            </a:endParaRPr>
          </a:p>
        </p:txBody>
      </p:sp>
      <p:sp>
        <p:nvSpPr>
          <p:cNvPr id="24" name="圆角矩形 23"/>
          <p:cNvSpPr/>
          <p:nvPr/>
        </p:nvSpPr>
        <p:spPr>
          <a:xfrm>
            <a:off x="6890385" y="1597025"/>
            <a:ext cx="2159635" cy="336931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6891020" y="1643380"/>
            <a:ext cx="2268855" cy="3322955"/>
          </a:xfrm>
          <a:prstGeom prst="rect">
            <a:avLst/>
          </a:prstGeom>
          <a:noFill/>
        </p:spPr>
        <p:txBody>
          <a:bodyPr wrap="square" rtlCol="0">
            <a:spAutoFit/>
          </a:bodyPr>
          <a:p>
            <a:pPr algn="l">
              <a:lnSpc>
                <a:spcPct val="150000"/>
              </a:lnSpc>
              <a:spcBef>
                <a:spcPts val="0"/>
              </a:spcBef>
              <a:spcAft>
                <a:spcPts val="0"/>
              </a:spcAft>
            </a:pPr>
            <a:r>
              <a:rPr lang="zh-CN" altLang="en-US" sz="1000">
                <a:gradFill>
                  <a:gsLst>
                    <a:gs pos="10000">
                      <a:srgbClr val="FF0000"/>
                    </a:gs>
                    <a:gs pos="58000">
                      <a:srgbClr val="FFFF00"/>
                    </a:gs>
                    <a:gs pos="34000">
                      <a:srgbClr val="00B0F0"/>
                    </a:gs>
                    <a:gs pos="100000">
                      <a:schemeClr val="accent6"/>
                    </a:gs>
                    <a:gs pos="100000">
                      <a:srgbClr val="035C7D"/>
                    </a:gs>
                  </a:gsLst>
                  <a:lin ang="10800000" scaled="0"/>
                </a:gradFill>
              </a:rPr>
              <a:t>基于区块链的量化数据提供和交易平台，ETA的目标是提供一个智能化区块链的社会的数字合约引擎，让开发者和个人都可以在里面寻找到来自体育、娱乐、交通、气象、金融、农业、基因模型等数据源，并鼓励全球更多的社区开发者、公司和个人写入数据源参与到区块链节点的集群智能认证中。但所有的数据密匙都掌握在个人手中，只有通过个人的意愿来选择是否公开，链上的数据永久储存在加密云端。ETA生态链是在IPFS上的激励层，通过奖励ETA来鼓励矿工们积极参与。</a:t>
            </a:r>
            <a:endParaRPr lang="zh-CN" altLang="en-US" sz="1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26" name="文本框 25"/>
          <p:cNvSpPr txBox="1"/>
          <p:nvPr/>
        </p:nvSpPr>
        <p:spPr>
          <a:xfrm>
            <a:off x="7590790" y="837565"/>
            <a:ext cx="759460" cy="553085"/>
          </a:xfrm>
          <a:prstGeom prst="rect">
            <a:avLst/>
          </a:prstGeom>
          <a:noFill/>
        </p:spPr>
        <p:txBody>
          <a:bodyPr wrap="square" rtlCol="0">
            <a:spAutoFit/>
          </a:bodyPr>
          <a:p>
            <a:pPr algn="l">
              <a:lnSpc>
                <a:spcPct val="150000"/>
              </a:lnSpc>
            </a:pPr>
            <a:r>
              <a:rPr lang="zh-CN" altLang="en-US" sz="2000">
                <a:gradFill>
                  <a:gsLst>
                    <a:gs pos="0">
                      <a:srgbClr val="14CD68"/>
                    </a:gs>
                    <a:gs pos="100000">
                      <a:srgbClr val="0B6E38"/>
                    </a:gs>
                  </a:gsLst>
                  <a:lin ang="10800000" scaled="0"/>
                </a:gradFill>
              </a:rPr>
              <a:t>云购</a:t>
            </a:r>
            <a:endParaRPr lang="zh-CN" altLang="en-US" sz="2000">
              <a:gradFill>
                <a:gsLst>
                  <a:gs pos="0">
                    <a:srgbClr val="14CD68"/>
                  </a:gs>
                  <a:gs pos="100000">
                    <a:srgbClr val="0B6E38"/>
                  </a:gs>
                </a:gsLst>
                <a:lin ang="10800000" scaled="0"/>
              </a:gradFill>
            </a:endParaRPr>
          </a:p>
        </p:txBody>
      </p:sp>
      <p:grpSp>
        <p:nvGrpSpPr>
          <p:cNvPr id="28" name="组合 27"/>
          <p:cNvGrpSpPr/>
          <p:nvPr/>
        </p:nvGrpSpPr>
        <p:grpSpPr>
          <a:xfrm>
            <a:off x="160655" y="38735"/>
            <a:ext cx="8982710" cy="733425"/>
            <a:chOff x="253" y="61"/>
            <a:chExt cx="14146" cy="1155"/>
          </a:xfrm>
        </p:grpSpPr>
        <p:cxnSp>
          <p:nvCxnSpPr>
            <p:cNvPr id="29" name="直接连接符 28"/>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30" name="图片 29" descr="QQ截图20180710211901"/>
            <p:cNvPicPr>
              <a:picLocks noChangeAspect="1"/>
            </p:cNvPicPr>
            <p:nvPr/>
          </p:nvPicPr>
          <p:blipFill>
            <a:blip r:embed="rId2"/>
            <a:stretch>
              <a:fillRect/>
            </a:stretch>
          </p:blipFill>
          <p:spPr>
            <a:xfrm>
              <a:off x="253" y="892"/>
              <a:ext cx="1063" cy="325"/>
            </a:xfrm>
            <a:prstGeom prst="rect">
              <a:avLst/>
            </a:prstGeom>
          </p:spPr>
        </p:pic>
        <p:pic>
          <p:nvPicPr>
            <p:cNvPr id="31" name="图片 30"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32" name="椭圆 31"/>
          <p:cNvSpPr>
            <a:spLocks noChangeAspect="1"/>
          </p:cNvSpPr>
          <p:nvPr/>
        </p:nvSpPr>
        <p:spPr>
          <a:xfrm>
            <a:off x="3018155"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33" name="椭圆 32"/>
          <p:cNvSpPr>
            <a:spLocks noChangeAspect="1"/>
          </p:cNvSpPr>
          <p:nvPr/>
        </p:nvSpPr>
        <p:spPr>
          <a:xfrm>
            <a:off x="5274310" y="717550"/>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34" name="椭圆 33"/>
          <p:cNvSpPr>
            <a:spLocks noChangeAspect="1"/>
          </p:cNvSpPr>
          <p:nvPr/>
        </p:nvSpPr>
        <p:spPr>
          <a:xfrm>
            <a:off x="7550785" y="772795"/>
            <a:ext cx="838835" cy="756285"/>
          </a:xfrm>
          <a:prstGeom prst="ellipse">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cs typeface="+mn-ea"/>
              <a:sym typeface="+mn-lt"/>
            </a:endParaRPr>
          </a:p>
          <a:p>
            <a:pPr algn="ctr"/>
            <a:endParaRPr lang="zh-CN" altLang="en-US" dirty="0">
              <a:cs typeface="+mn-ea"/>
              <a:sym typeface="+mn-lt"/>
            </a:endParaRPr>
          </a:p>
        </p:txBody>
      </p:sp>
      <p:sp>
        <p:nvSpPr>
          <p:cNvPr id="35" name="矩形 34"/>
          <p:cNvSpPr/>
          <p:nvPr/>
        </p:nvSpPr>
        <p:spPr>
          <a:xfrm>
            <a:off x="6892609" y="12700"/>
            <a:ext cx="2184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商业生态模型</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2" grpId="0" bldLvl="0" animBg="1"/>
      <p:bldP spid="33" grpId="0" bldLvl="0" animBg="1"/>
      <p:bldP spid="3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3"/>
            <a:stretch>
              <a:fillRect/>
            </a:stretch>
          </p:blipFill>
          <p:spPr>
            <a:xfrm>
              <a:off x="253" y="892"/>
              <a:ext cx="1063" cy="325"/>
            </a:xfrm>
            <a:prstGeom prst="rect">
              <a:avLst/>
            </a:prstGeom>
          </p:spPr>
        </p:pic>
        <p:pic>
          <p:nvPicPr>
            <p:cNvPr id="6" name="图片 5" descr="logo_副本"/>
            <p:cNvPicPr>
              <a:picLocks noChangeAspect="1"/>
            </p:cNvPicPr>
            <p:nvPr/>
          </p:nvPicPr>
          <p:blipFill>
            <a:blip r:embed="rId4"/>
            <a:srcRect b="28161"/>
            <a:stretch>
              <a:fillRect/>
            </a:stretch>
          </p:blipFill>
          <p:spPr>
            <a:xfrm>
              <a:off x="434" y="61"/>
              <a:ext cx="701" cy="700"/>
            </a:xfrm>
            <a:prstGeom prst="rect">
              <a:avLst/>
            </a:prstGeom>
          </p:spPr>
        </p:pic>
      </p:grpSp>
      <p:sp>
        <p:nvSpPr>
          <p:cNvPr id="3" name="矩形 2"/>
          <p:cNvSpPr/>
          <p:nvPr/>
        </p:nvSpPr>
        <p:spPr>
          <a:xfrm>
            <a:off x="6892609" y="12700"/>
            <a:ext cx="2184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发行分配方案</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3" name="矩形 42"/>
          <p:cNvSpPr/>
          <p:nvPr/>
        </p:nvSpPr>
        <p:spPr>
          <a:xfrm>
            <a:off x="275273" y="2546985"/>
            <a:ext cx="2387600"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恒定发行：</a:t>
            </a:r>
            <a:r>
              <a:rPr lang="en-US" altLang="zh-CN"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20</a:t>
            </a: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亿</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8" name="矩形 7"/>
          <p:cNvSpPr/>
          <p:nvPr/>
        </p:nvSpPr>
        <p:spPr>
          <a:xfrm>
            <a:off x="275273" y="1144905"/>
            <a:ext cx="2987675"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中文名称：</a:t>
            </a:r>
            <a:r>
              <a:rPr 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a:t>
            </a: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生态链</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275273" y="1612265"/>
            <a:ext cx="3365500"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英文名称：</a:t>
            </a:r>
            <a:r>
              <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 ecological chain</a:t>
            </a:r>
            <a:endPar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7" name="矩形 16"/>
          <p:cNvSpPr/>
          <p:nvPr/>
        </p:nvSpPr>
        <p:spPr>
          <a:xfrm>
            <a:off x="275273" y="3014345"/>
            <a:ext cx="3195320"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开发团队：</a:t>
            </a:r>
            <a:r>
              <a:rPr lang="zh-CN" altLang="en-US" sz="16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Bramo区块社区</a:t>
            </a:r>
            <a:endParaRPr lang="zh-CN" altLang="en-US" sz="16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26" name="矩形 25"/>
          <p:cNvSpPr/>
          <p:nvPr/>
        </p:nvSpPr>
        <p:spPr>
          <a:xfrm>
            <a:off x="275273" y="3481705"/>
            <a:ext cx="3686175"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核心算法：</a:t>
            </a:r>
            <a:r>
              <a:rPr lang="en-US" altLang="zh-CN"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dpos+scrypt+</a:t>
            </a:r>
            <a:r>
              <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哈希算法</a:t>
            </a:r>
            <a:endPar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27" name="矩形 26"/>
          <p:cNvSpPr/>
          <p:nvPr/>
        </p:nvSpPr>
        <p:spPr>
          <a:xfrm>
            <a:off x="275273" y="3949065"/>
            <a:ext cx="2172335"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区块时间：</a:t>
            </a:r>
            <a:r>
              <a:rPr 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3</a:t>
            </a:r>
            <a:r>
              <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秒内</a:t>
            </a:r>
            <a:endParaRPr lang="zh-CN" altLang="en-US" sz="1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28" name="矩形 27"/>
          <p:cNvSpPr/>
          <p:nvPr/>
        </p:nvSpPr>
        <p:spPr>
          <a:xfrm>
            <a:off x="275273" y="2079625"/>
            <a:ext cx="1669415"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简称：</a:t>
            </a:r>
            <a:r>
              <a:rPr lang="en-US" altLang="zh-CN"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ETA</a:t>
            </a:r>
            <a:endParaRPr lang="en-US" altLang="zh-CN"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35" name="图表 34"/>
          <p:cNvGraphicFramePr/>
          <p:nvPr/>
        </p:nvGraphicFramePr>
        <p:xfrm>
          <a:off x="4620260" y="1144905"/>
          <a:ext cx="4027805" cy="28517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grpSp>
        <p:nvGrpSpPr>
          <p:cNvPr id="8" name="组合 7"/>
          <p:cNvGrpSpPr/>
          <p:nvPr/>
        </p:nvGrpSpPr>
        <p:grpSpPr>
          <a:xfrm>
            <a:off x="160655" y="38735"/>
            <a:ext cx="8982710" cy="733425"/>
            <a:chOff x="253" y="61"/>
            <a:chExt cx="14146" cy="1155"/>
          </a:xfrm>
        </p:grpSpPr>
        <p:cxnSp>
          <p:nvCxnSpPr>
            <p:cNvPr id="10" name="直接连接符 9"/>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17" name="图片 16" descr="QQ截图20180710211901"/>
            <p:cNvPicPr>
              <a:picLocks noChangeAspect="1"/>
            </p:cNvPicPr>
            <p:nvPr/>
          </p:nvPicPr>
          <p:blipFill>
            <a:blip r:embed="rId2"/>
            <a:stretch>
              <a:fillRect/>
            </a:stretch>
          </p:blipFill>
          <p:spPr>
            <a:xfrm>
              <a:off x="253" y="892"/>
              <a:ext cx="1063" cy="325"/>
            </a:xfrm>
            <a:prstGeom prst="rect">
              <a:avLst/>
            </a:prstGeom>
          </p:spPr>
        </p:pic>
        <p:pic>
          <p:nvPicPr>
            <p:cNvPr id="23" name="图片 22"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26" name="矩形 25"/>
          <p:cNvSpPr/>
          <p:nvPr/>
        </p:nvSpPr>
        <p:spPr>
          <a:xfrm>
            <a:off x="6765609" y="12700"/>
            <a:ext cx="2438400" cy="398780"/>
          </a:xfrm>
          <a:prstGeom prst="rect">
            <a:avLst/>
          </a:prstGeom>
          <a:noFill/>
          <a:ln>
            <a:noFill/>
          </a:ln>
          <a:effectLst/>
        </p:spPr>
        <p:txBody>
          <a:bodyPr wrap="none" rtlCol="0" anchor="t">
            <a:spAutoFit/>
          </a:bodyPr>
          <a:p>
            <a:pPr algn="ctr"/>
            <a:r>
              <a:rPr 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矿机发售及配置</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38" name="矩形 37"/>
          <p:cNvSpPr/>
          <p:nvPr/>
        </p:nvSpPr>
        <p:spPr>
          <a:xfrm>
            <a:off x="4762500" y="2936875"/>
            <a:ext cx="1789430" cy="1198880"/>
          </a:xfrm>
          <a:prstGeom prst="rect">
            <a:avLst/>
          </a:prstGeom>
          <a:noFill/>
          <a:ln>
            <a:noFill/>
          </a:ln>
        </p:spPr>
        <p:txBody>
          <a:bodyPr wrap="none" rtlCol="0" anchor="t">
            <a:spAutoFit/>
          </a:bodyPr>
          <a:p>
            <a:pPr algn="l"/>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V1/900台</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a:p>
            <a:pPr algn="l"/>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V2/900台</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a:p>
            <a:pPr algn="l"/>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V3/1200台</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39" name="表格 38"/>
          <p:cNvGraphicFramePr/>
          <p:nvPr/>
        </p:nvGraphicFramePr>
        <p:xfrm>
          <a:off x="1126490" y="946150"/>
          <a:ext cx="7021830" cy="3928745"/>
        </p:xfrm>
        <a:graphic>
          <a:graphicData uri="http://schemas.openxmlformats.org/drawingml/2006/table">
            <a:tbl>
              <a:tblPr firstRow="1" bandRow="1">
                <a:tableStyleId>{5C22544A-7EE6-4342-B048-85BDC9FD1C3A}</a:tableStyleId>
              </a:tblPr>
              <a:tblGrid>
                <a:gridCol w="2340610"/>
                <a:gridCol w="2340610"/>
                <a:gridCol w="2340610"/>
              </a:tblGrid>
              <a:tr h="407670">
                <a:tc gridSpan="3">
                  <a:txBody>
                    <a:bodyPr/>
                    <a:p>
                      <a:pPr algn="ctr">
                        <a:buNone/>
                      </a:pPr>
                      <a:r>
                        <a:rPr lang="zh-CN" altLang="en-US"/>
                        <a:t>销售矿机计划</a:t>
                      </a:r>
                      <a:endParaRPr lang="zh-CN" altLang="en-US"/>
                    </a:p>
                  </a:txBody>
                  <a:tcPr/>
                </a:tc>
                <a:tc hMerge="1">
                  <a:tcPr/>
                </a:tc>
                <a:tc hMerge="1">
                  <a:tcPr/>
                </a:tc>
              </a:tr>
              <a:tr h="393065">
                <a:tc rowSpan="3">
                  <a:txBody>
                    <a:bodyPr/>
                    <a:p>
                      <a:pPr algn="ctr">
                        <a:buNone/>
                      </a:pPr>
                      <a:endParaRPr lang="zh-CN" altLang="en-US" sz="1400">
                        <a:sym typeface="微软雅黑" panose="020B0503020204020204" pitchFamily="34" charset="-122"/>
                      </a:endParaRPr>
                    </a:p>
                    <a:p>
                      <a:pPr algn="ctr">
                        <a:buNone/>
                      </a:pPr>
                      <a:endParaRPr lang="zh-CN" altLang="en-US" sz="1400">
                        <a:sym typeface="微软雅黑" panose="020B0503020204020204" pitchFamily="34" charset="-122"/>
                      </a:endParaRPr>
                    </a:p>
                    <a:p>
                      <a:pPr algn="ctr">
                        <a:buNone/>
                      </a:pPr>
                      <a:r>
                        <a:rPr lang="zh-CN" altLang="en-US" sz="1400">
                          <a:sym typeface="微软雅黑" panose="020B0503020204020204" pitchFamily="34" charset="-122"/>
                        </a:rPr>
                        <a:t>矿机发行总量：30000台</a:t>
                      </a:r>
                      <a:endParaRPr lang="zh-CN" altLang="en-US"/>
                    </a:p>
                  </a:txBody>
                  <a:tcPr/>
                </a:tc>
                <a:tc>
                  <a:txBody>
                    <a:bodyPr/>
                    <a:p>
                      <a:pPr algn="ctr">
                        <a:buNone/>
                      </a:pPr>
                      <a:r>
                        <a:rPr lang="en-US" altLang="zh-CN"/>
                        <a:t>V1</a:t>
                      </a:r>
                      <a:endParaRPr lang="en-US" altLang="zh-CN"/>
                    </a:p>
                  </a:txBody>
                  <a:tcPr/>
                </a:tc>
                <a:tc>
                  <a:txBody>
                    <a:bodyPr/>
                    <a:p>
                      <a:pPr algn="r">
                        <a:buNone/>
                      </a:pPr>
                      <a:r>
                        <a:rPr lang="en-US" altLang="zh-CN"/>
                        <a:t>9000</a:t>
                      </a:r>
                      <a:r>
                        <a:rPr lang="zh-CN" altLang="en-US"/>
                        <a:t>台</a:t>
                      </a:r>
                      <a:endParaRPr lang="zh-CN" altLang="en-US"/>
                    </a:p>
                  </a:txBody>
                  <a:tcPr/>
                </a:tc>
              </a:tr>
              <a:tr h="392430">
                <a:tc vMerge="1">
                  <a:tcPr/>
                </a:tc>
                <a:tc>
                  <a:txBody>
                    <a:bodyPr/>
                    <a:p>
                      <a:pPr algn="ctr">
                        <a:buNone/>
                      </a:pPr>
                      <a:r>
                        <a:rPr lang="en-US" altLang="zh-CN"/>
                        <a:t>V2</a:t>
                      </a:r>
                      <a:endParaRPr lang="en-US" altLang="zh-CN"/>
                    </a:p>
                  </a:txBody>
                  <a:tcPr/>
                </a:tc>
                <a:tc>
                  <a:txBody>
                    <a:bodyPr/>
                    <a:p>
                      <a:pPr algn="r">
                        <a:buNone/>
                      </a:pPr>
                      <a:r>
                        <a:rPr lang="en-US" altLang="zh-CN"/>
                        <a:t>9000</a:t>
                      </a:r>
                      <a:r>
                        <a:rPr lang="zh-CN" altLang="en-US"/>
                        <a:t>台</a:t>
                      </a:r>
                      <a:endParaRPr lang="zh-CN" altLang="en-US"/>
                    </a:p>
                  </a:txBody>
                  <a:tcPr/>
                </a:tc>
              </a:tr>
              <a:tr h="377825">
                <a:tc vMerge="1">
                  <a:tcPr/>
                </a:tc>
                <a:tc>
                  <a:txBody>
                    <a:bodyPr/>
                    <a:p>
                      <a:pPr algn="ctr">
                        <a:buNone/>
                      </a:pPr>
                      <a:r>
                        <a:rPr lang="en-US" altLang="zh-CN"/>
                        <a:t>V3</a:t>
                      </a:r>
                      <a:endParaRPr lang="en-US" altLang="zh-CN"/>
                    </a:p>
                  </a:txBody>
                  <a:tcPr/>
                </a:tc>
                <a:tc>
                  <a:txBody>
                    <a:bodyPr/>
                    <a:p>
                      <a:pPr algn="r">
                        <a:buNone/>
                      </a:pPr>
                      <a:r>
                        <a:rPr lang="en-US" altLang="zh-CN"/>
                        <a:t>12000</a:t>
                      </a:r>
                      <a:r>
                        <a:rPr lang="zh-CN" altLang="en-US"/>
                        <a:t>台</a:t>
                      </a:r>
                      <a:endParaRPr lang="zh-CN" altLang="en-US"/>
                    </a:p>
                  </a:txBody>
                  <a:tcPr/>
                </a:tc>
              </a:tr>
              <a:tr h="393065">
                <a:tc gridSpan="3">
                  <a:txBody>
                    <a:bodyPr/>
                    <a:p>
                      <a:pPr algn="ctr">
                        <a:buNone/>
                      </a:pPr>
                      <a:r>
                        <a:rPr lang="zh-CN" altLang="en-US"/>
                        <a:t>首次发售10000台矿机</a:t>
                      </a:r>
                      <a:endParaRPr lang="zh-CN" altLang="en-US"/>
                    </a:p>
                  </a:txBody>
                  <a:tcPr/>
                </a:tc>
                <a:tc hMerge="1">
                  <a:tcPr/>
                </a:tc>
                <a:tc hMerge="1">
                  <a:tcPr/>
                </a:tc>
              </a:tr>
              <a:tr h="392430">
                <a:tc>
                  <a:txBody>
                    <a:bodyPr/>
                    <a:p>
                      <a:pPr algn="ctr">
                        <a:buNone/>
                      </a:pPr>
                      <a:r>
                        <a:rPr lang="en-US" altLang="zh-CN"/>
                        <a:t>V1:  3000</a:t>
                      </a:r>
                      <a:r>
                        <a:rPr lang="zh-CN" altLang="zh-CN"/>
                        <a:t>台</a:t>
                      </a:r>
                      <a:endParaRPr lang="zh-CN" altLang="zh-CN"/>
                    </a:p>
                  </a:txBody>
                  <a:tcPr/>
                </a:tc>
                <a:tc>
                  <a:txBody>
                    <a:bodyPr/>
                    <a:p>
                      <a:pPr algn="ctr">
                        <a:buNone/>
                      </a:pPr>
                      <a:r>
                        <a:rPr lang="en-US" altLang="zh-CN" sz="1800">
                          <a:sym typeface="+mn-ea"/>
                        </a:rPr>
                        <a:t>V2:  3000</a:t>
                      </a:r>
                      <a:r>
                        <a:rPr lang="zh-CN" altLang="zh-CN" sz="1800">
                          <a:sym typeface="+mn-ea"/>
                        </a:rPr>
                        <a:t>台</a:t>
                      </a:r>
                      <a:endParaRPr lang="zh-CN" altLang="en-US"/>
                    </a:p>
                  </a:txBody>
                  <a:tcPr/>
                </a:tc>
                <a:tc>
                  <a:txBody>
                    <a:bodyPr/>
                    <a:p>
                      <a:pPr algn="ctr">
                        <a:buNone/>
                      </a:pPr>
                      <a:r>
                        <a:rPr lang="en-US" altLang="zh-CN" sz="1800">
                          <a:sym typeface="+mn-ea"/>
                        </a:rPr>
                        <a:t>V3:  4000</a:t>
                      </a:r>
                      <a:r>
                        <a:rPr lang="zh-CN" altLang="zh-CN" sz="1800">
                          <a:sym typeface="+mn-ea"/>
                        </a:rPr>
                        <a:t>台</a:t>
                      </a:r>
                      <a:endParaRPr lang="zh-CN" altLang="en-US"/>
                    </a:p>
                  </a:txBody>
                  <a:tcPr/>
                </a:tc>
              </a:tr>
              <a:tr h="392430">
                <a:tc rowSpan="3">
                  <a:txBody>
                    <a:bodyPr/>
                    <a:p>
                      <a:pPr algn="r">
                        <a:buNone/>
                      </a:pPr>
                      <a:endParaRPr lang="zh-CN" altLang="en-US" sz="1600"/>
                    </a:p>
                    <a:p>
                      <a:pPr algn="r">
                        <a:buNone/>
                      </a:pPr>
                      <a:endParaRPr lang="zh-CN" altLang="en-US" sz="1600"/>
                    </a:p>
                    <a:p>
                      <a:pPr algn="r">
                        <a:buNone/>
                      </a:pPr>
                      <a:r>
                        <a:rPr lang="zh-CN" altLang="en-US" sz="1600"/>
                        <a:t>预售矿机期间发30</a:t>
                      </a:r>
                      <a:r>
                        <a:rPr lang="en-US" altLang="zh-CN" sz="1600"/>
                        <a:t>0</a:t>
                      </a:r>
                      <a:r>
                        <a:rPr lang="zh-CN" altLang="en-US" sz="1600"/>
                        <a:t>0台</a:t>
                      </a:r>
                      <a:endParaRPr lang="zh-CN" altLang="en-US" sz="1600"/>
                    </a:p>
                  </a:txBody>
                  <a:tcPr/>
                </a:tc>
                <a:tc>
                  <a:txBody>
                    <a:bodyPr/>
                    <a:p>
                      <a:pPr algn="ctr">
                        <a:buNone/>
                      </a:pPr>
                      <a:r>
                        <a:rPr lang="zh-CN" altLang="en-US"/>
                        <a:t>V1</a:t>
                      </a:r>
                      <a:endParaRPr lang="zh-CN" altLang="en-US"/>
                    </a:p>
                  </a:txBody>
                  <a:tcPr/>
                </a:tc>
                <a:tc>
                  <a:txBody>
                    <a:bodyPr/>
                    <a:p>
                      <a:pPr algn="r">
                        <a:buNone/>
                      </a:pPr>
                      <a:r>
                        <a:rPr lang="zh-CN" altLang="en-US" sz="1800">
                          <a:sym typeface="+mn-ea"/>
                        </a:rPr>
                        <a:t>900台</a:t>
                      </a:r>
                      <a:endParaRPr lang="zh-CN" altLang="en-US"/>
                    </a:p>
                  </a:txBody>
                  <a:tcPr/>
                </a:tc>
              </a:tr>
              <a:tr h="393700">
                <a:tc vMerge="1">
                  <a:tcPr/>
                </a:tc>
                <a:tc>
                  <a:txBody>
                    <a:bodyPr/>
                    <a:p>
                      <a:pPr algn="ctr">
                        <a:buNone/>
                      </a:pPr>
                      <a:r>
                        <a:rPr lang="zh-CN" altLang="en-US"/>
                        <a:t>V2</a:t>
                      </a:r>
                      <a:endParaRPr lang="zh-CN" altLang="en-US"/>
                    </a:p>
                  </a:txBody>
                  <a:tcPr/>
                </a:tc>
                <a:tc>
                  <a:txBody>
                    <a:bodyPr/>
                    <a:p>
                      <a:pPr algn="r">
                        <a:buNone/>
                      </a:pPr>
                      <a:r>
                        <a:rPr lang="zh-CN" altLang="en-US" sz="1800">
                          <a:sym typeface="+mn-ea"/>
                        </a:rPr>
                        <a:t>900台</a:t>
                      </a:r>
                      <a:endParaRPr lang="zh-CN" altLang="en-US"/>
                    </a:p>
                  </a:txBody>
                  <a:tcPr/>
                </a:tc>
              </a:tr>
              <a:tr h="393065">
                <a:tc vMerge="1">
                  <a:tcPr/>
                </a:tc>
                <a:tc>
                  <a:txBody>
                    <a:bodyPr/>
                    <a:p>
                      <a:pPr algn="ctr">
                        <a:buNone/>
                      </a:pPr>
                      <a:r>
                        <a:rPr lang="zh-CN" altLang="en-US"/>
                        <a:t>V3</a:t>
                      </a:r>
                      <a:endParaRPr lang="zh-CN" altLang="en-US"/>
                    </a:p>
                  </a:txBody>
                  <a:tcPr/>
                </a:tc>
                <a:tc>
                  <a:txBody>
                    <a:bodyPr/>
                    <a:p>
                      <a:pPr algn="r">
                        <a:buNone/>
                      </a:pPr>
                      <a:r>
                        <a:rPr lang="zh-CN" altLang="en-US" sz="1800">
                          <a:sym typeface="+mn-ea"/>
                        </a:rPr>
                        <a:t>1200台</a:t>
                      </a:r>
                      <a:endParaRPr lang="zh-CN" altLang="en-US"/>
                    </a:p>
                  </a:txBody>
                  <a:tcPr/>
                </a:tc>
              </a:tr>
              <a:tr h="393065">
                <a:tc gridSpan="3">
                  <a:txBody>
                    <a:bodyPr/>
                    <a:p>
                      <a:pPr algn="ctr">
                        <a:buNone/>
                      </a:pPr>
                      <a:r>
                        <a:rPr lang="zh-CN" altLang="en-US" sz="1400"/>
                        <a:t>7000台矿机APP上线之后发售，剩余20000台矿机按照市场进度进行调配发售</a:t>
                      </a:r>
                      <a:endParaRPr lang="zh-CN" altLang="en-US" sz="1400"/>
                    </a:p>
                  </a:txBody>
                  <a:tcPr/>
                </a:tc>
                <a:tc hMerge="1">
                  <a:tcPr/>
                </a:tc>
                <a:tc hMerge="1">
                  <a:tcPr/>
                </a:tc>
              </a:tr>
            </a:tbl>
          </a:graphicData>
        </a:graphic>
      </p:graphicFrame>
      <p:sp>
        <p:nvSpPr>
          <p:cNvPr id="28" name="矩形 27"/>
          <p:cNvSpPr/>
          <p:nvPr/>
        </p:nvSpPr>
        <p:spPr>
          <a:xfrm>
            <a:off x="2776855" y="411480"/>
            <a:ext cx="3589655" cy="460375"/>
          </a:xfrm>
          <a:prstGeom prst="rect">
            <a:avLst/>
          </a:prstGeom>
          <a:noFill/>
          <a:ln>
            <a:noFill/>
          </a:ln>
        </p:spPr>
        <p:txBody>
          <a:bodyPr wrap="squar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矿机发行总量：30000台</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sp>
        <p:nvSpPr>
          <p:cNvPr id="12" name="MH_Other_2"/>
          <p:cNvSpPr/>
          <p:nvPr>
            <p:custDataLst>
              <p:tags r:id="rId2"/>
            </p:custDataLst>
          </p:nvPr>
        </p:nvSpPr>
        <p:spPr>
          <a:xfrm>
            <a:off x="1682115" y="573393"/>
            <a:ext cx="330200" cy="330200"/>
          </a:xfrm>
          <a:prstGeom prst="ellipse">
            <a:avLst/>
          </a:prstGeom>
          <a:solidFill>
            <a:schemeClr val="tx1">
              <a:alpha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13" name="MH_SubTitle_1"/>
          <p:cNvSpPr/>
          <p:nvPr>
            <p:custDataLst>
              <p:tags r:id="rId3"/>
            </p:custDataLst>
          </p:nvPr>
        </p:nvSpPr>
        <p:spPr>
          <a:xfrm>
            <a:off x="720090" y="903605"/>
            <a:ext cx="2253615" cy="922655"/>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anchor="ctr">
            <a:noAutofit/>
          </a:bodyPr>
          <a:lstStyle/>
          <a:p>
            <a:pPr algn="ctr" eaLnBrk="1" fontAlgn="auto" hangingPunct="1">
              <a:spcBef>
                <a:spcPts val="0"/>
              </a:spcBef>
              <a:spcAft>
                <a:spcPts val="0"/>
              </a:spcAft>
              <a:defRPr/>
            </a:pPr>
            <a:endParaRPr lang="zh-CN" altLang="en-US" b="1" dirty="0" smtClean="0">
              <a:solidFill>
                <a:schemeClr val="tx1"/>
              </a:solidFill>
              <a:cs typeface="+mn-ea"/>
              <a:sym typeface="+mn-lt"/>
            </a:endParaRPr>
          </a:p>
        </p:txBody>
      </p:sp>
      <p:sp>
        <p:nvSpPr>
          <p:cNvPr id="14" name="MH_Text_1"/>
          <p:cNvSpPr/>
          <p:nvPr>
            <p:custDataLst>
              <p:tags r:id="rId4"/>
            </p:custDataLst>
          </p:nvPr>
        </p:nvSpPr>
        <p:spPr>
          <a:xfrm>
            <a:off x="720090" y="1842770"/>
            <a:ext cx="2254250" cy="643255"/>
          </a:xfrm>
          <a:prstGeom prst="rect">
            <a:avLst/>
          </a:prstGeom>
          <a:solidFill>
            <a:schemeClr val="tx2">
              <a:alpha val="4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l">
              <a:lnSpc>
                <a:spcPct val="100000"/>
              </a:lnSpc>
            </a:pPr>
            <a:endParaRPr lang="en-US" altLang="zh-CN" sz="1000" dirty="0" smtClean="0">
              <a:solidFill>
                <a:schemeClr val="bg1"/>
              </a:solidFill>
              <a:cs typeface="+mn-ea"/>
              <a:sym typeface="+mn-lt"/>
            </a:endParaRPr>
          </a:p>
          <a:p>
            <a:pPr algn="l">
              <a:lnSpc>
                <a:spcPct val="100000"/>
              </a:lnSpc>
            </a:pPr>
            <a:r>
              <a:rPr lang="en-US" altLang="zh-CN" sz="1000" dirty="0" smtClean="0">
                <a:solidFill>
                  <a:schemeClr val="bg1"/>
                </a:solidFill>
                <a:cs typeface="+mn-ea"/>
                <a:sym typeface="+mn-lt"/>
              </a:rPr>
              <a:t>激活方式一：3000ETA</a:t>
            </a:r>
            <a:endParaRPr lang="en-US" altLang="zh-CN" sz="1000" dirty="0" smtClean="0">
              <a:solidFill>
                <a:schemeClr val="bg1"/>
              </a:solidFill>
              <a:cs typeface="+mn-ea"/>
              <a:sym typeface="+mn-lt"/>
            </a:endParaRPr>
          </a:p>
          <a:p>
            <a:pPr algn="l">
              <a:lnSpc>
                <a:spcPct val="100000"/>
              </a:lnSpc>
            </a:pPr>
            <a:r>
              <a:rPr lang="en-US" altLang="zh-CN" sz="1000" dirty="0" smtClean="0">
                <a:solidFill>
                  <a:schemeClr val="bg1"/>
                </a:solidFill>
                <a:cs typeface="+mn-ea"/>
                <a:sym typeface="+mn-lt"/>
              </a:rPr>
              <a:t>激活方式二：1500ETA+1500芯片值</a:t>
            </a:r>
            <a:endParaRPr lang="en-US" altLang="zh-CN" sz="1000" dirty="0" smtClean="0">
              <a:solidFill>
                <a:schemeClr val="bg1"/>
              </a:solidFill>
              <a:cs typeface="+mn-ea"/>
              <a:sym typeface="+mn-lt"/>
            </a:endParaRPr>
          </a:p>
          <a:p>
            <a:pPr algn="ctr"/>
            <a:endParaRPr lang="en-US" altLang="zh-CN" sz="1000" dirty="0" smtClean="0">
              <a:solidFill>
                <a:schemeClr val="bg1"/>
              </a:solidFill>
              <a:cs typeface="+mn-ea"/>
              <a:sym typeface="+mn-lt"/>
            </a:endParaRPr>
          </a:p>
        </p:txBody>
      </p:sp>
      <p:sp>
        <p:nvSpPr>
          <p:cNvPr id="15" name="MH_Other_3"/>
          <p:cNvSpPr/>
          <p:nvPr>
            <p:custDataLst>
              <p:tags r:id="rId5"/>
            </p:custDataLst>
          </p:nvPr>
        </p:nvSpPr>
        <p:spPr>
          <a:xfrm>
            <a:off x="4406900" y="570218"/>
            <a:ext cx="330200" cy="330200"/>
          </a:xfrm>
          <a:prstGeom prst="ellipse">
            <a:avLst/>
          </a:prstGeom>
          <a:solidFill>
            <a:schemeClr val="tx1">
              <a:alpha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18" name="MH_Other_4"/>
          <p:cNvSpPr/>
          <p:nvPr>
            <p:custDataLst>
              <p:tags r:id="rId6"/>
            </p:custDataLst>
          </p:nvPr>
        </p:nvSpPr>
        <p:spPr>
          <a:xfrm>
            <a:off x="7195185" y="570218"/>
            <a:ext cx="330200" cy="330200"/>
          </a:xfrm>
          <a:prstGeom prst="ellipse">
            <a:avLst/>
          </a:prstGeom>
          <a:solidFill>
            <a:schemeClr val="tx1">
              <a:alpha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bg1"/>
                </a:solidFill>
                <a:cs typeface="+mn-ea"/>
                <a:sym typeface="+mn-lt"/>
              </a:rPr>
              <a:t>3</a:t>
            </a:r>
            <a:endParaRPr lang="zh-CN" altLang="en-US" dirty="0">
              <a:solidFill>
                <a:schemeClr val="bg1"/>
              </a:solidFill>
              <a:cs typeface="+mn-ea"/>
              <a:sym typeface="+mn-lt"/>
            </a:endParaRPr>
          </a:p>
        </p:txBody>
      </p:sp>
      <p:sp>
        <p:nvSpPr>
          <p:cNvPr id="38" name="圆角矩形 15"/>
          <p:cNvSpPr/>
          <p:nvPr/>
        </p:nvSpPr>
        <p:spPr>
          <a:xfrm>
            <a:off x="672465" y="2499360"/>
            <a:ext cx="2350135" cy="255016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fontAlgn="auto"/>
            <a:endParaRPr lang="zh-CN" altLang="en-US" noProof="1">
              <a:cs typeface="+mn-ea"/>
              <a:sym typeface="+mn-lt"/>
            </a:endParaRPr>
          </a:p>
        </p:txBody>
      </p:sp>
      <p:sp>
        <p:nvSpPr>
          <p:cNvPr id="41" name="TextBox 40"/>
          <p:cNvSpPr txBox="1"/>
          <p:nvPr/>
        </p:nvSpPr>
        <p:spPr>
          <a:xfrm>
            <a:off x="571261" y="2396693"/>
            <a:ext cx="2273935" cy="737235"/>
          </a:xfrm>
          <a:prstGeom prst="rect">
            <a:avLst/>
          </a:prstGeom>
          <a:noFill/>
        </p:spPr>
        <p:txBody>
          <a:bodyPr wrap="none" rtlCol="0">
            <a:spAutoFit/>
          </a:bodyPr>
          <a:lstStyle/>
          <a:p>
            <a:pPr marL="342900" indent="-342900" algn="ctr">
              <a:lnSpc>
                <a:spcPct val="150000"/>
              </a:lnSpc>
              <a:buFont typeface="Arial" panose="020B0604020202020204" pitchFamily="34" charset="0"/>
              <a:buChar char="•"/>
            </a:pPr>
            <a:r>
              <a:rPr lang="zh-CN" altLang="en-US" sz="1400" u="sng" dirty="0" smtClean="0">
                <a:solidFill>
                  <a:schemeClr val="bg1"/>
                </a:solidFill>
                <a:cs typeface="+mn-ea"/>
                <a:sym typeface="+mn-lt"/>
              </a:rPr>
              <a:t>每日挖矿收益：</a:t>
            </a:r>
            <a:endParaRPr lang="zh-CN" altLang="en-US" sz="1400" dirty="0" smtClean="0">
              <a:solidFill>
                <a:schemeClr val="bg1"/>
              </a:solidFill>
              <a:cs typeface="+mn-ea"/>
              <a:sym typeface="+mn-lt"/>
            </a:endParaRPr>
          </a:p>
          <a:p>
            <a:pPr marL="342900" indent="-342900" algn="ctr">
              <a:lnSpc>
                <a:spcPct val="150000"/>
              </a:lnSpc>
              <a:buFont typeface="Arial" panose="020B0604020202020204" pitchFamily="34" charset="0"/>
              <a:buChar char="•"/>
            </a:pPr>
            <a:r>
              <a:rPr sz="1400" dirty="0" smtClean="0">
                <a:solidFill>
                  <a:srgbClr val="FFFF00"/>
                </a:solidFill>
                <a:cs typeface="+mn-ea"/>
                <a:sym typeface="+mn-lt"/>
              </a:rPr>
              <a:t>20个ETA</a:t>
            </a:r>
            <a:r>
              <a:rPr sz="1400" dirty="0" smtClean="0">
                <a:solidFill>
                  <a:schemeClr val="bg1"/>
                </a:solidFill>
                <a:cs typeface="+mn-ea"/>
                <a:sym typeface="+mn-lt"/>
              </a:rPr>
              <a:t>+</a:t>
            </a:r>
            <a:r>
              <a:rPr sz="1400" dirty="0" smtClean="0">
                <a:solidFill>
                  <a:srgbClr val="FFFF00"/>
                </a:solidFill>
                <a:cs typeface="+mn-ea"/>
                <a:sym typeface="+mn-lt"/>
              </a:rPr>
              <a:t>1</a:t>
            </a:r>
            <a:r>
              <a:rPr lang="en-US" sz="1400" dirty="0" smtClean="0">
                <a:solidFill>
                  <a:srgbClr val="FFFF00"/>
                </a:solidFill>
                <a:cs typeface="+mn-ea"/>
                <a:sym typeface="+mn-lt"/>
              </a:rPr>
              <a:t>5</a:t>
            </a:r>
            <a:r>
              <a:rPr sz="1400" dirty="0" smtClean="0">
                <a:solidFill>
                  <a:srgbClr val="FFFF00"/>
                </a:solidFill>
                <a:cs typeface="+mn-ea"/>
                <a:sym typeface="+mn-lt"/>
              </a:rPr>
              <a:t>个芯片值</a:t>
            </a:r>
            <a:endParaRPr sz="1400" dirty="0" smtClean="0">
              <a:solidFill>
                <a:srgbClr val="FFFF00"/>
              </a:solidFill>
              <a:cs typeface="+mn-ea"/>
              <a:sym typeface="+mn-lt"/>
            </a:endParaRPr>
          </a:p>
        </p:txBody>
      </p:sp>
      <p:sp>
        <p:nvSpPr>
          <p:cNvPr id="42" name="TextBox 41"/>
          <p:cNvSpPr txBox="1"/>
          <p:nvPr/>
        </p:nvSpPr>
        <p:spPr>
          <a:xfrm>
            <a:off x="621030" y="2973705"/>
            <a:ext cx="2450465" cy="737235"/>
          </a:xfrm>
          <a:prstGeom prst="rect">
            <a:avLst/>
          </a:prstGeom>
          <a:noFill/>
        </p:spPr>
        <p:txBody>
          <a:bodyPr wrap="square" rtlCol="0">
            <a:spAutoFit/>
          </a:bodyPr>
          <a:lstStyle/>
          <a:p>
            <a:pPr algn="ctr">
              <a:lnSpc>
                <a:spcPct val="150000"/>
              </a:lnSpc>
            </a:pPr>
            <a:r>
              <a:rPr sz="1400" u="sng" dirty="0" smtClean="0">
                <a:solidFill>
                  <a:schemeClr val="bg1"/>
                </a:solidFill>
                <a:cs typeface="+mn-ea"/>
                <a:sym typeface="+mn-lt"/>
              </a:rPr>
              <a:t>最高</a:t>
            </a:r>
            <a:r>
              <a:rPr lang="zh-CN" sz="1400" u="sng" dirty="0" smtClean="0">
                <a:solidFill>
                  <a:schemeClr val="bg1"/>
                </a:solidFill>
                <a:cs typeface="+mn-ea"/>
                <a:sym typeface="+mn-lt"/>
              </a:rPr>
              <a:t>产量</a:t>
            </a:r>
            <a:r>
              <a:rPr lang="en-US" sz="1400" u="sng" dirty="0" smtClean="0">
                <a:solidFill>
                  <a:schemeClr val="bg1"/>
                </a:solidFill>
                <a:cs typeface="+mn-ea"/>
                <a:sym typeface="+mn-lt"/>
              </a:rPr>
              <a:t>:</a:t>
            </a:r>
            <a:endParaRPr lang="en-US" sz="1400" b="1" dirty="0" smtClean="0">
              <a:solidFill>
                <a:schemeClr val="bg1"/>
              </a:solidFill>
              <a:cs typeface="+mn-ea"/>
              <a:sym typeface="+mn-lt"/>
            </a:endParaRPr>
          </a:p>
          <a:p>
            <a:pPr algn="ctr">
              <a:lnSpc>
                <a:spcPct val="150000"/>
              </a:lnSpc>
            </a:pPr>
            <a:r>
              <a:rPr lang="en-US" sz="1400" dirty="0" smtClean="0">
                <a:solidFill>
                  <a:srgbClr val="FFFF00"/>
                </a:solidFill>
                <a:cs typeface="+mn-ea"/>
                <a:sym typeface="+mn-lt"/>
              </a:rPr>
              <a:t>5140</a:t>
            </a:r>
            <a:r>
              <a:rPr sz="1400" dirty="0" smtClean="0">
                <a:solidFill>
                  <a:srgbClr val="FFFF00"/>
                </a:solidFill>
                <a:cs typeface="+mn-ea"/>
                <a:sym typeface="+mn-lt"/>
              </a:rPr>
              <a:t>个ETA+</a:t>
            </a:r>
            <a:r>
              <a:rPr lang="en-US" sz="1400" dirty="0" smtClean="0">
                <a:solidFill>
                  <a:srgbClr val="FFFF00"/>
                </a:solidFill>
                <a:cs typeface="+mn-ea"/>
                <a:sym typeface="+mn-lt"/>
              </a:rPr>
              <a:t>3860</a:t>
            </a:r>
            <a:r>
              <a:rPr sz="1400" dirty="0" smtClean="0">
                <a:solidFill>
                  <a:srgbClr val="FFFF00"/>
                </a:solidFill>
                <a:cs typeface="+mn-ea"/>
                <a:sym typeface="+mn-lt"/>
              </a:rPr>
              <a:t>个芯片值</a:t>
            </a:r>
            <a:endParaRPr sz="1400" dirty="0" smtClean="0">
              <a:solidFill>
                <a:srgbClr val="FFFF00"/>
              </a:solidFill>
              <a:cs typeface="+mn-ea"/>
              <a:sym typeface="+mn-lt"/>
            </a:endParaRPr>
          </a:p>
        </p:txBody>
      </p:sp>
      <p:sp>
        <p:nvSpPr>
          <p:cNvPr id="3" name="TextBox 41"/>
          <p:cNvSpPr txBox="1"/>
          <p:nvPr/>
        </p:nvSpPr>
        <p:spPr>
          <a:xfrm>
            <a:off x="665480" y="3703320"/>
            <a:ext cx="2329815" cy="275590"/>
          </a:xfrm>
          <a:prstGeom prst="rect">
            <a:avLst/>
          </a:prstGeom>
          <a:noFill/>
        </p:spPr>
        <p:txBody>
          <a:bodyPr wrap="square" rtlCol="0">
            <a:spAutoFit/>
          </a:bodyPr>
          <a:p>
            <a:pPr algn="l"/>
            <a:r>
              <a:rPr sz="1200" dirty="0" smtClean="0">
                <a:solidFill>
                  <a:srgbClr val="7030A0"/>
                </a:solidFill>
                <a:cs typeface="+mn-ea"/>
                <a:sym typeface="+mn-lt"/>
              </a:rPr>
              <a:t>产量上限之后必须进行矿机维护</a:t>
            </a:r>
            <a:endParaRPr sz="1200" dirty="0" smtClean="0">
              <a:solidFill>
                <a:srgbClr val="7030A0"/>
              </a:solidFill>
              <a:cs typeface="+mn-ea"/>
              <a:sym typeface="+mn-lt"/>
            </a:endParaRPr>
          </a:p>
        </p:txBody>
      </p:sp>
      <p:sp>
        <p:nvSpPr>
          <p:cNvPr id="4" name="TextBox 41"/>
          <p:cNvSpPr txBox="1"/>
          <p:nvPr/>
        </p:nvSpPr>
        <p:spPr>
          <a:xfrm>
            <a:off x="577215" y="3869055"/>
            <a:ext cx="2433955" cy="737235"/>
          </a:xfrm>
          <a:prstGeom prst="rect">
            <a:avLst/>
          </a:prstGeom>
          <a:noFill/>
        </p:spPr>
        <p:txBody>
          <a:bodyPr wrap="square" rtlCol="0">
            <a:spAutoFit/>
          </a:bodyPr>
          <a:p>
            <a:pPr algn="ctr">
              <a:lnSpc>
                <a:spcPct val="150000"/>
              </a:lnSpc>
            </a:pPr>
            <a:r>
              <a:rPr lang="zh-CN" sz="1400" u="sng" dirty="0" smtClean="0">
                <a:solidFill>
                  <a:schemeClr val="bg1"/>
                </a:solidFill>
                <a:cs typeface="+mn-ea"/>
                <a:sym typeface="+mn-lt"/>
              </a:rPr>
              <a:t>维护</a:t>
            </a:r>
            <a:r>
              <a:rPr sz="1400" u="sng" dirty="0" smtClean="0">
                <a:solidFill>
                  <a:schemeClr val="bg1"/>
                </a:solidFill>
                <a:cs typeface="+mn-ea"/>
                <a:sym typeface="+mn-lt"/>
              </a:rPr>
              <a:t>费用</a:t>
            </a:r>
            <a:r>
              <a:rPr lang="en-US" sz="1400" u="sng" dirty="0" smtClean="0">
                <a:solidFill>
                  <a:schemeClr val="bg1"/>
                </a:solidFill>
                <a:cs typeface="+mn-ea"/>
                <a:sym typeface="+mn-lt"/>
              </a:rPr>
              <a:t>:</a:t>
            </a:r>
            <a:endParaRPr lang="en-US" sz="1400" u="sng" dirty="0" smtClean="0">
              <a:solidFill>
                <a:schemeClr val="bg1"/>
              </a:solidFill>
              <a:cs typeface="+mn-ea"/>
              <a:sym typeface="+mn-lt"/>
            </a:endParaRPr>
          </a:p>
          <a:p>
            <a:pPr algn="ctr">
              <a:lnSpc>
                <a:spcPct val="150000"/>
              </a:lnSpc>
            </a:pPr>
            <a:r>
              <a:rPr sz="1400" dirty="0" smtClean="0">
                <a:solidFill>
                  <a:srgbClr val="FFC000"/>
                </a:solidFill>
                <a:cs typeface="+mn-ea"/>
                <a:sym typeface="+mn-lt"/>
              </a:rPr>
              <a:t>1500ETA+1500</a:t>
            </a:r>
            <a:r>
              <a:rPr sz="1400" dirty="0" smtClean="0">
                <a:solidFill>
                  <a:schemeClr val="bg1"/>
                </a:solidFill>
                <a:cs typeface="+mn-ea"/>
                <a:sym typeface="+mn-lt"/>
              </a:rPr>
              <a:t>芯片值</a:t>
            </a:r>
            <a:endParaRPr sz="1400" dirty="0" smtClean="0">
              <a:solidFill>
                <a:schemeClr val="bg1"/>
              </a:solidFill>
              <a:cs typeface="+mn-ea"/>
              <a:sym typeface="+mn-lt"/>
            </a:endParaRPr>
          </a:p>
        </p:txBody>
      </p:sp>
      <p:sp>
        <p:nvSpPr>
          <p:cNvPr id="5" name="TextBox 41"/>
          <p:cNvSpPr txBox="1"/>
          <p:nvPr/>
        </p:nvSpPr>
        <p:spPr>
          <a:xfrm>
            <a:off x="613410" y="4575175"/>
            <a:ext cx="2433955" cy="398780"/>
          </a:xfrm>
          <a:prstGeom prst="rect">
            <a:avLst/>
          </a:prstGeom>
          <a:noFill/>
        </p:spPr>
        <p:txBody>
          <a:bodyPr wrap="square" rtlCol="0">
            <a:spAutoFit/>
          </a:bodyPr>
          <a:p>
            <a:pPr algn="ctr"/>
            <a:r>
              <a:rPr lang="zh-CN" sz="1000" dirty="0" smtClean="0">
                <a:solidFill>
                  <a:schemeClr val="tx1"/>
                </a:solidFill>
                <a:cs typeface="+mn-ea"/>
                <a:sym typeface="+mn-lt"/>
              </a:rPr>
              <a:t>（即为</a:t>
            </a:r>
            <a:r>
              <a:rPr sz="1000" dirty="0" smtClean="0">
                <a:solidFill>
                  <a:schemeClr val="tx1"/>
                </a:solidFill>
                <a:cs typeface="+mn-ea"/>
                <a:sym typeface="+mn-lt"/>
              </a:rPr>
              <a:t>购买矿机的成本</a:t>
            </a:r>
            <a:r>
              <a:rPr lang="zh-CN" sz="1000" dirty="0" smtClean="0">
                <a:solidFill>
                  <a:schemeClr val="tx1"/>
                </a:solidFill>
                <a:cs typeface="+mn-ea"/>
                <a:sym typeface="+mn-lt"/>
              </a:rPr>
              <a:t>，不维护则矿机作废！）</a:t>
            </a:r>
            <a:endParaRPr lang="zh-CN" sz="1000" dirty="0" smtClean="0">
              <a:solidFill>
                <a:schemeClr val="tx1"/>
              </a:solidFill>
              <a:cs typeface="+mn-ea"/>
              <a:sym typeface="+mn-lt"/>
            </a:endParaRPr>
          </a:p>
        </p:txBody>
      </p:sp>
      <p:sp>
        <p:nvSpPr>
          <p:cNvPr id="31" name="MH_SubTitle_1"/>
          <p:cNvSpPr/>
          <p:nvPr>
            <p:custDataLst>
              <p:tags r:id="rId7"/>
            </p:custDataLst>
          </p:nvPr>
        </p:nvSpPr>
        <p:spPr>
          <a:xfrm>
            <a:off x="3430270" y="900430"/>
            <a:ext cx="2253615" cy="925830"/>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anchor="ctr">
            <a:noAutofit/>
          </a:bodyPr>
          <a:p>
            <a:pPr algn="ctr" eaLnBrk="1" fontAlgn="auto" hangingPunct="1">
              <a:spcBef>
                <a:spcPts val="0"/>
              </a:spcBef>
              <a:spcAft>
                <a:spcPts val="0"/>
              </a:spcAft>
              <a:defRPr/>
            </a:pPr>
            <a:endParaRPr lang="zh-CN" altLang="en-US" b="1" dirty="0" smtClean="0">
              <a:solidFill>
                <a:schemeClr val="tx1"/>
              </a:solidFill>
              <a:cs typeface="+mn-ea"/>
              <a:sym typeface="+mn-lt"/>
            </a:endParaRPr>
          </a:p>
        </p:txBody>
      </p:sp>
      <p:sp>
        <p:nvSpPr>
          <p:cNvPr id="33" name="MH_Text_1"/>
          <p:cNvSpPr/>
          <p:nvPr>
            <p:custDataLst>
              <p:tags r:id="rId8"/>
            </p:custDataLst>
          </p:nvPr>
        </p:nvSpPr>
        <p:spPr>
          <a:xfrm>
            <a:off x="3430270" y="1826260"/>
            <a:ext cx="2254250" cy="643255"/>
          </a:xfrm>
          <a:prstGeom prst="rect">
            <a:avLst/>
          </a:prstGeom>
          <a:solidFill>
            <a:schemeClr val="tx2">
              <a:alpha val="4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endParaRPr lang="en-US" altLang="zh-CN" sz="1000" dirty="0" smtClean="0">
              <a:solidFill>
                <a:schemeClr val="bg1"/>
              </a:solidFill>
              <a:cs typeface="+mn-ea"/>
              <a:sym typeface="+mn-lt"/>
            </a:endParaRPr>
          </a:p>
          <a:p>
            <a:pPr algn="l"/>
            <a:r>
              <a:rPr lang="en-US" altLang="zh-CN" sz="1000" dirty="0" smtClean="0">
                <a:solidFill>
                  <a:schemeClr val="bg1"/>
                </a:solidFill>
                <a:cs typeface="+mn-ea"/>
                <a:sym typeface="+mn-lt"/>
              </a:rPr>
              <a:t>激活方式一：10000ETA</a:t>
            </a:r>
            <a:endParaRPr lang="en-US" altLang="zh-CN" sz="1000" dirty="0" smtClean="0">
              <a:solidFill>
                <a:schemeClr val="bg1"/>
              </a:solidFill>
              <a:cs typeface="+mn-ea"/>
              <a:sym typeface="+mn-lt"/>
            </a:endParaRPr>
          </a:p>
          <a:p>
            <a:pPr algn="l"/>
            <a:r>
              <a:rPr lang="en-US" altLang="zh-CN" sz="1000" dirty="0" smtClean="0">
                <a:solidFill>
                  <a:schemeClr val="bg1"/>
                </a:solidFill>
                <a:cs typeface="+mn-ea"/>
                <a:sym typeface="+mn-lt"/>
              </a:rPr>
              <a:t>激活方式二：5000ETA+5000芯片值</a:t>
            </a:r>
            <a:endParaRPr lang="en-US" altLang="zh-CN" sz="1000" dirty="0" smtClean="0">
              <a:solidFill>
                <a:schemeClr val="bg1"/>
              </a:solidFill>
              <a:cs typeface="+mn-ea"/>
              <a:sym typeface="+mn-lt"/>
            </a:endParaRPr>
          </a:p>
          <a:p>
            <a:pPr algn="ctr"/>
            <a:endParaRPr lang="en-US" altLang="zh-CN" sz="1000" dirty="0" smtClean="0">
              <a:solidFill>
                <a:schemeClr val="bg1"/>
              </a:solidFill>
              <a:cs typeface="+mn-ea"/>
              <a:sym typeface="+mn-lt"/>
            </a:endParaRPr>
          </a:p>
        </p:txBody>
      </p:sp>
      <p:sp>
        <p:nvSpPr>
          <p:cNvPr id="35" name="圆角矩形 15"/>
          <p:cNvSpPr/>
          <p:nvPr/>
        </p:nvSpPr>
        <p:spPr>
          <a:xfrm>
            <a:off x="3322955" y="2484755"/>
            <a:ext cx="2484120" cy="2565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p>
            <a:pPr algn="ctr" fontAlgn="auto"/>
            <a:endParaRPr lang="zh-CN" altLang="en-US" noProof="1">
              <a:cs typeface="+mn-ea"/>
              <a:sym typeface="+mn-lt"/>
            </a:endParaRPr>
          </a:p>
        </p:txBody>
      </p:sp>
      <p:sp>
        <p:nvSpPr>
          <p:cNvPr id="39" name="TextBox 41"/>
          <p:cNvSpPr txBox="1"/>
          <p:nvPr/>
        </p:nvSpPr>
        <p:spPr>
          <a:xfrm>
            <a:off x="3239770" y="2973705"/>
            <a:ext cx="2684145" cy="737235"/>
          </a:xfrm>
          <a:prstGeom prst="rect">
            <a:avLst/>
          </a:prstGeom>
          <a:noFill/>
        </p:spPr>
        <p:txBody>
          <a:bodyPr wrap="square" rtlCol="0">
            <a:spAutoFit/>
          </a:bodyPr>
          <a:p>
            <a:pPr algn="ctr">
              <a:lnSpc>
                <a:spcPct val="150000"/>
              </a:lnSpc>
            </a:pPr>
            <a:r>
              <a:rPr sz="1400" u="sng" dirty="0" smtClean="0">
                <a:solidFill>
                  <a:schemeClr val="bg1"/>
                </a:solidFill>
                <a:cs typeface="+mn-ea"/>
                <a:sym typeface="+mn-lt"/>
              </a:rPr>
              <a:t>最高</a:t>
            </a:r>
            <a:r>
              <a:rPr lang="zh-CN" sz="1400" u="sng" dirty="0" smtClean="0">
                <a:solidFill>
                  <a:schemeClr val="bg1"/>
                </a:solidFill>
                <a:cs typeface="+mn-ea"/>
                <a:sym typeface="+mn-lt"/>
              </a:rPr>
              <a:t>产量</a:t>
            </a:r>
            <a:r>
              <a:rPr lang="en-US" sz="1400" u="sng" dirty="0" smtClean="0">
                <a:solidFill>
                  <a:schemeClr val="bg1"/>
                </a:solidFill>
                <a:cs typeface="+mn-ea"/>
                <a:sym typeface="+mn-lt"/>
              </a:rPr>
              <a:t>:</a:t>
            </a:r>
            <a:endParaRPr lang="en-US" sz="1400" b="1" u="sng" dirty="0" smtClean="0">
              <a:solidFill>
                <a:schemeClr val="bg1"/>
              </a:solidFill>
              <a:cs typeface="+mn-ea"/>
              <a:sym typeface="+mn-lt"/>
            </a:endParaRPr>
          </a:p>
          <a:p>
            <a:pPr algn="ctr">
              <a:lnSpc>
                <a:spcPct val="150000"/>
              </a:lnSpc>
            </a:pPr>
            <a:r>
              <a:rPr lang="en-US" sz="1400" dirty="0" smtClean="0">
                <a:solidFill>
                  <a:srgbClr val="FFFF00"/>
                </a:solidFill>
                <a:cs typeface="+mn-ea"/>
                <a:sym typeface="+mn-lt"/>
              </a:rPr>
              <a:t>16846</a:t>
            </a:r>
            <a:r>
              <a:rPr sz="1400" dirty="0" smtClean="0">
                <a:solidFill>
                  <a:srgbClr val="FFFF00"/>
                </a:solidFill>
                <a:cs typeface="+mn-ea"/>
                <a:sym typeface="+mn-lt"/>
              </a:rPr>
              <a:t>个ETA+</a:t>
            </a:r>
            <a:r>
              <a:rPr lang="en-US" sz="1400" dirty="0" smtClean="0">
                <a:solidFill>
                  <a:srgbClr val="FFFF00"/>
                </a:solidFill>
                <a:cs typeface="+mn-ea"/>
                <a:sym typeface="+mn-lt"/>
              </a:rPr>
              <a:t>13154</a:t>
            </a:r>
            <a:r>
              <a:rPr sz="1400" dirty="0" smtClean="0">
                <a:solidFill>
                  <a:srgbClr val="FFFF00"/>
                </a:solidFill>
                <a:cs typeface="+mn-ea"/>
                <a:sym typeface="+mn-lt"/>
              </a:rPr>
              <a:t>个芯片值</a:t>
            </a:r>
            <a:endParaRPr sz="1400" dirty="0" smtClean="0">
              <a:solidFill>
                <a:srgbClr val="FFFF00"/>
              </a:solidFill>
              <a:cs typeface="+mn-ea"/>
              <a:sym typeface="+mn-lt"/>
            </a:endParaRPr>
          </a:p>
        </p:txBody>
      </p:sp>
      <p:sp>
        <p:nvSpPr>
          <p:cNvPr id="52" name="TextBox 41"/>
          <p:cNvSpPr txBox="1"/>
          <p:nvPr/>
        </p:nvSpPr>
        <p:spPr>
          <a:xfrm>
            <a:off x="3375660" y="3703320"/>
            <a:ext cx="2329815" cy="275590"/>
          </a:xfrm>
          <a:prstGeom prst="rect">
            <a:avLst/>
          </a:prstGeom>
          <a:noFill/>
        </p:spPr>
        <p:txBody>
          <a:bodyPr wrap="square" rtlCol="0">
            <a:spAutoFit/>
          </a:bodyPr>
          <a:p>
            <a:pPr algn="l"/>
            <a:r>
              <a:rPr sz="1200" dirty="0" smtClean="0">
                <a:solidFill>
                  <a:srgbClr val="7030A0"/>
                </a:solidFill>
                <a:cs typeface="+mn-ea"/>
                <a:sym typeface="+mn-lt"/>
              </a:rPr>
              <a:t>产量上限之后必须进行矿机维护</a:t>
            </a:r>
            <a:endParaRPr sz="1200" dirty="0" smtClean="0">
              <a:solidFill>
                <a:srgbClr val="7030A0"/>
              </a:solidFill>
              <a:cs typeface="+mn-ea"/>
              <a:sym typeface="+mn-lt"/>
            </a:endParaRPr>
          </a:p>
        </p:txBody>
      </p:sp>
      <p:sp>
        <p:nvSpPr>
          <p:cNvPr id="53" name="TextBox 41"/>
          <p:cNvSpPr txBox="1"/>
          <p:nvPr/>
        </p:nvSpPr>
        <p:spPr>
          <a:xfrm>
            <a:off x="3359150" y="3869055"/>
            <a:ext cx="2433955" cy="737235"/>
          </a:xfrm>
          <a:prstGeom prst="rect">
            <a:avLst/>
          </a:prstGeom>
          <a:noFill/>
        </p:spPr>
        <p:txBody>
          <a:bodyPr wrap="square" rtlCol="0">
            <a:spAutoFit/>
          </a:bodyPr>
          <a:p>
            <a:pPr algn="ctr">
              <a:lnSpc>
                <a:spcPct val="150000"/>
              </a:lnSpc>
            </a:pPr>
            <a:r>
              <a:rPr sz="1400" u="sng" dirty="0" smtClean="0">
                <a:solidFill>
                  <a:schemeClr val="bg1"/>
                </a:solidFill>
                <a:cs typeface="+mn-ea"/>
                <a:sym typeface="+mn-lt"/>
              </a:rPr>
              <a:t>维护费用</a:t>
            </a:r>
            <a:r>
              <a:rPr lang="en-US" sz="1400" u="sng" dirty="0" smtClean="0">
                <a:solidFill>
                  <a:schemeClr val="bg1"/>
                </a:solidFill>
                <a:cs typeface="+mn-ea"/>
                <a:sym typeface="+mn-lt"/>
              </a:rPr>
              <a:t>:</a:t>
            </a:r>
            <a:endParaRPr lang="en-US" sz="1400" dirty="0" smtClean="0">
              <a:solidFill>
                <a:schemeClr val="bg1"/>
              </a:solidFill>
              <a:cs typeface="+mn-ea"/>
              <a:sym typeface="+mn-lt"/>
            </a:endParaRPr>
          </a:p>
          <a:p>
            <a:pPr algn="ctr">
              <a:lnSpc>
                <a:spcPct val="150000"/>
              </a:lnSpc>
            </a:pPr>
            <a:r>
              <a:rPr sz="1400" dirty="0" smtClean="0">
                <a:solidFill>
                  <a:srgbClr val="FFC000"/>
                </a:solidFill>
                <a:cs typeface="+mn-ea"/>
                <a:sym typeface="+mn-lt"/>
              </a:rPr>
              <a:t>50</a:t>
            </a:r>
            <a:r>
              <a:rPr lang="en-US" sz="1400" dirty="0" smtClean="0">
                <a:solidFill>
                  <a:srgbClr val="FFC000"/>
                </a:solidFill>
                <a:cs typeface="+mn-ea"/>
                <a:sym typeface="+mn-lt"/>
              </a:rPr>
              <a:t>0</a:t>
            </a:r>
            <a:r>
              <a:rPr sz="1400" dirty="0" smtClean="0">
                <a:solidFill>
                  <a:srgbClr val="FFC000"/>
                </a:solidFill>
                <a:cs typeface="+mn-ea"/>
                <a:sym typeface="+mn-lt"/>
              </a:rPr>
              <a:t>0ETA+5</a:t>
            </a:r>
            <a:r>
              <a:rPr lang="en-US" sz="1400" dirty="0" smtClean="0">
                <a:solidFill>
                  <a:srgbClr val="FFC000"/>
                </a:solidFill>
                <a:cs typeface="+mn-ea"/>
                <a:sym typeface="+mn-lt"/>
              </a:rPr>
              <a:t>0</a:t>
            </a:r>
            <a:r>
              <a:rPr sz="1400" dirty="0" smtClean="0">
                <a:solidFill>
                  <a:srgbClr val="FFC000"/>
                </a:solidFill>
                <a:cs typeface="+mn-ea"/>
                <a:sym typeface="+mn-lt"/>
              </a:rPr>
              <a:t>00</a:t>
            </a:r>
            <a:r>
              <a:rPr sz="1400" dirty="0" smtClean="0">
                <a:solidFill>
                  <a:schemeClr val="bg1"/>
                </a:solidFill>
                <a:cs typeface="+mn-ea"/>
                <a:sym typeface="+mn-lt"/>
              </a:rPr>
              <a:t>芯片值</a:t>
            </a:r>
            <a:endParaRPr sz="1400" dirty="0" smtClean="0">
              <a:solidFill>
                <a:schemeClr val="bg1"/>
              </a:solidFill>
              <a:cs typeface="+mn-ea"/>
              <a:sym typeface="+mn-lt"/>
            </a:endParaRPr>
          </a:p>
        </p:txBody>
      </p:sp>
      <p:sp>
        <p:nvSpPr>
          <p:cNvPr id="54" name="TextBox 41"/>
          <p:cNvSpPr txBox="1"/>
          <p:nvPr/>
        </p:nvSpPr>
        <p:spPr>
          <a:xfrm>
            <a:off x="3310890" y="4575175"/>
            <a:ext cx="2433955" cy="398780"/>
          </a:xfrm>
          <a:prstGeom prst="rect">
            <a:avLst/>
          </a:prstGeom>
          <a:noFill/>
        </p:spPr>
        <p:txBody>
          <a:bodyPr wrap="square" rtlCol="0">
            <a:spAutoFit/>
          </a:bodyPr>
          <a:p>
            <a:pPr algn="ctr"/>
            <a:r>
              <a:rPr lang="zh-CN" sz="1000" dirty="0" smtClean="0">
                <a:solidFill>
                  <a:schemeClr val="tx1"/>
                </a:solidFill>
                <a:cs typeface="+mn-ea"/>
                <a:sym typeface="+mn-lt"/>
              </a:rPr>
              <a:t>（即为</a:t>
            </a:r>
            <a:r>
              <a:rPr sz="1000" dirty="0" smtClean="0">
                <a:solidFill>
                  <a:schemeClr val="tx1"/>
                </a:solidFill>
                <a:cs typeface="+mn-ea"/>
                <a:sym typeface="+mn-lt"/>
              </a:rPr>
              <a:t>购买矿机的成本</a:t>
            </a:r>
            <a:r>
              <a:rPr lang="zh-CN" sz="1000" dirty="0" smtClean="0">
                <a:solidFill>
                  <a:schemeClr val="tx1"/>
                </a:solidFill>
                <a:cs typeface="+mn-ea"/>
                <a:sym typeface="+mn-lt"/>
              </a:rPr>
              <a:t>，不维护则矿机作废！）</a:t>
            </a:r>
            <a:endParaRPr lang="zh-CN" sz="1000" dirty="0" smtClean="0">
              <a:solidFill>
                <a:schemeClr val="tx1"/>
              </a:solidFill>
              <a:cs typeface="+mn-ea"/>
              <a:sym typeface="+mn-lt"/>
            </a:endParaRPr>
          </a:p>
        </p:txBody>
      </p:sp>
      <p:sp>
        <p:nvSpPr>
          <p:cNvPr id="55" name="MH_SubTitle_1"/>
          <p:cNvSpPr/>
          <p:nvPr>
            <p:custDataLst>
              <p:tags r:id="rId9"/>
            </p:custDataLst>
          </p:nvPr>
        </p:nvSpPr>
        <p:spPr>
          <a:xfrm>
            <a:off x="6140450" y="870585"/>
            <a:ext cx="2499995" cy="936625"/>
          </a:xfrm>
          <a:custGeom>
            <a:avLst/>
            <a:gdLst>
              <a:gd name="connsiteX0" fmla="*/ 867833 w 1735666"/>
              <a:gd name="connsiteY0" fmla="*/ 0 h 459312"/>
              <a:gd name="connsiteX1" fmla="*/ 1022348 w 1735666"/>
              <a:gd name="connsiteY1" fmla="*/ 137579 h 459312"/>
              <a:gd name="connsiteX2" fmla="*/ 1735666 w 1735666"/>
              <a:gd name="connsiteY2" fmla="*/ 137579 h 459312"/>
              <a:gd name="connsiteX3" fmla="*/ 1735666 w 1735666"/>
              <a:gd name="connsiteY3" fmla="*/ 459312 h 459312"/>
              <a:gd name="connsiteX4" fmla="*/ 0 w 1735666"/>
              <a:gd name="connsiteY4" fmla="*/ 459312 h 459312"/>
              <a:gd name="connsiteX5" fmla="*/ 0 w 1735666"/>
              <a:gd name="connsiteY5" fmla="*/ 137579 h 459312"/>
              <a:gd name="connsiteX6" fmla="*/ 713318 w 1735666"/>
              <a:gd name="connsiteY6" fmla="*/ 137579 h 4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666" h="459312">
                <a:moveTo>
                  <a:pt x="867833" y="0"/>
                </a:moveTo>
                <a:lnTo>
                  <a:pt x="1022348" y="137579"/>
                </a:lnTo>
                <a:lnTo>
                  <a:pt x="1735666" y="137579"/>
                </a:lnTo>
                <a:lnTo>
                  <a:pt x="1735666" y="459312"/>
                </a:lnTo>
                <a:lnTo>
                  <a:pt x="0" y="459312"/>
                </a:lnTo>
                <a:lnTo>
                  <a:pt x="0" y="137579"/>
                </a:lnTo>
                <a:lnTo>
                  <a:pt x="713318" y="13757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anchor="ctr">
            <a:noAutofit/>
          </a:bodyPr>
          <a:p>
            <a:pPr algn="ctr" eaLnBrk="1" fontAlgn="auto" hangingPunct="1">
              <a:spcBef>
                <a:spcPts val="0"/>
              </a:spcBef>
              <a:spcAft>
                <a:spcPts val="0"/>
              </a:spcAft>
              <a:defRPr/>
            </a:pPr>
            <a:endParaRPr lang="zh-CN" altLang="en-US" b="1" dirty="0" smtClean="0">
              <a:solidFill>
                <a:schemeClr val="tx1"/>
              </a:solidFill>
              <a:cs typeface="+mn-ea"/>
              <a:sym typeface="+mn-lt"/>
            </a:endParaRPr>
          </a:p>
        </p:txBody>
      </p:sp>
      <p:sp>
        <p:nvSpPr>
          <p:cNvPr id="56" name="MH_Text_1"/>
          <p:cNvSpPr/>
          <p:nvPr>
            <p:custDataLst>
              <p:tags r:id="rId10"/>
            </p:custDataLst>
          </p:nvPr>
        </p:nvSpPr>
        <p:spPr>
          <a:xfrm>
            <a:off x="6139815" y="1807845"/>
            <a:ext cx="2501265" cy="643255"/>
          </a:xfrm>
          <a:prstGeom prst="rect">
            <a:avLst/>
          </a:prstGeom>
          <a:solidFill>
            <a:schemeClr val="tx2">
              <a:alpha val="4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l"/>
            <a:endParaRPr lang="en-US" altLang="zh-CN" sz="1000" dirty="0" smtClean="0">
              <a:solidFill>
                <a:schemeClr val="bg1"/>
              </a:solidFill>
              <a:cs typeface="+mn-ea"/>
              <a:sym typeface="+mn-lt"/>
            </a:endParaRPr>
          </a:p>
          <a:p>
            <a:pPr algn="l"/>
            <a:r>
              <a:rPr lang="en-US" altLang="zh-CN" sz="1000" dirty="0" smtClean="0">
                <a:solidFill>
                  <a:schemeClr val="bg1"/>
                </a:solidFill>
                <a:cs typeface="+mn-ea"/>
                <a:sym typeface="+mn-lt"/>
              </a:rPr>
              <a:t>激活方式一：30000ETA</a:t>
            </a:r>
            <a:endParaRPr lang="en-US" altLang="zh-CN" sz="1000" dirty="0" smtClean="0">
              <a:solidFill>
                <a:schemeClr val="bg1"/>
              </a:solidFill>
              <a:cs typeface="+mn-ea"/>
              <a:sym typeface="+mn-lt"/>
            </a:endParaRPr>
          </a:p>
          <a:p>
            <a:pPr algn="l"/>
            <a:r>
              <a:rPr lang="en-US" altLang="zh-CN" sz="1000" dirty="0" smtClean="0">
                <a:solidFill>
                  <a:schemeClr val="bg1"/>
                </a:solidFill>
                <a:cs typeface="+mn-ea"/>
                <a:sym typeface="+mn-lt"/>
              </a:rPr>
              <a:t>激活方式二：15000ETA+150100芯片值</a:t>
            </a:r>
            <a:endParaRPr lang="en-US" altLang="zh-CN" sz="1000" dirty="0" smtClean="0">
              <a:solidFill>
                <a:schemeClr val="bg1"/>
              </a:solidFill>
              <a:cs typeface="+mn-ea"/>
              <a:sym typeface="+mn-lt"/>
            </a:endParaRPr>
          </a:p>
          <a:p>
            <a:pPr algn="ctr"/>
            <a:endParaRPr lang="en-US" altLang="zh-CN" sz="1000" dirty="0" smtClean="0">
              <a:solidFill>
                <a:schemeClr val="bg1"/>
              </a:solidFill>
              <a:cs typeface="+mn-ea"/>
              <a:sym typeface="+mn-lt"/>
            </a:endParaRPr>
          </a:p>
        </p:txBody>
      </p:sp>
      <p:sp>
        <p:nvSpPr>
          <p:cNvPr id="57" name="圆角矩形 15"/>
          <p:cNvSpPr/>
          <p:nvPr/>
        </p:nvSpPr>
        <p:spPr>
          <a:xfrm>
            <a:off x="6092825" y="2466340"/>
            <a:ext cx="2547620" cy="258318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p>
            <a:pPr algn="ctr" fontAlgn="auto"/>
            <a:endParaRPr lang="zh-CN" altLang="en-US" noProof="1">
              <a:cs typeface="+mn-ea"/>
              <a:sym typeface="+mn-lt"/>
            </a:endParaRPr>
          </a:p>
        </p:txBody>
      </p:sp>
      <p:sp>
        <p:nvSpPr>
          <p:cNvPr id="58" name="TextBox 41"/>
          <p:cNvSpPr txBox="1"/>
          <p:nvPr/>
        </p:nvSpPr>
        <p:spPr>
          <a:xfrm>
            <a:off x="6021705" y="2973705"/>
            <a:ext cx="2747010" cy="737235"/>
          </a:xfrm>
          <a:prstGeom prst="rect">
            <a:avLst/>
          </a:prstGeom>
          <a:noFill/>
        </p:spPr>
        <p:txBody>
          <a:bodyPr wrap="square" rtlCol="0">
            <a:spAutoFit/>
          </a:bodyPr>
          <a:p>
            <a:pPr algn="ctr">
              <a:lnSpc>
                <a:spcPct val="150000"/>
              </a:lnSpc>
            </a:pPr>
            <a:r>
              <a:rPr sz="1400" u="sng" dirty="0" smtClean="0">
                <a:solidFill>
                  <a:schemeClr val="bg1"/>
                </a:solidFill>
                <a:cs typeface="+mn-ea"/>
                <a:sym typeface="+mn-lt"/>
              </a:rPr>
              <a:t>最高</a:t>
            </a:r>
            <a:r>
              <a:rPr lang="zh-CN" sz="1400" u="sng" dirty="0" smtClean="0">
                <a:solidFill>
                  <a:schemeClr val="bg1"/>
                </a:solidFill>
                <a:cs typeface="+mn-ea"/>
                <a:sym typeface="+mn-lt"/>
              </a:rPr>
              <a:t>产量</a:t>
            </a:r>
            <a:r>
              <a:rPr lang="en-US" sz="1400" u="sng" dirty="0" smtClean="0">
                <a:solidFill>
                  <a:schemeClr val="bg1"/>
                </a:solidFill>
                <a:cs typeface="+mn-ea"/>
                <a:sym typeface="+mn-lt"/>
              </a:rPr>
              <a:t>:</a:t>
            </a:r>
            <a:endParaRPr lang="en-US" sz="1400" b="1" dirty="0" smtClean="0">
              <a:solidFill>
                <a:schemeClr val="bg1"/>
              </a:solidFill>
              <a:cs typeface="+mn-ea"/>
              <a:sym typeface="+mn-lt"/>
            </a:endParaRPr>
          </a:p>
          <a:p>
            <a:pPr algn="ctr">
              <a:lnSpc>
                <a:spcPct val="150000"/>
              </a:lnSpc>
            </a:pPr>
            <a:r>
              <a:rPr lang="en-US" sz="1400" dirty="0" smtClean="0">
                <a:solidFill>
                  <a:srgbClr val="FFFF00"/>
                </a:solidFill>
                <a:cs typeface="+mn-ea"/>
                <a:sym typeface="+mn-lt"/>
              </a:rPr>
              <a:t>50400</a:t>
            </a:r>
            <a:r>
              <a:rPr sz="1400" dirty="0" smtClean="0">
                <a:solidFill>
                  <a:srgbClr val="FFFF00"/>
                </a:solidFill>
                <a:cs typeface="+mn-ea"/>
                <a:sym typeface="+mn-lt"/>
              </a:rPr>
              <a:t>个ETA+</a:t>
            </a:r>
            <a:r>
              <a:rPr lang="en-US" sz="1400" dirty="0" smtClean="0">
                <a:solidFill>
                  <a:srgbClr val="FFFF00"/>
                </a:solidFill>
                <a:cs typeface="+mn-ea"/>
                <a:sym typeface="+mn-lt"/>
              </a:rPr>
              <a:t>39600</a:t>
            </a:r>
            <a:r>
              <a:rPr sz="1400" dirty="0" smtClean="0">
                <a:solidFill>
                  <a:srgbClr val="FFFF00"/>
                </a:solidFill>
                <a:cs typeface="+mn-ea"/>
                <a:sym typeface="+mn-lt"/>
              </a:rPr>
              <a:t>个芯片值</a:t>
            </a:r>
            <a:endParaRPr sz="1400" dirty="0" smtClean="0">
              <a:solidFill>
                <a:srgbClr val="FFFF00"/>
              </a:solidFill>
              <a:cs typeface="+mn-ea"/>
              <a:sym typeface="+mn-lt"/>
            </a:endParaRPr>
          </a:p>
        </p:txBody>
      </p:sp>
      <p:sp>
        <p:nvSpPr>
          <p:cNvPr id="60" name="TextBox 41"/>
          <p:cNvSpPr txBox="1"/>
          <p:nvPr/>
        </p:nvSpPr>
        <p:spPr>
          <a:xfrm>
            <a:off x="6229350" y="3703320"/>
            <a:ext cx="2329815" cy="275590"/>
          </a:xfrm>
          <a:prstGeom prst="rect">
            <a:avLst/>
          </a:prstGeom>
          <a:noFill/>
        </p:spPr>
        <p:txBody>
          <a:bodyPr wrap="square" rtlCol="0">
            <a:spAutoFit/>
          </a:bodyPr>
          <a:p>
            <a:pPr algn="l"/>
            <a:r>
              <a:rPr sz="1200" dirty="0" smtClean="0">
                <a:solidFill>
                  <a:srgbClr val="7030A0"/>
                </a:solidFill>
                <a:cs typeface="+mn-ea"/>
                <a:sym typeface="+mn-lt"/>
              </a:rPr>
              <a:t>产量上限之后必须进行矿机维护</a:t>
            </a:r>
            <a:endParaRPr sz="1200" dirty="0" smtClean="0">
              <a:solidFill>
                <a:srgbClr val="7030A0"/>
              </a:solidFill>
              <a:cs typeface="+mn-ea"/>
              <a:sym typeface="+mn-lt"/>
            </a:endParaRPr>
          </a:p>
        </p:txBody>
      </p:sp>
      <p:sp>
        <p:nvSpPr>
          <p:cNvPr id="61" name="TextBox 41"/>
          <p:cNvSpPr txBox="1"/>
          <p:nvPr/>
        </p:nvSpPr>
        <p:spPr>
          <a:xfrm>
            <a:off x="6048375" y="3869055"/>
            <a:ext cx="2592705" cy="737235"/>
          </a:xfrm>
          <a:prstGeom prst="rect">
            <a:avLst/>
          </a:prstGeom>
          <a:noFill/>
        </p:spPr>
        <p:txBody>
          <a:bodyPr wrap="square" rtlCol="0">
            <a:spAutoFit/>
          </a:bodyPr>
          <a:p>
            <a:pPr algn="ctr">
              <a:lnSpc>
                <a:spcPct val="150000"/>
              </a:lnSpc>
            </a:pPr>
            <a:r>
              <a:rPr sz="1400" u="sng" dirty="0" smtClean="0">
                <a:solidFill>
                  <a:schemeClr val="bg1"/>
                </a:solidFill>
                <a:cs typeface="+mn-ea"/>
                <a:sym typeface="+mn-lt"/>
              </a:rPr>
              <a:t>维护费用</a:t>
            </a:r>
            <a:r>
              <a:rPr lang="en-US" sz="1400" u="sng" dirty="0" smtClean="0">
                <a:solidFill>
                  <a:schemeClr val="bg1"/>
                </a:solidFill>
                <a:cs typeface="+mn-ea"/>
                <a:sym typeface="+mn-lt"/>
              </a:rPr>
              <a:t>:</a:t>
            </a:r>
            <a:endParaRPr lang="en-US" sz="1400" dirty="0" smtClean="0">
              <a:solidFill>
                <a:schemeClr val="bg1"/>
              </a:solidFill>
              <a:cs typeface="+mn-ea"/>
              <a:sym typeface="+mn-lt"/>
            </a:endParaRPr>
          </a:p>
          <a:p>
            <a:pPr algn="ctr">
              <a:lnSpc>
                <a:spcPct val="150000"/>
              </a:lnSpc>
            </a:pPr>
            <a:r>
              <a:rPr sz="1400" dirty="0" smtClean="0">
                <a:solidFill>
                  <a:srgbClr val="FFC000"/>
                </a:solidFill>
                <a:cs typeface="+mn-ea"/>
                <a:sym typeface="+mn-lt"/>
              </a:rPr>
              <a:t>15</a:t>
            </a:r>
            <a:r>
              <a:rPr lang="en-US" sz="1400" dirty="0" smtClean="0">
                <a:solidFill>
                  <a:srgbClr val="FFC000"/>
                </a:solidFill>
                <a:cs typeface="+mn-ea"/>
                <a:sym typeface="+mn-lt"/>
              </a:rPr>
              <a:t>0</a:t>
            </a:r>
            <a:r>
              <a:rPr sz="1400" dirty="0" smtClean="0">
                <a:solidFill>
                  <a:srgbClr val="FFC000"/>
                </a:solidFill>
                <a:cs typeface="+mn-ea"/>
                <a:sym typeface="+mn-lt"/>
              </a:rPr>
              <a:t>00ETA+150</a:t>
            </a:r>
            <a:r>
              <a:rPr lang="en-US" sz="1400" dirty="0" smtClean="0">
                <a:solidFill>
                  <a:srgbClr val="FFC000"/>
                </a:solidFill>
                <a:cs typeface="+mn-ea"/>
                <a:sym typeface="+mn-lt"/>
              </a:rPr>
              <a:t>0</a:t>
            </a:r>
            <a:r>
              <a:rPr sz="1400" dirty="0" smtClean="0">
                <a:solidFill>
                  <a:srgbClr val="FFC000"/>
                </a:solidFill>
                <a:cs typeface="+mn-ea"/>
                <a:sym typeface="+mn-lt"/>
              </a:rPr>
              <a:t>0</a:t>
            </a:r>
            <a:r>
              <a:rPr sz="1400" dirty="0" smtClean="0">
                <a:solidFill>
                  <a:schemeClr val="bg1"/>
                </a:solidFill>
                <a:cs typeface="+mn-ea"/>
                <a:sym typeface="+mn-lt"/>
              </a:rPr>
              <a:t>芯片值</a:t>
            </a:r>
            <a:endParaRPr sz="1400" dirty="0" smtClean="0">
              <a:solidFill>
                <a:schemeClr val="bg1"/>
              </a:solidFill>
              <a:cs typeface="+mn-ea"/>
              <a:sym typeface="+mn-lt"/>
            </a:endParaRPr>
          </a:p>
        </p:txBody>
      </p:sp>
      <p:sp>
        <p:nvSpPr>
          <p:cNvPr id="62" name="TextBox 41"/>
          <p:cNvSpPr txBox="1"/>
          <p:nvPr/>
        </p:nvSpPr>
        <p:spPr>
          <a:xfrm>
            <a:off x="6164580" y="4575175"/>
            <a:ext cx="2433955" cy="398780"/>
          </a:xfrm>
          <a:prstGeom prst="rect">
            <a:avLst/>
          </a:prstGeom>
          <a:noFill/>
        </p:spPr>
        <p:txBody>
          <a:bodyPr wrap="square" rtlCol="0">
            <a:spAutoFit/>
          </a:bodyPr>
          <a:p>
            <a:pPr algn="ctr"/>
            <a:r>
              <a:rPr lang="zh-CN" sz="1000" dirty="0" smtClean="0">
                <a:solidFill>
                  <a:schemeClr val="tx1"/>
                </a:solidFill>
                <a:cs typeface="+mn-ea"/>
                <a:sym typeface="+mn-lt"/>
              </a:rPr>
              <a:t>（即为</a:t>
            </a:r>
            <a:r>
              <a:rPr sz="1000" dirty="0" smtClean="0">
                <a:solidFill>
                  <a:schemeClr val="tx1"/>
                </a:solidFill>
                <a:cs typeface="+mn-ea"/>
                <a:sym typeface="+mn-lt"/>
              </a:rPr>
              <a:t>购买矿机的成本</a:t>
            </a:r>
            <a:r>
              <a:rPr lang="zh-CN" sz="1000" dirty="0" smtClean="0">
                <a:solidFill>
                  <a:schemeClr val="tx1"/>
                </a:solidFill>
                <a:cs typeface="+mn-ea"/>
                <a:sym typeface="+mn-lt"/>
              </a:rPr>
              <a:t>，不维护则矿机作废！）</a:t>
            </a:r>
            <a:endParaRPr lang="zh-CN" sz="1000" dirty="0" smtClean="0">
              <a:solidFill>
                <a:schemeClr val="tx1"/>
              </a:solidFill>
              <a:cs typeface="+mn-ea"/>
              <a:sym typeface="+mn-lt"/>
            </a:endParaRPr>
          </a:p>
        </p:txBody>
      </p:sp>
      <p:sp>
        <p:nvSpPr>
          <p:cNvPr id="63" name="TextBox 40"/>
          <p:cNvSpPr txBox="1"/>
          <p:nvPr/>
        </p:nvSpPr>
        <p:spPr>
          <a:xfrm>
            <a:off x="3353196" y="2396693"/>
            <a:ext cx="2273935" cy="737235"/>
          </a:xfrm>
          <a:prstGeom prst="rect">
            <a:avLst/>
          </a:prstGeom>
          <a:noFill/>
        </p:spPr>
        <p:txBody>
          <a:bodyPr wrap="none" rtlCol="0">
            <a:spAutoFit/>
          </a:bodyPr>
          <a:p>
            <a:pPr marL="342900" indent="-342900" algn="ctr">
              <a:lnSpc>
                <a:spcPct val="150000"/>
              </a:lnSpc>
              <a:buFont typeface="Arial" panose="020B0604020202020204" pitchFamily="34" charset="0"/>
              <a:buChar char="•"/>
            </a:pPr>
            <a:r>
              <a:rPr lang="zh-CN" altLang="en-US" sz="1400" u="sng" dirty="0" smtClean="0">
                <a:solidFill>
                  <a:schemeClr val="bg1"/>
                </a:solidFill>
                <a:cs typeface="+mn-ea"/>
                <a:sym typeface="+mn-lt"/>
              </a:rPr>
              <a:t>每日挖矿收益：</a:t>
            </a:r>
            <a:endParaRPr lang="zh-CN" altLang="en-US" sz="1400" dirty="0" smtClean="0">
              <a:solidFill>
                <a:schemeClr val="bg1"/>
              </a:solidFill>
              <a:cs typeface="+mn-ea"/>
              <a:sym typeface="+mn-lt"/>
            </a:endParaRPr>
          </a:p>
          <a:p>
            <a:pPr marL="342900" indent="-342900" algn="ctr">
              <a:lnSpc>
                <a:spcPct val="150000"/>
              </a:lnSpc>
              <a:buFont typeface="Arial" panose="020B0604020202020204" pitchFamily="34" charset="0"/>
              <a:buChar char="•"/>
            </a:pPr>
            <a:r>
              <a:rPr lang="en-US" sz="1400" dirty="0" smtClean="0">
                <a:solidFill>
                  <a:srgbClr val="FFFF00"/>
                </a:solidFill>
                <a:cs typeface="+mn-ea"/>
                <a:sym typeface="+mn-lt"/>
              </a:rPr>
              <a:t>73</a:t>
            </a:r>
            <a:r>
              <a:rPr sz="1400" dirty="0" smtClean="0">
                <a:solidFill>
                  <a:srgbClr val="FFFF00"/>
                </a:solidFill>
                <a:cs typeface="+mn-ea"/>
                <a:sym typeface="+mn-lt"/>
              </a:rPr>
              <a:t>个ETA</a:t>
            </a:r>
            <a:r>
              <a:rPr sz="1400" dirty="0" smtClean="0">
                <a:solidFill>
                  <a:schemeClr val="bg1"/>
                </a:solidFill>
                <a:cs typeface="+mn-ea"/>
                <a:sym typeface="+mn-lt"/>
              </a:rPr>
              <a:t>+</a:t>
            </a:r>
            <a:r>
              <a:rPr lang="en-US" sz="1400" dirty="0" smtClean="0">
                <a:solidFill>
                  <a:srgbClr val="FFFF00"/>
                </a:solidFill>
                <a:cs typeface="+mn-ea"/>
                <a:sym typeface="+mn-lt"/>
              </a:rPr>
              <a:t>57</a:t>
            </a:r>
            <a:r>
              <a:rPr sz="1400" dirty="0" smtClean="0">
                <a:solidFill>
                  <a:srgbClr val="FFFF00"/>
                </a:solidFill>
                <a:cs typeface="+mn-ea"/>
                <a:sym typeface="+mn-lt"/>
              </a:rPr>
              <a:t>个芯片值</a:t>
            </a:r>
            <a:endParaRPr sz="1400" dirty="0" smtClean="0">
              <a:solidFill>
                <a:srgbClr val="FFFF00"/>
              </a:solidFill>
              <a:cs typeface="+mn-ea"/>
              <a:sym typeface="+mn-lt"/>
            </a:endParaRPr>
          </a:p>
        </p:txBody>
      </p:sp>
      <p:sp>
        <p:nvSpPr>
          <p:cNvPr id="64" name="TextBox 40"/>
          <p:cNvSpPr txBox="1"/>
          <p:nvPr/>
        </p:nvSpPr>
        <p:spPr>
          <a:xfrm>
            <a:off x="6047501" y="2396693"/>
            <a:ext cx="2482215" cy="737235"/>
          </a:xfrm>
          <a:prstGeom prst="rect">
            <a:avLst/>
          </a:prstGeom>
          <a:noFill/>
        </p:spPr>
        <p:txBody>
          <a:bodyPr wrap="none" rtlCol="0">
            <a:spAutoFit/>
          </a:bodyPr>
          <a:lstStyle/>
          <a:p>
            <a:pPr marL="342900" indent="-342900" algn="ctr">
              <a:lnSpc>
                <a:spcPct val="150000"/>
              </a:lnSpc>
              <a:buFont typeface="Arial" panose="020B0604020202020204" pitchFamily="34" charset="0"/>
              <a:buChar char="•"/>
            </a:pPr>
            <a:r>
              <a:rPr lang="zh-CN" altLang="en-US" sz="1400" u="sng" dirty="0" smtClean="0">
                <a:solidFill>
                  <a:schemeClr val="bg1"/>
                </a:solidFill>
                <a:cs typeface="+mn-ea"/>
                <a:sym typeface="+mn-lt"/>
              </a:rPr>
              <a:t>每日挖矿收益：</a:t>
            </a:r>
            <a:endParaRPr lang="zh-CN" altLang="en-US" sz="1400" dirty="0" smtClean="0">
              <a:solidFill>
                <a:schemeClr val="bg1"/>
              </a:solidFill>
              <a:cs typeface="+mn-ea"/>
              <a:sym typeface="+mn-lt"/>
            </a:endParaRPr>
          </a:p>
          <a:p>
            <a:pPr marL="342900" indent="-342900" algn="ctr">
              <a:lnSpc>
                <a:spcPct val="150000"/>
              </a:lnSpc>
              <a:buFont typeface="Arial" panose="020B0604020202020204" pitchFamily="34" charset="0"/>
              <a:buChar char="•"/>
            </a:pPr>
            <a:r>
              <a:rPr lang="en-US" sz="1400" dirty="0" smtClean="0">
                <a:solidFill>
                  <a:srgbClr val="FFFF00"/>
                </a:solidFill>
                <a:cs typeface="+mn-ea"/>
                <a:sym typeface="+mn-lt"/>
              </a:rPr>
              <a:t>300</a:t>
            </a:r>
            <a:r>
              <a:rPr sz="1400" dirty="0" smtClean="0">
                <a:solidFill>
                  <a:srgbClr val="FFFF00"/>
                </a:solidFill>
                <a:cs typeface="+mn-ea"/>
                <a:sym typeface="+mn-lt"/>
              </a:rPr>
              <a:t>个ETA</a:t>
            </a:r>
            <a:r>
              <a:rPr sz="1400" dirty="0" smtClean="0">
                <a:solidFill>
                  <a:schemeClr val="bg1"/>
                </a:solidFill>
                <a:cs typeface="+mn-ea"/>
                <a:sym typeface="+mn-lt"/>
              </a:rPr>
              <a:t>+</a:t>
            </a:r>
            <a:r>
              <a:rPr lang="en-US" sz="1400" dirty="0" smtClean="0">
                <a:solidFill>
                  <a:srgbClr val="FFFF00"/>
                </a:solidFill>
                <a:cs typeface="+mn-ea"/>
                <a:sym typeface="+mn-lt"/>
              </a:rPr>
              <a:t>200</a:t>
            </a:r>
            <a:r>
              <a:rPr sz="1400" dirty="0" smtClean="0">
                <a:solidFill>
                  <a:srgbClr val="FFFF00"/>
                </a:solidFill>
                <a:cs typeface="+mn-ea"/>
                <a:sym typeface="+mn-lt"/>
              </a:rPr>
              <a:t>个芯片值</a:t>
            </a:r>
            <a:endParaRPr sz="1400" dirty="0" smtClean="0">
              <a:solidFill>
                <a:srgbClr val="FFFF00"/>
              </a:solidFill>
              <a:cs typeface="+mn-ea"/>
              <a:sym typeface="+mn-lt"/>
            </a:endParaRPr>
          </a:p>
        </p:txBody>
      </p:sp>
      <p:grpSp>
        <p:nvGrpSpPr>
          <p:cNvPr id="7" name="组合 6"/>
          <p:cNvGrpSpPr/>
          <p:nvPr/>
        </p:nvGrpSpPr>
        <p:grpSpPr>
          <a:xfrm>
            <a:off x="160655" y="38735"/>
            <a:ext cx="8982710" cy="733425"/>
            <a:chOff x="253" y="61"/>
            <a:chExt cx="14146" cy="1155"/>
          </a:xfrm>
        </p:grpSpPr>
        <p:cxnSp>
          <p:nvCxnSpPr>
            <p:cNvPr id="2" name="直接连接符 1"/>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6" name="图片 5" descr="QQ截图20180710211901"/>
            <p:cNvPicPr>
              <a:picLocks noChangeAspect="1"/>
            </p:cNvPicPr>
            <p:nvPr/>
          </p:nvPicPr>
          <p:blipFill>
            <a:blip r:embed="rId11"/>
            <a:stretch>
              <a:fillRect/>
            </a:stretch>
          </p:blipFill>
          <p:spPr>
            <a:xfrm>
              <a:off x="253" y="892"/>
              <a:ext cx="1063" cy="325"/>
            </a:xfrm>
            <a:prstGeom prst="rect">
              <a:avLst/>
            </a:prstGeom>
          </p:spPr>
        </p:pic>
        <p:pic>
          <p:nvPicPr>
            <p:cNvPr id="8" name="图片 7" descr="logo_副本"/>
            <p:cNvPicPr>
              <a:picLocks noChangeAspect="1"/>
            </p:cNvPicPr>
            <p:nvPr/>
          </p:nvPicPr>
          <p:blipFill>
            <a:blip r:embed="rId12"/>
            <a:srcRect b="28161"/>
            <a:stretch>
              <a:fillRect/>
            </a:stretch>
          </p:blipFill>
          <p:spPr>
            <a:xfrm>
              <a:off x="434" y="61"/>
              <a:ext cx="701" cy="700"/>
            </a:xfrm>
            <a:prstGeom prst="rect">
              <a:avLst/>
            </a:prstGeom>
          </p:spPr>
        </p:pic>
      </p:grpSp>
      <p:sp>
        <p:nvSpPr>
          <p:cNvPr id="9" name="矩形 8"/>
          <p:cNvSpPr/>
          <p:nvPr/>
        </p:nvSpPr>
        <p:spPr>
          <a:xfrm>
            <a:off x="6765609" y="12700"/>
            <a:ext cx="2438400" cy="398780"/>
          </a:xfrm>
          <a:prstGeom prst="rect">
            <a:avLst/>
          </a:prstGeom>
          <a:noFill/>
          <a:ln>
            <a:noFill/>
          </a:ln>
          <a:effectLst/>
        </p:spPr>
        <p:txBody>
          <a:bodyPr wrap="none" rtlCol="0" anchor="t">
            <a:spAutoFit/>
          </a:bodyPr>
          <a:p>
            <a:pPr algn="ctr"/>
            <a:r>
              <a:rPr 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矿机发售及配置</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6" name="文本框 15"/>
          <p:cNvSpPr txBox="1"/>
          <p:nvPr/>
        </p:nvSpPr>
        <p:spPr>
          <a:xfrm>
            <a:off x="899795" y="1227455"/>
            <a:ext cx="2171065" cy="506730"/>
          </a:xfrm>
          <a:prstGeom prst="rect">
            <a:avLst/>
          </a:prstGeom>
          <a:noFill/>
        </p:spPr>
        <p:txBody>
          <a:bodyPr wrap="square" rtlCol="0">
            <a:spAutoFit/>
          </a:bodyPr>
          <a:p>
            <a:pPr algn="l">
              <a:lnSpc>
                <a:spcPct val="150000"/>
              </a:lnSpc>
            </a:pPr>
            <a:r>
              <a:rPr lang="en-US" altLang="zh-CN">
                <a:gradFill>
                  <a:gsLst>
                    <a:gs pos="10000">
                      <a:srgbClr val="FF0000"/>
                    </a:gs>
                    <a:gs pos="58000">
                      <a:srgbClr val="FFFF00"/>
                    </a:gs>
                    <a:gs pos="34000">
                      <a:srgbClr val="00B0F0"/>
                    </a:gs>
                    <a:gs pos="100000">
                      <a:schemeClr val="accent6"/>
                    </a:gs>
                    <a:gs pos="100000">
                      <a:srgbClr val="035C7D"/>
                    </a:gs>
                  </a:gsLst>
                  <a:lin ang="10800000" scaled="0"/>
                </a:gradFill>
              </a:rPr>
              <a:t>V1</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银矿（</a:t>
            </a:r>
            <a:r>
              <a:rPr lang="en-US" altLang="zh-CN">
                <a:solidFill>
                  <a:schemeClr val="tx1"/>
                </a:solidFill>
              </a:rPr>
              <a:t>3000M</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a:t>
            </a:r>
            <a:endParaRPr lang="zh-CN" altLang="en-US">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7" name="文本框 16"/>
          <p:cNvSpPr txBox="1"/>
          <p:nvPr/>
        </p:nvSpPr>
        <p:spPr>
          <a:xfrm>
            <a:off x="3513455" y="1227455"/>
            <a:ext cx="2171065" cy="506730"/>
          </a:xfrm>
          <a:prstGeom prst="rect">
            <a:avLst/>
          </a:prstGeom>
          <a:noFill/>
        </p:spPr>
        <p:txBody>
          <a:bodyPr wrap="square" rtlCol="0">
            <a:spAutoFit/>
          </a:bodyPr>
          <a:p>
            <a:pPr algn="l">
              <a:lnSpc>
                <a:spcPct val="150000"/>
              </a:lnSpc>
            </a:pPr>
            <a:r>
              <a:rPr lang="en-US" altLang="zh-CN">
                <a:gradFill>
                  <a:gsLst>
                    <a:gs pos="10000">
                      <a:srgbClr val="FF0000"/>
                    </a:gs>
                    <a:gs pos="58000">
                      <a:srgbClr val="FFFF00"/>
                    </a:gs>
                    <a:gs pos="34000">
                      <a:srgbClr val="00B0F0"/>
                    </a:gs>
                    <a:gs pos="100000">
                      <a:schemeClr val="accent6"/>
                    </a:gs>
                    <a:gs pos="100000">
                      <a:srgbClr val="035C7D"/>
                    </a:gs>
                  </a:gsLst>
                  <a:lin ang="10800000" scaled="0"/>
                </a:gradFill>
              </a:rPr>
              <a:t>V2</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金矿（</a:t>
            </a:r>
            <a:r>
              <a:rPr lang="en-US" altLang="zh-CN">
                <a:solidFill>
                  <a:schemeClr val="tx1"/>
                </a:solidFill>
              </a:rPr>
              <a:t>10000M</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a:t>
            </a:r>
            <a:endParaRPr lang="zh-CN" altLang="en-US">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19" name="文本框 18"/>
          <p:cNvSpPr txBox="1"/>
          <p:nvPr/>
        </p:nvSpPr>
        <p:spPr>
          <a:xfrm>
            <a:off x="6229350" y="1227455"/>
            <a:ext cx="2171065" cy="506730"/>
          </a:xfrm>
          <a:prstGeom prst="rect">
            <a:avLst/>
          </a:prstGeom>
          <a:noFill/>
        </p:spPr>
        <p:txBody>
          <a:bodyPr wrap="square" rtlCol="0">
            <a:spAutoFit/>
          </a:bodyPr>
          <a:p>
            <a:pPr algn="l">
              <a:lnSpc>
                <a:spcPct val="150000"/>
              </a:lnSpc>
            </a:pPr>
            <a:r>
              <a:rPr lang="en-US" altLang="zh-CN">
                <a:gradFill>
                  <a:gsLst>
                    <a:gs pos="10000">
                      <a:srgbClr val="FF0000"/>
                    </a:gs>
                    <a:gs pos="58000">
                      <a:srgbClr val="FFFF00"/>
                    </a:gs>
                    <a:gs pos="34000">
                      <a:srgbClr val="00B0F0"/>
                    </a:gs>
                    <a:gs pos="100000">
                      <a:schemeClr val="accent6"/>
                    </a:gs>
                    <a:gs pos="100000">
                      <a:srgbClr val="035C7D"/>
                    </a:gs>
                  </a:gsLst>
                  <a:lin ang="10800000" scaled="0"/>
                </a:gradFill>
              </a:rPr>
              <a:t>V3</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钻矿（</a:t>
            </a:r>
            <a:r>
              <a:rPr lang="en-US" altLang="zh-CN">
                <a:solidFill>
                  <a:schemeClr val="tx1"/>
                </a:solidFill>
              </a:rPr>
              <a:t>30000M</a:t>
            </a:r>
            <a:r>
              <a:rPr lang="zh-CN" altLang="en-US">
                <a:gradFill>
                  <a:gsLst>
                    <a:gs pos="10000">
                      <a:srgbClr val="FF0000"/>
                    </a:gs>
                    <a:gs pos="58000">
                      <a:srgbClr val="FFFF00"/>
                    </a:gs>
                    <a:gs pos="34000">
                      <a:srgbClr val="00B0F0"/>
                    </a:gs>
                    <a:gs pos="100000">
                      <a:schemeClr val="accent6"/>
                    </a:gs>
                    <a:gs pos="100000">
                      <a:srgbClr val="035C7D"/>
                    </a:gs>
                  </a:gsLst>
                  <a:lin ang="10800000" scaled="0"/>
                </a:gradFill>
              </a:rPr>
              <a:t>）</a:t>
            </a:r>
            <a:endParaRPr lang="zh-CN" altLang="en-US">
              <a:gradFill>
                <a:gsLst>
                  <a:gs pos="10000">
                    <a:srgbClr val="FF0000"/>
                  </a:gs>
                  <a:gs pos="58000">
                    <a:srgbClr val="FFFF00"/>
                  </a:gs>
                  <a:gs pos="34000">
                    <a:srgbClr val="00B0F0"/>
                  </a:gs>
                  <a:gs pos="100000">
                    <a:schemeClr val="accent6"/>
                  </a:gs>
                  <a:gs pos="100000">
                    <a:srgbClr val="035C7D"/>
                  </a:gs>
                </a:gsLst>
                <a:lin ang="10800000" scaled="0"/>
              </a:gra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5" grpId="0" bldLvl="0" animBg="1"/>
      <p:bldP spid="18" grpId="0" bldLvl="0" animBg="1"/>
      <p:bldP spid="41" grpId="0"/>
      <p:bldP spid="42" grpId="0"/>
      <p:bldP spid="3" grpId="0"/>
      <p:bldP spid="4" grpId="0"/>
      <p:bldP spid="5" grpId="0"/>
      <p:bldP spid="39" grpId="0"/>
      <p:bldP spid="52" grpId="0"/>
      <p:bldP spid="53" grpId="0"/>
      <p:bldP spid="54" grpId="0"/>
      <p:bldP spid="58" grpId="0"/>
      <p:bldP spid="60" grpId="0"/>
      <p:bldP spid="61" grpId="0"/>
      <p:bldP spid="62"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cxnSp>
        <p:nvCxnSpPr>
          <p:cNvPr id="14" name="直接连接符 13"/>
          <p:cNvCxnSpPr/>
          <p:nvPr/>
        </p:nvCxnSpPr>
        <p:spPr>
          <a:xfrm>
            <a:off x="2308338" y="914152"/>
            <a:ext cx="536404" cy="1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5" name="直接连接符 14"/>
          <p:cNvCxnSpPr/>
          <p:nvPr/>
        </p:nvCxnSpPr>
        <p:spPr>
          <a:xfrm>
            <a:off x="1744980" y="1593215"/>
            <a:ext cx="57340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直接连接符 15"/>
          <p:cNvCxnSpPr/>
          <p:nvPr/>
        </p:nvCxnSpPr>
        <p:spPr>
          <a:xfrm>
            <a:off x="2308225" y="2199640"/>
            <a:ext cx="5359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直接连接符 17"/>
          <p:cNvCxnSpPr/>
          <p:nvPr/>
        </p:nvCxnSpPr>
        <p:spPr>
          <a:xfrm flipH="1">
            <a:off x="2308338" y="902970"/>
            <a:ext cx="0" cy="1308735"/>
          </a:xfrm>
          <a:prstGeom prst="line">
            <a:avLst/>
          </a:prstGeom>
        </p:spPr>
        <p:style>
          <a:lnRef idx="2">
            <a:schemeClr val="accent3"/>
          </a:lnRef>
          <a:fillRef idx="0">
            <a:schemeClr val="accent3"/>
          </a:fillRef>
          <a:effectRef idx="1">
            <a:schemeClr val="accent3"/>
          </a:effectRef>
          <a:fontRef idx="minor">
            <a:schemeClr val="tx1"/>
          </a:fontRef>
        </p:style>
      </p:cxnSp>
      <p:sp>
        <p:nvSpPr>
          <p:cNvPr id="11" name="椭圆 10"/>
          <p:cNvSpPr/>
          <p:nvPr/>
        </p:nvSpPr>
        <p:spPr>
          <a:xfrm>
            <a:off x="2892015" y="583565"/>
            <a:ext cx="735965" cy="716280"/>
          </a:xfrm>
          <a:prstGeom prst="ellipse">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rgbClr val="FF0000"/>
              </a:solidFill>
              <a:cs typeface="+mn-ea"/>
              <a:sym typeface="+mn-lt"/>
            </a:endParaRPr>
          </a:p>
        </p:txBody>
      </p:sp>
      <p:sp>
        <p:nvSpPr>
          <p:cNvPr id="19" name="TextBox 18"/>
          <p:cNvSpPr txBox="1"/>
          <p:nvPr/>
        </p:nvSpPr>
        <p:spPr>
          <a:xfrm>
            <a:off x="2892015" y="772658"/>
            <a:ext cx="732155" cy="337185"/>
          </a:xfrm>
          <a:prstGeom prst="rect">
            <a:avLst/>
          </a:prstGeom>
          <a:noFill/>
        </p:spPr>
        <p:txBody>
          <a:bodyPr wrap="none" rtlCol="0">
            <a:spAutoFit/>
          </a:bodyPr>
          <a:lstStyle/>
          <a:p>
            <a:pPr algn="l"/>
            <a:r>
              <a:rPr lang="en-US" altLang="zh-CN" sz="16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社区</a:t>
            </a:r>
            <a:endParaRPr lang="zh-CN" altLang="en-US" sz="1600" dirty="0">
              <a:solidFill>
                <a:srgbClr val="7030A0"/>
              </a:solidFill>
              <a:cs typeface="+mn-ea"/>
              <a:sym typeface="+mn-lt"/>
            </a:endParaRPr>
          </a:p>
        </p:txBody>
      </p:sp>
      <p:sp>
        <p:nvSpPr>
          <p:cNvPr id="2" name="矩形 1"/>
          <p:cNvSpPr/>
          <p:nvPr/>
        </p:nvSpPr>
        <p:spPr>
          <a:xfrm>
            <a:off x="544195" y="1332230"/>
            <a:ext cx="1200785" cy="5213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TextBox 21"/>
          <p:cNvSpPr txBox="1"/>
          <p:nvPr/>
        </p:nvSpPr>
        <p:spPr>
          <a:xfrm>
            <a:off x="554264" y="1332414"/>
            <a:ext cx="1249680" cy="521970"/>
          </a:xfrm>
          <a:prstGeom prst="rect">
            <a:avLst/>
          </a:prstGeom>
          <a:noFill/>
        </p:spPr>
        <p:txBody>
          <a:bodyPr wrap="none" rtlCol="0">
            <a:spAutoFit/>
          </a:bodyPr>
          <a:lstStyle/>
          <a:p>
            <a:pPr algn="ctr"/>
            <a:r>
              <a:rPr lang="zh-CN" altLang="en-US" sz="2800" smtClean="0">
                <a:solidFill>
                  <a:schemeClr val="tx2"/>
                </a:solidFill>
                <a:cs typeface="+mn-ea"/>
                <a:sym typeface="+mn-lt"/>
              </a:rPr>
              <a:t>主矿机</a:t>
            </a:r>
            <a:endParaRPr lang="zh-CN" altLang="en-US" sz="2800" dirty="0" smtClean="0">
              <a:solidFill>
                <a:schemeClr val="tx2"/>
              </a:solidFill>
              <a:cs typeface="+mn-ea"/>
              <a:sym typeface="+mn-lt"/>
            </a:endParaRPr>
          </a:p>
        </p:txBody>
      </p:sp>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3" name="矩形 2"/>
          <p:cNvSpPr/>
          <p:nvPr/>
        </p:nvSpPr>
        <p:spPr>
          <a:xfrm>
            <a:off x="6892609" y="12700"/>
            <a:ext cx="2184400" cy="398780"/>
          </a:xfrm>
          <a:prstGeom prst="rect">
            <a:avLst/>
          </a:prstGeom>
          <a:noFill/>
          <a:ln>
            <a:noFill/>
          </a:ln>
          <a:effectLst/>
        </p:spPr>
        <p:txBody>
          <a:bodyPr wrap="none" rtlCol="0" anchor="t">
            <a:spAutoFit/>
          </a:bodyPr>
          <a:p>
            <a:pPr algn="ctr"/>
            <a:r>
              <a:rPr 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奖励推广计划</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8" name="椭圆 7"/>
          <p:cNvSpPr/>
          <p:nvPr/>
        </p:nvSpPr>
        <p:spPr>
          <a:xfrm>
            <a:off x="2892015" y="1743075"/>
            <a:ext cx="735965" cy="716280"/>
          </a:xfrm>
          <a:prstGeom prst="ellipse">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en-US" altLang="zh-CN" dirty="0">
              <a:solidFill>
                <a:srgbClr val="FF0000"/>
              </a:solidFill>
              <a:cs typeface="+mn-ea"/>
              <a:sym typeface="+mn-lt"/>
            </a:endParaRPr>
          </a:p>
        </p:txBody>
      </p:sp>
      <p:sp>
        <p:nvSpPr>
          <p:cNvPr id="10" name="TextBox 18"/>
          <p:cNvSpPr txBox="1"/>
          <p:nvPr/>
        </p:nvSpPr>
        <p:spPr>
          <a:xfrm>
            <a:off x="2892015" y="1932168"/>
            <a:ext cx="716915" cy="337185"/>
          </a:xfrm>
          <a:prstGeom prst="rect">
            <a:avLst/>
          </a:prstGeom>
          <a:noFill/>
        </p:spPr>
        <p:txBody>
          <a:bodyPr wrap="none" rtlCol="0">
            <a:spAutoFit/>
          </a:bodyPr>
          <a:p>
            <a:pPr algn="l"/>
            <a:r>
              <a:rPr lang="en-US" altLang="zh-CN" sz="1600"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社区</a:t>
            </a:r>
            <a:endParaRPr lang="zh-CN" altLang="en-US" sz="1600" dirty="0">
              <a:solidFill>
                <a:schemeClr val="accent6"/>
              </a:solidFill>
              <a:cs typeface="+mn-ea"/>
              <a:sym typeface="+mn-lt"/>
            </a:endParaRPr>
          </a:p>
        </p:txBody>
      </p:sp>
      <p:sp>
        <p:nvSpPr>
          <p:cNvPr id="76" name="圆角矩形 15"/>
          <p:cNvSpPr/>
          <p:nvPr/>
        </p:nvSpPr>
        <p:spPr>
          <a:xfrm>
            <a:off x="3676650" y="629285"/>
            <a:ext cx="2870835" cy="571500"/>
          </a:xfrm>
          <a:prstGeom prst="roundRect">
            <a:avLst/>
          </a:prstGeom>
        </p:spPr>
        <p:style>
          <a:lnRef idx="0">
            <a:schemeClr val="accent4"/>
          </a:lnRef>
          <a:fillRef idx="3">
            <a:schemeClr val="accent4"/>
          </a:fillRef>
          <a:effectRef idx="3">
            <a:schemeClr val="accent4"/>
          </a:effectRef>
          <a:fontRef idx="minor">
            <a:schemeClr val="lt1"/>
          </a:fontRef>
        </p:style>
        <p:txBody>
          <a:bodyPr anchor="ctr"/>
          <a:p>
            <a:pPr algn="ctr" fontAlgn="auto"/>
            <a:endParaRPr lang="en-US" altLang="zh-CN" noProof="1">
              <a:cs typeface="+mn-ea"/>
              <a:sym typeface="+mn-lt"/>
            </a:endParaRPr>
          </a:p>
          <a:p>
            <a:pPr algn="ctr" fontAlgn="auto"/>
            <a:r>
              <a:rPr lang="zh-CN" altLang="en-US" noProof="1">
                <a:cs typeface="+mn-ea"/>
                <a:sym typeface="+mn-lt"/>
              </a:rPr>
              <a:t>总产量</a:t>
            </a:r>
            <a:r>
              <a:rPr lang="en-US" noProof="1">
                <a:cs typeface="+mn-ea"/>
                <a:sym typeface="+mn-lt"/>
              </a:rPr>
              <a:t>15000</a:t>
            </a:r>
            <a:r>
              <a:rPr lang="zh-CN" altLang="en-US" sz="1400" noProof="1">
                <a:cs typeface="+mn-ea"/>
                <a:sym typeface="+mn-lt"/>
              </a:rPr>
              <a:t>（</a:t>
            </a:r>
            <a:r>
              <a:rPr lang="en-US" altLang="zh-CN" sz="1400" noProof="1">
                <a:cs typeface="+mn-ea"/>
                <a:sym typeface="+mn-lt"/>
              </a:rPr>
              <a:t>ETA+</a:t>
            </a:r>
            <a:r>
              <a:rPr lang="zh-CN" altLang="en-US" sz="1400" noProof="1">
                <a:cs typeface="+mn-ea"/>
                <a:sym typeface="+mn-lt"/>
              </a:rPr>
              <a:t>芯片值）</a:t>
            </a:r>
            <a:endParaRPr lang="en-US" altLang="zh-CN" noProof="1">
              <a:cs typeface="+mn-ea"/>
              <a:sym typeface="+mn-lt"/>
            </a:endParaRPr>
          </a:p>
          <a:p>
            <a:pPr algn="ctr" fontAlgn="auto"/>
            <a:endParaRPr lang="zh-CN" altLang="en-US" noProof="1">
              <a:cs typeface="+mn-ea"/>
              <a:sym typeface="+mn-lt"/>
            </a:endParaRPr>
          </a:p>
        </p:txBody>
      </p:sp>
      <p:sp>
        <p:nvSpPr>
          <p:cNvPr id="79" name="圆角矩形 15"/>
          <p:cNvSpPr/>
          <p:nvPr/>
        </p:nvSpPr>
        <p:spPr>
          <a:xfrm>
            <a:off x="3676650" y="1815465"/>
            <a:ext cx="2858135" cy="571500"/>
          </a:xfrm>
          <a:prstGeom prst="roundRect">
            <a:avLst/>
          </a:prstGeom>
        </p:spPr>
        <p:style>
          <a:lnRef idx="0">
            <a:schemeClr val="accent4"/>
          </a:lnRef>
          <a:fillRef idx="3">
            <a:schemeClr val="accent4"/>
          </a:fillRef>
          <a:effectRef idx="3">
            <a:schemeClr val="accent4"/>
          </a:effectRef>
          <a:fontRef idx="minor">
            <a:schemeClr val="lt1"/>
          </a:fontRef>
        </p:style>
        <p:txBody>
          <a:bodyPr anchor="ctr"/>
          <a:p>
            <a:pPr algn="ctr" fontAlgn="auto"/>
            <a:r>
              <a:rPr lang="zh-CN" altLang="en-US">
                <a:cs typeface="+mn-ea"/>
                <a:sym typeface="+mn-lt"/>
              </a:rPr>
              <a:t>总产量</a:t>
            </a:r>
            <a:r>
              <a:rPr lang="en-US">
                <a:cs typeface="+mn-ea"/>
                <a:sym typeface="+mn-lt"/>
              </a:rPr>
              <a:t>10000</a:t>
            </a:r>
            <a:r>
              <a:rPr lang="zh-CN" altLang="en-US" sz="1400">
                <a:cs typeface="+mn-ea"/>
                <a:sym typeface="+mn-lt"/>
              </a:rPr>
              <a:t>（</a:t>
            </a:r>
            <a:r>
              <a:rPr lang="en-US" altLang="zh-CN" sz="1400">
                <a:cs typeface="+mn-ea"/>
                <a:sym typeface="+mn-lt"/>
              </a:rPr>
              <a:t>ETA+</a:t>
            </a:r>
            <a:r>
              <a:rPr lang="zh-CN" altLang="en-US" sz="1400">
                <a:cs typeface="+mn-ea"/>
                <a:sym typeface="+mn-lt"/>
              </a:rPr>
              <a:t>芯片值）</a:t>
            </a:r>
            <a:endParaRPr lang="zh-CN" altLang="en-US" sz="1400" noProof="1">
              <a:cs typeface="+mn-ea"/>
              <a:sym typeface="+mn-lt"/>
            </a:endParaRPr>
          </a:p>
        </p:txBody>
      </p:sp>
      <p:sp>
        <p:nvSpPr>
          <p:cNvPr id="82" name="圆角矩形 15"/>
          <p:cNvSpPr/>
          <p:nvPr/>
        </p:nvSpPr>
        <p:spPr>
          <a:xfrm>
            <a:off x="554355" y="2590165"/>
            <a:ext cx="8364855" cy="788035"/>
          </a:xfrm>
          <a:prstGeom prst="roundRect">
            <a:avLst/>
          </a:prstGeom>
        </p:spPr>
        <p:style>
          <a:lnRef idx="3">
            <a:schemeClr val="lt1"/>
          </a:lnRef>
          <a:fillRef idx="1">
            <a:schemeClr val="accent3"/>
          </a:fillRef>
          <a:effectRef idx="1">
            <a:schemeClr val="accent3"/>
          </a:effectRef>
          <a:fontRef idx="minor">
            <a:schemeClr val="lt1"/>
          </a:fontRef>
        </p:style>
        <p:txBody>
          <a:bodyPr anchor="ctr"/>
          <a:p>
            <a:pPr algn="ctr" fontAlgn="auto"/>
            <a:endParaRPr lang="zh-CN" altLang="en-US" noProof="1">
              <a:cs typeface="+mn-ea"/>
              <a:sym typeface="+mn-lt"/>
            </a:endParaRPr>
          </a:p>
        </p:txBody>
      </p:sp>
      <p:sp>
        <p:nvSpPr>
          <p:cNvPr id="17" name="TextBox 8"/>
          <p:cNvSpPr txBox="1"/>
          <p:nvPr/>
        </p:nvSpPr>
        <p:spPr>
          <a:xfrm>
            <a:off x="893445" y="3088640"/>
            <a:ext cx="7447280" cy="245745"/>
          </a:xfrm>
          <a:prstGeom prst="rect">
            <a:avLst/>
          </a:prstGeom>
          <a:noFill/>
        </p:spPr>
        <p:txBody>
          <a:bodyPr wrap="square" lIns="0" tIns="0" rIns="0" bIns="0" rtlCol="0" anchor="ctr">
            <a:spAutoFit/>
          </a:bodyPr>
          <a:p>
            <a:pPr algn="l">
              <a:lnSpc>
                <a:spcPct val="100000"/>
              </a:lnSpc>
            </a:pPr>
            <a:r>
              <a:rPr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取</a:t>
            </a:r>
            <a:r>
              <a:rPr lang="en-US" sz="16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社区</a:t>
            </a:r>
            <a:r>
              <a:rPr sz="1600" u="sng"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10000×20%</a:t>
            </a:r>
            <a:r>
              <a:rPr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=等于每日产出</a:t>
            </a:r>
            <a:r>
              <a:rPr sz="1600" u="sng"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2000</a:t>
            </a:r>
            <a:r>
              <a:rPr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个芯片值</a:t>
            </a:r>
            <a:r>
              <a:rPr lang="zh-CN"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r>
              <a:rPr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芯片值只能用于激活矿机使用。</a:t>
            </a:r>
            <a:endParaRPr sz="16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8"/>
          <p:cNvSpPr txBox="1"/>
          <p:nvPr/>
        </p:nvSpPr>
        <p:spPr>
          <a:xfrm>
            <a:off x="2091690" y="2635885"/>
            <a:ext cx="5666105" cy="276860"/>
          </a:xfrm>
          <a:prstGeom prst="rect">
            <a:avLst/>
          </a:prstGeom>
          <a:noFill/>
        </p:spPr>
        <p:txBody>
          <a:bodyPr wrap="square" lIns="0" tIns="0" rIns="0" bIns="0" rtlCol="0" anchor="ctr">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社区</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产量</a:t>
            </a:r>
            <a:r>
              <a:rPr lang="en-US" altLang="zh-CN" b="1"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社区、</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则每天按照</a:t>
            </a:r>
            <a:r>
              <a:rPr lang="en-US" altLang="zh-CN"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rPr>
              <a:t>社区</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的算力计算收益。</a:t>
            </a:r>
            <a:endParaRPr lang="zh-CN" altLang="en-US" dirty="0" smtClean="0">
              <a:solidFill>
                <a:schemeClr val="accent6">
                  <a:lumMod val="60000"/>
                  <a:lumOff val="4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8" name="组合 47"/>
          <p:cNvGrpSpPr/>
          <p:nvPr/>
        </p:nvGrpSpPr>
        <p:grpSpPr>
          <a:xfrm>
            <a:off x="554319" y="3542092"/>
            <a:ext cx="8441055" cy="1221167"/>
            <a:chOff x="873" y="5423"/>
            <a:chExt cx="12929" cy="2390"/>
          </a:xfrm>
        </p:grpSpPr>
        <p:sp>
          <p:nvSpPr>
            <p:cNvPr id="39" name="圆角矩形 38"/>
            <p:cNvSpPr/>
            <p:nvPr/>
          </p:nvSpPr>
          <p:spPr>
            <a:xfrm>
              <a:off x="873" y="5423"/>
              <a:ext cx="12929" cy="2390"/>
            </a:xfrm>
            <a:prstGeom prst="roundRect">
              <a:avLst/>
            </a:prstGeom>
            <a:solidFill>
              <a:srgbClr val="3FAD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a:p>
          </p:txBody>
        </p:sp>
        <p:sp>
          <p:nvSpPr>
            <p:cNvPr id="40" name="TextBox 17"/>
            <p:cNvSpPr txBox="1"/>
            <p:nvPr/>
          </p:nvSpPr>
          <p:spPr>
            <a:xfrm>
              <a:off x="6096" y="5423"/>
              <a:ext cx="1855" cy="480"/>
            </a:xfrm>
            <a:prstGeom prst="rect">
              <a:avLst/>
            </a:prstGeom>
            <a:solidFill>
              <a:srgbClr val="002060"/>
            </a:solidFill>
          </p:spPr>
          <p:txBody>
            <a:bodyPr wrap="square" rtlCol="0">
              <a:spAutoFit/>
            </a:bodyPr>
            <a:p>
              <a:pPr algn="l"/>
              <a:r>
                <a:rPr sz="10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社区奖励封顶机制</a:t>
              </a:r>
              <a:endParaRPr sz="10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17"/>
            <p:cNvSpPr txBox="1"/>
            <p:nvPr/>
          </p:nvSpPr>
          <p:spPr>
            <a:xfrm>
              <a:off x="1349" y="5893"/>
              <a:ext cx="12270" cy="539"/>
            </a:xfrm>
            <a:prstGeom prst="rect">
              <a:avLst/>
            </a:prstGeom>
            <a:noFill/>
          </p:spPr>
          <p:txBody>
            <a:bodyPr wrap="square" rtlCol="0">
              <a:spAutoFit/>
            </a:bodyPr>
            <a:p>
              <a:pPr algn="l"/>
              <a:r>
                <a:rPr sz="1200"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V1</a:t>
              </a:r>
              <a:r>
                <a:rPr lang="zh-CN"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最高奖励</a:t>
              </a:r>
              <a:r>
                <a:rPr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9000</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芯片值，如需继续获取奖励芯片值必须再次复投矿机成本的100%（</a:t>
              </a:r>
              <a:r>
                <a:rPr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1500ETA</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1500芯片值</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sz="12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TextBox 17"/>
            <p:cNvSpPr txBox="1"/>
            <p:nvPr/>
          </p:nvSpPr>
          <p:spPr>
            <a:xfrm>
              <a:off x="1349" y="6440"/>
              <a:ext cx="12370" cy="539"/>
            </a:xfrm>
            <a:prstGeom prst="rect">
              <a:avLst/>
            </a:prstGeom>
            <a:noFill/>
          </p:spPr>
          <p:txBody>
            <a:bodyPr wrap="square" rtlCol="0">
              <a:spAutoFit/>
            </a:bodyPr>
            <a:p>
              <a:pPr algn="l"/>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V</a:t>
              </a:r>
              <a:r>
                <a:rPr lang="en-US"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最高奖励</a:t>
              </a:r>
              <a:r>
                <a:rPr lang="en-US"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30</a:t>
              </a:r>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000</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芯片值，如需继续获取奖励芯片值必须再次复投矿机成本的100%（</a:t>
              </a:r>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50</a:t>
              </a:r>
              <a:r>
                <a:rPr lang="en-US"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0</a:t>
              </a:r>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0ETA</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50</a:t>
              </a:r>
              <a:r>
                <a:rPr lang="en-US"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0</a:t>
              </a:r>
              <a:r>
                <a:rPr sz="1200" dirty="0" smtClean="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0芯片值</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sz="12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17"/>
            <p:cNvSpPr txBox="1"/>
            <p:nvPr/>
          </p:nvSpPr>
          <p:spPr>
            <a:xfrm>
              <a:off x="1349" y="7011"/>
              <a:ext cx="12343" cy="539"/>
            </a:xfrm>
            <a:prstGeom prst="rect">
              <a:avLst/>
            </a:prstGeom>
            <a:noFill/>
          </p:spPr>
          <p:txBody>
            <a:bodyPr wrap="square" rtlCol="0">
              <a:spAutoFit/>
            </a:bodyPr>
            <a:p>
              <a:pPr algn="l"/>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V</a:t>
              </a:r>
              <a:r>
                <a:rPr lang="en-US"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最高奖励</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90</a:t>
              </a:r>
              <a:r>
                <a:rPr lang="en-US"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00</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芯片值，如需继续获取奖励芯片值必须再次复投矿机成本的100%（</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15</a:t>
              </a:r>
              <a:r>
                <a:rPr lang="en-US"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00ETA</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15</a:t>
              </a:r>
              <a:r>
                <a:rPr lang="en-US"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a:t>
              </a:r>
              <a:r>
                <a:rPr sz="12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00芯片值</a:t>
              </a:r>
              <a:r>
                <a:rPr sz="12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sz="12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193540" y="1068705"/>
            <a:ext cx="3860165" cy="1322070"/>
          </a:xfrm>
          <a:prstGeom prst="rect">
            <a:avLst/>
          </a:prstGeom>
        </p:spPr>
        <p:txBody>
          <a:bodyPr wrap="squar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err="1" smtClean="0">
                <a:solidFill>
                  <a:schemeClr val="bg1"/>
                </a:solidFill>
                <a:latin typeface="微软雅黑" panose="020B0503020204020204" pitchFamily="34" charset="-122"/>
                <a:ea typeface="微软雅黑" panose="020B0503020204020204" pitchFamily="34" charset="-122"/>
              </a:rPr>
              <a:t>Bramo</a:t>
            </a:r>
            <a:r>
              <a:rPr lang="zh-CN" altLang="en-US" sz="1600" b="1" dirty="0" smtClean="0">
                <a:solidFill>
                  <a:schemeClr val="bg1"/>
                </a:solidFill>
                <a:latin typeface="微软雅黑" panose="020B0503020204020204" pitchFamily="34" charset="-122"/>
                <a:ea typeface="微软雅黑" panose="020B0503020204020204" pitchFamily="34" charset="-122"/>
              </a:rPr>
              <a:t>区块资本联合创始人</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en-US" altLang="zh-CN" sz="1600" b="1" dirty="0">
                <a:solidFill>
                  <a:schemeClr val="bg1"/>
                </a:solidFill>
                <a:latin typeface="微软雅黑" panose="020B0503020204020204" pitchFamily="34" charset="-122"/>
                <a:ea typeface="微软雅黑" panose="020B0503020204020204" pitchFamily="34" charset="-122"/>
              </a:rPr>
              <a:t>-Fintech</a:t>
            </a:r>
            <a:r>
              <a:rPr lang="zh-CN" altLang="en-US" sz="1600" b="1" dirty="0" smtClean="0">
                <a:solidFill>
                  <a:schemeClr val="bg1"/>
                </a:solidFill>
                <a:latin typeface="微软雅黑" panose="020B0503020204020204" pitchFamily="34" charset="-122"/>
                <a:ea typeface="微软雅黑" panose="020B0503020204020204" pitchFamily="34" charset="-122"/>
              </a:rPr>
              <a:t>工程师</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en-US" altLang="zh-CN"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rPr>
              <a:t>新加坡国立大学计算机硕士</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en-US" altLang="zh-CN" sz="1600" b="1" dirty="0" smtClean="0">
                <a:solidFill>
                  <a:schemeClr val="bg1"/>
                </a:solidFill>
                <a:latin typeface="微软雅黑" panose="020B0503020204020204" pitchFamily="34" charset="-122"/>
                <a:ea typeface="微软雅黑" panose="020B0503020204020204" pitchFamily="34" charset="-122"/>
              </a:rPr>
              <a:t>-</a:t>
            </a:r>
            <a:r>
              <a:rPr lang="zh-CN" altLang="zh-CN" sz="1600" b="1" dirty="0">
                <a:solidFill>
                  <a:schemeClr val="bg1"/>
                </a:solidFill>
                <a:latin typeface="微软雅黑" panose="020B0503020204020204" pitchFamily="34" charset="-122"/>
                <a:ea typeface="微软雅黑" panose="020B0503020204020204" pitchFamily="34" charset="-122"/>
              </a:rPr>
              <a:t>伦敦大学</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zh-CN" sz="1600" b="1" dirty="0">
                <a:solidFill>
                  <a:schemeClr val="bg1"/>
                </a:solidFill>
                <a:latin typeface="微软雅黑" panose="020B0503020204020204" pitchFamily="34" charset="-122"/>
                <a:ea typeface="微软雅黑" panose="020B0503020204020204" pitchFamily="34" charset="-122"/>
              </a:rPr>
              <a:t>时空实验室</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zh-CN" sz="1600" b="1" dirty="0">
                <a:solidFill>
                  <a:schemeClr val="bg1"/>
                </a:solidFill>
                <a:latin typeface="微软雅黑" panose="020B0503020204020204" pitchFamily="34" charset="-122"/>
                <a:ea typeface="微软雅黑" panose="020B0503020204020204" pitchFamily="34" charset="-122"/>
              </a:rPr>
              <a:t>大数据研究员</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en-US" altLang="zh-CN" sz="1600" b="1" dirty="0" smtClean="0">
                <a:solidFill>
                  <a:schemeClr val="bg1"/>
                </a:solidFill>
                <a:latin typeface="微软雅黑" panose="020B0503020204020204" pitchFamily="34" charset="-122"/>
                <a:ea typeface="微软雅黑" panose="020B0503020204020204" pitchFamily="34" charset="-122"/>
              </a:rPr>
              <a:t>-</a:t>
            </a:r>
            <a:r>
              <a:rPr lang="zh-CN" altLang="zh-CN" sz="1600" b="1" dirty="0">
                <a:solidFill>
                  <a:schemeClr val="bg1"/>
                </a:solidFill>
                <a:latin typeface="微软雅黑" panose="020B0503020204020204" pitchFamily="34" charset="-122"/>
                <a:ea typeface="微软雅黑" panose="020B0503020204020204" pitchFamily="34" charset="-122"/>
              </a:rPr>
              <a:t>欧洲区块链合作</a:t>
            </a:r>
            <a:r>
              <a:rPr lang="zh-CN" altLang="zh-CN" sz="1600" b="1" dirty="0" smtClean="0">
                <a:solidFill>
                  <a:schemeClr val="bg1"/>
                </a:solidFill>
                <a:latin typeface="微软雅黑" panose="020B0503020204020204" pitchFamily="34" charset="-122"/>
                <a:ea typeface="微软雅黑" panose="020B0503020204020204" pitchFamily="34" charset="-122"/>
              </a:rPr>
              <a:t>组织</a:t>
            </a:r>
            <a:r>
              <a:rPr lang="zh-CN" altLang="en-US" sz="1600" b="1" dirty="0" smtClean="0">
                <a:solidFill>
                  <a:schemeClr val="bg1"/>
                </a:solidFill>
                <a:latin typeface="微软雅黑" panose="020B0503020204020204" pitchFamily="34" charset="-122"/>
                <a:ea typeface="微软雅黑" panose="020B0503020204020204" pitchFamily="34" charset="-122"/>
              </a:rPr>
              <a:t>数据组专家</a:t>
            </a:r>
            <a:endParaRPr lang="zh-CN" altLang="en-US" sz="1600" b="1" dirty="0" smtClean="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4003040" y="566420"/>
            <a:ext cx="3265170" cy="460375"/>
          </a:xfrm>
          <a:prstGeom prst="rect">
            <a:avLst/>
          </a:prstGeom>
          <a:noFill/>
        </p:spPr>
        <p:txBody>
          <a:bodyPr wrap="square" rtlCol="0">
            <a:spAutoFit/>
          </a:bodyPr>
          <a:lstStyle/>
          <a:p>
            <a:pPr algn="ctr"/>
            <a:r>
              <a:rPr lang="en-US" altLang="zh-CN" sz="2400" b="1" dirty="0" smtClean="0">
                <a:solidFill>
                  <a:schemeClr val="tx2"/>
                </a:solidFill>
                <a:latin typeface="微软雅黑" panose="020B0503020204020204" pitchFamily="34" charset="-122"/>
                <a:ea typeface="微软雅黑" panose="020B0503020204020204" pitchFamily="34" charset="-122"/>
              </a:rPr>
              <a:t>CEO:</a:t>
            </a:r>
            <a:r>
              <a:rPr lang="en-US" altLang="zh-CN" sz="2400" b="1" dirty="0" smtClean="0">
                <a:solidFill>
                  <a:srgbClr val="00B0F0"/>
                </a:solidFill>
                <a:latin typeface="微软雅黑" panose="020B0503020204020204" pitchFamily="34" charset="-122"/>
                <a:ea typeface="微软雅黑" panose="020B0503020204020204" pitchFamily="34" charset="-122"/>
              </a:rPr>
              <a:t>  Daniel Lee</a:t>
            </a:r>
            <a:endParaRPr lang="en-US" altLang="zh-CN" sz="2400" b="1" dirty="0">
              <a:solidFill>
                <a:srgbClr val="00B0F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l="9778" t="11298" r="5444"/>
          <a:stretch>
            <a:fillRect/>
          </a:stretch>
        </p:blipFill>
        <p:spPr>
          <a:xfrm>
            <a:off x="376555" y="1089660"/>
            <a:ext cx="2620645" cy="3514725"/>
          </a:xfrm>
          <a:prstGeom prst="rect">
            <a:avLst/>
          </a:prstGeom>
        </p:spPr>
      </p:pic>
      <p:sp>
        <p:nvSpPr>
          <p:cNvPr id="3" name="矩形 2"/>
          <p:cNvSpPr/>
          <p:nvPr/>
        </p:nvSpPr>
        <p:spPr>
          <a:xfrm>
            <a:off x="4193540" y="2484755"/>
            <a:ext cx="3805555" cy="2306955"/>
          </a:xfrm>
          <a:prstGeom prst="rect">
            <a:avLst/>
          </a:prstGeom>
        </p:spPr>
        <p:txBody>
          <a:bodyPr wrap="square">
            <a:spAutoFit/>
          </a:bodyPr>
          <a:lstStyle/>
          <a:p>
            <a:r>
              <a:rPr lang="en-US" altLang="zh-CN" b="1" dirty="0">
                <a:solidFill>
                  <a:schemeClr val="bg1"/>
                </a:solidFill>
                <a:latin typeface="Batang" panose="02030600000101010101" charset="-127"/>
                <a:ea typeface="Batang" panose="02030600000101010101" charset="-127"/>
              </a:rPr>
              <a:t>- Co-founder &amp; General Partner of </a:t>
            </a:r>
            <a:r>
              <a:rPr lang="en-US" altLang="zh-CN" b="1" dirty="0" err="1">
                <a:solidFill>
                  <a:schemeClr val="bg1"/>
                </a:solidFill>
                <a:latin typeface="Batang" panose="02030600000101010101" charset="-127"/>
                <a:ea typeface="Batang" panose="02030600000101010101" charset="-127"/>
              </a:rPr>
              <a:t>Bramo</a:t>
            </a:r>
            <a:r>
              <a:rPr lang="en-US" altLang="zh-CN" b="1" dirty="0">
                <a:solidFill>
                  <a:schemeClr val="bg1"/>
                </a:solidFill>
                <a:latin typeface="Batang" panose="02030600000101010101" charset="-127"/>
                <a:ea typeface="Batang" panose="02030600000101010101" charset="-127"/>
              </a:rPr>
              <a:t> Block Capital</a:t>
            </a:r>
            <a:endParaRPr lang="en-US" altLang="zh-CN" b="1" dirty="0">
              <a:solidFill>
                <a:schemeClr val="bg1"/>
              </a:solidFill>
              <a:latin typeface="Batang" panose="02030600000101010101" charset="-127"/>
              <a:ea typeface="Batang" panose="02030600000101010101" charset="-127"/>
            </a:endParaRPr>
          </a:p>
          <a:p>
            <a:r>
              <a:rPr lang="en-US" altLang="zh-CN" b="1" dirty="0">
                <a:solidFill>
                  <a:schemeClr val="bg1"/>
                </a:solidFill>
                <a:latin typeface="Batang" panose="02030600000101010101" charset="-127"/>
                <a:ea typeface="Batang" panose="02030600000101010101" charset="-127"/>
              </a:rPr>
              <a:t>- Fintech engineer</a:t>
            </a:r>
            <a:endParaRPr lang="en-US" altLang="zh-CN" b="1" dirty="0">
              <a:solidFill>
                <a:schemeClr val="bg1"/>
              </a:solidFill>
              <a:latin typeface="Batang" panose="02030600000101010101" charset="-127"/>
              <a:ea typeface="Batang" panose="02030600000101010101" charset="-127"/>
            </a:endParaRPr>
          </a:p>
          <a:p>
            <a:r>
              <a:rPr lang="en-US" altLang="zh-CN" b="1" dirty="0">
                <a:solidFill>
                  <a:schemeClr val="bg1"/>
                </a:solidFill>
                <a:latin typeface="Batang" panose="02030600000101010101" charset="-127"/>
                <a:ea typeface="Batang" panose="02030600000101010101" charset="-127"/>
              </a:rPr>
              <a:t>- Master of computer of NUS</a:t>
            </a:r>
            <a:endParaRPr lang="en-US" altLang="zh-CN" b="1" dirty="0">
              <a:solidFill>
                <a:schemeClr val="bg1"/>
              </a:solidFill>
              <a:latin typeface="Batang" panose="02030600000101010101" charset="-127"/>
              <a:ea typeface="Batang" panose="02030600000101010101" charset="-127"/>
            </a:endParaRPr>
          </a:p>
          <a:p>
            <a:r>
              <a:rPr lang="en-US" altLang="zh-CN" b="1" dirty="0" smtClean="0">
                <a:solidFill>
                  <a:schemeClr val="bg1"/>
                </a:solidFill>
                <a:latin typeface="Batang" panose="02030600000101010101" charset="-127"/>
                <a:ea typeface="Batang" panose="02030600000101010101" charset="-127"/>
              </a:rPr>
              <a:t>- </a:t>
            </a:r>
            <a:r>
              <a:rPr lang="en-US" altLang="zh-CN" b="1" dirty="0">
                <a:solidFill>
                  <a:schemeClr val="bg1"/>
                </a:solidFill>
                <a:latin typeface="Batang" panose="02030600000101010101" charset="-127"/>
                <a:ea typeface="Batang" panose="02030600000101010101" charset="-127"/>
              </a:rPr>
              <a:t>Data research fellow of "Time and Space lab" of UCL  </a:t>
            </a:r>
            <a:endParaRPr lang="en-US" altLang="zh-CN" b="1" dirty="0">
              <a:solidFill>
                <a:schemeClr val="bg1"/>
              </a:solidFill>
              <a:latin typeface="Batang" panose="02030600000101010101" charset="-127"/>
              <a:ea typeface="Batang" panose="02030600000101010101" charset="-127"/>
            </a:endParaRPr>
          </a:p>
          <a:p>
            <a:r>
              <a:rPr lang="en-US" altLang="zh-CN" b="1" dirty="0">
                <a:solidFill>
                  <a:schemeClr val="bg1"/>
                </a:solidFill>
                <a:latin typeface="Batang" panose="02030600000101010101" charset="-127"/>
                <a:ea typeface="Batang" panose="02030600000101010101" charset="-127"/>
              </a:rPr>
              <a:t>- Research fellow of European </a:t>
            </a:r>
            <a:r>
              <a:rPr lang="en-US" altLang="zh-CN" b="1" dirty="0" err="1">
                <a:solidFill>
                  <a:schemeClr val="bg1"/>
                </a:solidFill>
                <a:latin typeface="Batang" panose="02030600000101010101" charset="-127"/>
                <a:ea typeface="Batang" panose="02030600000101010101" charset="-127"/>
              </a:rPr>
              <a:t>Blockchain</a:t>
            </a:r>
            <a:r>
              <a:rPr lang="en-US" altLang="zh-CN" b="1" dirty="0">
                <a:solidFill>
                  <a:schemeClr val="bg1"/>
                </a:solidFill>
                <a:latin typeface="Batang" panose="02030600000101010101" charset="-127"/>
                <a:ea typeface="Batang" panose="02030600000101010101" charset="-127"/>
              </a:rPr>
              <a:t> Partnership</a:t>
            </a:r>
            <a:endParaRPr lang="en-US" altLang="zh-CN" b="1" dirty="0" smtClean="0">
              <a:solidFill>
                <a:schemeClr val="bg1"/>
              </a:solidFill>
              <a:latin typeface="Batang" panose="02030600000101010101" charset="-127"/>
              <a:ea typeface="Batang" panose="02030600000101010101" charset="-127"/>
            </a:endParaRPr>
          </a:p>
        </p:txBody>
      </p:sp>
      <p:grpSp>
        <p:nvGrpSpPr>
          <p:cNvPr id="7" name="组合 6"/>
          <p:cNvGrpSpPr/>
          <p:nvPr/>
        </p:nvGrpSpPr>
        <p:grpSpPr>
          <a:xfrm>
            <a:off x="160655" y="38735"/>
            <a:ext cx="8982710" cy="733425"/>
            <a:chOff x="253" y="61"/>
            <a:chExt cx="14146" cy="1155"/>
          </a:xfrm>
        </p:grpSpPr>
        <p:cxnSp>
          <p:nvCxnSpPr>
            <p:cNvPr id="5" name="直接连接符 4"/>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6" name="图片 5" descr="QQ截图20180710211901"/>
            <p:cNvPicPr>
              <a:picLocks noChangeAspect="1"/>
            </p:cNvPicPr>
            <p:nvPr/>
          </p:nvPicPr>
          <p:blipFill>
            <a:blip r:embed="rId3"/>
            <a:stretch>
              <a:fillRect/>
            </a:stretch>
          </p:blipFill>
          <p:spPr>
            <a:xfrm>
              <a:off x="253" y="892"/>
              <a:ext cx="1063" cy="325"/>
            </a:xfrm>
            <a:prstGeom prst="rect">
              <a:avLst/>
            </a:prstGeom>
          </p:spPr>
        </p:pic>
        <p:pic>
          <p:nvPicPr>
            <p:cNvPr id="8" name="图片 7" descr="logo_副本"/>
            <p:cNvPicPr>
              <a:picLocks noChangeAspect="1"/>
            </p:cNvPicPr>
            <p:nvPr/>
          </p:nvPicPr>
          <p:blipFill>
            <a:blip r:embed="rId4"/>
            <a:srcRect b="28161"/>
            <a:stretch>
              <a:fillRect/>
            </a:stretch>
          </p:blipFill>
          <p:spPr>
            <a:xfrm>
              <a:off x="434" y="61"/>
              <a:ext cx="701" cy="700"/>
            </a:xfrm>
            <a:prstGeom prst="rect">
              <a:avLst/>
            </a:prstGeom>
          </p:spPr>
        </p:pic>
      </p:grpSp>
      <p:sp>
        <p:nvSpPr>
          <p:cNvPr id="9" name="矩形 8"/>
          <p:cNvSpPr/>
          <p:nvPr/>
        </p:nvSpPr>
        <p:spPr>
          <a:xfrm>
            <a:off x="6423344" y="12700"/>
            <a:ext cx="2692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生态链核心创始人</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247775" y="566420"/>
            <a:ext cx="6947535" cy="3969385"/>
          </a:xfrm>
          <a:prstGeom prst="rect">
            <a:avLst/>
          </a:prstGeom>
        </p:spPr>
        <p:txBody>
          <a:bodyPr wrap="square">
            <a:spAutoFit/>
          </a:bodyPr>
          <a:lstStyle/>
          <a:p>
            <a:r>
              <a:rPr lang="en-US" altLang="zh-CN" sz="1350" dirty="0">
                <a:solidFill>
                  <a:schemeClr val="bg1"/>
                </a:solidFill>
              </a:rPr>
              <a:t> </a:t>
            </a:r>
            <a:endParaRPr lang="zh-CN" altLang="en-US" sz="1350" dirty="0">
              <a:solidFill>
                <a:schemeClr val="bg1"/>
              </a:solidFill>
            </a:endParaRPr>
          </a:p>
          <a:p>
            <a:r>
              <a:rPr lang="en-US" altLang="zh-CN" sz="1500" b="1" dirty="0">
                <a:solidFill>
                  <a:schemeClr val="bg1"/>
                </a:solidFill>
                <a:latin typeface="微软雅黑" panose="020B0503020204020204" pitchFamily="34" charset="-122"/>
                <a:ea typeface="微软雅黑" panose="020B0503020204020204" pitchFamily="34" charset="-122"/>
              </a:rPr>
              <a:t> </a:t>
            </a:r>
            <a:r>
              <a:rPr lang="zh-CN" altLang="en-US" sz="1500" b="1" dirty="0">
                <a:solidFill>
                  <a:schemeClr val="bg1"/>
                </a:solidFill>
                <a:latin typeface="微软雅黑" panose="020B0503020204020204" pitchFamily="34" charset="-122"/>
                <a:ea typeface="微软雅黑" panose="020B0503020204020204" pitchFamily="34" charset="-122"/>
              </a:rPr>
              <a:t>背景介绍：</a:t>
            </a:r>
            <a:endParaRPr lang="zh-CN" altLang="en-US" sz="1500" b="1" dirty="0">
              <a:solidFill>
                <a:schemeClr val="bg1"/>
              </a:solidFill>
              <a:latin typeface="微软雅黑" panose="020B0503020204020204" pitchFamily="34" charset="-122"/>
              <a:ea typeface="微软雅黑" panose="020B0503020204020204" pitchFamily="34" charset="-122"/>
            </a:endParaRPr>
          </a:p>
          <a:p>
            <a:endParaRPr lang="en-US" altLang="zh-CN" sz="1350" b="1" dirty="0">
              <a:solidFill>
                <a:schemeClr val="bg1"/>
              </a:solidFill>
              <a:latin typeface="微软雅黑" panose="020B0503020204020204" pitchFamily="34" charset="-122"/>
              <a:ea typeface="微软雅黑" panose="020B0503020204020204" pitchFamily="34" charset="-122"/>
            </a:endParaRPr>
          </a:p>
          <a:p>
            <a:r>
              <a:rPr lang="zh-CN" altLang="en-US" smtClean="0">
                <a:solidFill>
                  <a:schemeClr val="bg1"/>
                </a:solidFill>
                <a:latin typeface="楷体" panose="02010609060101010101" pitchFamily="49" charset="-122"/>
                <a:ea typeface="楷体" panose="02010609060101010101" pitchFamily="49" charset="-122"/>
                <a:sym typeface="+mn-ea"/>
              </a:rPr>
              <a:t>   </a:t>
            </a:r>
            <a:r>
              <a:rPr lang="zh-CN" altLang="en-US" sz="2100" smtClean="0">
                <a:solidFill>
                  <a:schemeClr val="bg1"/>
                </a:solidFill>
                <a:latin typeface="楷体" panose="02010609060101010101" pitchFamily="49" charset="-122"/>
                <a:ea typeface="楷体" panose="02010609060101010101" pitchFamily="49" charset="-122"/>
                <a:sym typeface="+mn-ea"/>
              </a:rPr>
              <a:t> </a:t>
            </a:r>
            <a:r>
              <a:rPr lang="zh-CN" altLang="en-US" sz="2100">
                <a:solidFill>
                  <a:schemeClr val="bg1"/>
                </a:solidFill>
                <a:latin typeface="楷体" panose="02010609060101010101" pitchFamily="49" charset="-122"/>
                <a:ea typeface="楷体" panose="02010609060101010101" pitchFamily="49" charset="-122"/>
                <a:sym typeface="+mn-ea"/>
              </a:rPr>
              <a:t>毕业于</a:t>
            </a:r>
            <a:r>
              <a:rPr lang="zh-CN" altLang="en-US" sz="2100" smtClean="0">
                <a:solidFill>
                  <a:schemeClr val="bg1"/>
                </a:solidFill>
                <a:latin typeface="楷体" panose="02010609060101010101" pitchFamily="49" charset="-122"/>
                <a:ea typeface="楷体" panose="02010609060101010101" pitchFamily="49" charset="-122"/>
                <a:sym typeface="+mn-ea"/>
              </a:rPr>
              <a:t>新加坡国立大学，获得计算机</a:t>
            </a:r>
            <a:r>
              <a:rPr lang="zh-CN" altLang="en-US" sz="2100" dirty="0" smtClean="0">
                <a:solidFill>
                  <a:schemeClr val="bg1"/>
                </a:solidFill>
                <a:latin typeface="楷体" panose="02010609060101010101" pitchFamily="49" charset="-122"/>
                <a:ea typeface="楷体" panose="02010609060101010101" pitchFamily="49" charset="-122"/>
                <a:sym typeface="+mn-ea"/>
              </a:rPr>
              <a:t>硕士学位。拥有</a:t>
            </a:r>
            <a:r>
              <a:rPr lang="en-US" altLang="zh-CN" sz="2100" dirty="0" smtClean="0">
                <a:solidFill>
                  <a:schemeClr val="bg1"/>
                </a:solidFill>
                <a:latin typeface="楷体" panose="02010609060101010101" pitchFamily="49" charset="-122"/>
                <a:ea typeface="楷体" panose="02010609060101010101" pitchFamily="49" charset="-122"/>
                <a:sym typeface="+mn-ea"/>
              </a:rPr>
              <a:t>15</a:t>
            </a:r>
            <a:r>
              <a:rPr lang="zh-CN" altLang="en-US" sz="2100" dirty="0" smtClean="0">
                <a:solidFill>
                  <a:schemeClr val="bg1"/>
                </a:solidFill>
                <a:latin typeface="楷体" panose="02010609060101010101" pitchFamily="49" charset="-122"/>
                <a:ea typeface="楷体" panose="02010609060101010101" pitchFamily="49" charset="-122"/>
                <a:sym typeface="+mn-ea"/>
              </a:rPr>
              <a:t>年</a:t>
            </a:r>
            <a:r>
              <a:rPr lang="zh-CN" altLang="en-US" sz="2100" dirty="0">
                <a:solidFill>
                  <a:schemeClr val="bg1"/>
                </a:solidFill>
                <a:latin typeface="楷体" panose="02010609060101010101" pitchFamily="49" charset="-122"/>
                <a:ea typeface="楷体" panose="02010609060101010101" pitchFamily="49" charset="-122"/>
                <a:sym typeface="+mn-ea"/>
              </a:rPr>
              <a:t>金融科技、</a:t>
            </a:r>
            <a:r>
              <a:rPr lang="en-US" altLang="zh-CN" sz="2100" dirty="0">
                <a:solidFill>
                  <a:schemeClr val="bg1"/>
                </a:solidFill>
                <a:latin typeface="楷体" panose="02010609060101010101" pitchFamily="49" charset="-122"/>
                <a:ea typeface="楷体" panose="02010609060101010101" pitchFamily="49" charset="-122"/>
                <a:sym typeface="+mn-ea"/>
              </a:rPr>
              <a:t>IT </a:t>
            </a:r>
            <a:r>
              <a:rPr lang="zh-CN" altLang="en-US" sz="2100" dirty="0" smtClean="0">
                <a:solidFill>
                  <a:schemeClr val="bg1"/>
                </a:solidFill>
                <a:latin typeface="楷体" panose="02010609060101010101" pitchFamily="49" charset="-122"/>
                <a:ea typeface="楷体" panose="02010609060101010101" pitchFamily="49" charset="-122"/>
                <a:sym typeface="+mn-ea"/>
              </a:rPr>
              <a:t>开发、网络</a:t>
            </a:r>
            <a:r>
              <a:rPr lang="zh-CN" altLang="en-US" sz="2100" dirty="0">
                <a:solidFill>
                  <a:schemeClr val="bg1"/>
                </a:solidFill>
                <a:latin typeface="楷体" panose="02010609060101010101" pitchFamily="49" charset="-122"/>
                <a:ea typeface="楷体" panose="02010609060101010101" pitchFamily="49" charset="-122"/>
                <a:sym typeface="+mn-ea"/>
              </a:rPr>
              <a:t>工程和</a:t>
            </a:r>
            <a:r>
              <a:rPr lang="zh-CN" altLang="en-US" sz="2100" dirty="0" smtClean="0">
                <a:solidFill>
                  <a:schemeClr val="bg1"/>
                </a:solidFill>
                <a:latin typeface="楷体" panose="02010609060101010101" pitchFamily="49" charset="-122"/>
                <a:ea typeface="楷体" panose="02010609060101010101" pitchFamily="49" charset="-122"/>
                <a:sym typeface="+mn-ea"/>
              </a:rPr>
              <a:t>信息安全</a:t>
            </a:r>
            <a:r>
              <a:rPr lang="zh-CN" altLang="en-US" sz="2100" dirty="0">
                <a:solidFill>
                  <a:schemeClr val="bg1"/>
                </a:solidFill>
                <a:latin typeface="楷体" panose="02010609060101010101" pitchFamily="49" charset="-122"/>
                <a:ea typeface="楷体" panose="02010609060101010101" pitchFamily="49" charset="-122"/>
                <a:sym typeface="+mn-ea"/>
              </a:rPr>
              <a:t>建设等领域经验和成果</a:t>
            </a:r>
            <a:r>
              <a:rPr lang="zh-CN" altLang="en-US" sz="2100" dirty="0" smtClean="0">
                <a:solidFill>
                  <a:schemeClr val="bg1"/>
                </a:solidFill>
                <a:latin typeface="楷体" panose="02010609060101010101" pitchFamily="49" charset="-122"/>
                <a:ea typeface="楷体" panose="02010609060101010101" pitchFamily="49" charset="-122"/>
                <a:sym typeface="+mn-ea"/>
              </a:rPr>
              <a:t>。联合创办了</a:t>
            </a:r>
            <a:r>
              <a:rPr lang="zh-CN" altLang="zh-CN" sz="2100" dirty="0" smtClean="0">
                <a:solidFill>
                  <a:schemeClr val="bg1"/>
                </a:solidFill>
                <a:latin typeface="楷体" panose="02010609060101010101" pitchFamily="49" charset="-122"/>
                <a:ea typeface="楷体" panose="02010609060101010101" pitchFamily="49" charset="-122"/>
              </a:rPr>
              <a:t>英国区块链创业公</a:t>
            </a:r>
            <a:r>
              <a:rPr lang="zh-CN" altLang="en-US" sz="2100" dirty="0" smtClean="0">
                <a:solidFill>
                  <a:schemeClr val="bg1"/>
                </a:solidFill>
                <a:latin typeface="楷体" panose="02010609060101010101" pitchFamily="49" charset="-122"/>
                <a:ea typeface="楷体" panose="02010609060101010101" pitchFamily="49" charset="-122"/>
              </a:rPr>
              <a:t>司</a:t>
            </a:r>
            <a:r>
              <a:rPr lang="en-US" altLang="zh-CN" sz="2100" dirty="0" err="1" smtClean="0">
                <a:solidFill>
                  <a:schemeClr val="bg1"/>
                </a:solidFill>
                <a:latin typeface="楷体" panose="02010609060101010101" pitchFamily="49" charset="-122"/>
                <a:ea typeface="楷体" panose="02010609060101010101" pitchFamily="49" charset="-122"/>
              </a:rPr>
              <a:t>Bramo</a:t>
            </a:r>
            <a:r>
              <a:rPr lang="en-US" altLang="zh-CN" sz="2100" dirty="0" smtClean="0">
                <a:solidFill>
                  <a:schemeClr val="bg1"/>
                </a:solidFill>
                <a:latin typeface="楷体" panose="02010609060101010101" pitchFamily="49" charset="-122"/>
                <a:ea typeface="楷体" panose="02010609060101010101" pitchFamily="49" charset="-122"/>
              </a:rPr>
              <a:t> </a:t>
            </a:r>
            <a:r>
              <a:rPr lang="zh-CN" altLang="en-US" sz="2100" dirty="0" smtClean="0">
                <a:solidFill>
                  <a:schemeClr val="bg1"/>
                </a:solidFill>
                <a:latin typeface="楷体" panose="02010609060101010101" pitchFamily="49" charset="-122"/>
                <a:ea typeface="楷体" panose="02010609060101010101" pitchFamily="49" charset="-122"/>
                <a:sym typeface="+mn-ea"/>
              </a:rPr>
              <a:t>，</a:t>
            </a:r>
            <a:r>
              <a:rPr lang="zh-CN" altLang="en-US" sz="2100" dirty="0">
                <a:solidFill>
                  <a:schemeClr val="bg1"/>
                </a:solidFill>
                <a:latin typeface="楷体" panose="02010609060101010101" pitchFamily="49" charset="-122"/>
                <a:ea typeface="楷体" panose="02010609060101010101" pitchFamily="49" charset="-122"/>
                <a:sym typeface="+mn-ea"/>
              </a:rPr>
              <a:t>率先提出了区</a:t>
            </a:r>
            <a:r>
              <a:rPr lang="zh-CN" altLang="en-US" sz="2100" dirty="0" smtClean="0">
                <a:solidFill>
                  <a:schemeClr val="bg1"/>
                </a:solidFill>
                <a:latin typeface="楷体" panose="02010609060101010101" pitchFamily="49" charset="-122"/>
                <a:ea typeface="楷体" panose="02010609060101010101" pitchFamily="49" charset="-122"/>
                <a:sym typeface="+mn-ea"/>
              </a:rPr>
              <a:t>块链数据</a:t>
            </a:r>
            <a:r>
              <a:rPr lang="zh-CN" altLang="en-US" sz="2100" dirty="0">
                <a:solidFill>
                  <a:schemeClr val="bg1"/>
                </a:solidFill>
                <a:latin typeface="楷体" panose="02010609060101010101" pitchFamily="49" charset="-122"/>
                <a:ea typeface="楷体" panose="02010609060101010101" pitchFamily="49" charset="-122"/>
                <a:sym typeface="+mn-ea"/>
              </a:rPr>
              <a:t>和信息确权工具，以及互联网经济本地化的理论。近年来</a:t>
            </a:r>
            <a:r>
              <a:rPr lang="zh-CN" altLang="en-US" sz="2100" dirty="0" smtClean="0">
                <a:solidFill>
                  <a:schemeClr val="bg1"/>
                </a:solidFill>
                <a:latin typeface="楷体" panose="02010609060101010101" pitchFamily="49" charset="-122"/>
                <a:ea typeface="楷体" panose="02010609060101010101" pitchFamily="49" charset="-122"/>
                <a:sym typeface="+mn-ea"/>
              </a:rPr>
              <a:t>，</a:t>
            </a:r>
            <a:r>
              <a:rPr lang="en-US" altLang="zh-CN" sz="2100" dirty="0">
                <a:solidFill>
                  <a:schemeClr val="bg1"/>
                </a:solidFill>
                <a:latin typeface="楷体" panose="02010609060101010101" pitchFamily="49" charset="-122"/>
                <a:ea typeface="楷体" panose="02010609060101010101" pitchFamily="49" charset="-122"/>
                <a:sym typeface="+mn-ea"/>
              </a:rPr>
              <a:t> </a:t>
            </a:r>
            <a:r>
              <a:rPr lang="en-US" altLang="zh-CN" sz="2100" dirty="0" err="1">
                <a:solidFill>
                  <a:schemeClr val="bg1"/>
                </a:solidFill>
                <a:latin typeface="楷体" panose="02010609060101010101" pitchFamily="49" charset="-122"/>
                <a:ea typeface="楷体" panose="02010609060101010101" pitchFamily="49" charset="-122"/>
                <a:sym typeface="+mn-ea"/>
              </a:rPr>
              <a:t>Mr</a:t>
            </a:r>
            <a:r>
              <a:rPr lang="en-US" altLang="zh-CN" sz="2100" dirty="0">
                <a:solidFill>
                  <a:schemeClr val="bg1"/>
                </a:solidFill>
                <a:latin typeface="楷体" panose="02010609060101010101" pitchFamily="49" charset="-122"/>
                <a:ea typeface="楷体" panose="02010609060101010101" pitchFamily="49" charset="-122"/>
                <a:sym typeface="+mn-ea"/>
              </a:rPr>
              <a:t> Daniel</a:t>
            </a:r>
            <a:r>
              <a:rPr lang="zh-CN" altLang="en-US" sz="2100" dirty="0">
                <a:solidFill>
                  <a:schemeClr val="bg1"/>
                </a:solidFill>
                <a:latin typeface="楷体" panose="02010609060101010101" pitchFamily="49" charset="-122"/>
                <a:ea typeface="楷体" panose="02010609060101010101" pitchFamily="49" charset="-122"/>
                <a:sym typeface="+mn-ea"/>
              </a:rPr>
              <a:t>投身于以区块链为代表的新一代分布式计算的变革，用区块链、人工智能技术帮助每一个体创造属于自己的数据权益，实现网络安全，保护个体隐私和商业</a:t>
            </a:r>
            <a:r>
              <a:rPr lang="zh-CN" altLang="en-US" sz="2100" dirty="0" smtClean="0">
                <a:solidFill>
                  <a:schemeClr val="bg1"/>
                </a:solidFill>
                <a:latin typeface="楷体" panose="02010609060101010101" pitchFamily="49" charset="-122"/>
                <a:ea typeface="楷体" panose="02010609060101010101" pitchFamily="49" charset="-122"/>
                <a:sym typeface="+mn-ea"/>
              </a:rPr>
              <a:t>秘密。同时有</a:t>
            </a:r>
            <a:r>
              <a:rPr lang="zh-CN" altLang="en-US" sz="2100" dirty="0">
                <a:solidFill>
                  <a:schemeClr val="bg1"/>
                </a:solidFill>
                <a:latin typeface="楷体" panose="02010609060101010101" pitchFamily="49" charset="-122"/>
                <a:ea typeface="楷体" panose="02010609060101010101" pitchFamily="49" charset="-122"/>
                <a:sym typeface="+mn-ea"/>
              </a:rPr>
              <a:t>多项落地的区块链产品和成功</a:t>
            </a:r>
            <a:r>
              <a:rPr lang="zh-CN" altLang="en-US" sz="2100" dirty="0" smtClean="0">
                <a:solidFill>
                  <a:schemeClr val="bg1"/>
                </a:solidFill>
                <a:latin typeface="楷体" panose="02010609060101010101" pitchFamily="49" charset="-122"/>
                <a:ea typeface="楷体" panose="02010609060101010101" pitchFamily="49" charset="-122"/>
                <a:sym typeface="+mn-ea"/>
              </a:rPr>
              <a:t>应用，为</a:t>
            </a:r>
            <a:r>
              <a:rPr lang="zh-CN" altLang="en-US" sz="2100" dirty="0">
                <a:solidFill>
                  <a:schemeClr val="bg1"/>
                </a:solidFill>
                <a:latin typeface="楷体" panose="02010609060101010101" pitchFamily="49" charset="-122"/>
                <a:ea typeface="楷体" panose="02010609060101010101" pitchFamily="49" charset="-122"/>
                <a:sym typeface="+mn-ea"/>
              </a:rPr>
              <a:t>银行金融、能源交通、电子政务、</a:t>
            </a:r>
            <a:r>
              <a:rPr lang="zh-CN" altLang="en-US" sz="2100" dirty="0" smtClean="0">
                <a:solidFill>
                  <a:schemeClr val="bg1"/>
                </a:solidFill>
                <a:latin typeface="楷体" panose="02010609060101010101" pitchFamily="49" charset="-122"/>
                <a:ea typeface="楷体" panose="02010609060101010101" pitchFamily="49" charset="-122"/>
                <a:sym typeface="+mn-ea"/>
              </a:rPr>
              <a:t>教育、医疗</a:t>
            </a:r>
            <a:r>
              <a:rPr lang="zh-CN" altLang="en-US" sz="2100" dirty="0">
                <a:solidFill>
                  <a:schemeClr val="bg1"/>
                </a:solidFill>
                <a:latin typeface="楷体" panose="02010609060101010101" pitchFamily="49" charset="-122"/>
                <a:ea typeface="楷体" panose="02010609060101010101" pitchFamily="49" charset="-122"/>
                <a:sym typeface="+mn-ea"/>
              </a:rPr>
              <a:t>等领域</a:t>
            </a:r>
            <a:r>
              <a:rPr lang="zh-CN" altLang="en-US" sz="2100" dirty="0" smtClean="0">
                <a:solidFill>
                  <a:schemeClr val="bg1"/>
                </a:solidFill>
                <a:latin typeface="楷体" panose="02010609060101010101" pitchFamily="49" charset="-122"/>
                <a:ea typeface="楷体" panose="02010609060101010101" pitchFamily="49" charset="-122"/>
                <a:sym typeface="+mn-ea"/>
              </a:rPr>
              <a:t>提供了全球领先的去中心化底层技术。</a:t>
            </a:r>
            <a:endParaRPr lang="en-US" altLang="zh-CN" sz="2100" dirty="0" smtClean="0">
              <a:solidFill>
                <a:schemeClr val="bg1"/>
              </a:solidFill>
              <a:latin typeface="楷体" panose="02010609060101010101" pitchFamily="49" charset="-122"/>
              <a:ea typeface="楷体" panose="02010609060101010101" pitchFamily="49" charset="-122"/>
              <a:sym typeface="+mn-ea"/>
            </a:endParaRPr>
          </a:p>
        </p:txBody>
      </p:sp>
      <p:grpSp>
        <p:nvGrpSpPr>
          <p:cNvPr id="7" name="组合 6"/>
          <p:cNvGrpSpPr/>
          <p:nvPr/>
        </p:nvGrpSpPr>
        <p:grpSpPr>
          <a:xfrm>
            <a:off x="160655" y="38735"/>
            <a:ext cx="8982710" cy="733425"/>
            <a:chOff x="253" y="61"/>
            <a:chExt cx="14146" cy="1155"/>
          </a:xfrm>
        </p:grpSpPr>
        <p:cxnSp>
          <p:nvCxnSpPr>
            <p:cNvPr id="5" name="直接连接符 4"/>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6" name="图片 5" descr="QQ截图20180710211901"/>
            <p:cNvPicPr>
              <a:picLocks noChangeAspect="1"/>
            </p:cNvPicPr>
            <p:nvPr/>
          </p:nvPicPr>
          <p:blipFill>
            <a:blip r:embed="rId2"/>
            <a:stretch>
              <a:fillRect/>
            </a:stretch>
          </p:blipFill>
          <p:spPr>
            <a:xfrm>
              <a:off x="253" y="892"/>
              <a:ext cx="1063" cy="325"/>
            </a:xfrm>
            <a:prstGeom prst="rect">
              <a:avLst/>
            </a:prstGeom>
          </p:spPr>
        </p:pic>
        <p:pic>
          <p:nvPicPr>
            <p:cNvPr id="8" name="图片 7"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9" name="矩形 8"/>
          <p:cNvSpPr/>
          <p:nvPr/>
        </p:nvSpPr>
        <p:spPr>
          <a:xfrm>
            <a:off x="6892609" y="12700"/>
            <a:ext cx="2184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生态链创始人</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224020" y="1564005"/>
            <a:ext cx="3860165" cy="2799715"/>
          </a:xfrm>
          <a:prstGeom prst="rect">
            <a:avLst/>
          </a:prstGeom>
        </p:spPr>
        <p:txBody>
          <a:bodyPr wrap="square">
            <a:spAutoFit/>
          </a:bodyPr>
          <a:lstStyle/>
          <a:p>
            <a:r>
              <a:rPr sz="1600" b="1" smtClean="0">
                <a:solidFill>
                  <a:schemeClr val="bg1"/>
                </a:solidFill>
                <a:latin typeface="微软雅黑" panose="020B0503020204020204" pitchFamily="34" charset="-122"/>
                <a:ea typeface="微软雅黑" panose="020B0503020204020204" pitchFamily="34" charset="-122"/>
              </a:rPr>
              <a:t>弗拉基米尔·科瓦列夫斯基（Vladimir Kovalevskiy）先生是 GemVault的首席技术官。Vladimir是以为才华横溢的开发人员，他不仅在编程方面，而且在运营和团队管理方面有多年丰富的经验。此前，他曾供职于金融行业电子钱包解决方案公司Onlincpay.com，知道该项目被出售。他与来自欧洲收购方的伙伴一起，从零开始创建了这家公司。他负责产品开发、团队建设、财务运营、风险和监管关系、商户加盟、猎头和招聘。</a:t>
            </a:r>
            <a:endParaRPr sz="1600" b="1" smtClean="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698875" y="772795"/>
            <a:ext cx="5131435" cy="460375"/>
          </a:xfrm>
          <a:prstGeom prst="rect">
            <a:avLst/>
          </a:prstGeom>
          <a:noFill/>
        </p:spPr>
        <p:txBody>
          <a:bodyPr wrap="square" rtlCol="0">
            <a:spAutoFit/>
          </a:bodyPr>
          <a:lstStyle/>
          <a:p>
            <a:pPr algn="ctr"/>
            <a:r>
              <a:rPr lang="en-US" altLang="zh-CN" sz="2400" b="1" dirty="0" smtClean="0">
                <a:solidFill>
                  <a:schemeClr val="tx2"/>
                </a:solidFill>
                <a:latin typeface="微软雅黑" panose="020B0503020204020204" pitchFamily="34" charset="-122"/>
                <a:ea typeface="微软雅黑" panose="020B0503020204020204" pitchFamily="34" charset="-122"/>
              </a:rPr>
              <a:t>CTO:</a:t>
            </a:r>
            <a:r>
              <a:rPr lang="en-US" altLang="zh-CN" sz="2400" b="1" dirty="0" smtClean="0">
                <a:solidFill>
                  <a:srgbClr val="00B0F0"/>
                </a:solidFill>
                <a:latin typeface="微软雅黑" panose="020B0503020204020204" pitchFamily="34" charset="-122"/>
                <a:ea typeface="微软雅黑" panose="020B0503020204020204" pitchFamily="34" charset="-122"/>
              </a:rPr>
              <a:t>  VladimirKovalevskiy</a:t>
            </a:r>
            <a:endParaRPr lang="en-US" altLang="zh-CN" sz="2400" b="1" dirty="0" smtClean="0">
              <a:solidFill>
                <a:srgbClr val="00B0F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60655" y="38735"/>
            <a:ext cx="8982710" cy="733425"/>
            <a:chOff x="253" y="61"/>
            <a:chExt cx="14146" cy="1155"/>
          </a:xfrm>
        </p:grpSpPr>
        <p:cxnSp>
          <p:nvCxnSpPr>
            <p:cNvPr id="5" name="直接连接符 4"/>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6" name="图片 5" descr="QQ截图20180710211901"/>
            <p:cNvPicPr>
              <a:picLocks noChangeAspect="1"/>
            </p:cNvPicPr>
            <p:nvPr/>
          </p:nvPicPr>
          <p:blipFill>
            <a:blip r:embed="rId2"/>
            <a:stretch>
              <a:fillRect/>
            </a:stretch>
          </p:blipFill>
          <p:spPr>
            <a:xfrm>
              <a:off x="253" y="892"/>
              <a:ext cx="1063" cy="325"/>
            </a:xfrm>
            <a:prstGeom prst="rect">
              <a:avLst/>
            </a:prstGeom>
          </p:spPr>
        </p:pic>
        <p:pic>
          <p:nvPicPr>
            <p:cNvPr id="8" name="图片 7"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9" name="矩形 8"/>
          <p:cNvSpPr/>
          <p:nvPr/>
        </p:nvSpPr>
        <p:spPr>
          <a:xfrm>
            <a:off x="6423344" y="12700"/>
            <a:ext cx="269240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ETA</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sym typeface="+mn-ea"/>
              </a:rPr>
              <a:t>生态链核心创始人</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pic>
        <p:nvPicPr>
          <p:cNvPr id="10" name="图片 9"/>
          <p:cNvPicPr>
            <a:picLocks noChangeAspect="1"/>
          </p:cNvPicPr>
          <p:nvPr/>
        </p:nvPicPr>
        <p:blipFill>
          <a:blip r:embed="rId4"/>
          <a:stretch>
            <a:fillRect/>
          </a:stretch>
        </p:blipFill>
        <p:spPr>
          <a:xfrm>
            <a:off x="945515" y="1026795"/>
            <a:ext cx="2628900" cy="34620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pic>
        <p:nvPicPr>
          <p:cNvPr id="3" name="preview.mp3">
            <a:hlinkClick r:id="" action="ppaction://media"/>
          </p:cNvPr>
          <p:cNvPicPr>
            <a:picLocks noChangeAspect="1"/>
          </p:cNvPicPr>
          <p:nvPr>
            <a:videoFile r:link="rId2"/>
            <p:extLst>
              <p:ext uri="{DAA4B4D4-6D71-4841-9C94-3DE7FCFB9230}">
                <p14:media xmlns:p14="http://schemas.microsoft.com/office/powerpoint/2010/main" r:embed="rId3"/>
              </p:ext>
            </p:extLst>
          </p:nvPr>
        </p:nvPicPr>
        <p:blipFill>
          <a:blip r:embed="rId4" cstate="print"/>
          <a:stretch>
            <a:fillRect/>
          </a:stretch>
        </p:blipFill>
        <p:spPr>
          <a:xfrm>
            <a:off x="9252520" y="0"/>
            <a:ext cx="609600" cy="609600"/>
          </a:xfrm>
          <a:prstGeom prst="rect">
            <a:avLst/>
          </a:prstGeom>
        </p:spPr>
      </p:pic>
      <p:grpSp>
        <p:nvGrpSpPr>
          <p:cNvPr id="4" name="组合 11"/>
          <p:cNvGrpSpPr/>
          <p:nvPr/>
        </p:nvGrpSpPr>
        <p:grpSpPr>
          <a:xfrm>
            <a:off x="1242933" y="3417262"/>
            <a:ext cx="6658135" cy="381076"/>
            <a:chOff x="1242933" y="3417262"/>
            <a:chExt cx="6658135" cy="381076"/>
          </a:xfrm>
        </p:grpSpPr>
        <p:sp>
          <p:nvSpPr>
            <p:cNvPr id="9" name="TextBox 8"/>
            <p:cNvSpPr txBox="1"/>
            <p:nvPr/>
          </p:nvSpPr>
          <p:spPr>
            <a:xfrm>
              <a:off x="3286116" y="3429006"/>
              <a:ext cx="2555508" cy="369332"/>
            </a:xfrm>
            <a:prstGeom prst="rect">
              <a:avLst/>
            </a:prstGeom>
            <a:noFill/>
          </p:spPr>
          <p:txBody>
            <a:bodyPr wrap="none" rtlCol="0">
              <a:spAutoFit/>
            </a:bodyPr>
            <a:lstStyle/>
            <a:p>
              <a:r>
                <a:rPr lang="en-US" altLang="zh-CN" dirty="0" smtClean="0">
                  <a:solidFill>
                    <a:schemeClr val="bg1"/>
                  </a:solidFill>
                  <a:cs typeface="+mn-ea"/>
                  <a:sym typeface="+mn-lt"/>
                </a:rPr>
                <a:t> Ecology Public Chain</a:t>
              </a:r>
              <a:endParaRPr lang="zh-CN" altLang="en-US" b="0" cap="none" spc="0" dirty="0">
                <a:ln>
                  <a:noFill/>
                </a:ln>
                <a:solidFill>
                  <a:schemeClr val="bg1"/>
                </a:solidFill>
                <a:effectLst/>
                <a:cs typeface="+mn-ea"/>
                <a:sym typeface="+mn-lt"/>
              </a:endParaRPr>
            </a:p>
          </p:txBody>
        </p:sp>
        <p:cxnSp>
          <p:nvCxnSpPr>
            <p:cNvPr id="10" name="直接连接符 9"/>
            <p:cNvCxnSpPr/>
            <p:nvPr/>
          </p:nvCxnSpPr>
          <p:spPr>
            <a:xfrm>
              <a:off x="1242933" y="3417262"/>
              <a:ext cx="66581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5843" name="Picture 3"/>
          <p:cNvPicPr>
            <a:picLocks noChangeAspect="1" noChangeArrowheads="1"/>
          </p:cNvPicPr>
          <p:nvPr/>
        </p:nvPicPr>
        <p:blipFill>
          <a:blip r:embed="rId5"/>
          <a:srcRect/>
          <a:stretch>
            <a:fillRect/>
          </a:stretch>
        </p:blipFill>
        <p:spPr bwMode="auto">
          <a:xfrm>
            <a:off x="-8256" y="0"/>
            <a:ext cx="9144001" cy="5143500"/>
          </a:xfrm>
          <a:prstGeom prst="rect">
            <a:avLst/>
          </a:prstGeom>
          <a:noFill/>
          <a:ln w="9525">
            <a:noFill/>
            <a:miter lim="800000"/>
            <a:headEnd/>
            <a:tailEnd/>
          </a:ln>
          <a:effectLst/>
        </p:spPr>
      </p:pic>
      <p:pic>
        <p:nvPicPr>
          <p:cNvPr id="7" name="图片 6" descr="logo_副本"/>
          <p:cNvPicPr>
            <a:picLocks noChangeAspect="1"/>
          </p:cNvPicPr>
          <p:nvPr/>
        </p:nvPicPr>
        <p:blipFill>
          <a:blip r:embed="rId6"/>
          <a:srcRect b="27914"/>
          <a:stretch>
            <a:fillRect/>
          </a:stretch>
        </p:blipFill>
        <p:spPr>
          <a:xfrm>
            <a:off x="1372235" y="1851025"/>
            <a:ext cx="1563370" cy="1566545"/>
          </a:xfrm>
          <a:prstGeom prst="rect">
            <a:avLst/>
          </a:prstGeom>
        </p:spPr>
      </p:pic>
      <p:sp>
        <p:nvSpPr>
          <p:cNvPr id="43" name="矩形 42"/>
          <p:cNvSpPr/>
          <p:nvPr/>
        </p:nvSpPr>
        <p:spPr>
          <a:xfrm>
            <a:off x="4601210" y="1913890"/>
            <a:ext cx="4152900" cy="1198880"/>
          </a:xfrm>
          <a:prstGeom prst="rect">
            <a:avLst/>
          </a:prstGeom>
          <a:noFill/>
          <a:ln>
            <a:noFill/>
          </a:ln>
        </p:spPr>
        <p:txBody>
          <a:bodyPr wrap="none" rtlCol="0" anchor="t">
            <a:spAutoFit/>
          </a:bodyPr>
          <a:p>
            <a:pPr algn="ctr"/>
            <a:r>
              <a:rPr lang="en-US" altLang="zh-CN" sz="7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THANKS</a:t>
            </a:r>
            <a:endParaRPr lang="en-US" altLang="zh-CN" sz="7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62" fill="hold"/>
                                        <p:tgtEl>
                                          <p:spTgt spid="3"/>
                                        </p:tgtEl>
                                      </p:cBhvr>
                                    </p:cmd>
                                  </p:childTnLst>
                                </p:cTn>
                              </p:par>
                              <p:par>
                                <p:cTn id="7" presetID="53" presetClass="entr" presetSubtype="16" fill="hold" nodeType="withEffect">
                                  <p:stCondLst>
                                    <p:cond delay="1660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endCondLst>
                    <p:cond evt="onStopAudio" delay="0">
                      <p:tgtEl>
                        <p:sldTgt/>
                      </p:tgtEl>
                    </p:cond>
                  </p:end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sp>
        <p:nvSpPr>
          <p:cNvPr id="41" name="等腰三角形 40"/>
          <p:cNvSpPr/>
          <p:nvPr/>
        </p:nvSpPr>
        <p:spPr>
          <a:xfrm rot="10800000">
            <a:off x="267335" y="1377315"/>
            <a:ext cx="3943350" cy="3013075"/>
          </a:xfrm>
          <a:prstGeom prst="triangl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solidFill>
                <a:schemeClr val="accent1"/>
              </a:solidFill>
              <a:effectLst>
                <a:outerShdw blurRad="38100" dist="25400" dir="5400000" algn="ctr" rotWithShape="0">
                  <a:srgbClr val="6E747A">
                    <a:alpha val="43000"/>
                  </a:srgbClr>
                </a:outerShdw>
              </a:effectLst>
            </a:endParaRPr>
          </a:p>
        </p:txBody>
      </p:sp>
      <p:sp>
        <p:nvSpPr>
          <p:cNvPr id="42" name="矩形 41"/>
          <p:cNvSpPr/>
          <p:nvPr/>
        </p:nvSpPr>
        <p:spPr>
          <a:xfrm>
            <a:off x="4444366" y="529590"/>
            <a:ext cx="3505835"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1.</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区块链技术特征及发展</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3" name="矩形 42"/>
          <p:cNvSpPr/>
          <p:nvPr/>
        </p:nvSpPr>
        <p:spPr>
          <a:xfrm>
            <a:off x="1161415" y="1489075"/>
            <a:ext cx="2011680" cy="1198880"/>
          </a:xfrm>
          <a:prstGeom prst="rect">
            <a:avLst/>
          </a:prstGeom>
          <a:noFill/>
          <a:ln>
            <a:noFill/>
          </a:ln>
        </p:spPr>
        <p:txBody>
          <a:bodyPr wrap="none" rtlCol="0" anchor="t">
            <a:spAutoFit/>
          </a:bodyPr>
          <a:p>
            <a:pPr algn="ctr"/>
            <a:r>
              <a:rPr lang="zh-CN" altLang="en-US" sz="7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目录</a:t>
            </a:r>
            <a:endParaRPr lang="zh-CN" altLang="en-US" sz="7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44" name="矩形 43"/>
          <p:cNvSpPr/>
          <p:nvPr/>
        </p:nvSpPr>
        <p:spPr>
          <a:xfrm>
            <a:off x="663893" y="2687955"/>
            <a:ext cx="3027045" cy="706755"/>
          </a:xfrm>
          <a:prstGeom prst="rect">
            <a:avLst/>
          </a:prstGeom>
          <a:noFill/>
          <a:ln>
            <a:noFill/>
          </a:ln>
        </p:spPr>
        <p:txBody>
          <a:bodyPr wrap="none" rtlCol="0" anchor="t">
            <a:spAutoFit/>
          </a:bodyPr>
          <a:p>
            <a:pPr algn="ctr"/>
            <a:r>
              <a:rPr lang="en-US" sz="4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CONTENTS</a:t>
            </a:r>
            <a:endParaRPr lang="en-US" sz="4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45" name="矩形 44"/>
          <p:cNvSpPr/>
          <p:nvPr/>
        </p:nvSpPr>
        <p:spPr>
          <a:xfrm>
            <a:off x="4444366" y="1108075"/>
            <a:ext cx="295783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2.ET</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生态链技术特征</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6" name="矩形 45"/>
          <p:cNvSpPr/>
          <p:nvPr/>
        </p:nvSpPr>
        <p:spPr>
          <a:xfrm>
            <a:off x="4444366" y="1729740"/>
            <a:ext cx="285877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3.ETA</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商业生态模型</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7" name="矩形 46"/>
          <p:cNvSpPr/>
          <p:nvPr/>
        </p:nvSpPr>
        <p:spPr>
          <a:xfrm>
            <a:off x="4444366" y="2351405"/>
            <a:ext cx="285877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4.ETA</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发行分配方案</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8" name="矩形 47"/>
          <p:cNvSpPr/>
          <p:nvPr/>
        </p:nvSpPr>
        <p:spPr>
          <a:xfrm>
            <a:off x="4435476" y="2973070"/>
            <a:ext cx="316357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5.</a:t>
            </a:r>
            <a:r>
              <a:rPr 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矿机发售及配置</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49" name="矩形 48"/>
          <p:cNvSpPr/>
          <p:nvPr/>
        </p:nvSpPr>
        <p:spPr>
          <a:xfrm>
            <a:off x="4444366" y="4216400"/>
            <a:ext cx="377317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7.</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团队</a:t>
            </a: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生态链核心团队</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50" name="矩形 49"/>
          <p:cNvSpPr/>
          <p:nvPr/>
        </p:nvSpPr>
        <p:spPr>
          <a:xfrm>
            <a:off x="4444366" y="3594735"/>
            <a:ext cx="2858770" cy="460375"/>
          </a:xfrm>
          <a:prstGeom prst="rect">
            <a:avLst/>
          </a:prstGeom>
          <a:noFill/>
          <a:ln>
            <a:noFill/>
          </a:ln>
          <a:effectLst/>
        </p:spPr>
        <p:txBody>
          <a:bodyPr wrap="none" rtlCol="0" anchor="t">
            <a:spAutoFit/>
          </a:bodyPr>
          <a:p>
            <a:pPr algn="ctr"/>
            <a:r>
              <a:rPr lang="en-US" altLang="zh-CN"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6.</a:t>
            </a:r>
            <a:r>
              <a:rPr 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a:t>
            </a:r>
            <a:r>
              <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奖励推广计划</a:t>
            </a:r>
            <a:endParaRPr lang="zh-CN" altLang="en-US" sz="2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cxnSp>
        <p:nvCxnSpPr>
          <p:cNvPr id="51" name="直接连接符 50"/>
          <p:cNvCxnSpPr/>
          <p:nvPr/>
        </p:nvCxnSpPr>
        <p:spPr>
          <a:xfrm flipV="1">
            <a:off x="899795" y="411480"/>
            <a:ext cx="8244205"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2" name="图片 51" descr="QQ截图20180710211901"/>
          <p:cNvPicPr>
            <a:picLocks noChangeAspect="1"/>
          </p:cNvPicPr>
          <p:nvPr/>
        </p:nvPicPr>
        <p:blipFill>
          <a:blip r:embed="rId2"/>
          <a:stretch>
            <a:fillRect/>
          </a:stretch>
        </p:blipFill>
        <p:spPr>
          <a:xfrm>
            <a:off x="152400" y="613410"/>
            <a:ext cx="675005" cy="206375"/>
          </a:xfrm>
          <a:prstGeom prst="rect">
            <a:avLst/>
          </a:prstGeom>
        </p:spPr>
      </p:pic>
      <p:pic>
        <p:nvPicPr>
          <p:cNvPr id="53" name="图片 52" descr="logo_副本"/>
          <p:cNvPicPr>
            <a:picLocks noChangeAspect="1"/>
          </p:cNvPicPr>
          <p:nvPr/>
        </p:nvPicPr>
        <p:blipFill>
          <a:blip r:embed="rId3"/>
          <a:srcRect b="28161"/>
          <a:stretch>
            <a:fillRect/>
          </a:stretch>
        </p:blipFill>
        <p:spPr>
          <a:xfrm>
            <a:off x="267335" y="41910"/>
            <a:ext cx="445135" cy="44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t="-8000" b="-8000"/>
          </a:stretch>
        </a:blipFill>
        <a:effectLst/>
      </p:bgPr>
    </p:bg>
    <p:spTree>
      <p:nvGrpSpPr>
        <p:cNvPr id="1" name=""/>
        <p:cNvGrpSpPr/>
        <p:nvPr/>
      </p:nvGrpSpPr>
      <p:grpSpPr/>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42" name="矩形 41"/>
          <p:cNvSpPr/>
          <p:nvPr/>
        </p:nvSpPr>
        <p:spPr>
          <a:xfrm>
            <a:off x="6425249" y="-33020"/>
            <a:ext cx="2722880" cy="398780"/>
          </a:xfrm>
          <a:prstGeom prst="rect">
            <a:avLst/>
          </a:prstGeom>
          <a:noFill/>
          <a:ln>
            <a:noFill/>
          </a:ln>
          <a:effectLst/>
        </p:spPr>
        <p:txBody>
          <a:bodyPr wrap="none" rtlCol="0" anchor="t">
            <a:spAutoFit/>
          </a:bodyPr>
          <a:p>
            <a:pPr algn="ct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区块链技术特征及发展</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8" name="矩形 7"/>
          <p:cNvSpPr/>
          <p:nvPr/>
        </p:nvSpPr>
        <p:spPr>
          <a:xfrm>
            <a:off x="184151" y="1682750"/>
            <a:ext cx="5036185" cy="1168400"/>
          </a:xfrm>
          <a:prstGeom prst="rect">
            <a:avLst/>
          </a:prstGeom>
          <a:noFill/>
          <a:ln>
            <a:noFill/>
          </a:ln>
          <a:effectLst/>
        </p:spPr>
        <p:txBody>
          <a:bodyPr wrap="none" rtlCol="0" anchor="t">
            <a:spAutoFit/>
            <a:scene3d>
              <a:camera prst="orthographicFront"/>
              <a:lightRig rig="threePt" dir="t"/>
            </a:scene3d>
          </a:bodyPr>
          <a:p>
            <a:pPr algn="l"/>
            <a:r>
              <a:rPr lang="zh-CN" altLang="en-US" sz="1400" b="1">
                <a:gradFill>
                  <a:gsLst>
                    <a:gs pos="0">
                      <a:srgbClr val="14CD68"/>
                    </a:gs>
                    <a:gs pos="100000">
                      <a:srgbClr val="035C7D"/>
                    </a:gs>
                  </a:gsLst>
                  <a:lin ang="5400000" scaled="0"/>
                </a:gradFill>
                <a:effectLst/>
              </a:rPr>
              <a:t>区块链技术特征及发展通过加入数据加密、共识机制、 时间戳</a:t>
            </a:r>
            <a:endParaRPr lang="zh-CN" altLang="en-US" sz="1400" b="1">
              <a:gradFill>
                <a:gsLst>
                  <a:gs pos="0">
                    <a:srgbClr val="14CD68"/>
                  </a:gs>
                  <a:gs pos="100000">
                    <a:srgbClr val="035C7D"/>
                  </a:gs>
                </a:gsLst>
                <a:lin ang="5400000" scaled="0"/>
              </a:gradFill>
              <a:effectLst/>
            </a:endParaRPr>
          </a:p>
          <a:p>
            <a:pPr algn="l"/>
            <a:r>
              <a:rPr lang="zh-CN" altLang="en-US" sz="1400" b="1">
                <a:gradFill>
                  <a:gsLst>
                    <a:gs pos="0">
                      <a:srgbClr val="14CD68"/>
                    </a:gs>
                    <a:gs pos="100000">
                      <a:srgbClr val="035C7D"/>
                    </a:gs>
                  </a:gsLst>
                  <a:lin ang="5400000" scaled="0"/>
                </a:gradFill>
                <a:effectLst/>
              </a:rPr>
              <a:t>和经济激励等技术与手段 ，在分布式节点之间实现去中心化的</a:t>
            </a:r>
            <a:endParaRPr lang="zh-CN" altLang="en-US" sz="1400" b="1">
              <a:gradFill>
                <a:gsLst>
                  <a:gs pos="0">
                    <a:srgbClr val="14CD68"/>
                  </a:gs>
                  <a:gs pos="100000">
                    <a:srgbClr val="035C7D"/>
                  </a:gs>
                </a:gsLst>
                <a:lin ang="5400000" scaled="0"/>
              </a:gradFill>
              <a:effectLst/>
            </a:endParaRPr>
          </a:p>
          <a:p>
            <a:pPr algn="l"/>
            <a:r>
              <a:rPr lang="zh-CN" altLang="en-US" sz="1400" b="1">
                <a:gradFill>
                  <a:gsLst>
                    <a:gs pos="0">
                      <a:srgbClr val="14CD68"/>
                    </a:gs>
                    <a:gs pos="100000">
                      <a:srgbClr val="035C7D"/>
                    </a:gs>
                  </a:gsLst>
                  <a:lin ang="5400000" scaled="0"/>
                </a:gradFill>
                <a:effectLst/>
              </a:rPr>
              <a:t>点对点信用交易， 从而解决了传统中心化机构中普遍存在的交</a:t>
            </a:r>
            <a:endParaRPr lang="zh-CN" altLang="en-US" sz="1400" b="1">
              <a:gradFill>
                <a:gsLst>
                  <a:gs pos="0">
                    <a:srgbClr val="14CD68"/>
                  </a:gs>
                  <a:gs pos="100000">
                    <a:srgbClr val="035C7D"/>
                  </a:gs>
                </a:gsLst>
                <a:lin ang="5400000" scaled="0"/>
              </a:gradFill>
              <a:effectLst/>
            </a:endParaRPr>
          </a:p>
          <a:p>
            <a:pPr algn="l"/>
            <a:r>
              <a:rPr lang="zh-CN" altLang="en-US" sz="1400" b="1">
                <a:gradFill>
                  <a:gsLst>
                    <a:gs pos="0">
                      <a:srgbClr val="14CD68"/>
                    </a:gs>
                    <a:gs pos="100000">
                      <a:srgbClr val="035C7D"/>
                    </a:gs>
                  </a:gsLst>
                  <a:lin ang="5400000" scaled="0"/>
                </a:gradFill>
                <a:effectLst/>
              </a:rPr>
              <a:t>易周期繁琐低效、 高成本和数据存储不安全等问题，从而成为</a:t>
            </a:r>
            <a:endParaRPr lang="zh-CN" altLang="en-US" sz="1400" b="1">
              <a:gradFill>
                <a:gsLst>
                  <a:gs pos="0">
                    <a:srgbClr val="14CD68"/>
                  </a:gs>
                  <a:gs pos="100000">
                    <a:srgbClr val="035C7D"/>
                  </a:gs>
                </a:gsLst>
                <a:lin ang="5400000" scaled="0"/>
              </a:gradFill>
              <a:effectLst/>
            </a:endParaRPr>
          </a:p>
          <a:p>
            <a:pPr algn="l"/>
            <a:r>
              <a:rPr lang="zh-CN" altLang="en-US" sz="1400" b="1">
                <a:gradFill>
                  <a:gsLst>
                    <a:gs pos="0">
                      <a:srgbClr val="14CD68"/>
                    </a:gs>
                    <a:gs pos="100000">
                      <a:srgbClr val="035C7D"/>
                    </a:gs>
                  </a:gsLst>
                  <a:lin ang="5400000" scaled="0"/>
                </a:gradFill>
                <a:effectLst/>
              </a:rPr>
              <a:t>了现代数字加密货币体系的核心技术。</a:t>
            </a:r>
            <a:endParaRPr lang="zh-CN" altLang="en-US" sz="1400" b="1">
              <a:gradFill>
                <a:gsLst>
                  <a:gs pos="0">
                    <a:srgbClr val="14CD68"/>
                  </a:gs>
                  <a:gs pos="100000">
                    <a:srgbClr val="035C7D"/>
                  </a:gs>
                </a:gsLst>
                <a:lin ang="5400000" scaled="0"/>
              </a:gradFill>
              <a:effectLst/>
            </a:endParaRPr>
          </a:p>
        </p:txBody>
      </p:sp>
      <p:sp>
        <p:nvSpPr>
          <p:cNvPr id="43" name="矩形 42"/>
          <p:cNvSpPr/>
          <p:nvPr/>
        </p:nvSpPr>
        <p:spPr>
          <a:xfrm>
            <a:off x="160655" y="1088390"/>
            <a:ext cx="5059680" cy="460375"/>
          </a:xfrm>
          <a:prstGeom prst="rect">
            <a:avLst/>
          </a:prstGeom>
          <a:noFill/>
          <a:ln>
            <a:noFill/>
          </a:ln>
        </p:spPr>
        <p:txBody>
          <a:bodyPr wrap="none" rtlCol="0" anchor="t">
            <a:spAutoFit/>
          </a:bodyPr>
          <a:p>
            <a:pPr algn="ctr"/>
            <a:r>
              <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比特币和以太坊为代表的区块链技术</a:t>
            </a:r>
            <a:endParaRPr lang="zh-CN" altLang="en-US" sz="24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9" name="矩形 8"/>
          <p:cNvSpPr/>
          <p:nvPr/>
        </p:nvSpPr>
        <p:spPr>
          <a:xfrm>
            <a:off x="184150" y="2903220"/>
            <a:ext cx="5036185" cy="737235"/>
          </a:xfrm>
          <a:prstGeom prst="rect">
            <a:avLst/>
          </a:prstGeom>
          <a:noFill/>
          <a:ln>
            <a:noFill/>
          </a:ln>
          <a:effectLst/>
        </p:spPr>
        <p:txBody>
          <a:bodyPr wrap="square" rtlCol="0" anchor="t">
            <a:spAutoFit/>
            <a:scene3d>
              <a:camera prst="orthographicFront"/>
              <a:lightRig rig="threePt" dir="t"/>
            </a:scene3d>
          </a:bodyPr>
          <a:p>
            <a:pPr algn="l"/>
            <a:r>
              <a:rPr lang="zh-CN" altLang="en-US" sz="1400" b="1">
                <a:gradFill>
                  <a:gsLst>
                    <a:gs pos="0">
                      <a:srgbClr val="14CD68"/>
                    </a:gs>
                    <a:gs pos="100000">
                      <a:srgbClr val="035C7D"/>
                    </a:gs>
                  </a:gsLst>
                  <a:lin ang="5400000" scaled="0"/>
                </a:gradFill>
                <a:effectLst/>
              </a:rPr>
              <a:t>这种技术系统可以实现所有参与者的信息共识、  共享、 共责能够被完美移植到绝大多数基千信任的商业模式和组织架构的底层应用中。</a:t>
            </a:r>
            <a:endParaRPr lang="zh-CN" altLang="en-US" sz="1400" b="1">
              <a:gradFill>
                <a:gsLst>
                  <a:gs pos="0">
                    <a:srgbClr val="14CD68"/>
                  </a:gs>
                  <a:gs pos="100000">
                    <a:srgbClr val="035C7D"/>
                  </a:gs>
                </a:gsLst>
                <a:lin ang="5400000" scaled="0"/>
              </a:gradFill>
              <a:effectLst/>
            </a:endParaRPr>
          </a:p>
        </p:txBody>
      </p:sp>
      <p:sp>
        <p:nvSpPr>
          <p:cNvPr id="12291" name="五边形 3"/>
          <p:cNvSpPr>
            <a:spLocks noChangeAspect="1" noChangeArrowheads="1"/>
          </p:cNvSpPr>
          <p:nvPr/>
        </p:nvSpPr>
        <p:spPr bwMode="auto">
          <a:xfrm rot="12359350" flipV="1">
            <a:off x="6663566" y="1550108"/>
            <a:ext cx="540004" cy="156987"/>
          </a:xfrm>
          <a:custGeom>
            <a:avLst/>
            <a:gdLst>
              <a:gd name="T0" fmla="*/ 0 w 3888432"/>
              <a:gd name="T1" fmla="*/ 0 h 1129027"/>
              <a:gd name="T2" fmla="*/ 6202 w 3888432"/>
              <a:gd name="T3" fmla="*/ 0 h 1129027"/>
              <a:gd name="T4" fmla="*/ 7255 w 3888432"/>
              <a:gd name="T5" fmla="*/ 1563 h 1129027"/>
              <a:gd name="T6" fmla="*/ 6202 w 3888432"/>
              <a:gd name="T7" fmla="*/ 3126 h 1129027"/>
              <a:gd name="T8" fmla="*/ 1888 w 3888432"/>
              <a:gd name="T9" fmla="*/ 3097 h 1129027"/>
              <a:gd name="T10" fmla="*/ 0 w 3888432"/>
              <a:gd name="T11" fmla="*/ 23 h 1129027"/>
              <a:gd name="T12" fmla="*/ 0 w 3888432"/>
              <a:gd name="T13" fmla="*/ 0 h 1129027"/>
              <a:gd name="T14" fmla="*/ 0 60000 65536"/>
              <a:gd name="T15" fmla="*/ 0 60000 65536"/>
              <a:gd name="T16" fmla="*/ 0 60000 65536"/>
              <a:gd name="T17" fmla="*/ 0 60000 65536"/>
              <a:gd name="T18" fmla="*/ 0 60000 65536"/>
              <a:gd name="T19" fmla="*/ 0 60000 65536"/>
              <a:gd name="T20" fmla="*/ 0 60000 65536"/>
              <a:gd name="T21" fmla="*/ 0 w 3888432"/>
              <a:gd name="T22" fmla="*/ 0 h 1129027"/>
              <a:gd name="T23" fmla="*/ 3888432 w 3888432"/>
              <a:gd name="T24" fmla="*/ 1129027 h 1129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chemeClr val="tx2"/>
          </a:solidFill>
          <a:ln w="9525">
            <a:noFill/>
            <a:round/>
          </a:ln>
        </p:spPr>
        <p:txBody>
          <a:bodyPr lIns="68507" tIns="34253" rIns="68507" bIns="34253"/>
          <a:p>
            <a:endParaRPr lang="zh-CN" altLang="en-US" sz="1200"/>
          </a:p>
        </p:txBody>
      </p:sp>
      <p:sp>
        <p:nvSpPr>
          <p:cNvPr id="12292" name="五边形 3"/>
          <p:cNvSpPr>
            <a:spLocks noChangeAspect="1" noChangeArrowheads="1"/>
          </p:cNvSpPr>
          <p:nvPr/>
        </p:nvSpPr>
        <p:spPr bwMode="auto">
          <a:xfrm rot="16679350" flipV="1">
            <a:off x="7068535" y="1177818"/>
            <a:ext cx="540004" cy="181940"/>
          </a:xfrm>
          <a:custGeom>
            <a:avLst/>
            <a:gdLst>
              <a:gd name="T0" fmla="*/ 0 w 3888432"/>
              <a:gd name="T1" fmla="*/ 0 h 1129027"/>
              <a:gd name="T2" fmla="*/ 6246 w 3888432"/>
              <a:gd name="T3" fmla="*/ 0 h 1129027"/>
              <a:gd name="T4" fmla="*/ 7307 w 3888432"/>
              <a:gd name="T5" fmla="*/ 1527 h 1129027"/>
              <a:gd name="T6" fmla="*/ 6246 w 3888432"/>
              <a:gd name="T7" fmla="*/ 3055 h 1129027"/>
              <a:gd name="T8" fmla="*/ 1902 w 3888432"/>
              <a:gd name="T9" fmla="*/ 3027 h 1129027"/>
              <a:gd name="T10" fmla="*/ 0 w 3888432"/>
              <a:gd name="T11" fmla="*/ 22 h 1129027"/>
              <a:gd name="T12" fmla="*/ 0 w 3888432"/>
              <a:gd name="T13" fmla="*/ 0 h 1129027"/>
              <a:gd name="T14" fmla="*/ 0 60000 65536"/>
              <a:gd name="T15" fmla="*/ 0 60000 65536"/>
              <a:gd name="T16" fmla="*/ 0 60000 65536"/>
              <a:gd name="T17" fmla="*/ 0 60000 65536"/>
              <a:gd name="T18" fmla="*/ 0 60000 65536"/>
              <a:gd name="T19" fmla="*/ 0 60000 65536"/>
              <a:gd name="T20" fmla="*/ 0 60000 65536"/>
              <a:gd name="T21" fmla="*/ 0 w 3888432"/>
              <a:gd name="T22" fmla="*/ 0 h 1129027"/>
              <a:gd name="T23" fmla="*/ 3888432 w 3888432"/>
              <a:gd name="T24" fmla="*/ 1129027 h 1129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chemeClr val="tx2"/>
          </a:solidFill>
          <a:ln w="9525">
            <a:noFill/>
            <a:round/>
          </a:ln>
        </p:spPr>
        <p:txBody>
          <a:bodyPr lIns="68507" tIns="34253" rIns="68507" bIns="34253"/>
          <a:p>
            <a:endParaRPr lang="zh-CN" altLang="en-US" sz="1200"/>
          </a:p>
        </p:txBody>
      </p:sp>
      <p:sp>
        <p:nvSpPr>
          <p:cNvPr id="12293" name="五边形 3"/>
          <p:cNvSpPr>
            <a:spLocks noChangeAspect="1" noChangeArrowheads="1"/>
          </p:cNvSpPr>
          <p:nvPr/>
        </p:nvSpPr>
        <p:spPr bwMode="auto">
          <a:xfrm rot="20999350" flipV="1">
            <a:off x="7553530" y="1410380"/>
            <a:ext cx="540004" cy="156489"/>
          </a:xfrm>
          <a:custGeom>
            <a:avLst/>
            <a:gdLst>
              <a:gd name="T0" fmla="*/ 0 w 3888432"/>
              <a:gd name="T1" fmla="*/ 0 h 1129027"/>
              <a:gd name="T2" fmla="*/ 6246 w 3888432"/>
              <a:gd name="T3" fmla="*/ 0 h 1129027"/>
              <a:gd name="T4" fmla="*/ 7307 w 3888432"/>
              <a:gd name="T5" fmla="*/ 1527 h 1129027"/>
              <a:gd name="T6" fmla="*/ 6246 w 3888432"/>
              <a:gd name="T7" fmla="*/ 3055 h 1129027"/>
              <a:gd name="T8" fmla="*/ 1902 w 3888432"/>
              <a:gd name="T9" fmla="*/ 3027 h 1129027"/>
              <a:gd name="T10" fmla="*/ 0 w 3888432"/>
              <a:gd name="T11" fmla="*/ 22 h 1129027"/>
              <a:gd name="T12" fmla="*/ 0 w 3888432"/>
              <a:gd name="T13" fmla="*/ 0 h 1129027"/>
              <a:gd name="T14" fmla="*/ 0 60000 65536"/>
              <a:gd name="T15" fmla="*/ 0 60000 65536"/>
              <a:gd name="T16" fmla="*/ 0 60000 65536"/>
              <a:gd name="T17" fmla="*/ 0 60000 65536"/>
              <a:gd name="T18" fmla="*/ 0 60000 65536"/>
              <a:gd name="T19" fmla="*/ 0 60000 65536"/>
              <a:gd name="T20" fmla="*/ 0 60000 65536"/>
              <a:gd name="T21" fmla="*/ 0 w 3888432"/>
              <a:gd name="T22" fmla="*/ 0 h 1129027"/>
              <a:gd name="T23" fmla="*/ 3888432 w 3888432"/>
              <a:gd name="T24" fmla="*/ 1129027 h 1129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chemeClr val="tx2"/>
          </a:solidFill>
          <a:ln w="9525">
            <a:noFill/>
            <a:round/>
          </a:ln>
        </p:spPr>
        <p:txBody>
          <a:bodyPr lIns="68507" tIns="34253" rIns="68507" bIns="34253"/>
          <a:p>
            <a:endParaRPr lang="zh-CN" altLang="en-US" sz="1200"/>
          </a:p>
        </p:txBody>
      </p:sp>
      <p:sp>
        <p:nvSpPr>
          <p:cNvPr id="12294" name="五边形 3"/>
          <p:cNvSpPr>
            <a:spLocks noChangeAspect="1" noChangeArrowheads="1"/>
          </p:cNvSpPr>
          <p:nvPr/>
        </p:nvSpPr>
        <p:spPr bwMode="auto">
          <a:xfrm rot="3719350" flipV="1">
            <a:off x="7481035" y="1872579"/>
            <a:ext cx="540004" cy="182777"/>
          </a:xfrm>
          <a:custGeom>
            <a:avLst/>
            <a:gdLst>
              <a:gd name="T0" fmla="*/ 0 w 3888432"/>
              <a:gd name="T1" fmla="*/ 0 h 1129027"/>
              <a:gd name="T2" fmla="*/ 6202 w 3888432"/>
              <a:gd name="T3" fmla="*/ 0 h 1129027"/>
              <a:gd name="T4" fmla="*/ 7255 w 3888432"/>
              <a:gd name="T5" fmla="*/ 1563 h 1129027"/>
              <a:gd name="T6" fmla="*/ 6202 w 3888432"/>
              <a:gd name="T7" fmla="*/ 3126 h 1129027"/>
              <a:gd name="T8" fmla="*/ 1888 w 3888432"/>
              <a:gd name="T9" fmla="*/ 3097 h 1129027"/>
              <a:gd name="T10" fmla="*/ 0 w 3888432"/>
              <a:gd name="T11" fmla="*/ 23 h 1129027"/>
              <a:gd name="T12" fmla="*/ 0 w 3888432"/>
              <a:gd name="T13" fmla="*/ 0 h 1129027"/>
              <a:gd name="T14" fmla="*/ 0 60000 65536"/>
              <a:gd name="T15" fmla="*/ 0 60000 65536"/>
              <a:gd name="T16" fmla="*/ 0 60000 65536"/>
              <a:gd name="T17" fmla="*/ 0 60000 65536"/>
              <a:gd name="T18" fmla="*/ 0 60000 65536"/>
              <a:gd name="T19" fmla="*/ 0 60000 65536"/>
              <a:gd name="T20" fmla="*/ 0 60000 65536"/>
              <a:gd name="T21" fmla="*/ 0 w 3888432"/>
              <a:gd name="T22" fmla="*/ 0 h 1129027"/>
              <a:gd name="T23" fmla="*/ 3888432 w 3888432"/>
              <a:gd name="T24" fmla="*/ 1129027 h 1129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chemeClr val="tx2"/>
          </a:solidFill>
          <a:ln w="9525">
            <a:noFill/>
            <a:round/>
          </a:ln>
        </p:spPr>
        <p:txBody>
          <a:bodyPr lIns="68507" tIns="34253" rIns="68507" bIns="34253"/>
          <a:p>
            <a:endParaRPr lang="zh-CN" altLang="en-US" sz="1200"/>
          </a:p>
        </p:txBody>
      </p:sp>
      <p:sp>
        <p:nvSpPr>
          <p:cNvPr id="12295" name="五边形 3"/>
          <p:cNvSpPr>
            <a:spLocks noChangeAspect="1" noChangeArrowheads="1"/>
          </p:cNvSpPr>
          <p:nvPr/>
        </p:nvSpPr>
        <p:spPr bwMode="auto">
          <a:xfrm rot="8039350" flipV="1">
            <a:off x="6962775" y="1995805"/>
            <a:ext cx="574040" cy="185420"/>
          </a:xfrm>
          <a:custGeom>
            <a:avLst/>
            <a:gdLst>
              <a:gd name="T0" fmla="*/ 0 w 3888432"/>
              <a:gd name="T1" fmla="*/ 0 h 1129027"/>
              <a:gd name="T2" fmla="*/ 6202 w 3888432"/>
              <a:gd name="T3" fmla="*/ 0 h 1129027"/>
              <a:gd name="T4" fmla="*/ 7255 w 3888432"/>
              <a:gd name="T5" fmla="*/ 1527 h 1129027"/>
              <a:gd name="T6" fmla="*/ 6202 w 3888432"/>
              <a:gd name="T7" fmla="*/ 3055 h 1129027"/>
              <a:gd name="T8" fmla="*/ 1888 w 3888432"/>
              <a:gd name="T9" fmla="*/ 3027 h 1129027"/>
              <a:gd name="T10" fmla="*/ 0 w 3888432"/>
              <a:gd name="T11" fmla="*/ 22 h 1129027"/>
              <a:gd name="T12" fmla="*/ 0 w 3888432"/>
              <a:gd name="T13" fmla="*/ 0 h 1129027"/>
              <a:gd name="T14" fmla="*/ 0 60000 65536"/>
              <a:gd name="T15" fmla="*/ 0 60000 65536"/>
              <a:gd name="T16" fmla="*/ 0 60000 65536"/>
              <a:gd name="T17" fmla="*/ 0 60000 65536"/>
              <a:gd name="T18" fmla="*/ 0 60000 65536"/>
              <a:gd name="T19" fmla="*/ 0 60000 65536"/>
              <a:gd name="T20" fmla="*/ 0 60000 65536"/>
              <a:gd name="T21" fmla="*/ 0 w 3888432"/>
              <a:gd name="T22" fmla="*/ 0 h 1129027"/>
              <a:gd name="T23" fmla="*/ 3888432 w 3888432"/>
              <a:gd name="T24" fmla="*/ 1129027 h 11290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chemeClr val="tx2"/>
          </a:solidFill>
          <a:ln w="9525">
            <a:noFill/>
            <a:round/>
          </a:ln>
        </p:spPr>
        <p:txBody>
          <a:bodyPr lIns="68507" tIns="34253" rIns="68507" bIns="34253"/>
          <a:p>
            <a:endParaRPr lang="zh-CN" altLang="en-US" sz="1200"/>
          </a:p>
        </p:txBody>
      </p:sp>
      <p:sp>
        <p:nvSpPr>
          <p:cNvPr id="10" name="矩形 9"/>
          <p:cNvSpPr/>
          <p:nvPr/>
        </p:nvSpPr>
        <p:spPr>
          <a:xfrm>
            <a:off x="6607175" y="677545"/>
            <a:ext cx="1284605" cy="306705"/>
          </a:xfrm>
          <a:prstGeom prst="rect">
            <a:avLst/>
          </a:prstGeom>
          <a:noFill/>
          <a:ln>
            <a:noFill/>
          </a:ln>
          <a:effectLst/>
        </p:spPr>
        <p:txBody>
          <a:bodyPr wrap="square" rtlCol="0" anchor="t">
            <a:spAutoFit/>
          </a:bodyPr>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去中心化</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1" name="矩形 10"/>
          <p:cNvSpPr/>
          <p:nvPr/>
        </p:nvSpPr>
        <p:spPr>
          <a:xfrm>
            <a:off x="6139180" y="1259840"/>
            <a:ext cx="467995" cy="737235"/>
          </a:xfrm>
          <a:prstGeom prst="rect">
            <a:avLst/>
          </a:prstGeom>
          <a:noFill/>
          <a:ln>
            <a:noFill/>
          </a:ln>
          <a:effectLst/>
        </p:spPr>
        <p:txBody>
          <a:bodyPr wrap="square" rtlCol="0" anchor="t">
            <a:spAutoFit/>
          </a:bodyPr>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匿</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名</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性</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2" name="矩形 11"/>
          <p:cNvSpPr/>
          <p:nvPr/>
        </p:nvSpPr>
        <p:spPr>
          <a:xfrm>
            <a:off x="8154670" y="1080135"/>
            <a:ext cx="467995" cy="737235"/>
          </a:xfrm>
          <a:prstGeom prst="rect">
            <a:avLst/>
          </a:prstGeom>
          <a:noFill/>
          <a:ln>
            <a:noFill/>
          </a:ln>
          <a:effectLst/>
        </p:spPr>
        <p:txBody>
          <a:bodyPr wrap="square" rtlCol="0" anchor="t">
            <a:spAutoFit/>
          </a:bodyPr>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开</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放</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性</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3" name="矩形 12"/>
          <p:cNvSpPr/>
          <p:nvPr/>
        </p:nvSpPr>
        <p:spPr>
          <a:xfrm>
            <a:off x="7543800" y="2297430"/>
            <a:ext cx="1284605" cy="429895"/>
          </a:xfrm>
          <a:prstGeom prst="rect">
            <a:avLst/>
          </a:prstGeom>
          <a:noFill/>
          <a:ln>
            <a:noFill/>
          </a:ln>
          <a:effectLst/>
        </p:spPr>
        <p:txBody>
          <a:bodyPr wrap="square" rtlCol="0" anchor="t">
            <a:spAutoFit/>
          </a:bodyPr>
          <a:p>
            <a:pPr algn="ctr"/>
            <a:r>
              <a:rPr lang="zh-CN" altLang="en-US" sz="8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（数据）</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不可篡改</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4" name="矩形 13"/>
          <p:cNvSpPr/>
          <p:nvPr/>
        </p:nvSpPr>
        <p:spPr>
          <a:xfrm>
            <a:off x="6139180" y="2359025"/>
            <a:ext cx="1013460" cy="306705"/>
          </a:xfrm>
          <a:prstGeom prst="rect">
            <a:avLst/>
          </a:prstGeom>
          <a:noFill/>
          <a:ln>
            <a:noFill/>
          </a:ln>
          <a:effectLst/>
        </p:spPr>
        <p:txBody>
          <a:bodyPr wrap="square" rtlCol="0" anchor="t">
            <a:spAutoFit/>
          </a:bodyPr>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自治性</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6" name="等腰三角形 15"/>
          <p:cNvSpPr/>
          <p:nvPr/>
        </p:nvSpPr>
        <p:spPr>
          <a:xfrm>
            <a:off x="6381750" y="3235325"/>
            <a:ext cx="2016760" cy="1440180"/>
          </a:xfrm>
          <a:prstGeom prst="triangl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7044691" y="2851150"/>
            <a:ext cx="690880" cy="398780"/>
          </a:xfrm>
          <a:prstGeom prst="rect">
            <a:avLst/>
          </a:prstGeom>
          <a:noFill/>
          <a:ln>
            <a:noFill/>
          </a:ln>
        </p:spPr>
        <p:txBody>
          <a:bodyPr wrap="none" rtlCol="0" anchor="t">
            <a:spAutoFit/>
          </a:bodyPr>
          <a:p>
            <a:pPr algn="ctr"/>
            <a:r>
              <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共识</a:t>
            </a:r>
            <a:endPar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7" name="矩形 16"/>
          <p:cNvSpPr/>
          <p:nvPr/>
        </p:nvSpPr>
        <p:spPr>
          <a:xfrm>
            <a:off x="5690871" y="4483735"/>
            <a:ext cx="690880" cy="398780"/>
          </a:xfrm>
          <a:prstGeom prst="rect">
            <a:avLst/>
          </a:prstGeom>
          <a:noFill/>
          <a:ln>
            <a:noFill/>
          </a:ln>
        </p:spPr>
        <p:txBody>
          <a:bodyPr wrap="none" rtlCol="0" anchor="t">
            <a:spAutoFit/>
          </a:bodyPr>
          <a:p>
            <a:pPr algn="ctr"/>
            <a:r>
              <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共享</a:t>
            </a:r>
            <a:endPar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8" name="矩形 17"/>
          <p:cNvSpPr/>
          <p:nvPr/>
        </p:nvSpPr>
        <p:spPr>
          <a:xfrm>
            <a:off x="8398511" y="4483735"/>
            <a:ext cx="690880" cy="398780"/>
          </a:xfrm>
          <a:prstGeom prst="rect">
            <a:avLst/>
          </a:prstGeom>
          <a:noFill/>
          <a:ln>
            <a:noFill/>
          </a:ln>
        </p:spPr>
        <p:txBody>
          <a:bodyPr wrap="none" rtlCol="0" anchor="t">
            <a:spAutoFit/>
          </a:bodyPr>
          <a:p>
            <a:pPr algn="ctr"/>
            <a:r>
              <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共责</a:t>
            </a:r>
            <a:endParaRPr lang="zh-CN" altLang="en-US" sz="20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9" name="椭圆 18"/>
          <p:cNvSpPr/>
          <p:nvPr/>
        </p:nvSpPr>
        <p:spPr>
          <a:xfrm>
            <a:off x="6888480" y="3728085"/>
            <a:ext cx="1002665" cy="947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6746240" y="3954780"/>
            <a:ext cx="1284605" cy="521970"/>
          </a:xfrm>
          <a:prstGeom prst="rect">
            <a:avLst/>
          </a:prstGeom>
          <a:noFill/>
          <a:ln>
            <a:noFill/>
          </a:ln>
          <a:effectLst/>
        </p:spPr>
        <p:txBody>
          <a:bodyPr wrap="square" rtlCol="0" anchor="t">
            <a:spAutoFit/>
          </a:bodyPr>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a:p>
            <a:pPr algn="ctr"/>
            <a:r>
              <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技术</a:t>
            </a:r>
            <a:endParaRPr lang="zh-CN" altLang="en-US" sz="14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12305" name="Text Box 9"/>
          <p:cNvSpPr txBox="1">
            <a:spLocks noChangeArrowheads="1"/>
          </p:cNvSpPr>
          <p:nvPr/>
        </p:nvSpPr>
        <p:spPr bwMode="auto">
          <a:xfrm>
            <a:off x="218440" y="3728085"/>
            <a:ext cx="4943475" cy="1224280"/>
          </a:xfrm>
          <a:prstGeom prst="rect">
            <a:avLst/>
          </a:prstGeom>
          <a:noFill/>
          <a:ln w="9525">
            <a:solidFill>
              <a:srgbClr val="00B050"/>
            </a:solidFill>
            <a:miter lim="800000"/>
          </a:ln>
        </p:spPr>
        <p:txBody>
          <a:bodyPr wrap="square" lIns="117477" tIns="58739" rIns="117477" bIns="58739">
            <a:spAutoFit/>
          </a:bodyPr>
          <a:p>
            <a:pPr eaLnBrk="1" hangingPunct="1">
              <a:lnSpc>
                <a:spcPct val="150000"/>
              </a:lnSpc>
              <a:buFont typeface="Arial" panose="020B0604020202020204" pitchFamily="34" charset="0"/>
              <a:buNone/>
            </a:pPr>
            <a:r>
              <a:rPr lang="zh-CN" altLang="en-US" sz="1200" b="1" dirty="0">
                <a:solidFill>
                  <a:schemeClr val="bg1"/>
                </a:solidFill>
                <a:latin typeface="华文细黑" pitchFamily="2" charset="-122"/>
                <a:ea typeface="华文细黑" pitchFamily="2" charset="-122"/>
              </a:rPr>
              <a:t>区块链的核心技术就是解决了人与人信任问题。从而降低了企业  团体  社会 国家的管理成本。在人性上的管理从来没这样彻底过。这一技术非常服合和谐社会作为底层技术。促进社会大发展。在自觉和不自觉中达成共识机制，共同维护，共同遵守。</a:t>
            </a:r>
            <a:endParaRPr lang="zh-CN" altLang="en-US" sz="1200" b="1" dirty="0">
              <a:solidFill>
                <a:schemeClr val="bg1"/>
              </a:solidFill>
              <a:latin typeface="华文细黑" pitchFamily="2" charset="-122"/>
              <a:ea typeface="华文细黑"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t="-8000" b="-8000"/>
          </a:stretch>
        </a:blipFill>
        <a:effectLst/>
      </p:bgPr>
    </p:bg>
    <p:spTree>
      <p:nvGrpSpPr>
        <p:cNvPr id="1" name=""/>
        <p:cNvGrpSpPr/>
        <p:nvPr/>
      </p:nvGrpSpPr>
      <p:grpSpPr>
        <a:xfrm>
          <a:off x="0" y="0"/>
          <a:ext cx="0" cy="0"/>
          <a:chOff x="0" y="0"/>
          <a:chExt cx="0" cy="0"/>
        </a:xfrm>
      </p:grpSpPr>
      <p:sp>
        <p:nvSpPr>
          <p:cNvPr id="11266" name="任意多边形 23"/>
          <p:cNvSpPr>
            <a:spLocks noChangeArrowheads="1"/>
          </p:cNvSpPr>
          <p:nvPr/>
        </p:nvSpPr>
        <p:spPr bwMode="auto">
          <a:xfrm>
            <a:off x="2322852" y="1097202"/>
            <a:ext cx="2045869" cy="534590"/>
          </a:xfrm>
          <a:custGeom>
            <a:avLst/>
            <a:gdLst>
              <a:gd name="T0" fmla="*/ 187930 w 3024977"/>
              <a:gd name="T1" fmla="*/ 0 h 790148"/>
              <a:gd name="T2" fmla="*/ 187930 w 3024977"/>
              <a:gd name="T3" fmla="*/ 55075 h 790148"/>
              <a:gd name="T4" fmla="*/ 1092506 w 3024977"/>
              <a:gd name="T5" fmla="*/ 55075 h 790148"/>
              <a:gd name="T6" fmla="*/ 1092506 w 3024977"/>
              <a:gd name="T7" fmla="*/ 227233 h 790148"/>
              <a:gd name="T8" fmla="*/ 187930 w 3024977"/>
              <a:gd name="T9" fmla="*/ 227233 h 790148"/>
              <a:gd name="T10" fmla="*/ 187930 w 3024977"/>
              <a:gd name="T11" fmla="*/ 282308 h 790148"/>
              <a:gd name="T12" fmla="*/ 0 w 3024977"/>
              <a:gd name="T13" fmla="*/ 141154 h 790148"/>
              <a:gd name="T14" fmla="*/ 0 60000 65536"/>
              <a:gd name="T15" fmla="*/ 0 60000 65536"/>
              <a:gd name="T16" fmla="*/ 0 60000 65536"/>
              <a:gd name="T17" fmla="*/ 0 60000 65536"/>
              <a:gd name="T18" fmla="*/ 0 60000 65536"/>
              <a:gd name="T19" fmla="*/ 0 60000 65536"/>
              <a:gd name="T20" fmla="*/ 0 60000 65536"/>
              <a:gd name="T21" fmla="*/ 0 w 3024977"/>
              <a:gd name="T22" fmla="*/ 0 h 790148"/>
              <a:gd name="T23" fmla="*/ 3024977 w 3024977"/>
              <a:gd name="T24" fmla="*/ 790148 h 790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4977" h="790148">
                <a:moveTo>
                  <a:pt x="520353" y="0"/>
                </a:moveTo>
                <a:lnTo>
                  <a:pt x="520353" y="154147"/>
                </a:lnTo>
                <a:lnTo>
                  <a:pt x="3024977" y="154147"/>
                </a:lnTo>
                <a:lnTo>
                  <a:pt x="3024977" y="636001"/>
                </a:lnTo>
                <a:lnTo>
                  <a:pt x="520353" y="636001"/>
                </a:lnTo>
                <a:lnTo>
                  <a:pt x="520353" y="790148"/>
                </a:lnTo>
                <a:lnTo>
                  <a:pt x="0" y="395074"/>
                </a:lnTo>
                <a:lnTo>
                  <a:pt x="520353" y="0"/>
                </a:lnTo>
                <a:close/>
              </a:path>
            </a:pathLst>
          </a:custGeom>
          <a:solidFill>
            <a:schemeClr val="accent3"/>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BTC</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267" name="任意多边形 26"/>
          <p:cNvSpPr>
            <a:spLocks noChangeArrowheads="1"/>
          </p:cNvSpPr>
          <p:nvPr/>
        </p:nvSpPr>
        <p:spPr bwMode="auto">
          <a:xfrm flipH="1">
            <a:off x="4513751" y="1742520"/>
            <a:ext cx="2045869" cy="534590"/>
          </a:xfrm>
          <a:custGeom>
            <a:avLst/>
            <a:gdLst>
              <a:gd name="T0" fmla="*/ 187930 w 3024977"/>
              <a:gd name="T1" fmla="*/ 0 h 790148"/>
              <a:gd name="T2" fmla="*/ 187930 w 3024977"/>
              <a:gd name="T3" fmla="*/ 55075 h 790148"/>
              <a:gd name="T4" fmla="*/ 1092502 w 3024977"/>
              <a:gd name="T5" fmla="*/ 55075 h 790148"/>
              <a:gd name="T6" fmla="*/ 1092502 w 3024977"/>
              <a:gd name="T7" fmla="*/ 227233 h 790148"/>
              <a:gd name="T8" fmla="*/ 187930 w 3024977"/>
              <a:gd name="T9" fmla="*/ 227233 h 790148"/>
              <a:gd name="T10" fmla="*/ 187930 w 3024977"/>
              <a:gd name="T11" fmla="*/ 282308 h 790148"/>
              <a:gd name="T12" fmla="*/ 0 w 3024977"/>
              <a:gd name="T13" fmla="*/ 141154 h 790148"/>
              <a:gd name="T14" fmla="*/ 0 60000 65536"/>
              <a:gd name="T15" fmla="*/ 0 60000 65536"/>
              <a:gd name="T16" fmla="*/ 0 60000 65536"/>
              <a:gd name="T17" fmla="*/ 0 60000 65536"/>
              <a:gd name="T18" fmla="*/ 0 60000 65536"/>
              <a:gd name="T19" fmla="*/ 0 60000 65536"/>
              <a:gd name="T20" fmla="*/ 0 60000 65536"/>
              <a:gd name="T21" fmla="*/ 0 w 3024977"/>
              <a:gd name="T22" fmla="*/ 0 h 790148"/>
              <a:gd name="T23" fmla="*/ 3024977 w 3024977"/>
              <a:gd name="T24" fmla="*/ 790148 h 790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4977" h="790148">
                <a:moveTo>
                  <a:pt x="520353" y="0"/>
                </a:moveTo>
                <a:lnTo>
                  <a:pt x="520353" y="154147"/>
                </a:lnTo>
                <a:lnTo>
                  <a:pt x="3024977" y="154147"/>
                </a:lnTo>
                <a:lnTo>
                  <a:pt x="3024977" y="636001"/>
                </a:lnTo>
                <a:lnTo>
                  <a:pt x="520353" y="636001"/>
                </a:lnTo>
                <a:lnTo>
                  <a:pt x="520353" y="790148"/>
                </a:lnTo>
                <a:lnTo>
                  <a:pt x="0" y="395074"/>
                </a:lnTo>
                <a:lnTo>
                  <a:pt x="520353" y="0"/>
                </a:lnTo>
                <a:close/>
              </a:path>
            </a:pathLst>
          </a:custGeom>
          <a:solidFill>
            <a:srgbClr val="00B0F0"/>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ETH</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268" name="任意多边形 30"/>
          <p:cNvSpPr>
            <a:spLocks noChangeArrowheads="1"/>
          </p:cNvSpPr>
          <p:nvPr/>
        </p:nvSpPr>
        <p:spPr bwMode="auto">
          <a:xfrm>
            <a:off x="2322852" y="2387839"/>
            <a:ext cx="2045869" cy="534590"/>
          </a:xfrm>
          <a:custGeom>
            <a:avLst/>
            <a:gdLst>
              <a:gd name="T0" fmla="*/ 187930 w 3024977"/>
              <a:gd name="T1" fmla="*/ 0 h 790148"/>
              <a:gd name="T2" fmla="*/ 187930 w 3024977"/>
              <a:gd name="T3" fmla="*/ 55075 h 790148"/>
              <a:gd name="T4" fmla="*/ 1092506 w 3024977"/>
              <a:gd name="T5" fmla="*/ 55075 h 790148"/>
              <a:gd name="T6" fmla="*/ 1092506 w 3024977"/>
              <a:gd name="T7" fmla="*/ 227233 h 790148"/>
              <a:gd name="T8" fmla="*/ 187930 w 3024977"/>
              <a:gd name="T9" fmla="*/ 227233 h 790148"/>
              <a:gd name="T10" fmla="*/ 187930 w 3024977"/>
              <a:gd name="T11" fmla="*/ 282308 h 790148"/>
              <a:gd name="T12" fmla="*/ 0 w 3024977"/>
              <a:gd name="T13" fmla="*/ 141154 h 790148"/>
              <a:gd name="T14" fmla="*/ 0 60000 65536"/>
              <a:gd name="T15" fmla="*/ 0 60000 65536"/>
              <a:gd name="T16" fmla="*/ 0 60000 65536"/>
              <a:gd name="T17" fmla="*/ 0 60000 65536"/>
              <a:gd name="T18" fmla="*/ 0 60000 65536"/>
              <a:gd name="T19" fmla="*/ 0 60000 65536"/>
              <a:gd name="T20" fmla="*/ 0 60000 65536"/>
              <a:gd name="T21" fmla="*/ 0 w 3024977"/>
              <a:gd name="T22" fmla="*/ 0 h 790148"/>
              <a:gd name="T23" fmla="*/ 3024977 w 3024977"/>
              <a:gd name="T24" fmla="*/ 790148 h 790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4977" h="790148">
                <a:moveTo>
                  <a:pt x="520353" y="0"/>
                </a:moveTo>
                <a:lnTo>
                  <a:pt x="520353" y="154147"/>
                </a:lnTo>
                <a:lnTo>
                  <a:pt x="3024977" y="154147"/>
                </a:lnTo>
                <a:lnTo>
                  <a:pt x="3024977" y="636001"/>
                </a:lnTo>
                <a:lnTo>
                  <a:pt x="520353" y="636001"/>
                </a:lnTo>
                <a:lnTo>
                  <a:pt x="520353" y="790148"/>
                </a:lnTo>
                <a:lnTo>
                  <a:pt x="0" y="395074"/>
                </a:lnTo>
                <a:lnTo>
                  <a:pt x="520353" y="0"/>
                </a:lnTo>
                <a:close/>
              </a:path>
            </a:pathLst>
          </a:custGeom>
          <a:solidFill>
            <a:srgbClr val="0070C0"/>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EOS</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269" name="任意多边形 34"/>
          <p:cNvSpPr>
            <a:spLocks noChangeArrowheads="1"/>
          </p:cNvSpPr>
          <p:nvPr/>
        </p:nvSpPr>
        <p:spPr bwMode="auto">
          <a:xfrm flipH="1">
            <a:off x="4513751" y="3033158"/>
            <a:ext cx="2045869" cy="535781"/>
          </a:xfrm>
          <a:custGeom>
            <a:avLst/>
            <a:gdLst>
              <a:gd name="T0" fmla="*/ 187930 w 3024977"/>
              <a:gd name="T1" fmla="*/ 0 h 790148"/>
              <a:gd name="T2" fmla="*/ 187930 w 3024977"/>
              <a:gd name="T3" fmla="*/ 56188 h 790148"/>
              <a:gd name="T4" fmla="*/ 1092502 w 3024977"/>
              <a:gd name="T5" fmla="*/ 56188 h 790148"/>
              <a:gd name="T6" fmla="*/ 1092502 w 3024977"/>
              <a:gd name="T7" fmla="*/ 231827 h 790148"/>
              <a:gd name="T8" fmla="*/ 187930 w 3024977"/>
              <a:gd name="T9" fmla="*/ 231827 h 790148"/>
              <a:gd name="T10" fmla="*/ 187930 w 3024977"/>
              <a:gd name="T11" fmla="*/ 288016 h 790148"/>
              <a:gd name="T12" fmla="*/ 0 w 3024977"/>
              <a:gd name="T13" fmla="*/ 144008 h 790148"/>
              <a:gd name="T14" fmla="*/ 0 60000 65536"/>
              <a:gd name="T15" fmla="*/ 0 60000 65536"/>
              <a:gd name="T16" fmla="*/ 0 60000 65536"/>
              <a:gd name="T17" fmla="*/ 0 60000 65536"/>
              <a:gd name="T18" fmla="*/ 0 60000 65536"/>
              <a:gd name="T19" fmla="*/ 0 60000 65536"/>
              <a:gd name="T20" fmla="*/ 0 60000 65536"/>
              <a:gd name="T21" fmla="*/ 0 w 3024977"/>
              <a:gd name="T22" fmla="*/ 0 h 790148"/>
              <a:gd name="T23" fmla="*/ 3024977 w 3024977"/>
              <a:gd name="T24" fmla="*/ 790148 h 790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4977" h="790148">
                <a:moveTo>
                  <a:pt x="520353" y="0"/>
                </a:moveTo>
                <a:lnTo>
                  <a:pt x="520353" y="154147"/>
                </a:lnTo>
                <a:lnTo>
                  <a:pt x="3024977" y="154147"/>
                </a:lnTo>
                <a:lnTo>
                  <a:pt x="3024977" y="636001"/>
                </a:lnTo>
                <a:lnTo>
                  <a:pt x="520353" y="636001"/>
                </a:lnTo>
                <a:lnTo>
                  <a:pt x="520353" y="790148"/>
                </a:lnTo>
                <a:lnTo>
                  <a:pt x="0" y="395074"/>
                </a:lnTo>
                <a:lnTo>
                  <a:pt x="520353" y="0"/>
                </a:lnTo>
                <a:close/>
              </a:path>
            </a:pathLst>
          </a:custGeom>
          <a:solidFill>
            <a:srgbClr val="7030A0"/>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UBK</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270" name="任意多边形 11"/>
          <p:cNvSpPr>
            <a:spLocks noChangeArrowheads="1"/>
          </p:cNvSpPr>
          <p:nvPr/>
        </p:nvSpPr>
        <p:spPr bwMode="auto">
          <a:xfrm>
            <a:off x="4142856" y="1178163"/>
            <a:ext cx="583684" cy="90488"/>
          </a:xfrm>
          <a:custGeom>
            <a:avLst/>
            <a:gdLst>
              <a:gd name="T0" fmla="*/ 0 w 923925"/>
              <a:gd name="T1" fmla="*/ 61350 h 142875"/>
              <a:gd name="T2" fmla="*/ 200815 w 923925"/>
              <a:gd name="T3" fmla="*/ 0 h 142875"/>
              <a:gd name="T4" fmla="*/ 394847 w 923925"/>
              <a:gd name="T5" fmla="*/ 59986 h 142875"/>
              <a:gd name="T6" fmla="*/ 0 w 923925"/>
              <a:gd name="T7" fmla="*/ 61350 h 142875"/>
              <a:gd name="T8" fmla="*/ 0 60000 65536"/>
              <a:gd name="T9" fmla="*/ 0 60000 65536"/>
              <a:gd name="T10" fmla="*/ 0 60000 65536"/>
              <a:gd name="T11" fmla="*/ 0 60000 65536"/>
              <a:gd name="T12" fmla="*/ 0 w 923925"/>
              <a:gd name="T13" fmla="*/ 0 h 142875"/>
              <a:gd name="T14" fmla="*/ 923925 w 923925"/>
              <a:gd name="T15" fmla="*/ 142875 h 142875"/>
            </a:gdLst>
            <a:ahLst/>
            <a:cxnLst>
              <a:cxn ang="T8">
                <a:pos x="T0" y="T1"/>
              </a:cxn>
              <a:cxn ang="T9">
                <a:pos x="T2" y="T3"/>
              </a:cxn>
              <a:cxn ang="T10">
                <a:pos x="T4" y="T5"/>
              </a:cxn>
              <a:cxn ang="T11">
                <a:pos x="T6" y="T7"/>
              </a:cxn>
            </a:cxnLst>
            <a:rect l="T12" t="T13" r="T14" b="T15"/>
            <a:pathLst>
              <a:path w="923925" h="142875">
                <a:moveTo>
                  <a:pt x="0" y="142875"/>
                </a:moveTo>
                <a:lnTo>
                  <a:pt x="469900" y="0"/>
                </a:lnTo>
                <a:lnTo>
                  <a:pt x="923925" y="139700"/>
                </a:lnTo>
                <a:lnTo>
                  <a:pt x="0" y="142875"/>
                </a:lnTo>
                <a:close/>
              </a:path>
            </a:pathLst>
          </a:custGeom>
          <a:solidFill>
            <a:srgbClr val="08866E"/>
          </a:solidFill>
          <a:ln w="9525">
            <a:noFill/>
            <a:round/>
          </a:ln>
        </p:spPr>
        <p:txBody>
          <a:bodyPr lIns="68507" tIns="34253" rIns="68507" bIns="34253"/>
          <a:lstStyle/>
          <a:p>
            <a:endParaRPr lang="zh-CN" altLang="en-US"/>
          </a:p>
        </p:txBody>
      </p:sp>
      <p:sp>
        <p:nvSpPr>
          <p:cNvPr id="11271" name="任意多边形 27"/>
          <p:cNvSpPr>
            <a:spLocks noChangeArrowheads="1"/>
          </p:cNvSpPr>
          <p:nvPr/>
        </p:nvSpPr>
        <p:spPr bwMode="auto">
          <a:xfrm flipH="1">
            <a:off x="4154743" y="1824672"/>
            <a:ext cx="582496" cy="90488"/>
          </a:xfrm>
          <a:custGeom>
            <a:avLst/>
            <a:gdLst>
              <a:gd name="T0" fmla="*/ 0 w 923925"/>
              <a:gd name="T1" fmla="*/ 61350 h 142875"/>
              <a:gd name="T2" fmla="*/ 198779 w 923925"/>
              <a:gd name="T3" fmla="*/ 0 h 142875"/>
              <a:gd name="T4" fmla="*/ 390842 w 923925"/>
              <a:gd name="T5" fmla="*/ 59986 h 142875"/>
              <a:gd name="T6" fmla="*/ 0 w 923925"/>
              <a:gd name="T7" fmla="*/ 61350 h 142875"/>
              <a:gd name="T8" fmla="*/ 0 60000 65536"/>
              <a:gd name="T9" fmla="*/ 0 60000 65536"/>
              <a:gd name="T10" fmla="*/ 0 60000 65536"/>
              <a:gd name="T11" fmla="*/ 0 60000 65536"/>
              <a:gd name="T12" fmla="*/ 0 w 923925"/>
              <a:gd name="T13" fmla="*/ 0 h 142875"/>
              <a:gd name="T14" fmla="*/ 923925 w 923925"/>
              <a:gd name="T15" fmla="*/ 142875 h 142875"/>
            </a:gdLst>
            <a:ahLst/>
            <a:cxnLst>
              <a:cxn ang="T8">
                <a:pos x="T0" y="T1"/>
              </a:cxn>
              <a:cxn ang="T9">
                <a:pos x="T2" y="T3"/>
              </a:cxn>
              <a:cxn ang="T10">
                <a:pos x="T4" y="T5"/>
              </a:cxn>
              <a:cxn ang="T11">
                <a:pos x="T6" y="T7"/>
              </a:cxn>
            </a:cxnLst>
            <a:rect l="T12" t="T13" r="T14" b="T15"/>
            <a:pathLst>
              <a:path w="923925" h="142875">
                <a:moveTo>
                  <a:pt x="0" y="142875"/>
                </a:moveTo>
                <a:lnTo>
                  <a:pt x="469900" y="0"/>
                </a:lnTo>
                <a:lnTo>
                  <a:pt x="923925" y="139700"/>
                </a:lnTo>
                <a:lnTo>
                  <a:pt x="0" y="142875"/>
                </a:lnTo>
                <a:close/>
              </a:path>
            </a:pathLst>
          </a:custGeom>
          <a:solidFill>
            <a:srgbClr val="0E7078"/>
          </a:solidFill>
          <a:ln w="9525">
            <a:noFill/>
            <a:round/>
          </a:ln>
        </p:spPr>
        <p:txBody>
          <a:bodyPr lIns="68507" tIns="34253" rIns="68507" bIns="34253"/>
          <a:lstStyle/>
          <a:p>
            <a:endParaRPr lang="zh-CN" altLang="en-US"/>
          </a:p>
        </p:txBody>
      </p:sp>
      <p:sp>
        <p:nvSpPr>
          <p:cNvPr id="11272" name="任意多边形 31"/>
          <p:cNvSpPr>
            <a:spLocks noChangeArrowheads="1"/>
          </p:cNvSpPr>
          <p:nvPr/>
        </p:nvSpPr>
        <p:spPr bwMode="auto">
          <a:xfrm>
            <a:off x="4144044" y="2469991"/>
            <a:ext cx="583685" cy="90488"/>
          </a:xfrm>
          <a:custGeom>
            <a:avLst/>
            <a:gdLst>
              <a:gd name="T0" fmla="*/ 0 w 923925"/>
              <a:gd name="T1" fmla="*/ 61350 h 142875"/>
              <a:gd name="T2" fmla="*/ 200817 w 923925"/>
              <a:gd name="T3" fmla="*/ 0 h 142875"/>
              <a:gd name="T4" fmla="*/ 394849 w 923925"/>
              <a:gd name="T5" fmla="*/ 59986 h 142875"/>
              <a:gd name="T6" fmla="*/ 0 w 923925"/>
              <a:gd name="T7" fmla="*/ 61350 h 142875"/>
              <a:gd name="T8" fmla="*/ 0 60000 65536"/>
              <a:gd name="T9" fmla="*/ 0 60000 65536"/>
              <a:gd name="T10" fmla="*/ 0 60000 65536"/>
              <a:gd name="T11" fmla="*/ 0 60000 65536"/>
              <a:gd name="T12" fmla="*/ 0 w 923925"/>
              <a:gd name="T13" fmla="*/ 0 h 142875"/>
              <a:gd name="T14" fmla="*/ 923925 w 923925"/>
              <a:gd name="T15" fmla="*/ 142875 h 142875"/>
            </a:gdLst>
            <a:ahLst/>
            <a:cxnLst>
              <a:cxn ang="T8">
                <a:pos x="T0" y="T1"/>
              </a:cxn>
              <a:cxn ang="T9">
                <a:pos x="T2" y="T3"/>
              </a:cxn>
              <a:cxn ang="T10">
                <a:pos x="T4" y="T5"/>
              </a:cxn>
              <a:cxn ang="T11">
                <a:pos x="T6" y="T7"/>
              </a:cxn>
            </a:cxnLst>
            <a:rect l="T12" t="T13" r="T14" b="T15"/>
            <a:pathLst>
              <a:path w="923925" h="142875">
                <a:moveTo>
                  <a:pt x="0" y="142875"/>
                </a:moveTo>
                <a:lnTo>
                  <a:pt x="469900" y="0"/>
                </a:lnTo>
                <a:lnTo>
                  <a:pt x="923925" y="139700"/>
                </a:lnTo>
                <a:lnTo>
                  <a:pt x="0" y="142875"/>
                </a:lnTo>
                <a:close/>
              </a:path>
            </a:pathLst>
          </a:custGeom>
          <a:solidFill>
            <a:srgbClr val="08866E"/>
          </a:solidFill>
          <a:ln w="9525">
            <a:noFill/>
            <a:round/>
          </a:ln>
        </p:spPr>
        <p:txBody>
          <a:bodyPr lIns="68507" tIns="34253" rIns="68507" bIns="34253"/>
          <a:lstStyle/>
          <a:p>
            <a:endParaRPr lang="zh-CN" altLang="en-US"/>
          </a:p>
        </p:txBody>
      </p:sp>
      <p:sp>
        <p:nvSpPr>
          <p:cNvPr id="11273" name="任意多边形 35"/>
          <p:cNvSpPr>
            <a:spLocks noChangeArrowheads="1"/>
          </p:cNvSpPr>
          <p:nvPr/>
        </p:nvSpPr>
        <p:spPr bwMode="auto">
          <a:xfrm flipH="1">
            <a:off x="4154743" y="3115310"/>
            <a:ext cx="582496" cy="90488"/>
          </a:xfrm>
          <a:custGeom>
            <a:avLst/>
            <a:gdLst>
              <a:gd name="T0" fmla="*/ 0 w 923925"/>
              <a:gd name="T1" fmla="*/ 61350 h 142875"/>
              <a:gd name="T2" fmla="*/ 198779 w 923925"/>
              <a:gd name="T3" fmla="*/ 0 h 142875"/>
              <a:gd name="T4" fmla="*/ 390842 w 923925"/>
              <a:gd name="T5" fmla="*/ 59986 h 142875"/>
              <a:gd name="T6" fmla="*/ 0 w 923925"/>
              <a:gd name="T7" fmla="*/ 61350 h 142875"/>
              <a:gd name="T8" fmla="*/ 0 60000 65536"/>
              <a:gd name="T9" fmla="*/ 0 60000 65536"/>
              <a:gd name="T10" fmla="*/ 0 60000 65536"/>
              <a:gd name="T11" fmla="*/ 0 60000 65536"/>
              <a:gd name="T12" fmla="*/ 0 w 923925"/>
              <a:gd name="T13" fmla="*/ 0 h 142875"/>
              <a:gd name="T14" fmla="*/ 923925 w 923925"/>
              <a:gd name="T15" fmla="*/ 142875 h 142875"/>
            </a:gdLst>
            <a:ahLst/>
            <a:cxnLst>
              <a:cxn ang="T8">
                <a:pos x="T0" y="T1"/>
              </a:cxn>
              <a:cxn ang="T9">
                <a:pos x="T2" y="T3"/>
              </a:cxn>
              <a:cxn ang="T10">
                <a:pos x="T4" y="T5"/>
              </a:cxn>
              <a:cxn ang="T11">
                <a:pos x="T6" y="T7"/>
              </a:cxn>
            </a:cxnLst>
            <a:rect l="T12" t="T13" r="T14" b="T15"/>
            <a:pathLst>
              <a:path w="923925" h="142875">
                <a:moveTo>
                  <a:pt x="0" y="142875"/>
                </a:moveTo>
                <a:lnTo>
                  <a:pt x="469900" y="0"/>
                </a:lnTo>
                <a:lnTo>
                  <a:pt x="923925" y="139700"/>
                </a:lnTo>
                <a:lnTo>
                  <a:pt x="0" y="142875"/>
                </a:lnTo>
                <a:close/>
              </a:path>
            </a:pathLst>
          </a:custGeom>
          <a:solidFill>
            <a:srgbClr val="0E7078"/>
          </a:solidFill>
          <a:ln w="9525">
            <a:noFill/>
            <a:round/>
          </a:ln>
        </p:spPr>
        <p:txBody>
          <a:bodyPr lIns="68507" tIns="34253" rIns="68507" bIns="34253"/>
          <a:lstStyle/>
          <a:p>
            <a:endParaRPr lang="zh-CN" altLang="en-US"/>
          </a:p>
        </p:txBody>
      </p:sp>
      <p:sp>
        <p:nvSpPr>
          <p:cNvPr id="11274" name="任意多边形 22"/>
          <p:cNvSpPr>
            <a:spLocks noChangeArrowheads="1"/>
          </p:cNvSpPr>
          <p:nvPr/>
        </p:nvSpPr>
        <p:spPr bwMode="auto">
          <a:xfrm rot="10800000">
            <a:off x="4211804" y="542370"/>
            <a:ext cx="441032" cy="4329113"/>
          </a:xfrm>
          <a:custGeom>
            <a:avLst/>
            <a:gdLst>
              <a:gd name="T0" fmla="*/ 90902 w 790147"/>
              <a:gd name="T1" fmla="*/ 0 h 4634927"/>
              <a:gd name="T2" fmla="*/ 158414 w 790147"/>
              <a:gd name="T3" fmla="*/ 580166 h 4634927"/>
              <a:gd name="T4" fmla="*/ 181805 w 790147"/>
              <a:gd name="T5" fmla="*/ 781176 h 4634927"/>
              <a:gd name="T6" fmla="*/ 140388 w 790147"/>
              <a:gd name="T7" fmla="*/ 781176 h 4634927"/>
              <a:gd name="T8" fmla="*/ 140388 w 790147"/>
              <a:gd name="T9" fmla="*/ 6958166 h 4634927"/>
              <a:gd name="T10" fmla="*/ 41417 w 790147"/>
              <a:gd name="T11" fmla="*/ 6958166 h 4634927"/>
              <a:gd name="T12" fmla="*/ 41417 w 790147"/>
              <a:gd name="T13" fmla="*/ 781176 h 4634927"/>
              <a:gd name="T14" fmla="*/ 0 w 790147"/>
              <a:gd name="T15" fmla="*/ 781176 h 4634927"/>
              <a:gd name="T16" fmla="*/ 23391 w 790147"/>
              <a:gd name="T17" fmla="*/ 580166 h 4634927"/>
              <a:gd name="T18" fmla="*/ 90902 w 790147"/>
              <a:gd name="T19" fmla="*/ 0 h 4634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0147"/>
              <a:gd name="T31" fmla="*/ 0 h 4634927"/>
              <a:gd name="T32" fmla="*/ 790147 w 790147"/>
              <a:gd name="T33" fmla="*/ 4634927 h 4634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0147" h="4634927">
                <a:moveTo>
                  <a:pt x="395074" y="0"/>
                </a:moveTo>
                <a:lnTo>
                  <a:pt x="688487" y="386455"/>
                </a:lnTo>
                <a:lnTo>
                  <a:pt x="790147" y="520352"/>
                </a:lnTo>
                <a:lnTo>
                  <a:pt x="610143" y="520352"/>
                </a:lnTo>
                <a:lnTo>
                  <a:pt x="610143" y="4634927"/>
                </a:lnTo>
                <a:lnTo>
                  <a:pt x="180006" y="4634927"/>
                </a:lnTo>
                <a:lnTo>
                  <a:pt x="180006" y="520352"/>
                </a:lnTo>
                <a:lnTo>
                  <a:pt x="0" y="520352"/>
                </a:lnTo>
                <a:lnTo>
                  <a:pt x="101661" y="386455"/>
                </a:lnTo>
                <a:lnTo>
                  <a:pt x="395074" y="0"/>
                </a:lnTo>
                <a:close/>
              </a:path>
            </a:pathLst>
          </a:custGeom>
          <a:solidFill>
            <a:schemeClr val="bg1"/>
          </a:solidFill>
          <a:ln w="9525">
            <a:noFill/>
            <a:round/>
          </a:ln>
        </p:spPr>
        <p:txBody>
          <a:bodyPr lIns="68507" tIns="34253" rIns="68507" bIns="34253"/>
          <a:lstStyle/>
          <a:p>
            <a:endParaRPr lang="zh-CN" altLang="en-US"/>
          </a:p>
        </p:txBody>
      </p:sp>
      <p:sp>
        <p:nvSpPr>
          <p:cNvPr id="11275" name="矩形 6"/>
          <p:cNvSpPr>
            <a:spLocks noChangeArrowheads="1"/>
          </p:cNvSpPr>
          <p:nvPr/>
        </p:nvSpPr>
        <p:spPr bwMode="auto">
          <a:xfrm>
            <a:off x="4144044" y="1268652"/>
            <a:ext cx="583685" cy="326231"/>
          </a:xfrm>
          <a:prstGeom prst="rect">
            <a:avLst/>
          </a:prstGeom>
          <a:solidFill>
            <a:srgbClr val="0BBD9B"/>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sz="1500" dirty="0">
                <a:solidFill>
                  <a:srgbClr val="FFFFFF"/>
                </a:solidFill>
                <a:latin typeface="微软雅黑" panose="020B0503020204020204" pitchFamily="34" charset="-122"/>
                <a:ea typeface="微软雅黑" panose="020B0503020204020204" pitchFamily="34" charset="-122"/>
              </a:rPr>
              <a:t>1.0</a:t>
            </a:r>
            <a:endParaRPr lang="en-US" altLang="zh-CN" sz="1500" dirty="0">
              <a:solidFill>
                <a:srgbClr val="FFFFFF"/>
              </a:solidFill>
              <a:latin typeface="微软雅黑" panose="020B0503020204020204" pitchFamily="34" charset="-122"/>
              <a:ea typeface="微软雅黑" panose="020B0503020204020204" pitchFamily="34" charset="-122"/>
            </a:endParaRPr>
          </a:p>
        </p:txBody>
      </p:sp>
      <p:sp>
        <p:nvSpPr>
          <p:cNvPr id="11276" name="矩形 28"/>
          <p:cNvSpPr>
            <a:spLocks noChangeArrowheads="1"/>
          </p:cNvSpPr>
          <p:nvPr/>
        </p:nvSpPr>
        <p:spPr bwMode="auto">
          <a:xfrm flipH="1">
            <a:off x="4153554" y="1913970"/>
            <a:ext cx="583685" cy="326231"/>
          </a:xfrm>
          <a:prstGeom prst="rect">
            <a:avLst/>
          </a:prstGeom>
          <a:solidFill>
            <a:srgbClr val="16AEBA"/>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sz="1500" dirty="0">
                <a:solidFill>
                  <a:srgbClr val="FFFFFF"/>
                </a:solidFill>
                <a:latin typeface="微软雅黑" panose="020B0503020204020204" pitchFamily="34" charset="-122"/>
                <a:ea typeface="微软雅黑" panose="020B0503020204020204" pitchFamily="34" charset="-122"/>
              </a:rPr>
              <a:t>2.0</a:t>
            </a:r>
            <a:endParaRPr lang="en-US" altLang="zh-CN" sz="1500" dirty="0">
              <a:solidFill>
                <a:srgbClr val="FFFFFF"/>
              </a:solidFill>
              <a:latin typeface="微软雅黑" panose="020B0503020204020204" pitchFamily="34" charset="-122"/>
              <a:ea typeface="微软雅黑" panose="020B0503020204020204" pitchFamily="34" charset="-122"/>
            </a:endParaRPr>
          </a:p>
        </p:txBody>
      </p:sp>
      <p:sp>
        <p:nvSpPr>
          <p:cNvPr id="11277" name="矩形 32"/>
          <p:cNvSpPr>
            <a:spLocks noChangeArrowheads="1"/>
          </p:cNvSpPr>
          <p:nvPr/>
        </p:nvSpPr>
        <p:spPr bwMode="auto">
          <a:xfrm>
            <a:off x="4144044" y="2559289"/>
            <a:ext cx="583685" cy="326231"/>
          </a:xfrm>
          <a:prstGeom prst="rect">
            <a:avLst/>
          </a:prstGeom>
          <a:solidFill>
            <a:srgbClr val="0BBD9B"/>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sz="1500" dirty="0">
                <a:solidFill>
                  <a:srgbClr val="FFFFFF"/>
                </a:solidFill>
                <a:latin typeface="微软雅黑" panose="020B0503020204020204" pitchFamily="34" charset="-122"/>
                <a:ea typeface="微软雅黑" panose="020B0503020204020204" pitchFamily="34" charset="-122"/>
              </a:rPr>
              <a:t>3.0</a:t>
            </a:r>
            <a:endParaRPr lang="en-US" altLang="zh-CN" sz="1500" dirty="0">
              <a:solidFill>
                <a:srgbClr val="FFFFFF"/>
              </a:solidFill>
              <a:latin typeface="微软雅黑" panose="020B0503020204020204" pitchFamily="34" charset="-122"/>
              <a:ea typeface="微软雅黑" panose="020B0503020204020204" pitchFamily="34" charset="-122"/>
            </a:endParaRPr>
          </a:p>
        </p:txBody>
      </p:sp>
      <p:sp>
        <p:nvSpPr>
          <p:cNvPr id="11278" name="矩形 36"/>
          <p:cNvSpPr>
            <a:spLocks noChangeArrowheads="1"/>
          </p:cNvSpPr>
          <p:nvPr/>
        </p:nvSpPr>
        <p:spPr bwMode="auto">
          <a:xfrm flipH="1">
            <a:off x="4153554" y="3204608"/>
            <a:ext cx="583685" cy="326231"/>
          </a:xfrm>
          <a:prstGeom prst="rect">
            <a:avLst/>
          </a:prstGeom>
          <a:solidFill>
            <a:srgbClr val="16AEBA"/>
          </a:solidFill>
          <a:ln w="9525">
            <a:noFill/>
            <a:miter lim="800000"/>
          </a:ln>
        </p:spPr>
        <p:txBody>
          <a:bodyPr lIns="68507" tIns="34253" rIns="68507" bIns="34253" anchor="ctr"/>
          <a:lstStyle/>
          <a:p>
            <a:pPr algn="ctr" eaLnBrk="1" hangingPunct="1">
              <a:buFont typeface="Arial" panose="020B0604020202020204" pitchFamily="34" charset="0"/>
              <a:buNone/>
            </a:pPr>
            <a:r>
              <a:rPr lang="en-US" altLang="zh-CN" sz="1500" dirty="0">
                <a:solidFill>
                  <a:srgbClr val="FFFFFF"/>
                </a:solidFill>
                <a:latin typeface="微软雅黑" panose="020B0503020204020204" pitchFamily="34" charset="-122"/>
                <a:ea typeface="微软雅黑" panose="020B0503020204020204" pitchFamily="34" charset="-122"/>
              </a:rPr>
              <a:t>4.0</a:t>
            </a:r>
            <a:endParaRPr lang="en-US" altLang="zh-CN" sz="1500" dirty="0">
              <a:solidFill>
                <a:srgbClr val="FFFFFF"/>
              </a:solidFill>
              <a:latin typeface="微软雅黑" panose="020B0503020204020204" pitchFamily="34" charset="-122"/>
              <a:ea typeface="微软雅黑" panose="020B0503020204020204" pitchFamily="34" charset="-122"/>
            </a:endParaRPr>
          </a:p>
        </p:txBody>
      </p:sp>
      <p:sp>
        <p:nvSpPr>
          <p:cNvPr id="11279" name="矩形 40"/>
          <p:cNvSpPr>
            <a:spLocks noChangeArrowheads="1"/>
          </p:cNvSpPr>
          <p:nvPr/>
        </p:nvSpPr>
        <p:spPr bwMode="auto">
          <a:xfrm>
            <a:off x="1649095" y="2985770"/>
            <a:ext cx="2363470" cy="546100"/>
          </a:xfrm>
          <a:prstGeom prst="rect">
            <a:avLst/>
          </a:prstGeom>
          <a:noFill/>
          <a:ln w="9525">
            <a:solidFill>
              <a:schemeClr val="tx2"/>
            </a:solidFill>
            <a:miter lim="800000"/>
          </a:ln>
        </p:spPr>
        <p:txBody>
          <a:bodyPr lIns="68507" tIns="34253" rIns="68507" bIns="34253"/>
          <a:lstStyle/>
          <a:p>
            <a:pPr algn="ctr" eaLnBrk="1" hangingPunct="1">
              <a:lnSpc>
                <a:spcPct val="120000"/>
              </a:lnSpc>
              <a:buFont typeface="Arial" panose="020B0604020202020204" pitchFamily="34" charset="0"/>
              <a:buNone/>
            </a:pPr>
            <a:r>
              <a:rPr lang="en-US" altLang="zh-CN" sz="1200" dirty="0">
                <a:solidFill>
                  <a:schemeClr val="bg1"/>
                </a:solidFill>
                <a:latin typeface="幼圆" pitchFamily="49" charset="-122"/>
                <a:ea typeface="微软雅黑" panose="020B0503020204020204" pitchFamily="34" charset="-122"/>
              </a:rPr>
              <a:t>DPOS:</a:t>
            </a:r>
            <a:r>
              <a:rPr lang="zh-CN" altLang="en-US" sz="1200" dirty="0">
                <a:solidFill>
                  <a:schemeClr val="bg1"/>
                </a:solidFill>
                <a:latin typeface="幼圆" pitchFamily="49" charset="-122"/>
                <a:ea typeface="微软雅黑" panose="020B0503020204020204" pitchFamily="34" charset="-122"/>
              </a:rPr>
              <a:t>工作证明</a:t>
            </a:r>
            <a:r>
              <a:rPr lang="en-US" altLang="zh-CN" sz="1200" dirty="0">
                <a:solidFill>
                  <a:schemeClr val="bg1"/>
                </a:solidFill>
                <a:latin typeface="幼圆" pitchFamily="49" charset="-122"/>
                <a:ea typeface="微软雅黑" panose="020B0503020204020204" pitchFamily="34" charset="-122"/>
              </a:rPr>
              <a:t>+</a:t>
            </a:r>
            <a:r>
              <a:rPr lang="zh-CN" altLang="en-US" sz="1200" dirty="0">
                <a:solidFill>
                  <a:schemeClr val="bg1"/>
                </a:solidFill>
                <a:latin typeface="幼圆" pitchFamily="49" charset="-122"/>
                <a:ea typeface="微软雅黑" panose="020B0503020204020204" pitchFamily="34" charset="-122"/>
              </a:rPr>
              <a:t>智能合约时代</a:t>
            </a:r>
            <a:endParaRPr lang="en-US" altLang="zh-CN" sz="1200" dirty="0">
              <a:solidFill>
                <a:schemeClr val="bg1"/>
              </a:solidFill>
              <a:latin typeface="幼圆" pitchFamily="49" charset="-122"/>
              <a:ea typeface="微软雅黑" panose="020B0503020204020204" pitchFamily="34" charset="-122"/>
            </a:endParaRPr>
          </a:p>
          <a:p>
            <a:pPr algn="ctr" eaLnBrk="1" hangingPunct="1">
              <a:lnSpc>
                <a:spcPct val="120000"/>
              </a:lnSpc>
              <a:buFont typeface="Arial" panose="020B0604020202020204" pitchFamily="34" charset="0"/>
              <a:buNone/>
            </a:pPr>
            <a:r>
              <a:rPr lang="zh-CN" altLang="en-US" sz="1200" dirty="0">
                <a:solidFill>
                  <a:schemeClr val="bg1"/>
                </a:solidFill>
                <a:latin typeface="幼圆" pitchFamily="49" charset="-122"/>
                <a:ea typeface="微软雅黑" panose="020B0503020204020204" pitchFamily="34" charset="-122"/>
              </a:rPr>
              <a:t>（兼顾交易速度提速）</a:t>
            </a:r>
            <a:endParaRPr lang="zh-CN" altLang="en-US" sz="1200" dirty="0">
              <a:solidFill>
                <a:schemeClr val="bg1"/>
              </a:solidFill>
              <a:latin typeface="幼圆" pitchFamily="49" charset="-122"/>
              <a:ea typeface="微软雅黑" panose="020B0503020204020204" pitchFamily="34" charset="-122"/>
            </a:endParaRPr>
          </a:p>
        </p:txBody>
      </p:sp>
      <p:sp>
        <p:nvSpPr>
          <p:cNvPr id="11280" name="矩形 41"/>
          <p:cNvSpPr>
            <a:spLocks noChangeArrowheads="1"/>
          </p:cNvSpPr>
          <p:nvPr/>
        </p:nvSpPr>
        <p:spPr bwMode="auto">
          <a:xfrm>
            <a:off x="1649095" y="1694180"/>
            <a:ext cx="2363470" cy="481965"/>
          </a:xfrm>
          <a:prstGeom prst="rect">
            <a:avLst/>
          </a:prstGeom>
          <a:noFill/>
          <a:ln w="9525">
            <a:solidFill>
              <a:schemeClr val="tx2"/>
            </a:solidFill>
            <a:miter lim="800000"/>
          </a:ln>
          <a:extLst>
            <a:ext uri="{909E8E84-426E-40DD-AFC4-6F175D3DCCD1}">
              <a14:hiddenFill xmlns:a14="http://schemas.microsoft.com/office/drawing/2010/main">
                <a:solidFill>
                  <a:schemeClr val="bg1"/>
                </a:solidFill>
              </a14:hiddenFill>
            </a:ext>
          </a:extLst>
        </p:spPr>
        <p:txBody>
          <a:bodyPr lIns="68507" tIns="34253" rIns="68507" bIns="34253"/>
          <a:lstStyle/>
          <a:p>
            <a:pPr algn="ctr" eaLnBrk="1" hangingPunct="1">
              <a:lnSpc>
                <a:spcPct val="120000"/>
              </a:lnSpc>
              <a:buFont typeface="Arial" panose="020B0604020202020204" pitchFamily="34" charset="0"/>
              <a:buNone/>
            </a:pPr>
            <a:r>
              <a:rPr lang="en-US" altLang="zh-CN" sz="1200" dirty="0">
                <a:solidFill>
                  <a:schemeClr val="bg1"/>
                </a:solidFill>
                <a:latin typeface="幼圆" pitchFamily="49" charset="-122"/>
                <a:ea typeface="微软雅黑" panose="020B0503020204020204" pitchFamily="34" charset="-122"/>
              </a:rPr>
              <a:t>POW</a:t>
            </a:r>
            <a:r>
              <a:rPr lang="zh-CN" altLang="en-US" sz="1200" dirty="0">
                <a:solidFill>
                  <a:schemeClr val="bg1"/>
                </a:solidFill>
                <a:latin typeface="幼圆" pitchFamily="49" charset="-122"/>
                <a:ea typeface="微软雅黑" panose="020B0503020204020204" pitchFamily="34" charset="-122"/>
              </a:rPr>
              <a:t>：工作证明时代</a:t>
            </a:r>
            <a:endParaRPr lang="en-US" altLang="zh-CN" sz="1200" dirty="0">
              <a:solidFill>
                <a:schemeClr val="bg1"/>
              </a:solidFill>
              <a:latin typeface="幼圆" pitchFamily="49" charset="-122"/>
              <a:ea typeface="微软雅黑" panose="020B0503020204020204" pitchFamily="34" charset="-122"/>
            </a:endParaRPr>
          </a:p>
          <a:p>
            <a:pPr algn="ctr" eaLnBrk="1" hangingPunct="1">
              <a:lnSpc>
                <a:spcPct val="120000"/>
              </a:lnSpc>
              <a:buFont typeface="Arial" panose="020B0604020202020204" pitchFamily="34" charset="0"/>
              <a:buNone/>
            </a:pPr>
            <a:r>
              <a:rPr lang="zh-CN" altLang="en-US" sz="1200" dirty="0">
                <a:solidFill>
                  <a:schemeClr val="bg1"/>
                </a:solidFill>
                <a:latin typeface="幼圆" pitchFamily="49" charset="-122"/>
                <a:ea typeface="微软雅黑" panose="020B0503020204020204" pitchFamily="34" charset="-122"/>
              </a:rPr>
              <a:t>（旷工时代）</a:t>
            </a:r>
            <a:endParaRPr lang="zh-CN" altLang="en-US" sz="1200" dirty="0">
              <a:solidFill>
                <a:schemeClr val="bg1"/>
              </a:solidFill>
              <a:latin typeface="幼圆" pitchFamily="49" charset="-122"/>
              <a:ea typeface="微软雅黑" panose="020B0503020204020204" pitchFamily="34" charset="-122"/>
            </a:endParaRPr>
          </a:p>
        </p:txBody>
      </p:sp>
      <p:sp>
        <p:nvSpPr>
          <p:cNvPr id="11281" name="矩形 42"/>
          <p:cNvSpPr>
            <a:spLocks noChangeArrowheads="1"/>
          </p:cNvSpPr>
          <p:nvPr/>
        </p:nvSpPr>
        <p:spPr bwMode="auto">
          <a:xfrm>
            <a:off x="4798060" y="3540760"/>
            <a:ext cx="3306445" cy="738505"/>
          </a:xfrm>
          <a:prstGeom prst="rect">
            <a:avLst/>
          </a:prstGeom>
          <a:noFill/>
          <a:ln w="9525">
            <a:solidFill>
              <a:schemeClr val="tx2"/>
            </a:solidFill>
            <a:miter lim="800000"/>
          </a:ln>
        </p:spPr>
        <p:txBody>
          <a:bodyPr lIns="68507" tIns="34253" rIns="68507" bIns="34253"/>
          <a:lstStyle/>
          <a:p>
            <a:pPr eaLnBrk="1" hangingPunct="1">
              <a:lnSpc>
                <a:spcPct val="120000"/>
              </a:lnSpc>
              <a:buFont typeface="Arial" panose="020B0604020202020204" pitchFamily="34" charset="0"/>
              <a:buNone/>
            </a:pPr>
            <a:r>
              <a:rPr lang="en-US" altLang="zh-CN" sz="1200" dirty="0">
                <a:solidFill>
                  <a:schemeClr val="bg1"/>
                </a:solidFill>
                <a:latin typeface="幼圆" pitchFamily="49" charset="-122"/>
                <a:ea typeface="微软雅黑" panose="020B0503020204020204" pitchFamily="34" charset="-122"/>
              </a:rPr>
              <a:t>4.0</a:t>
            </a:r>
            <a:r>
              <a:rPr lang="zh-CN" altLang="en-US" sz="1200" dirty="0">
                <a:solidFill>
                  <a:schemeClr val="bg1"/>
                </a:solidFill>
                <a:latin typeface="幼圆" pitchFamily="49" charset="-122"/>
                <a:ea typeface="微软雅黑" panose="020B0503020204020204" pitchFamily="34" charset="-122"/>
              </a:rPr>
              <a:t>货币特征是：</a:t>
            </a:r>
            <a:r>
              <a:rPr lang="en-US" altLang="zh-CN" sz="1200" dirty="0">
                <a:solidFill>
                  <a:schemeClr val="bg1"/>
                </a:solidFill>
                <a:latin typeface="幼圆" pitchFamily="49" charset="-122"/>
                <a:ea typeface="微软雅黑" panose="020B0503020204020204" pitchFamily="34" charset="-122"/>
                <a:sym typeface="+mn-ea"/>
              </a:rPr>
              <a:t>BFT-DPOS+ PSXOS</a:t>
            </a:r>
            <a:r>
              <a:rPr lang="zh-CN" altLang="en-US" sz="1200" dirty="0">
                <a:solidFill>
                  <a:schemeClr val="bg1"/>
                </a:solidFill>
                <a:latin typeface="幼圆" pitchFamily="49" charset="-122"/>
                <a:ea typeface="微软雅黑" panose="020B0503020204020204" pitchFamily="34" charset="-122"/>
              </a:rPr>
              <a:t>多种算法融合，加速数字货币的交易速度，安全性，并与实体行业相结合进行大规模商业应用。</a:t>
            </a:r>
            <a:endParaRPr lang="zh-CN" altLang="en-US" sz="1200" dirty="0">
              <a:solidFill>
                <a:schemeClr val="bg1"/>
              </a:solidFill>
              <a:latin typeface="幼圆" pitchFamily="49" charset="-122"/>
              <a:ea typeface="微软雅黑" panose="020B0503020204020204" pitchFamily="34" charset="-122"/>
            </a:endParaRPr>
          </a:p>
        </p:txBody>
      </p:sp>
      <p:sp>
        <p:nvSpPr>
          <p:cNvPr id="11282" name="矩形 43"/>
          <p:cNvSpPr>
            <a:spLocks noChangeArrowheads="1"/>
          </p:cNvSpPr>
          <p:nvPr/>
        </p:nvSpPr>
        <p:spPr bwMode="auto">
          <a:xfrm>
            <a:off x="4798060" y="2261870"/>
            <a:ext cx="3305810" cy="506095"/>
          </a:xfrm>
          <a:prstGeom prst="rect">
            <a:avLst/>
          </a:prstGeom>
          <a:noFill/>
          <a:ln w="9525">
            <a:solidFill>
              <a:schemeClr val="tx2"/>
            </a:solidFill>
            <a:miter lim="800000"/>
          </a:ln>
        </p:spPr>
        <p:txBody>
          <a:bodyPr lIns="68507" tIns="34253" rIns="68507" bIns="34253"/>
          <a:lstStyle/>
          <a:p>
            <a:pPr algn="ctr" eaLnBrk="1" hangingPunct="1">
              <a:lnSpc>
                <a:spcPct val="120000"/>
              </a:lnSpc>
              <a:buFont typeface="Arial" panose="020B0604020202020204" pitchFamily="34" charset="0"/>
              <a:buNone/>
            </a:pPr>
            <a:r>
              <a:rPr lang="en-US" altLang="zh-CN" sz="1200" dirty="0">
                <a:solidFill>
                  <a:schemeClr val="bg1"/>
                </a:solidFill>
                <a:latin typeface="幼圆" pitchFamily="49" charset="-122"/>
                <a:ea typeface="微软雅黑" panose="020B0503020204020204" pitchFamily="34" charset="-122"/>
              </a:rPr>
              <a:t>POS:</a:t>
            </a:r>
            <a:r>
              <a:rPr lang="zh-CN" altLang="en-US" sz="1200" dirty="0">
                <a:solidFill>
                  <a:schemeClr val="bg1"/>
                </a:solidFill>
                <a:latin typeface="幼圆" pitchFamily="49" charset="-122"/>
                <a:ea typeface="微软雅黑" panose="020B0503020204020204" pitchFamily="34" charset="-122"/>
              </a:rPr>
              <a:t>智能合约时代</a:t>
            </a:r>
            <a:endParaRPr lang="en-US" altLang="zh-CN" sz="1200" dirty="0">
              <a:solidFill>
                <a:schemeClr val="bg1"/>
              </a:solidFill>
              <a:latin typeface="幼圆" pitchFamily="49" charset="-122"/>
              <a:ea typeface="微软雅黑" panose="020B0503020204020204" pitchFamily="34" charset="-122"/>
            </a:endParaRPr>
          </a:p>
          <a:p>
            <a:pPr algn="ctr" eaLnBrk="1" hangingPunct="1">
              <a:lnSpc>
                <a:spcPct val="120000"/>
              </a:lnSpc>
              <a:buFont typeface="Arial" panose="020B0604020202020204" pitchFamily="34" charset="0"/>
              <a:buNone/>
            </a:pPr>
            <a:r>
              <a:rPr lang="zh-CN" altLang="en-US" sz="1200" dirty="0">
                <a:solidFill>
                  <a:schemeClr val="bg1"/>
                </a:solidFill>
                <a:latin typeface="幼圆" pitchFamily="49" charset="-122"/>
                <a:ea typeface="微软雅黑" panose="020B0503020204020204" pitchFamily="34" charset="-122"/>
              </a:rPr>
              <a:t>（</a:t>
            </a:r>
            <a:r>
              <a:rPr lang="en-US" altLang="zh-CN" sz="1200" dirty="0">
                <a:solidFill>
                  <a:schemeClr val="bg1"/>
                </a:solidFill>
                <a:latin typeface="幼圆" pitchFamily="49" charset="-122"/>
                <a:ea typeface="微软雅黑" panose="020B0503020204020204" pitchFamily="34" charset="-122"/>
              </a:rPr>
              <a:t>ICO</a:t>
            </a:r>
            <a:r>
              <a:rPr lang="zh-CN" altLang="en-US" sz="1200" dirty="0">
                <a:solidFill>
                  <a:schemeClr val="bg1"/>
                </a:solidFill>
                <a:latin typeface="幼圆" pitchFamily="49" charset="-122"/>
                <a:ea typeface="微软雅黑" panose="020B0503020204020204" pitchFamily="34" charset="-122"/>
              </a:rPr>
              <a:t>发币私募）</a:t>
            </a:r>
            <a:endParaRPr lang="zh-CN" altLang="en-US" sz="1200" dirty="0">
              <a:solidFill>
                <a:schemeClr val="bg1"/>
              </a:solidFill>
              <a:latin typeface="幼圆" pitchFamily="49" charset="-122"/>
              <a:ea typeface="微软雅黑" panose="020B0503020204020204" pitchFamily="34" charset="-122"/>
            </a:endParaRPr>
          </a:p>
        </p:txBody>
      </p:sp>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42" name="矩形 41"/>
          <p:cNvSpPr/>
          <p:nvPr/>
        </p:nvSpPr>
        <p:spPr>
          <a:xfrm>
            <a:off x="6425249" y="-33020"/>
            <a:ext cx="2722880" cy="398780"/>
          </a:xfrm>
          <a:prstGeom prst="rect">
            <a:avLst/>
          </a:prstGeom>
          <a:noFill/>
          <a:ln>
            <a:noFill/>
          </a:ln>
          <a:effectLst/>
        </p:spPr>
        <p:txBody>
          <a:bodyPr wrap="none" rtlCol="0" anchor="t">
            <a:spAutoFit/>
          </a:bodyPr>
          <a:p>
            <a:pPr algn="ct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区块链技术特征及发展</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317" name="Text Box 6"/>
          <p:cNvSpPr txBox="1">
            <a:spLocks noChangeArrowheads="1"/>
          </p:cNvSpPr>
          <p:nvPr/>
        </p:nvSpPr>
        <p:spPr bwMode="auto">
          <a:xfrm>
            <a:off x="299720" y="948690"/>
            <a:ext cx="1976120" cy="559435"/>
          </a:xfrm>
          <a:prstGeom prst="rect">
            <a:avLst/>
          </a:prstGeom>
          <a:noFill/>
          <a:ln w="9525">
            <a:solidFill>
              <a:schemeClr val="bg1"/>
            </a:solidFill>
            <a:miter lim="800000"/>
          </a:ln>
        </p:spPr>
        <p:txBody>
          <a:bodyPr wrap="square" lIns="68507" tIns="34253" rIns="68507" bIns="34253">
            <a:spAutoFit/>
          </a:bodyPr>
          <a:lstStyle/>
          <a:p>
            <a:pPr algn="ctr" eaLnBrk="1" hangingPunct="1">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区块链</a:t>
            </a:r>
            <a:r>
              <a:rPr lang="en-US" altLang="zh-CN" sz="3200" b="1" dirty="0">
                <a:solidFill>
                  <a:schemeClr val="bg1"/>
                </a:solidFill>
                <a:latin typeface="微软雅黑" panose="020B0503020204020204" pitchFamily="34" charset="-122"/>
                <a:ea typeface="微软雅黑" panose="020B0503020204020204" pitchFamily="34" charset="-122"/>
              </a:rPr>
              <a:t>1.0</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3321" name="TextBox 49"/>
          <p:cNvSpPr txBox="1">
            <a:spLocks noChangeArrowheads="1"/>
          </p:cNvSpPr>
          <p:nvPr/>
        </p:nvSpPr>
        <p:spPr bwMode="auto">
          <a:xfrm>
            <a:off x="3314065" y="1474470"/>
            <a:ext cx="5524500" cy="897890"/>
          </a:xfrm>
          <a:prstGeom prst="rect">
            <a:avLst/>
          </a:prstGeom>
          <a:noFill/>
          <a:ln w="9525">
            <a:solidFill>
              <a:schemeClr val="tx2"/>
            </a:solidFill>
            <a:miter lim="800000"/>
          </a:ln>
        </p:spPr>
        <p:txBody>
          <a:bodyPr wrap="square" lIns="68507" tIns="34253" rIns="68507" bIns="34253">
            <a:spAutoFit/>
          </a:bodyPr>
          <a:lstStyle/>
          <a:p>
            <a:pPr>
              <a:lnSpc>
                <a:spcPct val="150000"/>
              </a:lnSpc>
            </a:pPr>
            <a:r>
              <a:rPr lang="zh-CN" altLang="en-US" sz="1200" b="1" dirty="0" smtClean="0">
                <a:solidFill>
                  <a:schemeClr val="bg1"/>
                </a:solidFill>
              </a:rPr>
              <a:t>货币</a:t>
            </a:r>
            <a:r>
              <a:rPr lang="zh-CN" altLang="en-US" sz="1200" b="1" dirty="0">
                <a:solidFill>
                  <a:schemeClr val="bg1"/>
                </a:solidFill>
              </a:rPr>
              <a:t>的本质是记账方式，比特币是一种分布式的记账方式</a:t>
            </a:r>
            <a:r>
              <a:rPr lang="zh-CN" altLang="en-US" sz="1200" b="1" dirty="0">
                <a:solidFill>
                  <a:schemeClr val="bg1"/>
                </a:solidFill>
                <a:sym typeface="+mn-ea"/>
              </a:rPr>
              <a:t>比特币是一种</a:t>
            </a:r>
            <a:r>
              <a:rPr lang="en-US" altLang="zh-CN" sz="1200" b="1" dirty="0">
                <a:solidFill>
                  <a:schemeClr val="bg1"/>
                </a:solidFill>
                <a:sym typeface="+mn-ea"/>
              </a:rPr>
              <a:t>P2P</a:t>
            </a:r>
            <a:r>
              <a:rPr lang="zh-CN" altLang="en-US" sz="1200" b="1" dirty="0">
                <a:solidFill>
                  <a:schemeClr val="bg1"/>
                </a:solidFill>
                <a:sym typeface="+mn-ea"/>
              </a:rPr>
              <a:t>形式的数字货币，是最早的一种数货币。通过点对点的交易的去中心化的支付系统，现今比特币的交易运算速度为：</a:t>
            </a:r>
            <a:r>
              <a:rPr lang="en-US" altLang="zh-CN" sz="1200" b="1" dirty="0">
                <a:solidFill>
                  <a:schemeClr val="bg1"/>
                </a:solidFill>
                <a:sym typeface="+mn-ea"/>
              </a:rPr>
              <a:t>6</a:t>
            </a:r>
            <a:r>
              <a:rPr lang="zh-CN" altLang="en-US" sz="1200" b="1" dirty="0">
                <a:solidFill>
                  <a:schemeClr val="bg1"/>
                </a:solidFill>
                <a:sym typeface="+mn-ea"/>
              </a:rPr>
              <a:t>笔</a:t>
            </a:r>
            <a:r>
              <a:rPr lang="en-US" altLang="zh-CN" sz="1200" b="1" dirty="0">
                <a:solidFill>
                  <a:schemeClr val="bg1"/>
                </a:solidFill>
                <a:sym typeface="+mn-ea"/>
              </a:rPr>
              <a:t>/</a:t>
            </a:r>
            <a:r>
              <a:rPr lang="zh-CN" altLang="en-US" sz="1200" b="1" dirty="0">
                <a:solidFill>
                  <a:schemeClr val="bg1"/>
                </a:solidFill>
                <a:sym typeface="+mn-ea"/>
              </a:rPr>
              <a:t>秒</a:t>
            </a:r>
            <a:endParaRPr lang="zh-CN" altLang="en-US" sz="1200" b="1" dirty="0">
              <a:solidFill>
                <a:schemeClr val="bg1"/>
              </a:solidFill>
              <a:sym typeface="+mn-ea"/>
            </a:endParaRPr>
          </a:p>
        </p:txBody>
      </p:sp>
      <p:sp>
        <p:nvSpPr>
          <p:cNvPr id="13322" name="TextBox 50"/>
          <p:cNvSpPr txBox="1">
            <a:spLocks noChangeArrowheads="1"/>
          </p:cNvSpPr>
          <p:nvPr/>
        </p:nvSpPr>
        <p:spPr bwMode="auto">
          <a:xfrm>
            <a:off x="3314065" y="853440"/>
            <a:ext cx="5524500" cy="621030"/>
          </a:xfrm>
          <a:prstGeom prst="rect">
            <a:avLst/>
          </a:prstGeom>
          <a:noFill/>
          <a:ln w="9525">
            <a:solidFill>
              <a:schemeClr val="tx2"/>
            </a:solidFill>
            <a:miter lim="800000"/>
          </a:ln>
        </p:spPr>
        <p:txBody>
          <a:bodyPr wrap="square" lIns="68507" tIns="34253" rIns="68507" bIns="34253">
            <a:spAutoFit/>
          </a:bodyPr>
          <a:lstStyle/>
          <a:p>
            <a:pPr>
              <a:lnSpc>
                <a:spcPct val="150000"/>
              </a:lnSpc>
            </a:pPr>
            <a:r>
              <a:rPr lang="zh-CN" altLang="en-US" sz="1200" b="1" dirty="0" smtClean="0">
                <a:solidFill>
                  <a:schemeClr val="bg1"/>
                </a:solidFill>
              </a:rPr>
              <a:t>区</a:t>
            </a:r>
            <a:r>
              <a:rPr lang="zh-CN" altLang="en-US" sz="1200" b="1" dirty="0">
                <a:solidFill>
                  <a:schemeClr val="bg1"/>
                </a:solidFill>
              </a:rPr>
              <a:t>块链</a:t>
            </a:r>
            <a:r>
              <a:rPr lang="en-US" altLang="zh-CN" sz="1200" b="1" dirty="0">
                <a:solidFill>
                  <a:schemeClr val="bg1"/>
                </a:solidFill>
              </a:rPr>
              <a:t>1.0</a:t>
            </a:r>
            <a:r>
              <a:rPr lang="zh-CN" altLang="en-US" sz="1200" b="1" dirty="0">
                <a:solidFill>
                  <a:schemeClr val="bg1"/>
                </a:solidFill>
              </a:rPr>
              <a:t>时代就是以</a:t>
            </a:r>
            <a:r>
              <a:rPr lang="en-US" altLang="zh-CN" sz="1200" b="1" dirty="0">
                <a:solidFill>
                  <a:schemeClr val="bg1"/>
                </a:solidFill>
              </a:rPr>
              <a:t>BTC</a:t>
            </a:r>
            <a:r>
              <a:rPr lang="zh-CN" altLang="en-US" sz="1200" b="1" dirty="0">
                <a:solidFill>
                  <a:schemeClr val="bg1"/>
                </a:solidFill>
              </a:rPr>
              <a:t>为代表的</a:t>
            </a:r>
            <a:r>
              <a:rPr lang="en-US" altLang="zh-CN" sz="1200" b="1" dirty="0">
                <a:solidFill>
                  <a:schemeClr val="bg1"/>
                </a:solidFill>
              </a:rPr>
              <a:t>POW</a:t>
            </a:r>
            <a:r>
              <a:rPr lang="zh-CN" altLang="en-US" sz="1200" b="1" dirty="0">
                <a:solidFill>
                  <a:schemeClr val="bg1"/>
                </a:solidFill>
                <a:sym typeface="+mn-ea"/>
              </a:rPr>
              <a:t>（工作量证明）</a:t>
            </a:r>
            <a:r>
              <a:rPr lang="zh-CN" altLang="en-US" sz="1200" b="1" dirty="0">
                <a:solidFill>
                  <a:schemeClr val="bg1"/>
                </a:solidFill>
              </a:rPr>
              <a:t>时代：矿工通过“挖矿”， 来记账（维护比特币网络的运行），获得一定量的</a:t>
            </a:r>
            <a:r>
              <a:rPr lang="en-US" altLang="zh-CN" sz="1200" b="1" dirty="0">
                <a:solidFill>
                  <a:schemeClr val="bg1"/>
                </a:solidFill>
              </a:rPr>
              <a:t>BTC</a:t>
            </a:r>
            <a:r>
              <a:rPr lang="zh-CN" altLang="en-US" sz="1200" b="1" dirty="0">
                <a:solidFill>
                  <a:schemeClr val="bg1"/>
                </a:solidFill>
              </a:rPr>
              <a:t>的奖励。</a:t>
            </a:r>
            <a:endParaRPr lang="zh-CN" altLang="en-US" sz="1200" b="1" dirty="0">
              <a:solidFill>
                <a:schemeClr val="bg1"/>
              </a:solidFill>
            </a:endParaRPr>
          </a:p>
        </p:txBody>
      </p:sp>
      <p:sp>
        <p:nvSpPr>
          <p:cNvPr id="13" name="AutoShape 5"/>
          <p:cNvSpPr>
            <a:spLocks noChangeArrowheads="1"/>
          </p:cNvSpPr>
          <p:nvPr/>
        </p:nvSpPr>
        <p:spPr bwMode="auto">
          <a:xfrm>
            <a:off x="299720" y="1508125"/>
            <a:ext cx="1982470" cy="641350"/>
          </a:xfrm>
          <a:prstGeom prst="flowChartProcess">
            <a:avLst/>
          </a:prstGeom>
          <a:solidFill>
            <a:schemeClr val="bg1"/>
          </a:solidFill>
          <a:ln w="9525">
            <a:noFill/>
            <a:miter lim="800000"/>
          </a:ln>
        </p:spPr>
        <p:txBody>
          <a:bodyPr wrap="none" lIns="68507" tIns="34253" rIns="68507" bIns="34253" anchor="ctr"/>
          <a:lstStyle/>
          <a:p>
            <a:pPr algn="ctr" eaLnBrk="1" hangingPunct="1">
              <a:buFont typeface="Arial" panose="020B0604020202020204" pitchFamily="34" charset="0"/>
              <a:buNone/>
            </a:pPr>
            <a:r>
              <a:rPr lang="zh-CN" altLang="en-US" b="1" dirty="0" smtClean="0">
                <a:latin typeface="微软雅黑" panose="020B0503020204020204" pitchFamily="34" charset="-122"/>
                <a:ea typeface="微软雅黑" panose="020B0503020204020204" pitchFamily="34" charset="-122"/>
              </a:rPr>
              <a:t>代表：</a:t>
            </a:r>
            <a:endParaRPr lang="zh-CN" altLang="en-US" b="1" dirty="0" smtClean="0">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b="1" dirty="0" smtClean="0">
                <a:latin typeface="微软雅黑" panose="020B0503020204020204" pitchFamily="34" charset="-122"/>
                <a:ea typeface="微软雅黑" panose="020B0503020204020204" pitchFamily="34" charset="-122"/>
              </a:rPr>
              <a:t>BTC</a:t>
            </a:r>
            <a:r>
              <a:rPr lang="zh-CN" altLang="en-US" b="1" dirty="0" smtClean="0">
                <a:latin typeface="微软雅黑" panose="020B0503020204020204" pitchFamily="34" charset="-122"/>
                <a:ea typeface="微软雅黑" panose="020B0503020204020204" pitchFamily="34" charset="-122"/>
              </a:rPr>
              <a:t>（比特币）</a:t>
            </a:r>
            <a:endParaRPr lang="zh-CN" altLang="zh-CN"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14339" name="AutoShape 5"/>
          <p:cNvSpPr>
            <a:spLocks noChangeArrowheads="1"/>
          </p:cNvSpPr>
          <p:nvPr/>
        </p:nvSpPr>
        <p:spPr bwMode="auto">
          <a:xfrm>
            <a:off x="299720" y="3600450"/>
            <a:ext cx="2033905" cy="673735"/>
          </a:xfrm>
          <a:prstGeom prst="flowChartProcess">
            <a:avLst/>
          </a:prstGeom>
          <a:solidFill>
            <a:schemeClr val="bg1"/>
          </a:solidFill>
          <a:ln w="9525">
            <a:noFill/>
            <a:miter lim="800000"/>
          </a:ln>
        </p:spPr>
        <p:txBody>
          <a:bodyPr wrap="none" lIns="68507" tIns="34253" rIns="68507" bIns="34253" anchor="ctr"/>
          <a:p>
            <a:pPr algn="ct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代表：</a:t>
            </a:r>
            <a:endParaRPr lang="zh-CN" altLang="en-US" sz="2000" b="1" dirty="0" smtClean="0">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2000" b="1" dirty="0" smtClean="0">
                <a:latin typeface="微软雅黑" panose="020B0503020204020204" pitchFamily="34" charset="-122"/>
                <a:ea typeface="微软雅黑" panose="020B0503020204020204" pitchFamily="34" charset="-122"/>
              </a:rPr>
              <a:t>ETH</a:t>
            </a:r>
            <a:r>
              <a:rPr lang="zh-CN" altLang="en-US" sz="2000" b="1" dirty="0" smtClean="0">
                <a:latin typeface="微软雅黑" panose="020B0503020204020204" pitchFamily="34" charset="-122"/>
                <a:ea typeface="微软雅黑" panose="020B0503020204020204" pitchFamily="34" charset="-122"/>
              </a:rPr>
              <a:t>（以太坊）</a:t>
            </a:r>
            <a:endParaRPr lang="zh-CN" altLang="zh-CN" sz="2000" b="1" dirty="0">
              <a:latin typeface="微软雅黑" panose="020B0503020204020204" pitchFamily="34" charset="-122"/>
              <a:ea typeface="微软雅黑" panose="020B0503020204020204" pitchFamily="34" charset="-122"/>
            </a:endParaRPr>
          </a:p>
        </p:txBody>
      </p:sp>
      <p:sp>
        <p:nvSpPr>
          <p:cNvPr id="14341" name="Text Box 6"/>
          <p:cNvSpPr txBox="1">
            <a:spLocks noChangeArrowheads="1"/>
          </p:cNvSpPr>
          <p:nvPr/>
        </p:nvSpPr>
        <p:spPr bwMode="auto">
          <a:xfrm>
            <a:off x="299720" y="3102610"/>
            <a:ext cx="2034540" cy="497840"/>
          </a:xfrm>
          <a:prstGeom prst="rect">
            <a:avLst/>
          </a:prstGeom>
          <a:noFill/>
          <a:ln w="9525">
            <a:solidFill>
              <a:schemeClr val="bg1"/>
            </a:solidFill>
            <a:miter lim="800000"/>
          </a:ln>
        </p:spPr>
        <p:txBody>
          <a:bodyPr wrap="square" lIns="68507" tIns="34253" rIns="68507" bIns="34253">
            <a:spAutoFit/>
          </a:bodyPr>
          <a:p>
            <a:pPr algn="ctr" eaLnBrk="1" hangingPunct="1">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rPr>
              <a:t>区块链</a:t>
            </a:r>
            <a:r>
              <a:rPr lang="en-US" altLang="zh-CN" sz="2800" b="1" dirty="0">
                <a:solidFill>
                  <a:schemeClr val="bg1"/>
                </a:solidFill>
                <a:latin typeface="微软雅黑" panose="020B0503020204020204" pitchFamily="34" charset="-122"/>
                <a:ea typeface="微软雅黑" panose="020B0503020204020204" pitchFamily="34" charset="-122"/>
              </a:rPr>
              <a:t>2.0</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343" name="TextBox 50"/>
          <p:cNvSpPr txBox="1">
            <a:spLocks noChangeArrowheads="1"/>
          </p:cNvSpPr>
          <p:nvPr/>
        </p:nvSpPr>
        <p:spPr bwMode="auto">
          <a:xfrm>
            <a:off x="3252470" y="2903220"/>
            <a:ext cx="5585460" cy="251460"/>
          </a:xfrm>
          <a:prstGeom prst="rect">
            <a:avLst/>
          </a:prstGeom>
          <a:noFill/>
          <a:ln w="9525">
            <a:solidFill>
              <a:schemeClr val="tx2"/>
            </a:solidFill>
            <a:miter lim="800000"/>
          </a:ln>
        </p:spPr>
        <p:txBody>
          <a:bodyPr wrap="square" lIns="68507" tIns="34253" rIns="68507" bIns="34253">
            <a:spAutoFit/>
          </a:bodyPr>
          <a:p>
            <a:pPr algn="l"/>
            <a:r>
              <a:rPr lang="zh-CN" altLang="en-US" sz="1200" b="1" dirty="0">
                <a:solidFill>
                  <a:schemeClr val="bg1"/>
                </a:solidFill>
              </a:rPr>
              <a:t>区块链</a:t>
            </a:r>
            <a:r>
              <a:rPr lang="en-US" altLang="zh-CN" sz="1200" b="1" dirty="0">
                <a:solidFill>
                  <a:schemeClr val="bg1"/>
                </a:solidFill>
              </a:rPr>
              <a:t>2.0</a:t>
            </a:r>
            <a:r>
              <a:rPr lang="zh-CN" altLang="en-US" sz="1200" b="1" dirty="0">
                <a:solidFill>
                  <a:schemeClr val="bg1"/>
                </a:solidFill>
              </a:rPr>
              <a:t>时代就是以</a:t>
            </a:r>
            <a:r>
              <a:rPr lang="en-US" altLang="zh-CN" sz="1200" b="1" dirty="0">
                <a:solidFill>
                  <a:schemeClr val="bg1"/>
                </a:solidFill>
              </a:rPr>
              <a:t>ETH</a:t>
            </a:r>
            <a:r>
              <a:rPr lang="zh-CN" altLang="en-US" sz="1200" b="1" dirty="0">
                <a:solidFill>
                  <a:schemeClr val="bg1"/>
                </a:solidFill>
              </a:rPr>
              <a:t>为代表的</a:t>
            </a:r>
            <a:r>
              <a:rPr lang="en-US" altLang="zh-CN" sz="1200" b="1" dirty="0">
                <a:solidFill>
                  <a:schemeClr val="bg1"/>
                </a:solidFill>
              </a:rPr>
              <a:t>POS</a:t>
            </a:r>
            <a:r>
              <a:rPr lang="zh-CN" altLang="en-US" sz="1200" b="1" dirty="0">
                <a:solidFill>
                  <a:schemeClr val="bg1"/>
                </a:solidFill>
              </a:rPr>
              <a:t>时代（智能合约）</a:t>
            </a:r>
            <a:endParaRPr lang="zh-CN" altLang="en-US" sz="1200" b="1" dirty="0">
              <a:solidFill>
                <a:schemeClr val="bg1"/>
              </a:solidFill>
            </a:endParaRPr>
          </a:p>
        </p:txBody>
      </p:sp>
      <p:sp>
        <p:nvSpPr>
          <p:cNvPr id="14344" name="TextBox 12"/>
          <p:cNvSpPr txBox="1">
            <a:spLocks noChangeArrowheads="1"/>
          </p:cNvSpPr>
          <p:nvPr/>
        </p:nvSpPr>
        <p:spPr bwMode="auto">
          <a:xfrm>
            <a:off x="3250565" y="4073525"/>
            <a:ext cx="5587365" cy="344170"/>
          </a:xfrm>
          <a:prstGeom prst="rect">
            <a:avLst/>
          </a:prstGeom>
          <a:noFill/>
          <a:ln w="9525">
            <a:solidFill>
              <a:schemeClr val="tx2"/>
            </a:solidFill>
            <a:miter lim="800000"/>
          </a:ln>
        </p:spPr>
        <p:txBody>
          <a:bodyPr wrap="square" lIns="68507" tIns="34253" rIns="68507" bIns="34253">
            <a:spAutoFit/>
          </a:bodyPr>
          <a:p>
            <a:pPr algn="l">
              <a:lnSpc>
                <a:spcPct val="150000"/>
              </a:lnSpc>
            </a:pPr>
            <a:r>
              <a:rPr lang="zh-CN" altLang="en-US" sz="1200" b="1" dirty="0">
                <a:solidFill>
                  <a:schemeClr val="bg1"/>
                </a:solidFill>
              </a:rPr>
              <a:t>现今</a:t>
            </a:r>
            <a:r>
              <a:rPr lang="en-US" altLang="zh-CN" sz="1200" b="1" dirty="0">
                <a:solidFill>
                  <a:schemeClr val="bg1"/>
                </a:solidFill>
              </a:rPr>
              <a:t>ETH</a:t>
            </a:r>
            <a:r>
              <a:rPr lang="zh-CN" altLang="en-US" sz="1200" b="1" dirty="0">
                <a:solidFill>
                  <a:schemeClr val="bg1"/>
                </a:solidFill>
              </a:rPr>
              <a:t>的交易运算速度为：</a:t>
            </a:r>
            <a:r>
              <a:rPr lang="en-US" altLang="zh-CN" sz="1200" b="1" dirty="0">
                <a:solidFill>
                  <a:schemeClr val="bg1"/>
                </a:solidFill>
              </a:rPr>
              <a:t>30</a:t>
            </a:r>
            <a:r>
              <a:rPr lang="zh-CN" altLang="en-US" sz="1200" b="1" dirty="0">
                <a:solidFill>
                  <a:schemeClr val="bg1"/>
                </a:solidFill>
              </a:rPr>
              <a:t>笔</a:t>
            </a:r>
            <a:r>
              <a:rPr lang="en-US" altLang="zh-CN" sz="1200" b="1" dirty="0">
                <a:solidFill>
                  <a:schemeClr val="bg1"/>
                </a:solidFill>
              </a:rPr>
              <a:t>/</a:t>
            </a:r>
            <a:r>
              <a:rPr lang="zh-CN" altLang="en-US" sz="1200" b="1" dirty="0">
                <a:solidFill>
                  <a:schemeClr val="bg1"/>
                </a:solidFill>
              </a:rPr>
              <a:t>秒</a:t>
            </a:r>
            <a:endParaRPr lang="zh-CN" altLang="en-US" sz="1200" b="1" dirty="0">
              <a:solidFill>
                <a:schemeClr val="bg1"/>
              </a:solidFill>
            </a:endParaRPr>
          </a:p>
        </p:txBody>
      </p:sp>
      <p:sp>
        <p:nvSpPr>
          <p:cNvPr id="14345" name="TextBox 13"/>
          <p:cNvSpPr txBox="1">
            <a:spLocks noChangeArrowheads="1"/>
          </p:cNvSpPr>
          <p:nvPr/>
        </p:nvSpPr>
        <p:spPr bwMode="auto">
          <a:xfrm>
            <a:off x="3251835" y="3154680"/>
            <a:ext cx="5586095" cy="897890"/>
          </a:xfrm>
          <a:prstGeom prst="rect">
            <a:avLst/>
          </a:prstGeom>
          <a:noFill/>
          <a:ln w="9525">
            <a:solidFill>
              <a:schemeClr val="tx2"/>
            </a:solidFill>
            <a:miter lim="800000"/>
          </a:ln>
        </p:spPr>
        <p:txBody>
          <a:bodyPr wrap="square" lIns="68507" tIns="34253" rIns="68507" bIns="34253">
            <a:spAutoFit/>
          </a:bodyPr>
          <a:p>
            <a:pPr algn="l">
              <a:lnSpc>
                <a:spcPct val="150000"/>
              </a:lnSpc>
            </a:pPr>
            <a:r>
              <a:rPr lang="zh-CN" altLang="en-US" sz="1200" b="1" dirty="0">
                <a:solidFill>
                  <a:schemeClr val="bg1"/>
                </a:solidFill>
              </a:rPr>
              <a:t>以太坊是一个公开的开源码的平台，任何人可以在上面编写自己的智能合约，发行自己的代币，进行商业活动</a:t>
            </a:r>
            <a:r>
              <a:rPr lang="zh-CN" altLang="en-US" sz="1200" b="1" dirty="0" smtClean="0">
                <a:solidFill>
                  <a:schemeClr val="bg1"/>
                </a:solidFill>
              </a:rPr>
              <a:t>。</a:t>
            </a:r>
            <a:r>
              <a:rPr lang="en-US" altLang="zh-CN" sz="1200" b="1" dirty="0" smtClean="0">
                <a:solidFill>
                  <a:schemeClr val="bg1"/>
                </a:solidFill>
              </a:rPr>
              <a:t>ETH</a:t>
            </a:r>
            <a:r>
              <a:rPr lang="zh-CN" altLang="en-US" sz="1200" b="1" dirty="0">
                <a:solidFill>
                  <a:schemeClr val="bg1"/>
                </a:solidFill>
              </a:rPr>
              <a:t>带来了一个数字货币的</a:t>
            </a:r>
            <a:r>
              <a:rPr lang="en-US" altLang="zh-CN" sz="1200" b="1" dirty="0">
                <a:solidFill>
                  <a:schemeClr val="bg1"/>
                </a:solidFill>
              </a:rPr>
              <a:t>ICO</a:t>
            </a:r>
            <a:r>
              <a:rPr lang="zh-CN" altLang="en-US" sz="1200" b="1" dirty="0">
                <a:solidFill>
                  <a:schemeClr val="bg1"/>
                </a:solidFill>
              </a:rPr>
              <a:t>时代，引领数字货币的</a:t>
            </a:r>
            <a:r>
              <a:rPr lang="zh-CN" altLang="en-US" sz="1200" b="1" dirty="0" smtClean="0">
                <a:solidFill>
                  <a:schemeClr val="bg1"/>
                </a:solidFill>
              </a:rPr>
              <a:t>迅速发展</a:t>
            </a:r>
            <a:r>
              <a:rPr lang="zh-CN" altLang="en-US" sz="1200" b="1" dirty="0">
                <a:solidFill>
                  <a:schemeClr val="bg1"/>
                </a:solidFill>
              </a:rPr>
              <a:t>。</a:t>
            </a:r>
            <a:endParaRPr lang="en-US" altLang="zh-CN" sz="1200" b="1" dirty="0">
              <a:solidFill>
                <a:schemeClr val="bg1"/>
              </a:solidFill>
            </a:endParaRPr>
          </a:p>
        </p:txBody>
      </p:sp>
      <p:sp>
        <p:nvSpPr>
          <p:cNvPr id="42" name="矩形 41"/>
          <p:cNvSpPr/>
          <p:nvPr/>
        </p:nvSpPr>
        <p:spPr>
          <a:xfrm>
            <a:off x="6425249" y="-33020"/>
            <a:ext cx="2722880" cy="398780"/>
          </a:xfrm>
          <a:prstGeom prst="rect">
            <a:avLst/>
          </a:prstGeom>
          <a:noFill/>
          <a:ln>
            <a:noFill/>
          </a:ln>
          <a:effectLst/>
        </p:spPr>
        <p:txBody>
          <a:bodyPr wrap="none" rtlCol="0" anchor="t">
            <a:spAutoFit/>
          </a:bodyPr>
          <a:p>
            <a:pPr algn="ct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区块链技术特征及发展</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363" name="AutoShape 5"/>
          <p:cNvSpPr>
            <a:spLocks noChangeArrowheads="1"/>
          </p:cNvSpPr>
          <p:nvPr/>
        </p:nvSpPr>
        <p:spPr bwMode="auto">
          <a:xfrm>
            <a:off x="214630" y="1492250"/>
            <a:ext cx="2115185" cy="682625"/>
          </a:xfrm>
          <a:prstGeom prst="flowChartProcess">
            <a:avLst/>
          </a:prstGeom>
          <a:solidFill>
            <a:schemeClr val="bg1"/>
          </a:solidFill>
          <a:ln w="9525">
            <a:noFill/>
            <a:miter lim="800000"/>
          </a:ln>
        </p:spPr>
        <p:txBody>
          <a:bodyPr wrap="none" lIns="68507" tIns="34253" rIns="68507" bIns="34253" anchor="ctr"/>
          <a:lstStyle/>
          <a:p>
            <a:pPr algn="ct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代表：</a:t>
            </a:r>
            <a:r>
              <a:rPr lang="en-US" altLang="zh-CN" sz="2400" b="1" dirty="0" smtClean="0">
                <a:latin typeface="微软雅黑" panose="020B0503020204020204" pitchFamily="34" charset="-122"/>
                <a:ea typeface="微软雅黑" panose="020B0503020204020204" pitchFamily="34" charset="-122"/>
              </a:rPr>
              <a:t>EOS</a:t>
            </a:r>
            <a:endParaRPr lang="en-US" altLang="zh-CN" sz="2400" b="1" dirty="0" smtClean="0">
              <a:latin typeface="微软雅黑" panose="020B0503020204020204" pitchFamily="34" charset="-122"/>
              <a:ea typeface="微软雅黑" panose="020B0503020204020204" pitchFamily="34" charset="-122"/>
            </a:endParaRPr>
          </a:p>
        </p:txBody>
      </p:sp>
      <p:sp>
        <p:nvSpPr>
          <p:cNvPr id="15365" name="Text Box 6"/>
          <p:cNvSpPr txBox="1">
            <a:spLocks noChangeArrowheads="1"/>
          </p:cNvSpPr>
          <p:nvPr/>
        </p:nvSpPr>
        <p:spPr bwMode="auto">
          <a:xfrm>
            <a:off x="214630" y="932815"/>
            <a:ext cx="2115185" cy="559435"/>
          </a:xfrm>
          <a:prstGeom prst="rect">
            <a:avLst/>
          </a:prstGeom>
          <a:noFill/>
          <a:ln w="9525">
            <a:solidFill>
              <a:schemeClr val="bg1"/>
            </a:solidFill>
            <a:miter lim="800000"/>
          </a:ln>
        </p:spPr>
        <p:txBody>
          <a:bodyPr wrap="square" lIns="68507" tIns="34253" rIns="68507" bIns="34253">
            <a:spAutoFit/>
          </a:bodyPr>
          <a:lstStyle/>
          <a:p>
            <a:pPr algn="ctr" eaLnBrk="1" hangingPunct="1">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区块链</a:t>
            </a:r>
            <a:r>
              <a:rPr lang="en-US" altLang="zh-CN" sz="3200" b="1" dirty="0">
                <a:solidFill>
                  <a:schemeClr val="bg1"/>
                </a:solidFill>
                <a:latin typeface="微软雅黑" panose="020B0503020204020204" pitchFamily="34" charset="-122"/>
                <a:ea typeface="微软雅黑" panose="020B0503020204020204" pitchFamily="34" charset="-122"/>
              </a:rPr>
              <a:t>3.0</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5367" name="TextBox 50"/>
          <p:cNvSpPr txBox="1">
            <a:spLocks noChangeArrowheads="1"/>
          </p:cNvSpPr>
          <p:nvPr/>
        </p:nvSpPr>
        <p:spPr bwMode="auto">
          <a:xfrm>
            <a:off x="2459355" y="570865"/>
            <a:ext cx="6593840" cy="344170"/>
          </a:xfrm>
          <a:prstGeom prst="rect">
            <a:avLst/>
          </a:prstGeom>
          <a:noFill/>
          <a:ln w="9525">
            <a:solidFill>
              <a:schemeClr val="tx2"/>
            </a:solidFill>
            <a:miter lim="800000"/>
          </a:ln>
        </p:spPr>
        <p:txBody>
          <a:bodyPr wrap="square" lIns="68507" tIns="34253" rIns="68507" bIns="34253">
            <a:spAutoFit/>
          </a:bodyPr>
          <a:lstStyle/>
          <a:p>
            <a:pPr>
              <a:lnSpc>
                <a:spcPct val="150000"/>
              </a:lnSpc>
            </a:pPr>
            <a:r>
              <a:rPr lang="zh-CN" altLang="en-US" sz="1200" b="1" dirty="0">
                <a:solidFill>
                  <a:schemeClr val="bg1"/>
                </a:solidFill>
              </a:rPr>
              <a:t>       区块链</a:t>
            </a:r>
            <a:r>
              <a:rPr lang="en-US" altLang="zh-CN" sz="1200" b="1" dirty="0">
                <a:solidFill>
                  <a:schemeClr val="bg1"/>
                </a:solidFill>
              </a:rPr>
              <a:t>3.0</a:t>
            </a:r>
            <a:r>
              <a:rPr lang="zh-CN" altLang="en-US" sz="1200" b="1" dirty="0">
                <a:solidFill>
                  <a:schemeClr val="bg1"/>
                </a:solidFill>
              </a:rPr>
              <a:t>时代就是以</a:t>
            </a:r>
            <a:r>
              <a:rPr lang="en-US" altLang="zh-CN" sz="1200" b="1" dirty="0">
                <a:solidFill>
                  <a:schemeClr val="bg1"/>
                </a:solidFill>
              </a:rPr>
              <a:t>EOS</a:t>
            </a:r>
            <a:r>
              <a:rPr lang="zh-CN" altLang="en-US" sz="1200" b="1" dirty="0">
                <a:solidFill>
                  <a:schemeClr val="bg1"/>
                </a:solidFill>
              </a:rPr>
              <a:t>为代表的</a:t>
            </a:r>
            <a:r>
              <a:rPr lang="en-US" altLang="zh-CN" sz="1200" b="1" dirty="0">
                <a:solidFill>
                  <a:schemeClr val="bg1"/>
                </a:solidFill>
              </a:rPr>
              <a:t>DPOS</a:t>
            </a:r>
            <a:r>
              <a:rPr lang="zh-CN" altLang="en-US" sz="1200" b="1" dirty="0">
                <a:solidFill>
                  <a:schemeClr val="bg1"/>
                </a:solidFill>
              </a:rPr>
              <a:t>：</a:t>
            </a:r>
            <a:r>
              <a:rPr lang="en-US" altLang="zh-CN" sz="1200" b="1" dirty="0">
                <a:solidFill>
                  <a:schemeClr val="bg1"/>
                </a:solidFill>
              </a:rPr>
              <a:t>POW+POS</a:t>
            </a:r>
            <a:r>
              <a:rPr lang="zh-CN" altLang="en-US" sz="1200" b="1" dirty="0">
                <a:solidFill>
                  <a:schemeClr val="bg1"/>
                </a:solidFill>
              </a:rPr>
              <a:t>时代（区块链商业项目落地应用）</a:t>
            </a:r>
            <a:endParaRPr lang="en-US" altLang="zh-CN" sz="1200" b="1" dirty="0">
              <a:solidFill>
                <a:schemeClr val="bg1"/>
              </a:solidFill>
            </a:endParaRPr>
          </a:p>
        </p:txBody>
      </p:sp>
      <p:sp>
        <p:nvSpPr>
          <p:cNvPr id="15368" name="TextBox 12"/>
          <p:cNvSpPr txBox="1">
            <a:spLocks noChangeArrowheads="1"/>
          </p:cNvSpPr>
          <p:nvPr/>
        </p:nvSpPr>
        <p:spPr bwMode="auto">
          <a:xfrm>
            <a:off x="2459990" y="2092960"/>
            <a:ext cx="6592570" cy="344170"/>
          </a:xfrm>
          <a:prstGeom prst="rect">
            <a:avLst/>
          </a:prstGeom>
          <a:noFill/>
          <a:ln w="9525">
            <a:solidFill>
              <a:schemeClr val="tx2"/>
            </a:solidFill>
            <a:miter lim="800000"/>
          </a:ln>
        </p:spPr>
        <p:txBody>
          <a:bodyPr wrap="square" lIns="68507" tIns="34253" rIns="68507" bIns="34253">
            <a:spAutoFit/>
          </a:bodyPr>
          <a:lstStyle/>
          <a:p>
            <a:pPr>
              <a:lnSpc>
                <a:spcPct val="150000"/>
              </a:lnSpc>
            </a:pPr>
            <a:r>
              <a:rPr lang="zh-CN" altLang="en-US" sz="1200" b="1" dirty="0">
                <a:solidFill>
                  <a:schemeClr val="bg1"/>
                </a:solidFill>
              </a:rPr>
              <a:t>       现今</a:t>
            </a:r>
            <a:r>
              <a:rPr lang="en-US" altLang="zh-CN" sz="1200" b="1" dirty="0">
                <a:solidFill>
                  <a:schemeClr val="bg1"/>
                </a:solidFill>
              </a:rPr>
              <a:t>EOS</a:t>
            </a:r>
            <a:r>
              <a:rPr lang="zh-CN" altLang="en-US" sz="1200" b="1" dirty="0">
                <a:solidFill>
                  <a:schemeClr val="bg1"/>
                </a:solidFill>
              </a:rPr>
              <a:t>的交易运算速度为：</a:t>
            </a:r>
            <a:r>
              <a:rPr lang="en-US" altLang="zh-CN" sz="1200" b="1" dirty="0">
                <a:solidFill>
                  <a:schemeClr val="bg1"/>
                </a:solidFill>
              </a:rPr>
              <a:t>1000</a:t>
            </a:r>
            <a:r>
              <a:rPr lang="zh-CN" altLang="en-US" sz="1200" b="1" dirty="0">
                <a:solidFill>
                  <a:schemeClr val="bg1"/>
                </a:solidFill>
              </a:rPr>
              <a:t>笔</a:t>
            </a:r>
            <a:r>
              <a:rPr lang="en-US" altLang="zh-CN" sz="1200" b="1" dirty="0">
                <a:solidFill>
                  <a:schemeClr val="bg1"/>
                </a:solidFill>
              </a:rPr>
              <a:t>/</a:t>
            </a:r>
            <a:r>
              <a:rPr lang="zh-CN" altLang="en-US" sz="1200" b="1" dirty="0">
                <a:solidFill>
                  <a:schemeClr val="bg1"/>
                </a:solidFill>
              </a:rPr>
              <a:t>秒，在未来不断的优化下能达到</a:t>
            </a:r>
            <a:r>
              <a:rPr lang="en-US" altLang="zh-CN" sz="1200" b="1" dirty="0">
                <a:solidFill>
                  <a:schemeClr val="bg1"/>
                </a:solidFill>
              </a:rPr>
              <a:t>100</a:t>
            </a:r>
            <a:r>
              <a:rPr lang="zh-CN" altLang="en-US" sz="1200" b="1" dirty="0">
                <a:solidFill>
                  <a:schemeClr val="bg1"/>
                </a:solidFill>
              </a:rPr>
              <a:t>万</a:t>
            </a:r>
            <a:r>
              <a:rPr lang="en-US" altLang="zh-CN" sz="1200" b="1" dirty="0">
                <a:solidFill>
                  <a:schemeClr val="bg1"/>
                </a:solidFill>
              </a:rPr>
              <a:t>/</a:t>
            </a:r>
            <a:r>
              <a:rPr lang="zh-CN" altLang="en-US" sz="1200" b="1" dirty="0">
                <a:solidFill>
                  <a:schemeClr val="bg1"/>
                </a:solidFill>
              </a:rPr>
              <a:t>秒。</a:t>
            </a:r>
            <a:endParaRPr lang="zh-CN" altLang="en-US" sz="1200" b="1" dirty="0">
              <a:solidFill>
                <a:schemeClr val="bg1"/>
              </a:solidFill>
            </a:endParaRPr>
          </a:p>
        </p:txBody>
      </p:sp>
      <p:sp>
        <p:nvSpPr>
          <p:cNvPr id="15369" name="TextBox 13"/>
          <p:cNvSpPr txBox="1">
            <a:spLocks noChangeArrowheads="1"/>
          </p:cNvSpPr>
          <p:nvPr/>
        </p:nvSpPr>
        <p:spPr bwMode="auto">
          <a:xfrm>
            <a:off x="2459355" y="915035"/>
            <a:ext cx="6593205" cy="1174750"/>
          </a:xfrm>
          <a:prstGeom prst="rect">
            <a:avLst/>
          </a:prstGeom>
          <a:noFill/>
          <a:ln w="9525">
            <a:solidFill>
              <a:schemeClr val="tx2"/>
            </a:solidFill>
            <a:miter lim="800000"/>
          </a:ln>
        </p:spPr>
        <p:txBody>
          <a:bodyPr wrap="square" lIns="68507" tIns="34253" rIns="68507" bIns="34253">
            <a:spAutoFit/>
          </a:bodyPr>
          <a:lstStyle/>
          <a:p>
            <a:pPr>
              <a:lnSpc>
                <a:spcPct val="150000"/>
              </a:lnSpc>
            </a:pPr>
            <a:r>
              <a:rPr lang="zh-CN" altLang="en-US" sz="1200" b="1" dirty="0">
                <a:solidFill>
                  <a:schemeClr val="bg1"/>
                </a:solidFill>
              </a:rPr>
              <a:t>       转账速度一直都是区块链发展的一大主要难点，要去中心化，就要牺牲转账速度，没有转账速度就难以大规模商业使用，正是在这样的情况下，诞生了以超级节点为构思的</a:t>
            </a:r>
            <a:r>
              <a:rPr lang="en-US" altLang="zh-CN" sz="1200" b="1" dirty="0">
                <a:solidFill>
                  <a:schemeClr val="bg1"/>
                </a:solidFill>
              </a:rPr>
              <a:t>EOS</a:t>
            </a:r>
            <a:r>
              <a:rPr lang="zh-CN" altLang="en-US" sz="1200" b="1" dirty="0">
                <a:solidFill>
                  <a:schemeClr val="bg1"/>
                </a:solidFill>
              </a:rPr>
              <a:t>代币，其存在的目的就是为了提高区块链的转账速度，让区块链的项目实现大规模商业化，从而实现区块链对现在生活的真正改变。</a:t>
            </a:r>
            <a:endParaRPr lang="en-US" altLang="zh-CN" sz="1200" b="1" dirty="0">
              <a:solidFill>
                <a:schemeClr val="bg1"/>
              </a:solidFill>
            </a:endParaRPr>
          </a:p>
        </p:txBody>
      </p:sp>
      <p:sp>
        <p:nvSpPr>
          <p:cNvPr id="16389" name="Text Box 6"/>
          <p:cNvSpPr txBox="1">
            <a:spLocks noChangeArrowheads="1"/>
          </p:cNvSpPr>
          <p:nvPr/>
        </p:nvSpPr>
        <p:spPr bwMode="auto">
          <a:xfrm>
            <a:off x="147320" y="3066415"/>
            <a:ext cx="2120900" cy="574675"/>
          </a:xfrm>
          <a:prstGeom prst="rect">
            <a:avLst/>
          </a:prstGeom>
          <a:noFill/>
          <a:ln w="9525">
            <a:solidFill>
              <a:schemeClr val="bg1"/>
            </a:solidFill>
            <a:miter lim="800000"/>
          </a:ln>
        </p:spPr>
        <p:txBody>
          <a:bodyPr wrap="square" lIns="68507" tIns="34253" rIns="68507" bIns="34253">
            <a:spAutoFit/>
          </a:bodyPr>
          <a:p>
            <a:pPr algn="ctr" eaLnBrk="1" hangingPunct="1">
              <a:buFont typeface="Arial" panose="020B0604020202020204" pitchFamily="34" charset="0"/>
              <a:buNone/>
            </a:pPr>
            <a:r>
              <a:rPr lang="zh-CN" altLang="en-US" sz="3300" b="1" dirty="0">
                <a:solidFill>
                  <a:schemeClr val="bg1"/>
                </a:solidFill>
                <a:latin typeface="微软雅黑" panose="020B0503020204020204" pitchFamily="34" charset="-122"/>
                <a:ea typeface="微软雅黑" panose="020B0503020204020204" pitchFamily="34" charset="-122"/>
              </a:rPr>
              <a:t>区块链</a:t>
            </a:r>
            <a:r>
              <a:rPr lang="en-US" altLang="zh-CN" sz="3300" b="1" dirty="0">
                <a:solidFill>
                  <a:schemeClr val="bg1"/>
                </a:solidFill>
                <a:latin typeface="微软雅黑" panose="020B0503020204020204" pitchFamily="34" charset="-122"/>
                <a:ea typeface="微软雅黑" panose="020B0503020204020204" pitchFamily="34" charset="-122"/>
              </a:rPr>
              <a:t>4.0</a:t>
            </a:r>
            <a:endParaRPr lang="zh-CN" altLang="en-US" dirty="0"/>
          </a:p>
        </p:txBody>
      </p:sp>
      <p:sp>
        <p:nvSpPr>
          <p:cNvPr id="16391" name="TextBox 50"/>
          <p:cNvSpPr txBox="1">
            <a:spLocks noChangeArrowheads="1"/>
          </p:cNvSpPr>
          <p:nvPr/>
        </p:nvSpPr>
        <p:spPr bwMode="auto">
          <a:xfrm>
            <a:off x="2458720" y="2627630"/>
            <a:ext cx="6580505" cy="1452245"/>
          </a:xfrm>
          <a:prstGeom prst="rect">
            <a:avLst/>
          </a:prstGeom>
          <a:noFill/>
          <a:ln w="9525">
            <a:solidFill>
              <a:schemeClr val="tx2"/>
            </a:solidFill>
            <a:miter lim="800000"/>
          </a:ln>
        </p:spPr>
        <p:txBody>
          <a:bodyPr wrap="square" lIns="68507" tIns="34253" rIns="68507" bIns="34253">
            <a:spAutoFit/>
          </a:bodyPr>
          <a:p>
            <a:pPr>
              <a:lnSpc>
                <a:spcPct val="150000"/>
              </a:lnSpc>
            </a:pPr>
            <a:r>
              <a:rPr lang="zh-CN" altLang="en-US" sz="1200" b="1" dirty="0">
                <a:solidFill>
                  <a:schemeClr val="bg1"/>
                </a:solidFill>
              </a:rPr>
              <a:t>      区块链</a:t>
            </a:r>
            <a:r>
              <a:rPr lang="en-US" altLang="zh-CN" sz="1200" b="1" dirty="0">
                <a:solidFill>
                  <a:schemeClr val="bg1"/>
                </a:solidFill>
              </a:rPr>
              <a:t>4.0</a:t>
            </a:r>
            <a:r>
              <a:rPr lang="zh-CN" altLang="en-US" sz="1200" b="1" dirty="0">
                <a:solidFill>
                  <a:schemeClr val="bg1"/>
                </a:solidFill>
              </a:rPr>
              <a:t>时代：区块链基本算法</a:t>
            </a:r>
            <a:r>
              <a:rPr lang="en-US" altLang="zh-CN" sz="1200" b="1" dirty="0">
                <a:solidFill>
                  <a:schemeClr val="bg1"/>
                </a:solidFill>
              </a:rPr>
              <a:t>+</a:t>
            </a:r>
            <a:r>
              <a:rPr lang="zh-CN" altLang="en-US" sz="1200" b="1" dirty="0">
                <a:solidFill>
                  <a:schemeClr val="bg1"/>
                </a:solidFill>
              </a:rPr>
              <a:t>商业应用算法</a:t>
            </a:r>
            <a:r>
              <a:rPr lang="en-US" altLang="zh-CN" sz="1200" b="1" dirty="0" smtClean="0">
                <a:solidFill>
                  <a:schemeClr val="bg1"/>
                </a:solidFill>
              </a:rPr>
              <a:t>,</a:t>
            </a:r>
            <a:r>
              <a:rPr lang="en-US" altLang="zh-CN" sz="1200" b="1" dirty="0" smtClean="0">
                <a:solidFill>
                  <a:srgbClr val="FFFF00"/>
                </a:solidFill>
              </a:rPr>
              <a:t>ETA</a:t>
            </a:r>
            <a:r>
              <a:rPr lang="zh-CN" altLang="en-US" sz="1200" b="1" dirty="0" smtClean="0">
                <a:solidFill>
                  <a:schemeClr val="bg1"/>
                </a:solidFill>
              </a:rPr>
              <a:t>只是</a:t>
            </a:r>
            <a:r>
              <a:rPr lang="zh-CN" altLang="en-US" sz="1200" b="1" dirty="0">
                <a:solidFill>
                  <a:schemeClr val="bg1"/>
                </a:solidFill>
              </a:rPr>
              <a:t>属于</a:t>
            </a:r>
            <a:r>
              <a:rPr lang="en-US" altLang="zh-CN" sz="1200" b="1" dirty="0">
                <a:solidFill>
                  <a:schemeClr val="bg1"/>
                </a:solidFill>
              </a:rPr>
              <a:t>4.0</a:t>
            </a:r>
            <a:r>
              <a:rPr lang="zh-CN" altLang="en-US" sz="1200" b="1" dirty="0">
                <a:solidFill>
                  <a:schemeClr val="bg1"/>
                </a:solidFill>
              </a:rPr>
              <a:t>代币其中的一种</a:t>
            </a:r>
            <a:r>
              <a:rPr lang="zh-CN" altLang="en-US" sz="1200" b="1" dirty="0" smtClean="0">
                <a:solidFill>
                  <a:schemeClr val="bg1"/>
                </a:solidFill>
              </a:rPr>
              <a:t>。</a:t>
            </a:r>
            <a:r>
              <a:rPr lang="en-US" altLang="zh-CN" sz="1200" b="1" dirty="0" smtClean="0">
                <a:solidFill>
                  <a:schemeClr val="bg1"/>
                </a:solidFill>
              </a:rPr>
              <a:t>4.0</a:t>
            </a:r>
            <a:r>
              <a:rPr lang="zh-CN" altLang="en-US" sz="1200" b="1" dirty="0">
                <a:solidFill>
                  <a:schemeClr val="bg1"/>
                </a:solidFill>
              </a:rPr>
              <a:t>代币的特性</a:t>
            </a:r>
            <a:r>
              <a:rPr lang="zh-CN" altLang="en-US" sz="1200" b="1" dirty="0" smtClean="0">
                <a:solidFill>
                  <a:schemeClr val="bg1"/>
                </a:solidFill>
              </a:rPr>
              <a:t>是把</a:t>
            </a:r>
            <a:r>
              <a:rPr lang="zh-CN" altLang="en-US" sz="1200" b="1" dirty="0">
                <a:solidFill>
                  <a:schemeClr val="bg1"/>
                </a:solidFill>
              </a:rPr>
              <a:t>区块链应用技术</a:t>
            </a:r>
            <a:r>
              <a:rPr lang="zh-CN" altLang="en-US" sz="1200" b="1" dirty="0" smtClean="0">
                <a:solidFill>
                  <a:schemeClr val="bg1"/>
                </a:solidFill>
              </a:rPr>
              <a:t>和商业运作</a:t>
            </a:r>
            <a:r>
              <a:rPr lang="zh-CN" altLang="en-US" sz="1200" b="1" dirty="0">
                <a:solidFill>
                  <a:schemeClr val="bg1"/>
                </a:solidFill>
              </a:rPr>
              <a:t>想结合，将区块链的所有技术特点应用在商业活动上</a:t>
            </a:r>
            <a:r>
              <a:rPr lang="zh-CN" altLang="en-US" sz="1200" b="1" dirty="0" smtClean="0">
                <a:solidFill>
                  <a:schemeClr val="bg1"/>
                </a:solidFill>
              </a:rPr>
              <a:t>，</a:t>
            </a:r>
            <a:endParaRPr lang="en-US" altLang="zh-CN" sz="1200" b="1" dirty="0" smtClean="0">
              <a:solidFill>
                <a:schemeClr val="bg1"/>
              </a:solidFill>
            </a:endParaRPr>
          </a:p>
          <a:p>
            <a:pPr>
              <a:lnSpc>
                <a:spcPct val="150000"/>
              </a:lnSpc>
            </a:pPr>
            <a:r>
              <a:rPr lang="zh-CN" altLang="en-US" sz="1200" b="1" dirty="0" smtClean="0">
                <a:solidFill>
                  <a:schemeClr val="bg1"/>
                </a:solidFill>
              </a:rPr>
              <a:t>从而</a:t>
            </a:r>
            <a:r>
              <a:rPr lang="zh-CN" altLang="en-US" sz="1200" b="1" dirty="0">
                <a:solidFill>
                  <a:schemeClr val="bg1"/>
                </a:solidFill>
              </a:rPr>
              <a:t>提高商业活动的效率，安全，优化商业的运作效率</a:t>
            </a:r>
            <a:r>
              <a:rPr lang="zh-CN" altLang="en-US" sz="1200" b="1" dirty="0" smtClean="0">
                <a:solidFill>
                  <a:schemeClr val="bg1"/>
                </a:solidFill>
              </a:rPr>
              <a:t>，</a:t>
            </a:r>
            <a:r>
              <a:rPr lang="zh-CN" altLang="en-US" sz="1200" b="1" dirty="0" smtClean="0">
                <a:solidFill>
                  <a:srgbClr val="FFFF00"/>
                </a:solidFill>
              </a:rPr>
              <a:t>打通各行业融合障碍，完美融合多种行业，打造出行业生态。在此基础上利用行业的长短板，取长补短，加强生态圈的协作能力，进化</a:t>
            </a:r>
            <a:endParaRPr lang="en-US" altLang="zh-CN" sz="1200" b="1" dirty="0" smtClean="0">
              <a:solidFill>
                <a:srgbClr val="FFFF00"/>
              </a:solidFill>
            </a:endParaRPr>
          </a:p>
          <a:p>
            <a:pPr>
              <a:lnSpc>
                <a:spcPct val="150000"/>
              </a:lnSpc>
            </a:pPr>
            <a:r>
              <a:rPr lang="zh-CN" altLang="en-US" sz="1200" b="1" dirty="0" smtClean="0">
                <a:solidFill>
                  <a:srgbClr val="FFFF00"/>
                </a:solidFill>
              </a:rPr>
              <a:t>出强大的生态商业能力</a:t>
            </a:r>
            <a:r>
              <a:rPr lang="zh-CN" altLang="en-US" sz="1200" b="1" dirty="0" smtClean="0">
                <a:solidFill>
                  <a:schemeClr val="bg1"/>
                </a:solidFill>
              </a:rPr>
              <a:t>。</a:t>
            </a:r>
            <a:endParaRPr lang="en-US" altLang="zh-CN" sz="1200" b="1" dirty="0" smtClean="0">
              <a:solidFill>
                <a:schemeClr val="bg1"/>
              </a:solidFill>
            </a:endParaRPr>
          </a:p>
        </p:txBody>
      </p:sp>
      <p:sp>
        <p:nvSpPr>
          <p:cNvPr id="16392" name="TextBox 14"/>
          <p:cNvSpPr txBox="1">
            <a:spLocks noChangeArrowheads="1"/>
          </p:cNvSpPr>
          <p:nvPr/>
        </p:nvSpPr>
        <p:spPr bwMode="auto">
          <a:xfrm>
            <a:off x="2458720" y="4079875"/>
            <a:ext cx="6580505" cy="621030"/>
          </a:xfrm>
          <a:prstGeom prst="rect">
            <a:avLst/>
          </a:prstGeom>
          <a:noFill/>
          <a:ln w="9525">
            <a:solidFill>
              <a:schemeClr val="tx2"/>
            </a:solidFill>
            <a:miter lim="800000"/>
          </a:ln>
        </p:spPr>
        <p:txBody>
          <a:bodyPr wrap="square" lIns="68507" tIns="34253" rIns="68507" bIns="34253">
            <a:spAutoFit/>
          </a:bodyPr>
          <a:p>
            <a:pPr>
              <a:lnSpc>
                <a:spcPct val="150000"/>
              </a:lnSpc>
            </a:pPr>
            <a:r>
              <a:rPr lang="en-US" altLang="zh-CN" sz="1200" b="1" dirty="0">
                <a:solidFill>
                  <a:schemeClr val="bg1"/>
                </a:solidFill>
              </a:rPr>
              <a:t>      </a:t>
            </a:r>
            <a:r>
              <a:rPr lang="en-US" altLang="zh-CN" sz="1200" b="1" dirty="0" smtClean="0">
                <a:solidFill>
                  <a:schemeClr val="bg1"/>
                </a:solidFill>
              </a:rPr>
              <a:t>4.0</a:t>
            </a:r>
            <a:r>
              <a:rPr lang="zh-CN" altLang="en-US" sz="1200" b="1" dirty="0">
                <a:solidFill>
                  <a:schemeClr val="bg1"/>
                </a:solidFill>
              </a:rPr>
              <a:t>数字货币完美兼容了</a:t>
            </a:r>
            <a:r>
              <a:rPr lang="en-US" altLang="zh-CN" sz="1200" b="1" dirty="0">
                <a:solidFill>
                  <a:schemeClr val="bg1"/>
                </a:solidFill>
              </a:rPr>
              <a:t>1.0</a:t>
            </a:r>
            <a:r>
              <a:rPr lang="zh-CN" altLang="en-US" sz="1200" b="1" dirty="0">
                <a:solidFill>
                  <a:schemeClr val="bg1"/>
                </a:solidFill>
              </a:rPr>
              <a:t>，</a:t>
            </a:r>
            <a:r>
              <a:rPr lang="en-US" altLang="zh-CN" sz="1200" b="1" dirty="0">
                <a:solidFill>
                  <a:schemeClr val="bg1"/>
                </a:solidFill>
              </a:rPr>
              <a:t>2.0</a:t>
            </a:r>
            <a:r>
              <a:rPr lang="zh-CN" altLang="en-US" sz="1200" b="1" dirty="0">
                <a:solidFill>
                  <a:schemeClr val="bg1"/>
                </a:solidFill>
              </a:rPr>
              <a:t>，</a:t>
            </a:r>
            <a:r>
              <a:rPr lang="en-US" altLang="zh-CN" sz="1200" b="1" dirty="0">
                <a:solidFill>
                  <a:schemeClr val="bg1"/>
                </a:solidFill>
              </a:rPr>
              <a:t>3.0</a:t>
            </a:r>
            <a:r>
              <a:rPr lang="zh-CN" altLang="en-US" sz="1200" b="1" dirty="0">
                <a:solidFill>
                  <a:schemeClr val="bg1"/>
                </a:solidFill>
              </a:rPr>
              <a:t>货币的所有特征，在</a:t>
            </a:r>
            <a:r>
              <a:rPr lang="en-US" altLang="zh-CN" sz="1200" b="1" dirty="0" smtClean="0">
                <a:solidFill>
                  <a:schemeClr val="bg1"/>
                </a:solidFill>
              </a:rPr>
              <a:t>4.0</a:t>
            </a:r>
            <a:r>
              <a:rPr lang="zh-CN" altLang="en-US" sz="1200" b="1" dirty="0">
                <a:solidFill>
                  <a:schemeClr val="bg1"/>
                </a:solidFill>
              </a:rPr>
              <a:t>的公链上能进行</a:t>
            </a:r>
            <a:r>
              <a:rPr lang="en-US" altLang="zh-CN" sz="1200" b="1" dirty="0">
                <a:solidFill>
                  <a:schemeClr val="bg1"/>
                </a:solidFill>
              </a:rPr>
              <a:t>1.0—3.0</a:t>
            </a:r>
            <a:r>
              <a:rPr lang="zh-CN" altLang="en-US" sz="1200" b="1" dirty="0">
                <a:solidFill>
                  <a:schemeClr val="bg1"/>
                </a:solidFill>
              </a:rPr>
              <a:t>数字货币的储存和交易，交易</a:t>
            </a:r>
            <a:r>
              <a:rPr lang="zh-CN" altLang="en-US" sz="1200" b="1" dirty="0" smtClean="0">
                <a:solidFill>
                  <a:schemeClr val="bg1"/>
                </a:solidFill>
              </a:rPr>
              <a:t>速度近乎</a:t>
            </a:r>
            <a:r>
              <a:rPr lang="zh-CN" altLang="en-US" sz="1200" b="1" dirty="0">
                <a:solidFill>
                  <a:schemeClr val="bg1"/>
                </a:solidFill>
              </a:rPr>
              <a:t>秒到，并且不会出现拥堵现象。</a:t>
            </a:r>
            <a:endParaRPr lang="en-US" altLang="zh-CN" sz="1200" b="1" dirty="0">
              <a:solidFill>
                <a:schemeClr val="bg1"/>
              </a:solidFill>
            </a:endParaRPr>
          </a:p>
        </p:txBody>
      </p:sp>
      <p:sp>
        <p:nvSpPr>
          <p:cNvPr id="11" name="AutoShape 5"/>
          <p:cNvSpPr>
            <a:spLocks noChangeArrowheads="1"/>
          </p:cNvSpPr>
          <p:nvPr/>
        </p:nvSpPr>
        <p:spPr bwMode="auto">
          <a:xfrm>
            <a:off x="147320" y="3641090"/>
            <a:ext cx="2130425" cy="640080"/>
          </a:xfrm>
          <a:prstGeom prst="flowChartProcess">
            <a:avLst/>
          </a:prstGeom>
          <a:solidFill>
            <a:schemeClr val="bg1"/>
          </a:solidFill>
          <a:ln w="9525">
            <a:noFill/>
            <a:miter lim="800000"/>
          </a:ln>
        </p:spPr>
        <p:txBody>
          <a:bodyPr wrap="none" lIns="68507" tIns="34253" rIns="68507" bIns="34253" anchor="ctr"/>
          <a:p>
            <a:pPr algn="ctr" eaLnBrk="1" hangingPunct="1">
              <a:buFont typeface="Arial" panose="020B0604020202020204" pitchFamily="34" charset="0"/>
              <a:buNone/>
            </a:pPr>
            <a:r>
              <a:rPr lang="en-US" altLang="zh-CN" sz="2800" b="1" dirty="0" smtClean="0">
                <a:latin typeface="微软雅黑" panose="020B0503020204020204" pitchFamily="34" charset="-122"/>
                <a:ea typeface="微软雅黑" panose="020B0503020204020204" pitchFamily="34" charset="-122"/>
              </a:rPr>
              <a:t>ET</a:t>
            </a:r>
            <a:r>
              <a:rPr lang="zh-CN" altLang="en-US" sz="2800" b="1" dirty="0" smtClean="0">
                <a:latin typeface="微软雅黑" panose="020B0503020204020204" pitchFamily="34" charset="-122"/>
                <a:ea typeface="微软雅黑" panose="020B0503020204020204" pitchFamily="34" charset="-122"/>
              </a:rPr>
              <a:t>生态链</a:t>
            </a:r>
            <a:endParaRPr lang="zh-CN" altLang="zh-CN" sz="28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42" name="矩形 41"/>
          <p:cNvSpPr/>
          <p:nvPr/>
        </p:nvSpPr>
        <p:spPr>
          <a:xfrm>
            <a:off x="6425249" y="-33020"/>
            <a:ext cx="2722880" cy="398780"/>
          </a:xfrm>
          <a:prstGeom prst="rect">
            <a:avLst/>
          </a:prstGeom>
          <a:noFill/>
          <a:ln>
            <a:noFill/>
          </a:ln>
          <a:effectLst/>
        </p:spPr>
        <p:txBody>
          <a:bodyPr wrap="none" rtlCol="0" anchor="t">
            <a:spAutoFit/>
          </a:bodyPr>
          <a:p>
            <a:pPr algn="ct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区块链技术特征及发展</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8000" b="-8000"/>
          </a:stretch>
        </a:blipFill>
        <a:effectLst/>
      </p:bgPr>
    </p:bg>
    <p:spTree>
      <p:nvGrpSpPr>
        <p:cNvPr id="1" name=""/>
        <p:cNvGrpSpPr/>
        <p:nvPr/>
      </p:nvGrpSpPr>
      <p:grpSpPr/>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8" name="矩形 7"/>
          <p:cNvSpPr/>
          <p:nvPr/>
        </p:nvSpPr>
        <p:spPr>
          <a:xfrm>
            <a:off x="323850" y="2905760"/>
            <a:ext cx="8651875" cy="1814830"/>
          </a:xfrm>
          <a:prstGeom prst="rect">
            <a:avLst/>
          </a:prstGeom>
          <a:noFill/>
          <a:ln>
            <a:noFill/>
          </a:ln>
          <a:effectLst/>
        </p:spPr>
        <p:txBody>
          <a:bodyPr wrap="square" rtlCol="0" anchor="t">
            <a:spAutoFit/>
            <a:scene3d>
              <a:camera prst="orthographicFront"/>
              <a:lightRig rig="threePt" dir="t"/>
            </a:scene3d>
          </a:bodyPr>
          <a:p>
            <a:pPr algn="l">
              <a:lnSpc>
                <a:spcPct val="200000"/>
              </a:lnSpc>
            </a:pPr>
            <a:r>
              <a:rPr lang="en-US" altLang="zh-CN" sz="1400" b="1">
                <a:gradFill>
                  <a:gsLst>
                    <a:gs pos="0">
                      <a:srgbClr val="14CD68"/>
                    </a:gs>
                    <a:gs pos="100000">
                      <a:srgbClr val="FFFF00"/>
                    </a:gs>
                    <a:gs pos="43000">
                      <a:srgbClr val="92D050"/>
                    </a:gs>
                    <a:gs pos="100000">
                      <a:srgbClr val="035C7D"/>
                    </a:gs>
                  </a:gsLst>
                  <a:lin ang="10800000" scaled="0"/>
                </a:gradFill>
                <a:effectLst/>
              </a:rPr>
              <a:t>        </a:t>
            </a:r>
            <a:r>
              <a:rPr lang="zh-CN" altLang="en-US" sz="1400" b="1">
                <a:gradFill>
                  <a:gsLst>
                    <a:gs pos="0">
                      <a:srgbClr val="14CD68"/>
                    </a:gs>
                    <a:gs pos="100000">
                      <a:srgbClr val="FFFF00"/>
                    </a:gs>
                    <a:gs pos="43000">
                      <a:srgbClr val="92D050"/>
                    </a:gs>
                    <a:gs pos="100000">
                      <a:srgbClr val="035C7D"/>
                    </a:gs>
                  </a:gsLst>
                  <a:lin ang="10800000" scaled="0"/>
                </a:gradFill>
                <a:effectLst/>
              </a:rPr>
              <a:t>以区块链4.0为技术基础开发</a:t>
            </a:r>
            <a:r>
              <a:rPr lang="en-US" altLang="zh-CN" sz="1400" b="1">
                <a:gradFill>
                  <a:gsLst>
                    <a:gs pos="0">
                      <a:srgbClr val="14CD68"/>
                    </a:gs>
                    <a:gs pos="100000">
                      <a:srgbClr val="FFFF00"/>
                    </a:gs>
                    <a:gs pos="43000">
                      <a:srgbClr val="92D050"/>
                    </a:gs>
                    <a:gs pos="100000">
                      <a:srgbClr val="035C7D"/>
                    </a:gs>
                  </a:gsLst>
                  <a:lin ang="10800000" scaled="0"/>
                </a:gradFill>
                <a:effectLst/>
              </a:rPr>
              <a:t>ET</a:t>
            </a:r>
            <a:r>
              <a:rPr lang="zh-CN" altLang="en-US" sz="1400" b="1">
                <a:gradFill>
                  <a:gsLst>
                    <a:gs pos="0">
                      <a:srgbClr val="14CD68"/>
                    </a:gs>
                    <a:gs pos="100000">
                      <a:srgbClr val="FFFF00"/>
                    </a:gs>
                    <a:gs pos="43000">
                      <a:srgbClr val="92D050"/>
                    </a:gs>
                    <a:gs pos="100000">
                      <a:srgbClr val="035C7D"/>
                    </a:gs>
                  </a:gsLst>
                  <a:lin ang="10800000" scaled="0"/>
                </a:gradFill>
                <a:effectLst/>
              </a:rPr>
              <a:t>生态链的特性是：把区块链应用技术和商业运作想结合，将区块链的所有技术特点应用在商业活动上，从而提高商业活动的效率，安全，优化商业的运作效率，打通各行业融合障碍，完美融合多种行业，打造出行业生态。在此基础上利用行业的长短板，取长补短，加强生态圈的协作能力，进化出强大的生态商业能力。</a:t>
            </a:r>
            <a:endParaRPr lang="zh-CN" altLang="en-US" sz="1400" b="1">
              <a:gradFill>
                <a:gsLst>
                  <a:gs pos="0">
                    <a:srgbClr val="14CD68"/>
                  </a:gs>
                  <a:gs pos="100000">
                    <a:srgbClr val="FFFF00"/>
                  </a:gs>
                  <a:gs pos="43000">
                    <a:srgbClr val="92D050"/>
                  </a:gs>
                  <a:gs pos="100000">
                    <a:srgbClr val="035C7D"/>
                  </a:gs>
                </a:gsLst>
                <a:lin ang="10800000" scaled="0"/>
              </a:gradFill>
              <a:effectLst/>
            </a:endParaRPr>
          </a:p>
        </p:txBody>
      </p:sp>
      <p:sp>
        <p:nvSpPr>
          <p:cNvPr id="43" name="矩形 42"/>
          <p:cNvSpPr/>
          <p:nvPr/>
        </p:nvSpPr>
        <p:spPr>
          <a:xfrm>
            <a:off x="2047558" y="557530"/>
            <a:ext cx="5353685" cy="583565"/>
          </a:xfrm>
          <a:prstGeom prst="rect">
            <a:avLst/>
          </a:prstGeom>
          <a:noFill/>
          <a:ln>
            <a:noFill/>
          </a:ln>
        </p:spPr>
        <p:txBody>
          <a:bodyPr wrap="none" rtlCol="0" anchor="t">
            <a:spAutoFit/>
          </a:bodyPr>
          <a:p>
            <a:pPr algn="ctr"/>
            <a:r>
              <a:rPr lang="en-US" altLang="zh-CN"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a:t>
            </a: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生态链区块链</a:t>
            </a:r>
            <a:r>
              <a:rPr lang="en-US" altLang="zh-CN"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4.0</a:t>
            </a: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技术特征</a:t>
            </a:r>
            <a:endPar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12305" name="Text Box 9"/>
          <p:cNvSpPr txBox="1">
            <a:spLocks noChangeArrowheads="1"/>
          </p:cNvSpPr>
          <p:nvPr/>
        </p:nvSpPr>
        <p:spPr bwMode="auto">
          <a:xfrm>
            <a:off x="299720" y="1238885"/>
            <a:ext cx="8676005" cy="1593850"/>
          </a:xfrm>
          <a:prstGeom prst="rect">
            <a:avLst/>
          </a:prstGeom>
          <a:noFill/>
          <a:ln w="9525">
            <a:noFill/>
            <a:miter lim="800000"/>
          </a:ln>
        </p:spPr>
        <p:txBody>
          <a:bodyPr wrap="square" lIns="117477" tIns="58739" rIns="117477" bIns="58739">
            <a:spAutoFit/>
          </a:bodyPr>
          <a:p>
            <a:pPr eaLnBrk="1" hangingPunct="1">
              <a:lnSpc>
                <a:spcPct val="200000"/>
              </a:lnSpc>
              <a:buFont typeface="Arial" panose="020B0604020202020204" pitchFamily="34" charset="0"/>
              <a:buNone/>
            </a:pPr>
            <a:r>
              <a:rPr lang="en-US" altLang="zh-CN" sz="1200" b="1" dirty="0">
                <a:ln>
                  <a:noFill/>
                </a:ln>
                <a:solidFill>
                  <a:schemeClr val="bg1"/>
                </a:solidFill>
                <a:latin typeface="华文细黑" pitchFamily="2" charset="-122"/>
                <a:ea typeface="华文细黑" pitchFamily="2" charset="-122"/>
              </a:rPr>
              <a:t>        </a:t>
            </a:r>
            <a:r>
              <a:rPr lang="zh-CN" altLang="en-US" sz="1200" b="1" dirty="0">
                <a:ln>
                  <a:noFill/>
                </a:ln>
                <a:solidFill>
                  <a:schemeClr val="bg1"/>
                </a:solidFill>
                <a:latin typeface="华文细黑" pitchFamily="2" charset="-122"/>
                <a:ea typeface="华文细黑" pitchFamily="2" charset="-122"/>
              </a:rPr>
              <a:t>ET生态链使用唯一能满足区块链之上应用性能需求的去中心化共识算法，委托股权证明(DPOS)算法中使用见证人机制（witness）解决中心化问题。由于使用了去中心化的投票机制， DPoS 相比其他的系统更加民主化。DPoS 并没有完全去除对于信任的要求，代表整个网络对区块进行签名的被信任主体在保护机制下确保行为正确而没有偏见。DPoS 消除了交易需要等待一定数量区块被非信任节点验证的时间消耗。</a:t>
            </a:r>
            <a:endParaRPr lang="zh-CN" altLang="en-US" sz="1200" b="1" dirty="0">
              <a:ln>
                <a:noFill/>
              </a:ln>
              <a:solidFill>
                <a:schemeClr val="bg1"/>
              </a:solidFill>
              <a:latin typeface="华文细黑" pitchFamily="2" charset="-122"/>
              <a:ea typeface="华文细黑" pitchFamily="2" charset="-122"/>
            </a:endParaRPr>
          </a:p>
        </p:txBody>
      </p:sp>
      <p:sp>
        <p:nvSpPr>
          <p:cNvPr id="3" name="矩形 2"/>
          <p:cNvSpPr/>
          <p:nvPr/>
        </p:nvSpPr>
        <p:spPr>
          <a:xfrm>
            <a:off x="6851334" y="12700"/>
            <a:ext cx="226695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生态链技术特征</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8000" b="-8000"/>
          </a:stretch>
        </a:blipFill>
        <a:effectLst/>
      </p:bgPr>
    </p:bg>
    <p:spTree>
      <p:nvGrpSpPr>
        <p:cNvPr id="1" name=""/>
        <p:cNvGrpSpPr/>
        <p:nvPr/>
      </p:nvGrpSpPr>
      <p:grpSpPr/>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2"/>
            <a:stretch>
              <a:fillRect/>
            </a:stretch>
          </p:blipFill>
          <p:spPr>
            <a:xfrm>
              <a:off x="253" y="892"/>
              <a:ext cx="1063" cy="325"/>
            </a:xfrm>
            <a:prstGeom prst="rect">
              <a:avLst/>
            </a:prstGeom>
          </p:spPr>
        </p:pic>
        <p:pic>
          <p:nvPicPr>
            <p:cNvPr id="6" name="图片 5" descr="logo_副本"/>
            <p:cNvPicPr>
              <a:picLocks noChangeAspect="1"/>
            </p:cNvPicPr>
            <p:nvPr/>
          </p:nvPicPr>
          <p:blipFill>
            <a:blip r:embed="rId3"/>
            <a:srcRect b="28161"/>
            <a:stretch>
              <a:fillRect/>
            </a:stretch>
          </p:blipFill>
          <p:spPr>
            <a:xfrm>
              <a:off x="434" y="61"/>
              <a:ext cx="701" cy="700"/>
            </a:xfrm>
            <a:prstGeom prst="rect">
              <a:avLst/>
            </a:prstGeom>
          </p:spPr>
        </p:pic>
      </p:grpSp>
      <p:sp>
        <p:nvSpPr>
          <p:cNvPr id="8" name="矩形 7"/>
          <p:cNvSpPr/>
          <p:nvPr/>
        </p:nvSpPr>
        <p:spPr>
          <a:xfrm>
            <a:off x="275590" y="1141095"/>
            <a:ext cx="8651875" cy="2676525"/>
          </a:xfrm>
          <a:prstGeom prst="rect">
            <a:avLst/>
          </a:prstGeom>
          <a:noFill/>
          <a:ln>
            <a:noFill/>
          </a:ln>
          <a:effectLst/>
        </p:spPr>
        <p:txBody>
          <a:bodyPr wrap="square" rtlCol="0" anchor="t">
            <a:spAutoFit/>
            <a:scene3d>
              <a:camera prst="orthographicFront"/>
              <a:lightRig rig="threePt" dir="t"/>
            </a:scene3d>
          </a:bodyPr>
          <a:p>
            <a:pPr algn="l">
              <a:lnSpc>
                <a:spcPct val="150000"/>
              </a:lnSpc>
            </a:pPr>
            <a:r>
              <a:rPr lang="en-US" altLang="zh-CN" sz="1400" b="1">
                <a:gradFill>
                  <a:gsLst>
                    <a:gs pos="0">
                      <a:srgbClr val="14CD68"/>
                    </a:gs>
                    <a:gs pos="100000">
                      <a:srgbClr val="FFFF00"/>
                    </a:gs>
                    <a:gs pos="43000">
                      <a:srgbClr val="92D050"/>
                    </a:gs>
                    <a:gs pos="100000">
                      <a:srgbClr val="035C7D"/>
                    </a:gs>
                  </a:gsLst>
                  <a:lin ang="10800000" scaled="0"/>
                </a:gradFill>
                <a:effectLst/>
              </a:rPr>
              <a:t>        </a:t>
            </a:r>
            <a:r>
              <a:rPr sz="1400" b="1">
                <a:gradFill>
                  <a:gsLst>
                    <a:gs pos="0">
                      <a:srgbClr val="14CD68"/>
                    </a:gs>
                    <a:gs pos="100000">
                      <a:srgbClr val="FFFF00"/>
                    </a:gs>
                    <a:gs pos="43000">
                      <a:srgbClr val="92D050"/>
                    </a:gs>
                    <a:gs pos="100000">
                      <a:srgbClr val="035C7D"/>
                    </a:gs>
                  </a:gsLst>
                  <a:lin ang="10800000" scaled="0"/>
                </a:gradFill>
                <a:effectLst/>
              </a:rPr>
              <a:t>目前的底层公链离真正的大规模商业应用还有很大的差距，主要表现在区块网络转账速度慢、费用高  、系统并发处理能力差， 稳定性差、数据存储和安全缺陷等。 这是目前底层公链需要解决的问题，这些问题解决不了，商业化应用只是一句空话 。ET 生态链将提供完善的解决方案 ，并赋予商用区块链系统更高的性能， 例如通过设置阈值， 可以指定智能合约仅在少量节点上执行，极大的节省了全网算力， 也可以指定少量节点进行主要数据的传输和存储，这就使得大数据分析以及人工智能运算在区块链应用成为可能，  从而帮助各行业实现与区块链的结合 。作为一个商业应用程序区块链基础 ， ET 生态链以打造智能商业分布式区块链作生态为使命，借助新的区块链架构和技术，提升并发交易性能和数据处理能力 ， 为全球企业提供智能化、个性化的服务。</a:t>
            </a:r>
            <a:endParaRPr sz="1400" b="1">
              <a:gradFill>
                <a:gsLst>
                  <a:gs pos="0">
                    <a:srgbClr val="14CD68"/>
                  </a:gs>
                  <a:gs pos="100000">
                    <a:srgbClr val="FFFF00"/>
                  </a:gs>
                  <a:gs pos="43000">
                    <a:srgbClr val="92D050"/>
                  </a:gs>
                  <a:gs pos="100000">
                    <a:srgbClr val="035C7D"/>
                  </a:gs>
                </a:gsLst>
                <a:lin ang="10800000" scaled="0"/>
              </a:gradFill>
              <a:effectLst/>
            </a:endParaRPr>
          </a:p>
        </p:txBody>
      </p:sp>
      <p:sp>
        <p:nvSpPr>
          <p:cNvPr id="43" name="矩形 42"/>
          <p:cNvSpPr/>
          <p:nvPr/>
        </p:nvSpPr>
        <p:spPr>
          <a:xfrm>
            <a:off x="3372486" y="557530"/>
            <a:ext cx="2703830" cy="583565"/>
          </a:xfrm>
          <a:prstGeom prst="rect">
            <a:avLst/>
          </a:prstGeom>
          <a:noFill/>
          <a:ln>
            <a:noFill/>
          </a:ln>
        </p:spPr>
        <p:txBody>
          <a:bodyPr wrap="none" rtlCol="0" anchor="t">
            <a:spAutoFit/>
          </a:bodyPr>
          <a:p>
            <a:pPr algn="ctr"/>
            <a:r>
              <a:rPr lang="en-US" altLang="zh-CN"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a:t>
            </a: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生态链愿景</a:t>
            </a:r>
            <a:endPar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
        <p:nvSpPr>
          <p:cNvPr id="3" name="矩形 2"/>
          <p:cNvSpPr/>
          <p:nvPr/>
        </p:nvSpPr>
        <p:spPr>
          <a:xfrm>
            <a:off x="6851334" y="12700"/>
            <a:ext cx="2266950" cy="398780"/>
          </a:xfrm>
          <a:prstGeom prst="rect">
            <a:avLst/>
          </a:prstGeom>
          <a:noFill/>
          <a:ln>
            <a:noFill/>
          </a:ln>
          <a:effectLst/>
        </p:spPr>
        <p:txBody>
          <a:bodyPr wrap="none" rtlCol="0" anchor="t">
            <a:spAutoFit/>
          </a:bodyPr>
          <a:p>
            <a:pPr algn="ctr"/>
            <a:r>
              <a:rPr lang="en-US" altLang="zh-CN"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ET</a:t>
            </a:r>
            <a:r>
              <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rPr>
              <a:t>生态链技术特征</a:t>
            </a:r>
            <a:endParaRPr lang="zh-CN" altLang="en-US" sz="2000" b="1">
              <a:ln w="10160">
                <a:solidFill>
                  <a:schemeClr val="accent5"/>
                </a:solidFill>
                <a:prstDash val="solid"/>
              </a:ln>
              <a:solidFill>
                <a:srgbClr val="FFFFFF"/>
              </a:solidFill>
              <a:effectLst>
                <a:outerShdw blurRad="60007" dir="1500000" sy="-30000" kx="800400" algn="bl" rotWithShape="0">
                  <a:schemeClr val="tx2">
                    <a:alpha val="20000"/>
                  </a:schemeClr>
                </a:outerShdw>
              </a:effectLst>
            </a:endParaRPr>
          </a:p>
        </p:txBody>
      </p:sp>
      <p:sp>
        <p:nvSpPr>
          <p:cNvPr id="2" name="矩形 1"/>
          <p:cNvSpPr/>
          <p:nvPr/>
        </p:nvSpPr>
        <p:spPr>
          <a:xfrm>
            <a:off x="338455" y="3715385"/>
            <a:ext cx="8651875" cy="1383665"/>
          </a:xfrm>
          <a:prstGeom prst="rect">
            <a:avLst/>
          </a:prstGeom>
          <a:noFill/>
          <a:ln>
            <a:noFill/>
          </a:ln>
          <a:effectLst/>
        </p:spPr>
        <p:txBody>
          <a:bodyPr wrap="square" rtlCol="0" anchor="t">
            <a:spAutoFit/>
            <a:scene3d>
              <a:camera prst="orthographicFront"/>
              <a:lightRig rig="threePt" dir="t"/>
            </a:scene3d>
          </a:bodyPr>
          <a:p>
            <a:pPr algn="l">
              <a:lnSpc>
                <a:spcPct val="150000"/>
              </a:lnSpc>
            </a:pPr>
            <a:r>
              <a:rPr lang="en-US" altLang="zh-CN" sz="1400" b="1">
                <a:gradFill>
                  <a:gsLst>
                    <a:gs pos="0">
                      <a:srgbClr val="14CD68"/>
                    </a:gs>
                    <a:gs pos="100000">
                      <a:srgbClr val="FFFF00"/>
                    </a:gs>
                    <a:gs pos="43000">
                      <a:srgbClr val="92D050"/>
                    </a:gs>
                    <a:gs pos="100000">
                      <a:srgbClr val="035C7D"/>
                    </a:gs>
                  </a:gsLst>
                  <a:lin ang="10800000" scaled="0"/>
                </a:gradFill>
                <a:effectLst/>
              </a:rPr>
              <a:t>        </a:t>
            </a:r>
            <a:r>
              <a:rPr sz="1400" b="1">
                <a:gradFill>
                  <a:gsLst>
                    <a:gs pos="0">
                      <a:srgbClr val="14CD68"/>
                    </a:gs>
                    <a:gs pos="100000">
                      <a:srgbClr val="FFFF00"/>
                    </a:gs>
                    <a:gs pos="43000">
                      <a:srgbClr val="92D050"/>
                    </a:gs>
                    <a:gs pos="100000">
                      <a:srgbClr val="035C7D"/>
                    </a:gs>
                  </a:gsLst>
                  <a:lin ang="10800000" scaled="0"/>
                </a:gradFill>
                <a:effectLst/>
              </a:rPr>
              <a:t>ET 生态链可以结合人工智能、大数据、虚拟现实、机器人、物联网、云服务等新科技，在健康医疗、交通运输、IP、新能源汽车、有机农业、分布式能源、时尚、食品、 商业、金融、游戏等行业推广落地应用。</a:t>
            </a:r>
            <a:endParaRPr sz="1400" b="1">
              <a:gradFill>
                <a:gsLst>
                  <a:gs pos="0">
                    <a:srgbClr val="14CD68"/>
                  </a:gs>
                  <a:gs pos="100000">
                    <a:srgbClr val="FFFF00"/>
                  </a:gs>
                  <a:gs pos="43000">
                    <a:srgbClr val="92D050"/>
                  </a:gs>
                  <a:gs pos="100000">
                    <a:srgbClr val="035C7D"/>
                  </a:gs>
                </a:gsLst>
                <a:lin ang="10800000" scaled="0"/>
              </a:gradFill>
              <a:effectLst/>
            </a:endParaRPr>
          </a:p>
          <a:p>
            <a:pPr algn="l">
              <a:lnSpc>
                <a:spcPct val="150000"/>
              </a:lnSpc>
            </a:pPr>
            <a:r>
              <a:rPr lang="zh-CN" sz="1400" b="1">
                <a:gradFill>
                  <a:gsLst>
                    <a:gs pos="0">
                      <a:srgbClr val="14CD68"/>
                    </a:gs>
                    <a:gs pos="100000">
                      <a:srgbClr val="FFFF00"/>
                    </a:gs>
                    <a:gs pos="43000">
                      <a:srgbClr val="92D050"/>
                    </a:gs>
                    <a:gs pos="100000">
                      <a:srgbClr val="035C7D"/>
                    </a:gs>
                  </a:gsLst>
                  <a:lin ang="10800000" scaled="0"/>
                </a:gradFill>
                <a:effectLst/>
              </a:rPr>
              <a:t>而目前</a:t>
            </a:r>
            <a:r>
              <a:rPr lang="en-US" altLang="zh-CN" sz="1400" b="1">
                <a:gradFill>
                  <a:gsLst>
                    <a:gs pos="0">
                      <a:srgbClr val="14CD68"/>
                    </a:gs>
                    <a:gs pos="100000">
                      <a:srgbClr val="FFFF00"/>
                    </a:gs>
                    <a:gs pos="43000">
                      <a:srgbClr val="92D050"/>
                    </a:gs>
                    <a:gs pos="100000">
                      <a:srgbClr val="035C7D"/>
                    </a:gs>
                  </a:gsLst>
                  <a:lin ang="10800000" scaled="0"/>
                </a:gradFill>
                <a:effectLst/>
              </a:rPr>
              <a:t>ET</a:t>
            </a:r>
            <a:r>
              <a:rPr lang="zh-CN" altLang="en-US" sz="1400" b="1">
                <a:gradFill>
                  <a:gsLst>
                    <a:gs pos="0">
                      <a:srgbClr val="14CD68"/>
                    </a:gs>
                    <a:gs pos="100000">
                      <a:srgbClr val="FFFF00"/>
                    </a:gs>
                    <a:gs pos="43000">
                      <a:srgbClr val="92D050"/>
                    </a:gs>
                    <a:gs pos="100000">
                      <a:srgbClr val="035C7D"/>
                    </a:gs>
                  </a:gsLst>
                  <a:lin ang="10800000" scaled="0"/>
                </a:gradFill>
                <a:effectLst/>
              </a:rPr>
              <a:t>生态链已经在 电商</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游戏</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社交</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媒体</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旅游</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保险</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概率云购</a:t>
            </a:r>
            <a:r>
              <a:rPr sz="1400" b="1">
                <a:gradFill>
                  <a:gsLst>
                    <a:gs pos="0">
                      <a:srgbClr val="14CD68"/>
                    </a:gs>
                    <a:gs pos="100000">
                      <a:srgbClr val="FFFF00"/>
                    </a:gs>
                    <a:gs pos="43000">
                      <a:srgbClr val="92D050"/>
                    </a:gs>
                    <a:gs pos="100000">
                      <a:srgbClr val="035C7D"/>
                    </a:gs>
                  </a:gsLst>
                  <a:lin ang="10800000" scaled="0"/>
                </a:gradFill>
                <a:effectLst/>
                <a:sym typeface="+mn-ea"/>
              </a:rPr>
              <a:t>、</a:t>
            </a:r>
            <a:r>
              <a:rPr lang="zh-CN" sz="1400" b="1">
                <a:gradFill>
                  <a:gsLst>
                    <a:gs pos="0">
                      <a:srgbClr val="14CD68"/>
                    </a:gs>
                    <a:gs pos="100000">
                      <a:srgbClr val="FFFF00"/>
                    </a:gs>
                    <a:gs pos="43000">
                      <a:srgbClr val="92D050"/>
                    </a:gs>
                    <a:gs pos="100000">
                      <a:srgbClr val="035C7D"/>
                    </a:gs>
                  </a:gsLst>
                  <a:lin ang="10800000" scaled="0"/>
                </a:gradFill>
                <a:effectLst/>
                <a:sym typeface="+mn-ea"/>
              </a:rPr>
              <a:t>分布式应用储存八个领域构造出强大的生态圈，未来将在公链上开发融合更多的生态。</a:t>
            </a:r>
            <a:endParaRPr lang="zh-CN" sz="1400" b="1">
              <a:gradFill>
                <a:gsLst>
                  <a:gs pos="0">
                    <a:srgbClr val="14CD68"/>
                  </a:gs>
                  <a:gs pos="100000">
                    <a:srgbClr val="FFFF00"/>
                  </a:gs>
                  <a:gs pos="43000">
                    <a:srgbClr val="92D050"/>
                  </a:gs>
                  <a:gs pos="100000">
                    <a:srgbClr val="035C7D"/>
                  </a:gs>
                </a:gsLst>
                <a:lin ang="10800000" scaled="0"/>
              </a:gradFill>
              <a:effectLs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8000" b="-8000"/>
          </a:stretch>
        </a:blipFill>
        <a:effectLst/>
      </p:bgPr>
    </p:bg>
    <p:spTree>
      <p:nvGrpSpPr>
        <p:cNvPr id="1" name=""/>
        <p:cNvGrpSpPr/>
        <p:nvPr/>
      </p:nvGrpSpPr>
      <p:grpSpPr>
        <a:xfrm>
          <a:off x="0" y="0"/>
          <a:ext cx="0" cy="0"/>
          <a:chOff x="0" y="0"/>
          <a:chExt cx="0" cy="0"/>
        </a:xfrm>
      </p:grpSpPr>
      <p:sp>
        <p:nvSpPr>
          <p:cNvPr id="20" name="TextBox 19"/>
          <p:cNvSpPr txBox="1"/>
          <p:nvPr/>
        </p:nvSpPr>
        <p:spPr>
          <a:xfrm>
            <a:off x="5101273" y="4549775"/>
            <a:ext cx="1113155" cy="368300"/>
          </a:xfrm>
          <a:prstGeom prst="rect">
            <a:avLst/>
          </a:prstGeom>
          <a:noFill/>
          <a:ln>
            <a:solidFill>
              <a:schemeClr val="tx2"/>
            </a:solidFill>
          </a:ln>
        </p:spPr>
        <p:txBody>
          <a:bodyPr wrap="square" rtlCol="0">
            <a:spAutoFit/>
          </a:bodyPr>
          <a:lstStyle/>
          <a:p>
            <a:r>
              <a:rPr lang="zh-CN" altLang="en-US" dirty="0" smtClean="0">
                <a:solidFill>
                  <a:schemeClr val="bg1"/>
                </a:solidFill>
                <a:cs typeface="+mn-ea"/>
                <a:sym typeface="+mn-lt"/>
              </a:rPr>
              <a:t>电子商务</a:t>
            </a:r>
            <a:endParaRPr lang="zh-CN" altLang="en-US" dirty="0">
              <a:solidFill>
                <a:schemeClr val="bg1"/>
              </a:solidFill>
              <a:cs typeface="+mn-ea"/>
              <a:sym typeface="+mn-lt"/>
            </a:endParaRPr>
          </a:p>
        </p:txBody>
      </p:sp>
      <p:sp>
        <p:nvSpPr>
          <p:cNvPr id="23" name="TextBox 22"/>
          <p:cNvSpPr txBox="1"/>
          <p:nvPr/>
        </p:nvSpPr>
        <p:spPr>
          <a:xfrm>
            <a:off x="3224820" y="4064963"/>
            <a:ext cx="894080" cy="306705"/>
          </a:xfrm>
          <a:prstGeom prst="rect">
            <a:avLst/>
          </a:prstGeom>
          <a:noFill/>
          <a:ln>
            <a:solidFill>
              <a:schemeClr val="tx2"/>
            </a:solidFill>
          </a:ln>
        </p:spPr>
        <p:txBody>
          <a:bodyPr wrap="none" rtlCol="0">
            <a:spAutoFit/>
          </a:bodyPr>
          <a:lstStyle/>
          <a:p>
            <a:r>
              <a:rPr lang="zh-CN" altLang="en-US" sz="1400" dirty="0" smtClean="0">
                <a:solidFill>
                  <a:schemeClr val="bg1"/>
                </a:solidFill>
                <a:cs typeface="+mn-ea"/>
                <a:sym typeface="+mn-lt"/>
              </a:rPr>
              <a:t>手机挖矿</a:t>
            </a:r>
            <a:endParaRPr lang="zh-CN" altLang="en-US" sz="1400" dirty="0" smtClean="0">
              <a:solidFill>
                <a:schemeClr val="bg1"/>
              </a:solidFill>
              <a:cs typeface="+mn-ea"/>
              <a:sym typeface="+mn-lt"/>
            </a:endParaRPr>
          </a:p>
        </p:txBody>
      </p:sp>
      <p:sp>
        <p:nvSpPr>
          <p:cNvPr id="25" name="TextBox 24"/>
          <p:cNvSpPr txBox="1"/>
          <p:nvPr/>
        </p:nvSpPr>
        <p:spPr>
          <a:xfrm>
            <a:off x="3232135" y="3747373"/>
            <a:ext cx="944880" cy="245110"/>
          </a:xfrm>
          <a:prstGeom prst="rect">
            <a:avLst/>
          </a:prstGeom>
          <a:noFill/>
          <a:ln>
            <a:solidFill>
              <a:schemeClr val="tx2"/>
            </a:solidFill>
          </a:ln>
        </p:spPr>
        <p:txBody>
          <a:bodyPr wrap="none" rtlCol="0">
            <a:spAutoFit/>
          </a:bodyPr>
          <a:lstStyle/>
          <a:p>
            <a:r>
              <a:rPr lang="zh-CN" altLang="en-US" sz="1000" dirty="0" smtClean="0">
                <a:solidFill>
                  <a:schemeClr val="bg1"/>
                </a:solidFill>
                <a:cs typeface="+mn-ea"/>
                <a:sym typeface="+mn-lt"/>
              </a:rPr>
              <a:t>分布式云储存</a:t>
            </a:r>
            <a:endParaRPr lang="zh-CN" altLang="en-US" sz="1000" dirty="0" smtClean="0">
              <a:solidFill>
                <a:schemeClr val="bg1"/>
              </a:solidFill>
              <a:cs typeface="+mn-ea"/>
              <a:sym typeface="+mn-lt"/>
            </a:endParaRPr>
          </a:p>
        </p:txBody>
      </p:sp>
      <p:pic>
        <p:nvPicPr>
          <p:cNvPr id="46" name="图片 45" descr="002.png"/>
          <p:cNvPicPr/>
          <p:nvPr/>
        </p:nvPicPr>
        <p:blipFill>
          <a:blip r:embed="rId2" cstate="print"/>
          <a:stretch>
            <a:fillRect/>
          </a:stretch>
        </p:blipFill>
        <p:spPr>
          <a:xfrm>
            <a:off x="4258945" y="4064635"/>
            <a:ext cx="697865" cy="370205"/>
          </a:xfrm>
          <a:prstGeom prst="rect">
            <a:avLst/>
          </a:prstGeom>
        </p:spPr>
      </p:pic>
      <p:pic>
        <p:nvPicPr>
          <p:cNvPr id="47" name="图片 46" descr="004.png"/>
          <p:cNvPicPr>
            <a:picLocks noChangeAspect="1"/>
          </p:cNvPicPr>
          <p:nvPr/>
        </p:nvPicPr>
        <p:blipFill>
          <a:blip r:embed="rId3" cstate="print"/>
          <a:stretch>
            <a:fillRect/>
          </a:stretch>
        </p:blipFill>
        <p:spPr>
          <a:xfrm>
            <a:off x="3232150" y="2124710"/>
            <a:ext cx="1026795" cy="947420"/>
          </a:xfrm>
          <a:prstGeom prst="rect">
            <a:avLst/>
          </a:prstGeom>
        </p:spPr>
      </p:pic>
      <p:pic>
        <p:nvPicPr>
          <p:cNvPr id="48" name="图片 47" descr="005.png"/>
          <p:cNvPicPr/>
          <p:nvPr/>
        </p:nvPicPr>
        <p:blipFill>
          <a:blip r:embed="rId4" cstate="print"/>
          <a:stretch>
            <a:fillRect/>
          </a:stretch>
        </p:blipFill>
        <p:spPr>
          <a:xfrm>
            <a:off x="6404610" y="3676015"/>
            <a:ext cx="685800" cy="758825"/>
          </a:xfrm>
          <a:prstGeom prst="rect">
            <a:avLst/>
          </a:prstGeom>
        </p:spPr>
      </p:pic>
      <p:pic>
        <p:nvPicPr>
          <p:cNvPr id="49" name="图片 48" descr="008.png"/>
          <p:cNvPicPr/>
          <p:nvPr/>
        </p:nvPicPr>
        <p:blipFill>
          <a:blip r:embed="rId5" cstate="print"/>
          <a:stretch>
            <a:fillRect/>
          </a:stretch>
        </p:blipFill>
        <p:spPr>
          <a:xfrm>
            <a:off x="6876415" y="2190750"/>
            <a:ext cx="1058545" cy="881380"/>
          </a:xfrm>
          <a:prstGeom prst="rect">
            <a:avLst/>
          </a:prstGeom>
        </p:spPr>
      </p:pic>
      <p:pic>
        <p:nvPicPr>
          <p:cNvPr id="50" name="图片 49" descr="006.jpg"/>
          <p:cNvPicPr>
            <a:picLocks noChangeAspect="1"/>
          </p:cNvPicPr>
          <p:nvPr/>
        </p:nvPicPr>
        <p:blipFill>
          <a:blip r:embed="rId6" cstate="print"/>
          <a:stretch>
            <a:fillRect/>
          </a:stretch>
        </p:blipFill>
        <p:spPr>
          <a:xfrm>
            <a:off x="4114165" y="947420"/>
            <a:ext cx="772795" cy="772795"/>
          </a:xfrm>
          <a:prstGeom prst="rect">
            <a:avLst/>
          </a:prstGeom>
        </p:spPr>
      </p:pic>
      <p:pic>
        <p:nvPicPr>
          <p:cNvPr id="51" name="图片 50" descr="007.jpg"/>
          <p:cNvPicPr>
            <a:picLocks noChangeAspect="1"/>
          </p:cNvPicPr>
          <p:nvPr/>
        </p:nvPicPr>
        <p:blipFill>
          <a:blip r:embed="rId7" cstate="print"/>
          <a:stretch>
            <a:fillRect/>
          </a:stretch>
        </p:blipFill>
        <p:spPr>
          <a:xfrm>
            <a:off x="5183505" y="934085"/>
            <a:ext cx="786130" cy="786130"/>
          </a:xfrm>
          <a:prstGeom prst="rect">
            <a:avLst/>
          </a:prstGeom>
        </p:spPr>
      </p:pic>
      <p:pic>
        <p:nvPicPr>
          <p:cNvPr id="52" name="图片 51" descr="009.png"/>
          <p:cNvPicPr>
            <a:picLocks noChangeAspect="1"/>
          </p:cNvPicPr>
          <p:nvPr/>
        </p:nvPicPr>
        <p:blipFill>
          <a:blip r:embed="rId8" cstate="print"/>
          <a:stretch>
            <a:fillRect/>
          </a:stretch>
        </p:blipFill>
        <p:spPr>
          <a:xfrm>
            <a:off x="6313922" y="967740"/>
            <a:ext cx="731520" cy="731520"/>
          </a:xfrm>
          <a:prstGeom prst="rect">
            <a:avLst/>
          </a:prstGeom>
        </p:spPr>
      </p:pic>
      <p:pic>
        <p:nvPicPr>
          <p:cNvPr id="53" name="图片 52" descr="010.png"/>
          <p:cNvPicPr>
            <a:picLocks noChangeAspect="1"/>
          </p:cNvPicPr>
          <p:nvPr/>
        </p:nvPicPr>
        <p:blipFill>
          <a:blip r:embed="rId9" cstate="print"/>
          <a:stretch>
            <a:fillRect/>
          </a:stretch>
        </p:blipFill>
        <p:spPr>
          <a:xfrm>
            <a:off x="4258945" y="3675380"/>
            <a:ext cx="698500" cy="389255"/>
          </a:xfrm>
          <a:prstGeom prst="rect">
            <a:avLst/>
          </a:prstGeom>
        </p:spPr>
      </p:pic>
      <p:sp>
        <p:nvSpPr>
          <p:cNvPr id="56" name="TextBox 55"/>
          <p:cNvSpPr txBox="1"/>
          <p:nvPr/>
        </p:nvSpPr>
        <p:spPr>
          <a:xfrm>
            <a:off x="2735340" y="2249478"/>
            <a:ext cx="411480" cy="645160"/>
          </a:xfrm>
          <a:prstGeom prst="rect">
            <a:avLst/>
          </a:prstGeom>
          <a:noFill/>
          <a:ln>
            <a:solidFill>
              <a:schemeClr val="tx2"/>
            </a:solidFill>
          </a:ln>
        </p:spPr>
        <p:txBody>
          <a:bodyPr wrap="none" rtlCol="0">
            <a:spAutoFit/>
          </a:bodyPr>
          <a:lstStyle/>
          <a:p>
            <a:r>
              <a:rPr lang="zh-CN" altLang="en-US" dirty="0" smtClean="0">
                <a:solidFill>
                  <a:schemeClr val="bg1"/>
                </a:solidFill>
                <a:cs typeface="+mn-ea"/>
                <a:sym typeface="+mn-lt"/>
              </a:rPr>
              <a:t>游</a:t>
            </a:r>
            <a:endParaRPr lang="zh-CN" altLang="en-US" dirty="0" smtClean="0">
              <a:solidFill>
                <a:schemeClr val="bg1"/>
              </a:solidFill>
              <a:cs typeface="+mn-ea"/>
              <a:sym typeface="+mn-lt"/>
            </a:endParaRPr>
          </a:p>
          <a:p>
            <a:r>
              <a:rPr lang="zh-CN" altLang="en-US" dirty="0" smtClean="0">
                <a:solidFill>
                  <a:schemeClr val="bg1"/>
                </a:solidFill>
                <a:cs typeface="+mn-ea"/>
                <a:sym typeface="+mn-lt"/>
              </a:rPr>
              <a:t>戏</a:t>
            </a:r>
            <a:endParaRPr lang="zh-CN" altLang="en-US" dirty="0">
              <a:solidFill>
                <a:schemeClr val="bg1"/>
              </a:solidFill>
              <a:cs typeface="+mn-ea"/>
              <a:sym typeface="+mn-lt"/>
            </a:endParaRPr>
          </a:p>
        </p:txBody>
      </p:sp>
      <p:sp>
        <p:nvSpPr>
          <p:cNvPr id="57" name="TextBox 56"/>
          <p:cNvSpPr txBox="1"/>
          <p:nvPr/>
        </p:nvSpPr>
        <p:spPr>
          <a:xfrm>
            <a:off x="4177030" y="565785"/>
            <a:ext cx="647065" cy="368300"/>
          </a:xfrm>
          <a:prstGeom prst="rect">
            <a:avLst/>
          </a:prstGeom>
          <a:noFill/>
          <a:ln>
            <a:solidFill>
              <a:schemeClr val="tx2"/>
            </a:solidFill>
          </a:ln>
        </p:spPr>
        <p:txBody>
          <a:bodyPr wrap="square" rtlCol="0">
            <a:spAutoFit/>
          </a:bodyPr>
          <a:lstStyle/>
          <a:p>
            <a:r>
              <a:rPr lang="zh-CN" altLang="en-US" dirty="0" smtClean="0">
                <a:solidFill>
                  <a:schemeClr val="bg1"/>
                </a:solidFill>
                <a:cs typeface="+mn-ea"/>
                <a:sym typeface="+mn-lt"/>
              </a:rPr>
              <a:t>媒体</a:t>
            </a:r>
            <a:endParaRPr lang="zh-CN" altLang="en-US" dirty="0">
              <a:solidFill>
                <a:schemeClr val="bg1"/>
              </a:solidFill>
              <a:cs typeface="+mn-ea"/>
              <a:sym typeface="+mn-lt"/>
            </a:endParaRPr>
          </a:p>
        </p:txBody>
      </p:sp>
      <p:sp>
        <p:nvSpPr>
          <p:cNvPr id="58" name="TextBox 57"/>
          <p:cNvSpPr txBox="1"/>
          <p:nvPr/>
        </p:nvSpPr>
        <p:spPr>
          <a:xfrm>
            <a:off x="5256530" y="566087"/>
            <a:ext cx="640080" cy="368300"/>
          </a:xfrm>
          <a:prstGeom prst="rect">
            <a:avLst/>
          </a:prstGeom>
          <a:noFill/>
          <a:ln>
            <a:solidFill>
              <a:schemeClr val="tx2"/>
            </a:solidFill>
          </a:ln>
        </p:spPr>
        <p:txBody>
          <a:bodyPr wrap="none" rtlCol="0">
            <a:spAutoFit/>
          </a:bodyPr>
          <a:lstStyle/>
          <a:p>
            <a:r>
              <a:rPr lang="zh-CN" altLang="en-US" dirty="0" smtClean="0">
                <a:solidFill>
                  <a:schemeClr val="bg1"/>
                </a:solidFill>
                <a:cs typeface="+mn-ea"/>
                <a:sym typeface="+mn-lt"/>
              </a:rPr>
              <a:t>社交</a:t>
            </a:r>
            <a:endParaRPr lang="en-US" altLang="zh-CN" dirty="0" smtClean="0">
              <a:solidFill>
                <a:schemeClr val="bg1"/>
              </a:solidFill>
              <a:cs typeface="+mn-ea"/>
              <a:sym typeface="+mn-lt"/>
            </a:endParaRPr>
          </a:p>
        </p:txBody>
      </p:sp>
      <p:sp>
        <p:nvSpPr>
          <p:cNvPr id="59" name="TextBox 58"/>
          <p:cNvSpPr txBox="1"/>
          <p:nvPr/>
        </p:nvSpPr>
        <p:spPr>
          <a:xfrm>
            <a:off x="6359642" y="566087"/>
            <a:ext cx="640080" cy="368300"/>
          </a:xfrm>
          <a:prstGeom prst="rect">
            <a:avLst/>
          </a:prstGeom>
          <a:noFill/>
          <a:ln>
            <a:solidFill>
              <a:schemeClr val="tx2"/>
            </a:solidFill>
          </a:ln>
        </p:spPr>
        <p:txBody>
          <a:bodyPr wrap="none" rtlCol="0">
            <a:spAutoFit/>
          </a:bodyPr>
          <a:lstStyle/>
          <a:p>
            <a:r>
              <a:rPr lang="zh-CN" altLang="en-US" dirty="0" smtClean="0">
                <a:solidFill>
                  <a:schemeClr val="bg1"/>
                </a:solidFill>
                <a:cs typeface="+mn-ea"/>
                <a:sym typeface="+mn-lt"/>
              </a:rPr>
              <a:t>旅游</a:t>
            </a:r>
            <a:endParaRPr lang="en-US" altLang="zh-CN" dirty="0" smtClean="0">
              <a:solidFill>
                <a:schemeClr val="bg1"/>
              </a:solidFill>
              <a:cs typeface="+mn-ea"/>
              <a:sym typeface="+mn-lt"/>
            </a:endParaRPr>
          </a:p>
        </p:txBody>
      </p:sp>
      <p:sp>
        <p:nvSpPr>
          <p:cNvPr id="60" name="TextBox 59"/>
          <p:cNvSpPr txBox="1"/>
          <p:nvPr/>
        </p:nvSpPr>
        <p:spPr>
          <a:xfrm>
            <a:off x="7190444" y="3871268"/>
            <a:ext cx="646331" cy="369332"/>
          </a:xfrm>
          <a:prstGeom prst="rect">
            <a:avLst/>
          </a:prstGeom>
          <a:noFill/>
          <a:ln>
            <a:solidFill>
              <a:schemeClr val="tx2"/>
            </a:solidFill>
          </a:ln>
        </p:spPr>
        <p:txBody>
          <a:bodyPr wrap="none" rtlCol="0">
            <a:spAutoFit/>
          </a:bodyPr>
          <a:lstStyle/>
          <a:p>
            <a:r>
              <a:rPr lang="zh-CN" altLang="en-US" dirty="0" smtClean="0">
                <a:solidFill>
                  <a:schemeClr val="bg1"/>
                </a:solidFill>
                <a:cs typeface="+mn-ea"/>
                <a:sym typeface="+mn-lt"/>
              </a:rPr>
              <a:t>云购</a:t>
            </a:r>
            <a:endParaRPr lang="zh-CN" altLang="en-US" dirty="0">
              <a:solidFill>
                <a:schemeClr val="bg1"/>
              </a:solidFill>
              <a:cs typeface="+mn-ea"/>
              <a:sym typeface="+mn-lt"/>
            </a:endParaRPr>
          </a:p>
        </p:txBody>
      </p:sp>
      <p:pic>
        <p:nvPicPr>
          <p:cNvPr id="61" name="图片 60" descr="001.png"/>
          <p:cNvPicPr/>
          <p:nvPr/>
        </p:nvPicPr>
        <p:blipFill>
          <a:blip r:embed="rId10"/>
          <a:stretch>
            <a:fillRect/>
          </a:stretch>
        </p:blipFill>
        <p:spPr>
          <a:xfrm>
            <a:off x="5256530" y="3676015"/>
            <a:ext cx="802640" cy="758825"/>
          </a:xfrm>
          <a:prstGeom prst="rect">
            <a:avLst/>
          </a:prstGeom>
        </p:spPr>
      </p:pic>
      <p:sp>
        <p:nvSpPr>
          <p:cNvPr id="67" name="TextBox 66"/>
          <p:cNvSpPr txBox="1"/>
          <p:nvPr/>
        </p:nvSpPr>
        <p:spPr>
          <a:xfrm>
            <a:off x="7934664" y="2370148"/>
            <a:ext cx="411480" cy="645160"/>
          </a:xfrm>
          <a:prstGeom prst="rect">
            <a:avLst/>
          </a:prstGeom>
          <a:noFill/>
          <a:ln>
            <a:solidFill>
              <a:schemeClr val="tx2"/>
            </a:solidFill>
          </a:ln>
        </p:spPr>
        <p:txBody>
          <a:bodyPr wrap="none" rtlCol="0">
            <a:spAutoFit/>
          </a:bodyPr>
          <a:lstStyle/>
          <a:p>
            <a:r>
              <a:rPr lang="zh-CN" altLang="en-US" dirty="0" smtClean="0">
                <a:solidFill>
                  <a:schemeClr val="bg1"/>
                </a:solidFill>
                <a:cs typeface="+mn-ea"/>
                <a:sym typeface="+mn-lt"/>
              </a:rPr>
              <a:t>保</a:t>
            </a:r>
            <a:endParaRPr lang="zh-CN" altLang="en-US" dirty="0" smtClean="0">
              <a:solidFill>
                <a:schemeClr val="bg1"/>
              </a:solidFill>
              <a:cs typeface="+mn-ea"/>
              <a:sym typeface="+mn-lt"/>
            </a:endParaRPr>
          </a:p>
          <a:p>
            <a:r>
              <a:rPr lang="zh-CN" altLang="en-US" dirty="0" smtClean="0">
                <a:solidFill>
                  <a:schemeClr val="bg1"/>
                </a:solidFill>
                <a:cs typeface="+mn-ea"/>
                <a:sym typeface="+mn-lt"/>
              </a:rPr>
              <a:t>险</a:t>
            </a:r>
            <a:endParaRPr lang="zh-CN" altLang="en-US" dirty="0">
              <a:solidFill>
                <a:schemeClr val="bg1"/>
              </a:solidFill>
              <a:cs typeface="+mn-ea"/>
              <a:sym typeface="+mn-lt"/>
            </a:endParaRPr>
          </a:p>
        </p:txBody>
      </p:sp>
      <p:pic>
        <p:nvPicPr>
          <p:cNvPr id="33" name="图片 32" descr="logo_副本"/>
          <p:cNvPicPr>
            <a:picLocks noChangeAspect="1"/>
          </p:cNvPicPr>
          <p:nvPr/>
        </p:nvPicPr>
        <p:blipFill>
          <a:blip r:embed="rId11"/>
          <a:srcRect b="23383"/>
          <a:stretch>
            <a:fillRect/>
          </a:stretch>
        </p:blipFill>
        <p:spPr>
          <a:xfrm>
            <a:off x="4823778" y="1782445"/>
            <a:ext cx="1709420" cy="1820545"/>
          </a:xfrm>
          <a:prstGeom prst="rect">
            <a:avLst/>
          </a:prstGeom>
          <a:ln>
            <a:noFill/>
          </a:ln>
        </p:spPr>
      </p:pic>
      <p:grpSp>
        <p:nvGrpSpPr>
          <p:cNvPr id="7" name="组合 6"/>
          <p:cNvGrpSpPr/>
          <p:nvPr/>
        </p:nvGrpSpPr>
        <p:grpSpPr>
          <a:xfrm>
            <a:off x="160655" y="38735"/>
            <a:ext cx="8982710" cy="733425"/>
            <a:chOff x="253" y="61"/>
            <a:chExt cx="14146" cy="1155"/>
          </a:xfrm>
        </p:grpSpPr>
        <p:cxnSp>
          <p:nvCxnSpPr>
            <p:cNvPr id="4" name="直接连接符 3"/>
            <p:cNvCxnSpPr/>
            <p:nvPr/>
          </p:nvCxnSpPr>
          <p:spPr>
            <a:xfrm flipV="1">
              <a:off x="1417" y="648"/>
              <a:ext cx="12983" cy="0"/>
            </a:xfrm>
            <a:prstGeom prst="line">
              <a:avLst/>
            </a:prstGeom>
            <a:ln w="12700" cmpd="sng">
              <a:gradFill>
                <a:gsLst>
                  <a:gs pos="28000">
                    <a:srgbClr val="80D878"/>
                  </a:gs>
                  <a:gs pos="63000">
                    <a:srgbClr val="005878"/>
                  </a:gs>
                  <a:gs pos="88000">
                    <a:srgbClr val="FF0000"/>
                  </a:gs>
                  <a:gs pos="47000">
                    <a:srgbClr val="00B0F0"/>
                  </a:gs>
                  <a:gs pos="15000">
                    <a:srgbClr val="FFFF00"/>
                  </a:gs>
                </a:gsLst>
                <a:lin ang="10800000" scaled="1"/>
              </a:gradFill>
              <a:prstDash val="solid"/>
            </a:ln>
            <a:effectLst/>
          </p:spPr>
          <p:style>
            <a:lnRef idx="1">
              <a:schemeClr val="accent1"/>
            </a:lnRef>
            <a:fillRef idx="0">
              <a:schemeClr val="accent1"/>
            </a:fillRef>
            <a:effectRef idx="0">
              <a:schemeClr val="accent1"/>
            </a:effectRef>
            <a:fontRef idx="minor">
              <a:schemeClr val="tx1"/>
            </a:fontRef>
          </p:style>
        </p:cxnSp>
        <p:pic>
          <p:nvPicPr>
            <p:cNvPr id="5" name="图片 4" descr="QQ截图20180710211901"/>
            <p:cNvPicPr>
              <a:picLocks noChangeAspect="1"/>
            </p:cNvPicPr>
            <p:nvPr/>
          </p:nvPicPr>
          <p:blipFill>
            <a:blip r:embed="rId12"/>
            <a:stretch>
              <a:fillRect/>
            </a:stretch>
          </p:blipFill>
          <p:spPr>
            <a:xfrm>
              <a:off x="253" y="892"/>
              <a:ext cx="1063" cy="325"/>
            </a:xfrm>
            <a:prstGeom prst="rect">
              <a:avLst/>
            </a:prstGeom>
          </p:spPr>
        </p:pic>
        <p:pic>
          <p:nvPicPr>
            <p:cNvPr id="6" name="图片 5" descr="logo_副本"/>
            <p:cNvPicPr>
              <a:picLocks noChangeAspect="1"/>
            </p:cNvPicPr>
            <p:nvPr/>
          </p:nvPicPr>
          <p:blipFill>
            <a:blip r:embed="rId11"/>
            <a:srcRect b="28161"/>
            <a:stretch>
              <a:fillRect/>
            </a:stretch>
          </p:blipFill>
          <p:spPr>
            <a:xfrm>
              <a:off x="434" y="61"/>
              <a:ext cx="701" cy="700"/>
            </a:xfrm>
            <a:prstGeom prst="rect">
              <a:avLst/>
            </a:prstGeom>
          </p:spPr>
        </p:pic>
      </p:grpSp>
      <p:sp>
        <p:nvSpPr>
          <p:cNvPr id="8" name="文本框 7"/>
          <p:cNvSpPr txBox="1"/>
          <p:nvPr/>
        </p:nvSpPr>
        <p:spPr>
          <a:xfrm>
            <a:off x="1688465" y="1019810"/>
            <a:ext cx="784860" cy="3784600"/>
          </a:xfrm>
          <a:prstGeom prst="rect">
            <a:avLst/>
          </a:prstGeom>
          <a:noFill/>
        </p:spPr>
        <p:txBody>
          <a:bodyPr wrap="square" rtlCol="0">
            <a:spAutoFit/>
          </a:bodyPr>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八</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大</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生</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态</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应</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a:p>
            <a:pPr algn="l">
              <a:lnSpc>
                <a:spcPct val="100000"/>
              </a:lnSpc>
            </a:pPr>
            <a:r>
              <a:rPr lang="zh-CN" altLang="en-US" sz="4000">
                <a:gradFill>
                  <a:gsLst>
                    <a:gs pos="10000">
                      <a:srgbClr val="FF0000"/>
                    </a:gs>
                    <a:gs pos="58000">
                      <a:srgbClr val="FFFF00"/>
                    </a:gs>
                    <a:gs pos="34000">
                      <a:srgbClr val="00B0F0"/>
                    </a:gs>
                    <a:gs pos="100000">
                      <a:schemeClr val="accent6"/>
                    </a:gs>
                    <a:gs pos="100000">
                      <a:srgbClr val="035C7D"/>
                    </a:gs>
                  </a:gsLst>
                  <a:lin ang="10800000" scaled="0"/>
                </a:gradFill>
              </a:rPr>
              <a:t>用</a:t>
            </a:r>
            <a:endParaRPr lang="zh-CN" altLang="en-US" sz="4000">
              <a:gradFill>
                <a:gsLst>
                  <a:gs pos="10000">
                    <a:srgbClr val="FF0000"/>
                  </a:gs>
                  <a:gs pos="58000">
                    <a:srgbClr val="FFFF00"/>
                  </a:gs>
                  <a:gs pos="34000">
                    <a:srgbClr val="00B0F0"/>
                  </a:gs>
                  <a:gs pos="100000">
                    <a:schemeClr val="accent6"/>
                  </a:gs>
                  <a:gs pos="100000">
                    <a:srgbClr val="035C7D"/>
                  </a:gs>
                </a:gsLst>
                <a:lin ang="10800000" scaled="0"/>
              </a:gradFill>
            </a:endParaRPr>
          </a:p>
        </p:txBody>
      </p:sp>
      <p:sp>
        <p:nvSpPr>
          <p:cNvPr id="43" name="矩形 42"/>
          <p:cNvSpPr/>
          <p:nvPr/>
        </p:nvSpPr>
        <p:spPr>
          <a:xfrm>
            <a:off x="720726" y="1685925"/>
            <a:ext cx="671830" cy="2061210"/>
          </a:xfrm>
          <a:prstGeom prst="rect">
            <a:avLst/>
          </a:prstGeom>
          <a:noFill/>
          <a:ln>
            <a:noFill/>
          </a:ln>
        </p:spPr>
        <p:txBody>
          <a:bodyPr wrap="none" rtlCol="0" anchor="t">
            <a:spAutoFit/>
          </a:bodyPr>
          <a:p>
            <a:pPr algn="ctr"/>
            <a:r>
              <a:rPr lang="en-US" altLang="zh-CN"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ET</a:t>
            </a:r>
            <a:endParaRPr lang="en-US" altLang="zh-CN"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生</a:t>
            </a:r>
            <a:endPar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态</a:t>
            </a:r>
            <a:endPar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rPr>
              <a:t>链</a:t>
            </a:r>
            <a:endParaRPr lang="zh-CN" altLang="en-US" sz="3200" b="1">
              <a:gradFill>
                <a:gsLst>
                  <a:gs pos="0">
                    <a:schemeClr val="accent5">
                      <a:lumMod val="50000"/>
                    </a:schemeClr>
                  </a:gs>
                  <a:gs pos="91000">
                    <a:schemeClr val="accent5"/>
                  </a:gs>
                  <a:gs pos="33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3" grpId="0" bldLvl="0" animBg="1"/>
      <p:bldP spid="25" grpId="0" bldLvl="0" animBg="1"/>
      <p:bldP spid="56" grpId="0" bldLvl="0" animBg="1"/>
      <p:bldP spid="57" grpId="0" bldLvl="0" animBg="1"/>
      <p:bldP spid="58" grpId="0" bldLvl="0" animBg="1"/>
      <p:bldP spid="59" grpId="0" bldLvl="0" animBg="1"/>
      <p:bldP spid="60" grpId="0" bldLvl="0" animBg="1"/>
      <p:bldP spid="67" grpId="0" bldLvl="0" animBg="1"/>
    </p:bldLst>
  </p:timing>
</p:sld>
</file>

<file path=ppt/tags/tag1.xml><?xml version="1.0" encoding="utf-8"?>
<p:tagLst xmlns:p="http://schemas.openxmlformats.org/presentationml/2006/main">
  <p:tag name="MH" val="20150808230853"/>
  <p:tag name="MH_LIBRARY" val="GRAPHIC"/>
  <p:tag name="MH_TYPE" val="Other"/>
  <p:tag name="MH_ORDER" val="2"/>
</p:tagLst>
</file>

<file path=ppt/tags/tag2.xml><?xml version="1.0" encoding="utf-8"?>
<p:tagLst xmlns:p="http://schemas.openxmlformats.org/presentationml/2006/main">
  <p:tag name="MH" val="20150808230853"/>
  <p:tag name="MH_LIBRARY" val="GRAPHIC"/>
  <p:tag name="MH_TYPE" val="SubTitle"/>
  <p:tag name="MH_ORDER" val="1"/>
</p:tagLst>
</file>

<file path=ppt/tags/tag3.xml><?xml version="1.0" encoding="utf-8"?>
<p:tagLst xmlns:p="http://schemas.openxmlformats.org/presentationml/2006/main">
  <p:tag name="MH" val="20150808230853"/>
  <p:tag name="MH_LIBRARY" val="GRAPHIC"/>
  <p:tag name="MH_TYPE" val="Text"/>
  <p:tag name="MH_ORDER" val="1"/>
</p:tagLst>
</file>

<file path=ppt/tags/tag4.xml><?xml version="1.0" encoding="utf-8"?>
<p:tagLst xmlns:p="http://schemas.openxmlformats.org/presentationml/2006/main">
  <p:tag name="MH" val="20150808230853"/>
  <p:tag name="MH_LIBRARY" val="GRAPHIC"/>
  <p:tag name="MH_TYPE" val="Other"/>
  <p:tag name="MH_ORDER" val="3"/>
</p:tagLst>
</file>

<file path=ppt/tags/tag5.xml><?xml version="1.0" encoding="utf-8"?>
<p:tagLst xmlns:p="http://schemas.openxmlformats.org/presentationml/2006/main">
  <p:tag name="MH" val="20150808230853"/>
  <p:tag name="MH_LIBRARY" val="GRAPHIC"/>
  <p:tag name="MH_TYPE" val="Other"/>
  <p:tag name="MH_ORDER" val="4"/>
</p:tagLst>
</file>

<file path=ppt/tags/tag6.xml><?xml version="1.0" encoding="utf-8"?>
<p:tagLst xmlns:p="http://schemas.openxmlformats.org/presentationml/2006/main">
  <p:tag name="MH" val="20150808230853"/>
  <p:tag name="MH_LIBRARY" val="GRAPHIC"/>
  <p:tag name="MH_TYPE" val="SubTitle"/>
  <p:tag name="MH_ORDER" val="1"/>
</p:tagLst>
</file>

<file path=ppt/tags/tag7.xml><?xml version="1.0" encoding="utf-8"?>
<p:tagLst xmlns:p="http://schemas.openxmlformats.org/presentationml/2006/main">
  <p:tag name="MH" val="20150808230853"/>
  <p:tag name="MH_LIBRARY" val="GRAPHIC"/>
  <p:tag name="MH_TYPE" val="Text"/>
  <p:tag name="MH_ORDER" val="1"/>
</p:tagLst>
</file>

<file path=ppt/tags/tag8.xml><?xml version="1.0" encoding="utf-8"?>
<p:tagLst xmlns:p="http://schemas.openxmlformats.org/presentationml/2006/main">
  <p:tag name="MH" val="20150808230853"/>
  <p:tag name="MH_LIBRARY" val="GRAPHIC"/>
  <p:tag name="MH_TYPE" val="SubTitle"/>
  <p:tag name="MH_ORDER" val="1"/>
</p:tagLst>
</file>

<file path=ppt/tags/tag9.xml><?xml version="1.0" encoding="utf-8"?>
<p:tagLst xmlns:p="http://schemas.openxmlformats.org/presentationml/2006/main">
  <p:tag name="MH" val="20150808230853"/>
  <p:tag name="MH_LIBRARY" val="GRAPHIC"/>
  <p:tag name="MH_TYPE" val="Text"/>
  <p:tag name="MH_ORDER" val="1"/>
</p:tagLst>
</file>

<file path=ppt/theme/theme1.xml><?xml version="1.0" encoding="utf-8"?>
<a:theme xmlns:a="http://schemas.openxmlformats.org/drawingml/2006/main" name="Office 主题​​">
  <a:themeElements>
    <a:clrScheme name="自定义 106">
      <a:dk1>
        <a:sysClr val="windowText" lastClr="000000"/>
      </a:dk1>
      <a:lt1>
        <a:sysClr val="window" lastClr="FFFFFF"/>
      </a:lt1>
      <a:dk2>
        <a:srgbClr val="FFFFFF"/>
      </a:dk2>
      <a:lt2>
        <a:srgbClr val="A5A5A5"/>
      </a:lt2>
      <a:accent1>
        <a:srgbClr val="53D9EB"/>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5886</Words>
  <Application>WPS 演示</Application>
  <PresentationFormat>全屏显示(16:9)</PresentationFormat>
  <Paragraphs>443</Paragraphs>
  <Slides>19</Slides>
  <Notes>11</Notes>
  <HiddenSlides>0</HiddenSlides>
  <MMClips>4</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方正综艺简体</vt:lpstr>
      <vt:lpstr>方正黑体简体</vt:lpstr>
      <vt:lpstr>华文细黑</vt:lpstr>
      <vt:lpstr>微软雅黑</vt:lpstr>
      <vt:lpstr>幼圆</vt:lpstr>
      <vt:lpstr>Batang</vt:lpstr>
      <vt:lpstr>楷体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HG000446</dc:title>
  <dc:creator>jicai liu</dc:creator>
  <cp:lastModifiedBy>小鹏的鹏</cp:lastModifiedBy>
  <cp:revision>586</cp:revision>
  <dcterms:created xsi:type="dcterms:W3CDTF">2015-01-25T13:27:00Z</dcterms:created>
  <dcterms:modified xsi:type="dcterms:W3CDTF">2018-07-10T18:52:16Z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