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13" r:id="rId3"/>
    <p:sldId id="262" r:id="rId4"/>
    <p:sldId id="258" r:id="rId5"/>
    <p:sldId id="267" r:id="rId6"/>
    <p:sldId id="307" r:id="rId7"/>
    <p:sldId id="302" r:id="rId8"/>
    <p:sldId id="321" r:id="rId9"/>
    <p:sldId id="318" r:id="rId10"/>
    <p:sldId id="306" r:id="rId11"/>
    <p:sldId id="260" r:id="rId12"/>
    <p:sldId id="300" r:id="rId13"/>
    <p:sldId id="314" r:id="rId14"/>
    <p:sldId id="284" r:id="rId15"/>
    <p:sldId id="329" r:id="rId16"/>
    <p:sldId id="319" r:id="rId17"/>
    <p:sldId id="273" r:id="rId18"/>
    <p:sldId id="296" r:id="rId19"/>
    <p:sldId id="323" r:id="rId20"/>
    <p:sldId id="326" r:id="rId21"/>
    <p:sldId id="331" r:id="rId22"/>
    <p:sldId id="332" r:id="rId23"/>
    <p:sldId id="327" r:id="rId24"/>
    <p:sldId id="309" r:id="rId25"/>
    <p:sldId id="310" r:id="rId26"/>
    <p:sldId id="304" r:id="rId27"/>
    <p:sldId id="324" r:id="rId28"/>
    <p:sldId id="328" r:id="rId29"/>
    <p:sldId id="33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8B0B48F-8AE2-470D-9224-06399DEDC23A}">
          <p14:sldIdLst>
            <p14:sldId id="257"/>
            <p14:sldId id="313"/>
            <p14:sldId id="262"/>
            <p14:sldId id="258"/>
            <p14:sldId id="267"/>
            <p14:sldId id="307"/>
            <p14:sldId id="302"/>
            <p14:sldId id="321"/>
            <p14:sldId id="318"/>
            <p14:sldId id="306"/>
            <p14:sldId id="260"/>
            <p14:sldId id="300"/>
            <p14:sldId id="314"/>
            <p14:sldId id="284"/>
            <p14:sldId id="329"/>
            <p14:sldId id="319"/>
            <p14:sldId id="273"/>
            <p14:sldId id="296"/>
            <p14:sldId id="323"/>
            <p14:sldId id="326"/>
            <p14:sldId id="331"/>
            <p14:sldId id="332"/>
            <p14:sldId id="327"/>
            <p14:sldId id="309"/>
            <p14:sldId id="310"/>
            <p14:sldId id="304"/>
            <p14:sldId id="324"/>
            <p14:sldId id="328"/>
            <p14:sldId id="33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1BA0C8-105C-47D7-8415-ACAE00A5112E}" v="138" dt="2023-06-20T06:27:46.991"/>
    <p1510:client id="{22A66602-8B69-455B-8F0B-C79C5D2EB03E}" v="1" dt="2023-05-09T17:43:11.084"/>
    <p1510:client id="{2BAB0ADD-A29A-4311-A273-373C4968920D}" v="607" dt="2023-05-09T22:24:40.547"/>
    <p1510:client id="{34F8BC23-12E0-4843-9650-315A9A591246}" v="39" dt="2023-05-10T04:55:42.307"/>
    <p1510:client id="{3EFCD99D-1301-4805-8812-2EC0234C96C6}" v="509" dt="2023-06-19T18:52:14.675"/>
    <p1510:client id="{48C4C99D-E03D-47FB-ABFA-EC99F09B81A3}" v="321" dt="2023-05-09T18:14:58.741"/>
    <p1510:client id="{490CBCCD-66FF-4535-9CC1-7A1C41C47B28}" v="34" dt="2023-06-26T20:31:15.668"/>
    <p1510:client id="{4EE2ACE7-3502-48B1-BFC1-9EF38DD0773F}" v="188" dt="2023-05-08T04:22:17.217"/>
    <p1510:client id="{5A8A9511-2E37-42AA-AB10-51E3BD84F282}" v="15" dt="2023-05-09T22:24:36.794"/>
    <p1510:client id="{5C979A74-D82F-4277-977C-0F163BEA57EC}" v="1439" dt="2023-05-09T21:56:22.405"/>
    <p1510:client id="{62BBB66B-E6A8-4BBE-A7BD-DFCEB261DEAF}" v="3" dt="2023-06-26T11:21:18.124"/>
    <p1510:client id="{6323877B-5734-4A8F-A264-FFA17A9AFF21}" v="43" dt="2023-06-19T18:06:34.541"/>
    <p1510:client id="{687230F3-7760-404E-90BC-B9ACA0EE4C9B}" v="179" dt="2023-06-19T17:59:33.299"/>
    <p1510:client id="{6ECB7EDF-F57A-443B-937E-7B8206F11F9F}" v="31" dt="2023-05-09T21:06:40.443"/>
    <p1510:client id="{721E16F0-82FF-4FDA-A6D0-48ED2D432755}" v="30" dt="2023-06-27T02:09:31.514"/>
    <p1510:client id="{805E39A2-352B-43C0-AEDC-F4767A8DC39F}" v="418" dt="2023-05-07T16:15:20.730"/>
    <p1510:client id="{810A9F3E-A647-41A4-BC20-3EBD8B526D53}" v="14" dt="2023-05-10T05:04:46.078"/>
    <p1510:client id="{98861F4C-CDE3-4993-BA0F-51AEF28207A2}" v="305" dt="2023-05-10T05:37:08.133"/>
    <p1510:client id="{A4ED1A80-A31C-4E73-BCFE-DBF7261DA31F}" v="123" dt="2023-06-27T02:59:18.600"/>
    <p1510:client id="{ACA188B4-618B-42A5-AF67-559734AE8F1F}" v="2" dt="2023-06-27T02:14:44.870"/>
    <p1510:client id="{B5DCCD91-834B-46DF-8747-A7E25CAAF9CD}" v="13" dt="2023-06-27T02:25:46.361"/>
    <p1510:client id="{C1428A42-8853-4B78-B65D-961070AB0458}" v="106" dt="2023-05-10T05:11:08.059"/>
    <p1510:client id="{F30319F6-FFC9-4011-8CF0-CA86ED974772}" v="45" dt="2023-06-27T02:23:49.249"/>
    <p1510:client id="{F5608924-3C63-4D55-AB9C-31CD9C85F685}" v="2" dt="2023-05-08T05:13:02.1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5-09T17:03:17.416"/>
    </inkml:context>
    <inkml:brush xml:id="br0">
      <inkml:brushProperty name="width" value="0.1" units="cm"/>
      <inkml:brushProperty name="height" value="0.1" units="cm"/>
      <inkml:brushProperty name="color" value="#FFFFFF"/>
    </inkml:brush>
  </inkml:definitions>
  <inkml:trace contextRef="#ctx0" brushRef="#br0">10001 4401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5-09T17:03:17.417"/>
    </inkml:context>
    <inkml:brush xml:id="br0">
      <inkml:brushProperty name="width" value="0.1" units="cm"/>
      <inkml:brushProperty name="height" value="0.1" units="cm"/>
      <inkml:brushProperty name="color" value="#FFFFFF"/>
    </inkml:brush>
  </inkml:definitions>
  <inkml:trace contextRef="#ctx0" brushRef="#br0">5547 3819 16383 0 0,'0'20'0'0'0,"0"23"0"0"0,0 29 0 0 0,0 29 0 0 0,6 32 0 0 0,0 26 0 0 0,6 35 0 0 0,0 38 0 0 0,3 25 0 0 0,5 15 0 0 0,9-8 0 0 0,-1-22 0 0 0,-5-33 0 0 0,-6-36 0 0 0,-6-43 0 0 0,-5-32 0 0 0,-4-28 0 0 0,-2-22 0 0 0,0-12 0 0 0,-2 2 0 0 0,1 10 0 0 0,0 23 0 0 0,0 30 0 0 0,1 24 0 0 0,-11 21 0 0 0,-2 22 0 0 0,-6 8 0 0 0,2-6 0 0 0,-2-5 0 0 0,-3-16 0 0 0,3-17 0 0 0,4-22 0 0 0,-1-18 0 0 0,3-15 0 0 0,-1-11 0 0 0,-5-5 0 0 0,-2-4 0 0 0,0-6 0 0 0,0-6 0 0 0,-1-11 0 0 0,-4-12 0 0 0,4-9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5-09T17:03:17.418"/>
    </inkml:context>
    <inkml:brush xml:id="br0">
      <inkml:brushProperty name="width" value="0.1" units="cm"/>
      <inkml:brushProperty name="height" value="0.1" units="cm"/>
      <inkml:brushProperty name="color" value="#FFFFFF"/>
    </inkml:brush>
  </inkml:definitions>
  <inkml:trace contextRef="#ctx0" brushRef="#br0">5062 4066 16383 0 0,'0'5'0'0'0,"0"7"0"0"0,0 6 0 0 0,0 6 0 0 0,0 4 0 0 0,0 1 0 0 0,0 3 0 0 0,0-1 0 0 0,0 1 0 0 0,0-1 0 0 0,0 0 0 0 0,0 0 0 0 0,0-1 0 0 0,0 1 0 0 0,0-1 0 0 0,0 0 0 0 0,0 0 0 0 0,0 0 0 0 0,0 1 0 0 0,0-6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5-09T09:51:47.097"/>
    </inkml:context>
    <inkml:brush xml:id="br0">
      <inkml:brushProperty name="width" value="0.1" units="cm"/>
      <inkml:brushProperty name="height" value="0.1" units="cm"/>
      <inkml:brushProperty name="color" value="#FFFFFF"/>
    </inkml:brush>
  </inkml:definitions>
  <inkml:trace contextRef="#ctx0" brushRef="#br0">13476 7117 16383 0 0,'0'0'0'0'0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0BDA3-F78F-7C13-7C04-C5519F24C3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EFE9265-CAE9-8A49-6F85-AA47782D41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2C90312-0C9D-90CA-BD05-957615D84F34}"/>
              </a:ext>
            </a:extLst>
          </p:cNvPr>
          <p:cNvSpPr>
            <a:spLocks noGrp="1"/>
          </p:cNvSpPr>
          <p:nvPr>
            <p:ph type="dt" sz="half" idx="10"/>
          </p:nvPr>
        </p:nvSpPr>
        <p:spPr/>
        <p:txBody>
          <a:bodyPr/>
          <a:lstStyle/>
          <a:p>
            <a:fld id="{4B341138-350D-4348-8238-92DE0D33AF50}" type="datetimeFigureOut">
              <a:rPr lang="en-IN" smtClean="0"/>
              <a:t>27-06-2023</a:t>
            </a:fld>
            <a:endParaRPr lang="en-IN"/>
          </a:p>
        </p:txBody>
      </p:sp>
      <p:sp>
        <p:nvSpPr>
          <p:cNvPr id="5" name="Footer Placeholder 4">
            <a:extLst>
              <a:ext uri="{FF2B5EF4-FFF2-40B4-BE49-F238E27FC236}">
                <a16:creationId xmlns:a16="http://schemas.microsoft.com/office/drawing/2014/main" id="{B5FC9122-7BC0-503D-FB32-CBEC8B841F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7CA8EB-54B6-4F58-AF66-AE78DDA573AC}"/>
              </a:ext>
            </a:extLst>
          </p:cNvPr>
          <p:cNvSpPr>
            <a:spLocks noGrp="1"/>
          </p:cNvSpPr>
          <p:nvPr>
            <p:ph type="sldNum" sz="quarter" idx="12"/>
          </p:nvPr>
        </p:nvSpPr>
        <p:spPr/>
        <p:txBody>
          <a:bodyPr/>
          <a:lstStyle/>
          <a:p>
            <a:fld id="{34454CAE-325D-42BB-AD0A-0D0D0BF57EC3}" type="slidenum">
              <a:rPr lang="en-IN" smtClean="0"/>
              <a:t>‹#›</a:t>
            </a:fld>
            <a:endParaRPr lang="en-IN"/>
          </a:p>
        </p:txBody>
      </p:sp>
    </p:spTree>
    <p:extLst>
      <p:ext uri="{BB962C8B-B14F-4D97-AF65-F5344CB8AC3E}">
        <p14:creationId xmlns:p14="http://schemas.microsoft.com/office/powerpoint/2010/main" val="125459752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52CF-7D04-0162-EE9C-85248809EFA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D5D068-C206-E62A-468A-1B8D926580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C12AEE-752A-5B5E-2E16-D2BB6E83B8D6}"/>
              </a:ext>
            </a:extLst>
          </p:cNvPr>
          <p:cNvSpPr>
            <a:spLocks noGrp="1"/>
          </p:cNvSpPr>
          <p:nvPr>
            <p:ph type="dt" sz="half" idx="10"/>
          </p:nvPr>
        </p:nvSpPr>
        <p:spPr/>
        <p:txBody>
          <a:bodyPr/>
          <a:lstStyle/>
          <a:p>
            <a:fld id="{4B341138-350D-4348-8238-92DE0D33AF50}" type="datetimeFigureOut">
              <a:rPr lang="en-IN" smtClean="0"/>
              <a:t>27-06-2023</a:t>
            </a:fld>
            <a:endParaRPr lang="en-IN"/>
          </a:p>
        </p:txBody>
      </p:sp>
      <p:sp>
        <p:nvSpPr>
          <p:cNvPr id="5" name="Footer Placeholder 4">
            <a:extLst>
              <a:ext uri="{FF2B5EF4-FFF2-40B4-BE49-F238E27FC236}">
                <a16:creationId xmlns:a16="http://schemas.microsoft.com/office/drawing/2014/main" id="{F50F2A13-1FA3-B98F-8715-687187E363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44F0BE-BB90-3FC2-09CC-843DCE350BEF}"/>
              </a:ext>
            </a:extLst>
          </p:cNvPr>
          <p:cNvSpPr>
            <a:spLocks noGrp="1"/>
          </p:cNvSpPr>
          <p:nvPr>
            <p:ph type="sldNum" sz="quarter" idx="12"/>
          </p:nvPr>
        </p:nvSpPr>
        <p:spPr/>
        <p:txBody>
          <a:bodyPr/>
          <a:lstStyle/>
          <a:p>
            <a:fld id="{34454CAE-325D-42BB-AD0A-0D0D0BF57EC3}" type="slidenum">
              <a:rPr lang="en-IN" smtClean="0"/>
              <a:t>‹#›</a:t>
            </a:fld>
            <a:endParaRPr lang="en-IN"/>
          </a:p>
        </p:txBody>
      </p:sp>
    </p:spTree>
    <p:extLst>
      <p:ext uri="{BB962C8B-B14F-4D97-AF65-F5344CB8AC3E}">
        <p14:creationId xmlns:p14="http://schemas.microsoft.com/office/powerpoint/2010/main" val="273007807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C9D75-ED50-35E6-0559-BAF4E39B18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BC48DC-0483-510E-368D-19961768EC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40338F-E5BD-11D7-DE2B-43C46161F886}"/>
              </a:ext>
            </a:extLst>
          </p:cNvPr>
          <p:cNvSpPr>
            <a:spLocks noGrp="1"/>
          </p:cNvSpPr>
          <p:nvPr>
            <p:ph type="dt" sz="half" idx="10"/>
          </p:nvPr>
        </p:nvSpPr>
        <p:spPr/>
        <p:txBody>
          <a:bodyPr/>
          <a:lstStyle/>
          <a:p>
            <a:fld id="{4B341138-350D-4348-8238-92DE0D33AF50}" type="datetimeFigureOut">
              <a:rPr lang="en-IN" smtClean="0"/>
              <a:t>27-06-2023</a:t>
            </a:fld>
            <a:endParaRPr lang="en-IN"/>
          </a:p>
        </p:txBody>
      </p:sp>
      <p:sp>
        <p:nvSpPr>
          <p:cNvPr id="5" name="Footer Placeholder 4">
            <a:extLst>
              <a:ext uri="{FF2B5EF4-FFF2-40B4-BE49-F238E27FC236}">
                <a16:creationId xmlns:a16="http://schemas.microsoft.com/office/drawing/2014/main" id="{4112A25B-2AE6-A039-6187-F567335C3A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A38567-E985-3B14-EFFE-B3724BF0F048}"/>
              </a:ext>
            </a:extLst>
          </p:cNvPr>
          <p:cNvSpPr>
            <a:spLocks noGrp="1"/>
          </p:cNvSpPr>
          <p:nvPr>
            <p:ph type="sldNum" sz="quarter" idx="12"/>
          </p:nvPr>
        </p:nvSpPr>
        <p:spPr/>
        <p:txBody>
          <a:bodyPr/>
          <a:lstStyle/>
          <a:p>
            <a:fld id="{34454CAE-325D-42BB-AD0A-0D0D0BF57EC3}" type="slidenum">
              <a:rPr lang="en-IN" smtClean="0"/>
              <a:t>‹#›</a:t>
            </a:fld>
            <a:endParaRPr lang="en-IN"/>
          </a:p>
        </p:txBody>
      </p:sp>
    </p:spTree>
    <p:extLst>
      <p:ext uri="{BB962C8B-B14F-4D97-AF65-F5344CB8AC3E}">
        <p14:creationId xmlns:p14="http://schemas.microsoft.com/office/powerpoint/2010/main" val="336072519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13D89-7291-B917-2945-0F9AEE43FE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B4ABEB-F915-5C71-3D7C-47B14BACAC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EC0AC6-B6F2-0F61-91BF-6089761250F0}"/>
              </a:ext>
            </a:extLst>
          </p:cNvPr>
          <p:cNvSpPr>
            <a:spLocks noGrp="1"/>
          </p:cNvSpPr>
          <p:nvPr>
            <p:ph type="dt" sz="half" idx="10"/>
          </p:nvPr>
        </p:nvSpPr>
        <p:spPr/>
        <p:txBody>
          <a:bodyPr/>
          <a:lstStyle/>
          <a:p>
            <a:fld id="{4B341138-350D-4348-8238-92DE0D33AF50}" type="datetimeFigureOut">
              <a:rPr lang="en-IN" smtClean="0"/>
              <a:t>27-06-2023</a:t>
            </a:fld>
            <a:endParaRPr lang="en-IN"/>
          </a:p>
        </p:txBody>
      </p:sp>
      <p:sp>
        <p:nvSpPr>
          <p:cNvPr id="5" name="Footer Placeholder 4">
            <a:extLst>
              <a:ext uri="{FF2B5EF4-FFF2-40B4-BE49-F238E27FC236}">
                <a16:creationId xmlns:a16="http://schemas.microsoft.com/office/drawing/2014/main" id="{567DAD45-6BBA-CF63-95A2-55F1AB0F9E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87FCF9-3CA7-6B9E-9F0B-23376E14E3FE}"/>
              </a:ext>
            </a:extLst>
          </p:cNvPr>
          <p:cNvSpPr>
            <a:spLocks noGrp="1"/>
          </p:cNvSpPr>
          <p:nvPr>
            <p:ph type="sldNum" sz="quarter" idx="12"/>
          </p:nvPr>
        </p:nvSpPr>
        <p:spPr/>
        <p:txBody>
          <a:bodyPr/>
          <a:lstStyle/>
          <a:p>
            <a:fld id="{34454CAE-325D-42BB-AD0A-0D0D0BF57EC3}" type="slidenum">
              <a:rPr lang="en-IN" smtClean="0"/>
              <a:t>‹#›</a:t>
            </a:fld>
            <a:endParaRPr lang="en-IN"/>
          </a:p>
        </p:txBody>
      </p:sp>
    </p:spTree>
    <p:extLst>
      <p:ext uri="{BB962C8B-B14F-4D97-AF65-F5344CB8AC3E}">
        <p14:creationId xmlns:p14="http://schemas.microsoft.com/office/powerpoint/2010/main" val="107925148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FF223-DB6E-5754-126C-D1F3E7B380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7116DCC-19F7-41BE-55AA-9DC24405AB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DF0EE4-9978-F193-53E4-34DFE17FFC61}"/>
              </a:ext>
            </a:extLst>
          </p:cNvPr>
          <p:cNvSpPr>
            <a:spLocks noGrp="1"/>
          </p:cNvSpPr>
          <p:nvPr>
            <p:ph type="dt" sz="half" idx="10"/>
          </p:nvPr>
        </p:nvSpPr>
        <p:spPr/>
        <p:txBody>
          <a:bodyPr/>
          <a:lstStyle/>
          <a:p>
            <a:fld id="{4B341138-350D-4348-8238-92DE0D33AF50}" type="datetimeFigureOut">
              <a:rPr lang="en-IN" smtClean="0"/>
              <a:t>27-06-2023</a:t>
            </a:fld>
            <a:endParaRPr lang="en-IN"/>
          </a:p>
        </p:txBody>
      </p:sp>
      <p:sp>
        <p:nvSpPr>
          <p:cNvPr id="5" name="Footer Placeholder 4">
            <a:extLst>
              <a:ext uri="{FF2B5EF4-FFF2-40B4-BE49-F238E27FC236}">
                <a16:creationId xmlns:a16="http://schemas.microsoft.com/office/drawing/2014/main" id="{A34611C8-B5DB-C347-B293-819A70E321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AC4E2A-5A02-F31D-7ED6-FD28B21E4229}"/>
              </a:ext>
            </a:extLst>
          </p:cNvPr>
          <p:cNvSpPr>
            <a:spLocks noGrp="1"/>
          </p:cNvSpPr>
          <p:nvPr>
            <p:ph type="sldNum" sz="quarter" idx="12"/>
          </p:nvPr>
        </p:nvSpPr>
        <p:spPr/>
        <p:txBody>
          <a:bodyPr/>
          <a:lstStyle/>
          <a:p>
            <a:fld id="{34454CAE-325D-42BB-AD0A-0D0D0BF57EC3}" type="slidenum">
              <a:rPr lang="en-IN" smtClean="0"/>
              <a:t>‹#›</a:t>
            </a:fld>
            <a:endParaRPr lang="en-IN"/>
          </a:p>
        </p:txBody>
      </p:sp>
    </p:spTree>
    <p:extLst>
      <p:ext uri="{BB962C8B-B14F-4D97-AF65-F5344CB8AC3E}">
        <p14:creationId xmlns:p14="http://schemas.microsoft.com/office/powerpoint/2010/main" val="61918355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8C2F3-1B34-4DB0-2C30-77B8B84680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FCFA52-185A-9CF3-3EB8-44BC094D78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52814AA-2E04-3075-01CE-65A0BA9B1D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8D131E0-D920-5468-953D-EEF9F41E6E28}"/>
              </a:ext>
            </a:extLst>
          </p:cNvPr>
          <p:cNvSpPr>
            <a:spLocks noGrp="1"/>
          </p:cNvSpPr>
          <p:nvPr>
            <p:ph type="dt" sz="half" idx="10"/>
          </p:nvPr>
        </p:nvSpPr>
        <p:spPr/>
        <p:txBody>
          <a:bodyPr/>
          <a:lstStyle/>
          <a:p>
            <a:fld id="{4B341138-350D-4348-8238-92DE0D33AF50}" type="datetimeFigureOut">
              <a:rPr lang="en-IN" smtClean="0"/>
              <a:t>27-06-2023</a:t>
            </a:fld>
            <a:endParaRPr lang="en-IN"/>
          </a:p>
        </p:txBody>
      </p:sp>
      <p:sp>
        <p:nvSpPr>
          <p:cNvPr id="6" name="Footer Placeholder 5">
            <a:extLst>
              <a:ext uri="{FF2B5EF4-FFF2-40B4-BE49-F238E27FC236}">
                <a16:creationId xmlns:a16="http://schemas.microsoft.com/office/drawing/2014/main" id="{2AEC37C1-3156-8810-F927-44758D46AD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42CB27-C0FF-3D18-04B1-435088F6DACD}"/>
              </a:ext>
            </a:extLst>
          </p:cNvPr>
          <p:cNvSpPr>
            <a:spLocks noGrp="1"/>
          </p:cNvSpPr>
          <p:nvPr>
            <p:ph type="sldNum" sz="quarter" idx="12"/>
          </p:nvPr>
        </p:nvSpPr>
        <p:spPr/>
        <p:txBody>
          <a:bodyPr/>
          <a:lstStyle/>
          <a:p>
            <a:fld id="{34454CAE-325D-42BB-AD0A-0D0D0BF57EC3}" type="slidenum">
              <a:rPr lang="en-IN" smtClean="0"/>
              <a:t>‹#›</a:t>
            </a:fld>
            <a:endParaRPr lang="en-IN"/>
          </a:p>
        </p:txBody>
      </p:sp>
    </p:spTree>
    <p:extLst>
      <p:ext uri="{BB962C8B-B14F-4D97-AF65-F5344CB8AC3E}">
        <p14:creationId xmlns:p14="http://schemas.microsoft.com/office/powerpoint/2010/main" val="150548949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DB075-E88C-C091-5C7C-4F3D1C425BC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B2D2F2-A974-27DB-0CCC-DCBC40146F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7D18-DA06-564D-2D5C-5950AF6876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EA6D32-229F-AF78-583C-85C5E0E067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0CD5F6-167E-E8D3-F49F-48311D1304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666CE9D-3374-69C7-AE16-855BE1C006D9}"/>
              </a:ext>
            </a:extLst>
          </p:cNvPr>
          <p:cNvSpPr>
            <a:spLocks noGrp="1"/>
          </p:cNvSpPr>
          <p:nvPr>
            <p:ph type="dt" sz="half" idx="10"/>
          </p:nvPr>
        </p:nvSpPr>
        <p:spPr/>
        <p:txBody>
          <a:bodyPr/>
          <a:lstStyle/>
          <a:p>
            <a:fld id="{4B341138-350D-4348-8238-92DE0D33AF50}" type="datetimeFigureOut">
              <a:rPr lang="en-IN" smtClean="0"/>
              <a:t>27-06-2023</a:t>
            </a:fld>
            <a:endParaRPr lang="en-IN"/>
          </a:p>
        </p:txBody>
      </p:sp>
      <p:sp>
        <p:nvSpPr>
          <p:cNvPr id="8" name="Footer Placeholder 7">
            <a:extLst>
              <a:ext uri="{FF2B5EF4-FFF2-40B4-BE49-F238E27FC236}">
                <a16:creationId xmlns:a16="http://schemas.microsoft.com/office/drawing/2014/main" id="{AFE766AB-3D34-E060-7271-D1C61DBD221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E8D20D-1687-AF9E-B309-2044A133A2B8}"/>
              </a:ext>
            </a:extLst>
          </p:cNvPr>
          <p:cNvSpPr>
            <a:spLocks noGrp="1"/>
          </p:cNvSpPr>
          <p:nvPr>
            <p:ph type="sldNum" sz="quarter" idx="12"/>
          </p:nvPr>
        </p:nvSpPr>
        <p:spPr/>
        <p:txBody>
          <a:bodyPr/>
          <a:lstStyle/>
          <a:p>
            <a:fld id="{34454CAE-325D-42BB-AD0A-0D0D0BF57EC3}" type="slidenum">
              <a:rPr lang="en-IN" smtClean="0"/>
              <a:t>‹#›</a:t>
            </a:fld>
            <a:endParaRPr lang="en-IN"/>
          </a:p>
        </p:txBody>
      </p:sp>
    </p:spTree>
    <p:extLst>
      <p:ext uri="{BB962C8B-B14F-4D97-AF65-F5344CB8AC3E}">
        <p14:creationId xmlns:p14="http://schemas.microsoft.com/office/powerpoint/2010/main" val="179705957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D35CA-3D8F-0AA2-3C91-5FB14B3E7C6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41D6419-FDC5-F2F4-3D7F-405184E3284F}"/>
              </a:ext>
            </a:extLst>
          </p:cNvPr>
          <p:cNvSpPr>
            <a:spLocks noGrp="1"/>
          </p:cNvSpPr>
          <p:nvPr>
            <p:ph type="dt" sz="half" idx="10"/>
          </p:nvPr>
        </p:nvSpPr>
        <p:spPr/>
        <p:txBody>
          <a:bodyPr/>
          <a:lstStyle/>
          <a:p>
            <a:fld id="{4B341138-350D-4348-8238-92DE0D33AF50}" type="datetimeFigureOut">
              <a:rPr lang="en-IN" smtClean="0"/>
              <a:t>27-06-2023</a:t>
            </a:fld>
            <a:endParaRPr lang="en-IN"/>
          </a:p>
        </p:txBody>
      </p:sp>
      <p:sp>
        <p:nvSpPr>
          <p:cNvPr id="4" name="Footer Placeholder 3">
            <a:extLst>
              <a:ext uri="{FF2B5EF4-FFF2-40B4-BE49-F238E27FC236}">
                <a16:creationId xmlns:a16="http://schemas.microsoft.com/office/drawing/2014/main" id="{96F79DE8-A525-853F-1B60-E2386EA3769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2E869A4-CF2C-61C3-6328-33B452EBD0B6}"/>
              </a:ext>
            </a:extLst>
          </p:cNvPr>
          <p:cNvSpPr>
            <a:spLocks noGrp="1"/>
          </p:cNvSpPr>
          <p:nvPr>
            <p:ph type="sldNum" sz="quarter" idx="12"/>
          </p:nvPr>
        </p:nvSpPr>
        <p:spPr/>
        <p:txBody>
          <a:bodyPr/>
          <a:lstStyle/>
          <a:p>
            <a:fld id="{34454CAE-325D-42BB-AD0A-0D0D0BF57EC3}" type="slidenum">
              <a:rPr lang="en-IN" smtClean="0"/>
              <a:t>‹#›</a:t>
            </a:fld>
            <a:endParaRPr lang="en-IN"/>
          </a:p>
        </p:txBody>
      </p:sp>
    </p:spTree>
    <p:extLst>
      <p:ext uri="{BB962C8B-B14F-4D97-AF65-F5344CB8AC3E}">
        <p14:creationId xmlns:p14="http://schemas.microsoft.com/office/powerpoint/2010/main" val="232387347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90C072-869F-05D3-ADA6-52C7C82A76A6}"/>
              </a:ext>
            </a:extLst>
          </p:cNvPr>
          <p:cNvSpPr>
            <a:spLocks noGrp="1"/>
          </p:cNvSpPr>
          <p:nvPr>
            <p:ph type="dt" sz="half" idx="10"/>
          </p:nvPr>
        </p:nvSpPr>
        <p:spPr/>
        <p:txBody>
          <a:bodyPr/>
          <a:lstStyle/>
          <a:p>
            <a:fld id="{4B341138-350D-4348-8238-92DE0D33AF50}" type="datetimeFigureOut">
              <a:rPr lang="en-IN" smtClean="0"/>
              <a:t>27-06-2023</a:t>
            </a:fld>
            <a:endParaRPr lang="en-IN"/>
          </a:p>
        </p:txBody>
      </p:sp>
      <p:sp>
        <p:nvSpPr>
          <p:cNvPr id="3" name="Footer Placeholder 2">
            <a:extLst>
              <a:ext uri="{FF2B5EF4-FFF2-40B4-BE49-F238E27FC236}">
                <a16:creationId xmlns:a16="http://schemas.microsoft.com/office/drawing/2014/main" id="{B7585B90-278A-A4AB-ABAB-BF6FD6B816A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23629D6-94C6-3091-E62B-28645D3994CE}"/>
              </a:ext>
            </a:extLst>
          </p:cNvPr>
          <p:cNvSpPr>
            <a:spLocks noGrp="1"/>
          </p:cNvSpPr>
          <p:nvPr>
            <p:ph type="sldNum" sz="quarter" idx="12"/>
          </p:nvPr>
        </p:nvSpPr>
        <p:spPr/>
        <p:txBody>
          <a:bodyPr/>
          <a:lstStyle/>
          <a:p>
            <a:fld id="{34454CAE-325D-42BB-AD0A-0D0D0BF57EC3}" type="slidenum">
              <a:rPr lang="en-IN" smtClean="0"/>
              <a:t>‹#›</a:t>
            </a:fld>
            <a:endParaRPr lang="en-IN"/>
          </a:p>
        </p:txBody>
      </p:sp>
    </p:spTree>
    <p:extLst>
      <p:ext uri="{BB962C8B-B14F-4D97-AF65-F5344CB8AC3E}">
        <p14:creationId xmlns:p14="http://schemas.microsoft.com/office/powerpoint/2010/main" val="100232696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5E028-8033-22E6-2835-30F866D418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5F8DA07-A9A5-FB2B-7DFC-01E9B1920C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3539BE8-E41A-1EAB-1C67-A55305F20B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CAE65A-23CE-7CC7-1898-26D2ACC030EA}"/>
              </a:ext>
            </a:extLst>
          </p:cNvPr>
          <p:cNvSpPr>
            <a:spLocks noGrp="1"/>
          </p:cNvSpPr>
          <p:nvPr>
            <p:ph type="dt" sz="half" idx="10"/>
          </p:nvPr>
        </p:nvSpPr>
        <p:spPr/>
        <p:txBody>
          <a:bodyPr/>
          <a:lstStyle/>
          <a:p>
            <a:fld id="{4B341138-350D-4348-8238-92DE0D33AF50}" type="datetimeFigureOut">
              <a:rPr lang="en-IN" smtClean="0"/>
              <a:t>27-06-2023</a:t>
            </a:fld>
            <a:endParaRPr lang="en-IN"/>
          </a:p>
        </p:txBody>
      </p:sp>
      <p:sp>
        <p:nvSpPr>
          <p:cNvPr id="6" name="Footer Placeholder 5">
            <a:extLst>
              <a:ext uri="{FF2B5EF4-FFF2-40B4-BE49-F238E27FC236}">
                <a16:creationId xmlns:a16="http://schemas.microsoft.com/office/drawing/2014/main" id="{77ECC54A-9AEF-E36E-882B-A99FDCD649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1CE1A4-C537-B574-6701-DED198B7F32D}"/>
              </a:ext>
            </a:extLst>
          </p:cNvPr>
          <p:cNvSpPr>
            <a:spLocks noGrp="1"/>
          </p:cNvSpPr>
          <p:nvPr>
            <p:ph type="sldNum" sz="quarter" idx="12"/>
          </p:nvPr>
        </p:nvSpPr>
        <p:spPr/>
        <p:txBody>
          <a:bodyPr/>
          <a:lstStyle/>
          <a:p>
            <a:fld id="{34454CAE-325D-42BB-AD0A-0D0D0BF57EC3}" type="slidenum">
              <a:rPr lang="en-IN" smtClean="0"/>
              <a:t>‹#›</a:t>
            </a:fld>
            <a:endParaRPr lang="en-IN"/>
          </a:p>
        </p:txBody>
      </p:sp>
    </p:spTree>
    <p:extLst>
      <p:ext uri="{BB962C8B-B14F-4D97-AF65-F5344CB8AC3E}">
        <p14:creationId xmlns:p14="http://schemas.microsoft.com/office/powerpoint/2010/main" val="49058739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387D4-BF04-B25C-9ECA-19C924E3A4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863CFBD-838F-3466-BB64-7466B23072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1DCCAB4-DFED-5031-A950-065C444E6C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989023-6DDB-91D1-FF28-14B9EA491909}"/>
              </a:ext>
            </a:extLst>
          </p:cNvPr>
          <p:cNvSpPr>
            <a:spLocks noGrp="1"/>
          </p:cNvSpPr>
          <p:nvPr>
            <p:ph type="dt" sz="half" idx="10"/>
          </p:nvPr>
        </p:nvSpPr>
        <p:spPr/>
        <p:txBody>
          <a:bodyPr/>
          <a:lstStyle/>
          <a:p>
            <a:fld id="{4B341138-350D-4348-8238-92DE0D33AF50}" type="datetimeFigureOut">
              <a:rPr lang="en-IN" smtClean="0"/>
              <a:t>27-06-2023</a:t>
            </a:fld>
            <a:endParaRPr lang="en-IN"/>
          </a:p>
        </p:txBody>
      </p:sp>
      <p:sp>
        <p:nvSpPr>
          <p:cNvPr id="6" name="Footer Placeholder 5">
            <a:extLst>
              <a:ext uri="{FF2B5EF4-FFF2-40B4-BE49-F238E27FC236}">
                <a16:creationId xmlns:a16="http://schemas.microsoft.com/office/drawing/2014/main" id="{A5753D34-6603-00EE-B2AC-2EC105020E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535965-36DA-C471-454C-68345E61856F}"/>
              </a:ext>
            </a:extLst>
          </p:cNvPr>
          <p:cNvSpPr>
            <a:spLocks noGrp="1"/>
          </p:cNvSpPr>
          <p:nvPr>
            <p:ph type="sldNum" sz="quarter" idx="12"/>
          </p:nvPr>
        </p:nvSpPr>
        <p:spPr/>
        <p:txBody>
          <a:bodyPr/>
          <a:lstStyle/>
          <a:p>
            <a:fld id="{34454CAE-325D-42BB-AD0A-0D0D0BF57EC3}" type="slidenum">
              <a:rPr lang="en-IN" smtClean="0"/>
              <a:t>‹#›</a:t>
            </a:fld>
            <a:endParaRPr lang="en-IN"/>
          </a:p>
        </p:txBody>
      </p:sp>
    </p:spTree>
    <p:extLst>
      <p:ext uri="{BB962C8B-B14F-4D97-AF65-F5344CB8AC3E}">
        <p14:creationId xmlns:p14="http://schemas.microsoft.com/office/powerpoint/2010/main" val="69565040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BFCFD9-7805-EEFE-CFC4-FF56A4F939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4A4045-56A4-CBF6-CC56-52F3E779EB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CE9E90-D662-4A0A-6F7D-219F11FCBC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341138-350D-4348-8238-92DE0D33AF50}" type="datetimeFigureOut">
              <a:rPr lang="en-IN" smtClean="0"/>
              <a:t>27-06-2023</a:t>
            </a:fld>
            <a:endParaRPr lang="en-IN"/>
          </a:p>
        </p:txBody>
      </p:sp>
      <p:sp>
        <p:nvSpPr>
          <p:cNvPr id="5" name="Footer Placeholder 4">
            <a:extLst>
              <a:ext uri="{FF2B5EF4-FFF2-40B4-BE49-F238E27FC236}">
                <a16:creationId xmlns:a16="http://schemas.microsoft.com/office/drawing/2014/main" id="{CF25F612-CA22-337E-DE69-8556AB5495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4920FB6-CF79-8260-92D7-26C155FF99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454CAE-325D-42BB-AD0A-0D0D0BF57EC3}" type="slidenum">
              <a:rPr lang="en-IN" smtClean="0"/>
              <a:t>‹#›</a:t>
            </a:fld>
            <a:endParaRPr lang="en-IN"/>
          </a:p>
        </p:txBody>
      </p:sp>
    </p:spTree>
    <p:extLst>
      <p:ext uri="{BB962C8B-B14F-4D97-AF65-F5344CB8AC3E}">
        <p14:creationId xmlns:p14="http://schemas.microsoft.com/office/powerpoint/2010/main" val="40760634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0.png"/><Relationship Id="rId7" Type="http://schemas.openxmlformats.org/officeDocument/2006/relationships/image" Target="../media/image7.png"/><Relationship Id="rId2" Type="http://schemas.openxmlformats.org/officeDocument/2006/relationships/customXml" Target="../ink/ink1.xml"/><Relationship Id="rId1" Type="http://schemas.openxmlformats.org/officeDocument/2006/relationships/slideLayout" Target="../slideLayouts/slideLayout6.xml"/><Relationship Id="rId6" Type="http://schemas.openxmlformats.org/officeDocument/2006/relationships/customXml" Target="../ink/ink3.xml"/><Relationship Id="rId5" Type="http://schemas.openxmlformats.org/officeDocument/2006/relationships/image" Target="../media/image6.png"/><Relationship Id="rId4" Type="http://schemas.openxmlformats.org/officeDocument/2006/relationships/customXml" Target="../ink/ink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customXml" Target="../ink/ink4.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s://doi.org/10.1177/1550059420916634" TargetMode="External"/><Relationship Id="rId2" Type="http://schemas.openxmlformats.org/officeDocument/2006/relationships/hyperlink" Target="https://doi.org/" TargetMode="External"/><Relationship Id="rId1" Type="http://schemas.openxmlformats.org/officeDocument/2006/relationships/slideLayout" Target="../slideLayouts/slideLayout7.xml"/><Relationship Id="rId4" Type="http://schemas.openxmlformats.org/officeDocument/2006/relationships/hyperlink" Target="https://doi.org/10.1080/87565641.2011.614663" TargetMode="External"/></Relationships>
</file>

<file path=ppt/slides/_rels/slide25.xml.rels><?xml version="1.0" encoding="UTF-8" standalone="yes"?>
<Relationships xmlns="http://schemas.openxmlformats.org/package/2006/relationships"><Relationship Id="rId2" Type="http://schemas.openxmlformats.org/officeDocument/2006/relationships/hyperlink" Target="https://doi.org/10.1016/j"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6.xml"/><Relationship Id="rId4" Type="http://schemas.openxmlformats.org/officeDocument/2006/relationships/image" Target="../media/image2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40A554-0A24-98AB-BB7B-CD2E13484846}"/>
              </a:ext>
            </a:extLst>
          </p:cNvPr>
          <p:cNvPicPr>
            <a:picLocks noChangeAspect="1"/>
          </p:cNvPicPr>
          <p:nvPr/>
        </p:nvPicPr>
        <p:blipFill>
          <a:blip r:embed="rId2"/>
          <a:stretch>
            <a:fillRect/>
          </a:stretch>
        </p:blipFill>
        <p:spPr>
          <a:xfrm>
            <a:off x="5608169" y="543184"/>
            <a:ext cx="365248" cy="445079"/>
          </a:xfrm>
          <a:prstGeom prst="rect">
            <a:avLst/>
          </a:prstGeom>
        </p:spPr>
      </p:pic>
      <p:sp>
        <p:nvSpPr>
          <p:cNvPr id="5" name="TextBox 4">
            <a:extLst>
              <a:ext uri="{FF2B5EF4-FFF2-40B4-BE49-F238E27FC236}">
                <a16:creationId xmlns:a16="http://schemas.microsoft.com/office/drawing/2014/main" id="{774E6B8B-E04A-693F-8AF5-147E6B4622FC}"/>
              </a:ext>
            </a:extLst>
          </p:cNvPr>
          <p:cNvSpPr txBox="1"/>
          <p:nvPr/>
        </p:nvSpPr>
        <p:spPr>
          <a:xfrm>
            <a:off x="3136350" y="910391"/>
            <a:ext cx="6890301" cy="738664"/>
          </a:xfrm>
          <a:prstGeom prst="rect">
            <a:avLst/>
          </a:prstGeom>
          <a:noFill/>
        </p:spPr>
        <p:txBody>
          <a:bodyPr wrap="square">
            <a:spAutoFit/>
          </a:bodyPr>
          <a:lstStyle/>
          <a:p>
            <a:r>
              <a:rPr lang="en-IN" sz="2400"/>
              <a:t>Government Engineering College, Palakkad</a:t>
            </a:r>
            <a:r>
              <a:rPr lang="en-IN"/>
              <a:t>​</a:t>
            </a:r>
          </a:p>
          <a:p>
            <a:r>
              <a:rPr lang="en-IN"/>
              <a:t>​</a:t>
            </a:r>
          </a:p>
        </p:txBody>
      </p:sp>
      <p:pic>
        <p:nvPicPr>
          <p:cNvPr id="6" name="Picture 4">
            <a:extLst>
              <a:ext uri="{FF2B5EF4-FFF2-40B4-BE49-F238E27FC236}">
                <a16:creationId xmlns:a16="http://schemas.microsoft.com/office/drawing/2014/main" id="{D5AB43CA-59E4-98E2-0558-DD4C5E6AF6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5367" y="1438249"/>
            <a:ext cx="767385" cy="56039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D022580-BF07-11D0-09E4-52C834617EE9}"/>
              </a:ext>
            </a:extLst>
          </p:cNvPr>
          <p:cNvSpPr txBox="1"/>
          <p:nvPr/>
        </p:nvSpPr>
        <p:spPr>
          <a:xfrm>
            <a:off x="3126448" y="2090671"/>
            <a:ext cx="5104940" cy="646331"/>
          </a:xfrm>
          <a:prstGeom prst="rect">
            <a:avLst/>
          </a:prstGeom>
          <a:noFill/>
        </p:spPr>
        <p:txBody>
          <a:bodyPr wrap="square" lIns="91440" tIns="45720" rIns="91440" bIns="45720" anchor="t">
            <a:spAutoFit/>
          </a:bodyPr>
          <a:lstStyle/>
          <a:p>
            <a:pPr algn="ctr"/>
            <a:r>
              <a:rPr lang="en-US">
                <a:solidFill>
                  <a:srgbClr val="000000"/>
                </a:solidFill>
                <a:latin typeface="Roboto Condensed"/>
                <a:ea typeface="Roboto Condensed"/>
                <a:cs typeface="Roboto Condensed"/>
              </a:rPr>
              <a:t>    </a:t>
            </a:r>
            <a:r>
              <a:rPr lang="en-US" b="0" i="0" u="none" strike="noStrike">
                <a:solidFill>
                  <a:srgbClr val="000000"/>
                </a:solidFill>
                <a:effectLst/>
                <a:latin typeface="Roboto Condensed"/>
                <a:ea typeface="Roboto Condensed"/>
                <a:cs typeface="Roboto Condensed"/>
              </a:rPr>
              <a:t> Department of</a:t>
            </a:r>
            <a:r>
              <a:rPr lang="en-US" b="0" i="0">
                <a:solidFill>
                  <a:srgbClr val="000000"/>
                </a:solidFill>
                <a:effectLst/>
                <a:latin typeface="Roboto Condensed"/>
                <a:ea typeface="Roboto Condensed"/>
                <a:cs typeface="Roboto Condensed"/>
              </a:rPr>
              <a:t>​</a:t>
            </a:r>
            <a:br>
              <a:rPr lang="en-US" b="0" i="0">
                <a:effectLst/>
                <a:latin typeface="Roboto Condensed" panose="02000000000000000000" pitchFamily="2" charset="0"/>
              </a:rPr>
            </a:br>
            <a:r>
              <a:rPr lang="en-US" b="0" i="0" u="none" strike="noStrike">
                <a:solidFill>
                  <a:srgbClr val="000000"/>
                </a:solidFill>
                <a:effectLst/>
                <a:latin typeface="Roboto Condensed"/>
                <a:ea typeface="Roboto Condensed"/>
                <a:cs typeface="Roboto Condensed"/>
              </a:rPr>
              <a:t>    Electronics and Communication Engineering</a:t>
            </a:r>
            <a:endParaRPr lang="en-IN">
              <a:latin typeface="Roboto Condensed"/>
              <a:ea typeface="Roboto Condensed"/>
              <a:cs typeface="Roboto Condensed"/>
            </a:endParaRPr>
          </a:p>
        </p:txBody>
      </p:sp>
      <p:sp>
        <p:nvSpPr>
          <p:cNvPr id="8" name="TextBox 7">
            <a:extLst>
              <a:ext uri="{FF2B5EF4-FFF2-40B4-BE49-F238E27FC236}">
                <a16:creationId xmlns:a16="http://schemas.microsoft.com/office/drawing/2014/main" id="{07CB20AC-3B28-9B7B-7D9C-CD957693835D}"/>
              </a:ext>
            </a:extLst>
          </p:cNvPr>
          <p:cNvSpPr txBox="1"/>
          <p:nvPr/>
        </p:nvSpPr>
        <p:spPr>
          <a:xfrm>
            <a:off x="959251" y="2891834"/>
            <a:ext cx="10429425" cy="1077218"/>
          </a:xfrm>
          <a:prstGeom prst="rect">
            <a:avLst/>
          </a:prstGeom>
          <a:noFill/>
        </p:spPr>
        <p:txBody>
          <a:bodyPr wrap="square" lIns="91440" tIns="45720" rIns="91440" bIns="45720" anchor="t">
            <a:spAutoFit/>
          </a:bodyPr>
          <a:lstStyle/>
          <a:p>
            <a:pPr algn="ctr"/>
            <a:r>
              <a:rPr lang="en-IN" sz="3200" b="1">
                <a:solidFill>
                  <a:schemeClr val="accent1"/>
                </a:solidFill>
                <a:ea typeface="+mn-lt"/>
                <a:cs typeface="+mn-lt"/>
              </a:rPr>
              <a:t>CLASSIFICATION OF AUTISM AND  ADHD USING EEG BASED ON DEEP LEARNING</a:t>
            </a:r>
            <a:endParaRPr lang="en-US" b="1">
              <a:solidFill>
                <a:schemeClr val="accent1"/>
              </a:solidFill>
            </a:endParaRPr>
          </a:p>
        </p:txBody>
      </p:sp>
      <p:sp>
        <p:nvSpPr>
          <p:cNvPr id="9" name="TextBox 8">
            <a:extLst>
              <a:ext uri="{FF2B5EF4-FFF2-40B4-BE49-F238E27FC236}">
                <a16:creationId xmlns:a16="http://schemas.microsoft.com/office/drawing/2014/main" id="{8F59D3D4-C3AF-E243-B1C7-C0DA3E81C1E9}"/>
              </a:ext>
            </a:extLst>
          </p:cNvPr>
          <p:cNvSpPr txBox="1"/>
          <p:nvPr/>
        </p:nvSpPr>
        <p:spPr>
          <a:xfrm>
            <a:off x="9437398" y="4974308"/>
            <a:ext cx="1364146" cy="1200329"/>
          </a:xfrm>
          <a:prstGeom prst="rect">
            <a:avLst/>
          </a:prstGeom>
          <a:noFill/>
        </p:spPr>
        <p:txBody>
          <a:bodyPr wrap="square">
            <a:spAutoFit/>
          </a:bodyPr>
          <a:lstStyle/>
          <a:p>
            <a:r>
              <a:rPr lang="en-IN"/>
              <a:t>Arun J Dev</a:t>
            </a:r>
          </a:p>
          <a:p>
            <a:r>
              <a:rPr lang="en-IN"/>
              <a:t>Femina N</a:t>
            </a:r>
          </a:p>
          <a:p>
            <a:r>
              <a:rPr lang="en-IN"/>
              <a:t>Nikhil K J</a:t>
            </a:r>
          </a:p>
          <a:p>
            <a:r>
              <a:rPr lang="en-IN"/>
              <a:t>Chithira M</a:t>
            </a:r>
          </a:p>
        </p:txBody>
      </p:sp>
      <p:sp>
        <p:nvSpPr>
          <p:cNvPr id="10" name="TextBox 9">
            <a:extLst>
              <a:ext uri="{FF2B5EF4-FFF2-40B4-BE49-F238E27FC236}">
                <a16:creationId xmlns:a16="http://schemas.microsoft.com/office/drawing/2014/main" id="{E17B1CC9-2F77-7412-B7DD-008F86134059}"/>
              </a:ext>
            </a:extLst>
          </p:cNvPr>
          <p:cNvSpPr txBox="1"/>
          <p:nvPr/>
        </p:nvSpPr>
        <p:spPr>
          <a:xfrm>
            <a:off x="507277" y="4366360"/>
            <a:ext cx="2755468" cy="369332"/>
          </a:xfrm>
          <a:prstGeom prst="rect">
            <a:avLst/>
          </a:prstGeom>
          <a:noFill/>
        </p:spPr>
        <p:txBody>
          <a:bodyPr wrap="square" lIns="91440" tIns="45720" rIns="91440" bIns="45720" anchor="t">
            <a:spAutoFit/>
          </a:bodyPr>
          <a:lstStyle/>
          <a:p>
            <a:r>
              <a:rPr lang="en-US"/>
              <a:t>PROJECT GUIDE:</a:t>
            </a:r>
          </a:p>
        </p:txBody>
      </p:sp>
      <p:sp>
        <p:nvSpPr>
          <p:cNvPr id="11" name="TextBox 10">
            <a:extLst>
              <a:ext uri="{FF2B5EF4-FFF2-40B4-BE49-F238E27FC236}">
                <a16:creationId xmlns:a16="http://schemas.microsoft.com/office/drawing/2014/main" id="{E8FB20F5-1E11-13D1-7151-910D8C6AC06C}"/>
              </a:ext>
            </a:extLst>
          </p:cNvPr>
          <p:cNvSpPr txBox="1"/>
          <p:nvPr/>
        </p:nvSpPr>
        <p:spPr>
          <a:xfrm>
            <a:off x="9408400" y="4528113"/>
            <a:ext cx="2252658" cy="646331"/>
          </a:xfrm>
          <a:prstGeom prst="rect">
            <a:avLst/>
          </a:prstGeom>
          <a:noFill/>
        </p:spPr>
        <p:txBody>
          <a:bodyPr wrap="square" lIns="91440" tIns="45720" rIns="91440" bIns="45720" rtlCol="0" anchor="t">
            <a:spAutoFit/>
          </a:bodyPr>
          <a:lstStyle/>
          <a:p>
            <a:r>
              <a:rPr lang="en-IN"/>
              <a:t>GROUP MEMBERS:</a:t>
            </a:r>
          </a:p>
          <a:p>
            <a:endParaRPr lang="en-IN"/>
          </a:p>
        </p:txBody>
      </p:sp>
      <p:sp>
        <p:nvSpPr>
          <p:cNvPr id="12" name="TextBox 11">
            <a:extLst>
              <a:ext uri="{FF2B5EF4-FFF2-40B4-BE49-F238E27FC236}">
                <a16:creationId xmlns:a16="http://schemas.microsoft.com/office/drawing/2014/main" id="{15311356-0A33-95B5-D753-D680CA84DEB6}"/>
              </a:ext>
            </a:extLst>
          </p:cNvPr>
          <p:cNvSpPr txBox="1"/>
          <p:nvPr/>
        </p:nvSpPr>
        <p:spPr>
          <a:xfrm>
            <a:off x="3655696" y="78828"/>
            <a:ext cx="5056809" cy="400110"/>
          </a:xfrm>
          <a:prstGeom prst="rect">
            <a:avLst/>
          </a:prstGeom>
          <a:noFill/>
        </p:spPr>
        <p:txBody>
          <a:bodyPr wrap="square" lIns="91440" tIns="45720" rIns="91440" bIns="45720" rtlCol="0" anchor="t">
            <a:spAutoFit/>
          </a:bodyPr>
          <a:lstStyle/>
          <a:p>
            <a:r>
              <a:rPr lang="en-IN" sz="2000" b="1"/>
              <a:t>APJ Abdul Kalam Technological  University</a:t>
            </a:r>
          </a:p>
        </p:txBody>
      </p:sp>
      <p:sp>
        <p:nvSpPr>
          <p:cNvPr id="13" name="Slide Number Placeholder 1">
            <a:extLst>
              <a:ext uri="{FF2B5EF4-FFF2-40B4-BE49-F238E27FC236}">
                <a16:creationId xmlns:a16="http://schemas.microsoft.com/office/drawing/2014/main" id="{5A6B18E1-4EB2-A76B-1503-B02421886A32}"/>
              </a:ext>
            </a:extLst>
          </p:cNvPr>
          <p:cNvSpPr>
            <a:spLocks noGrp="1"/>
          </p:cNvSpPr>
          <p:nvPr>
            <p:ph type="sldNum" sz="quarter" idx="12"/>
          </p:nvPr>
        </p:nvSpPr>
        <p:spPr>
          <a:xfrm>
            <a:off x="8610600" y="6356350"/>
            <a:ext cx="2743200" cy="365125"/>
          </a:xfrm>
        </p:spPr>
        <p:txBody>
          <a:bodyPr/>
          <a:lstStyle/>
          <a:p>
            <a:fld id="{061A49D2-1CB2-4C7A-A8AA-4E17FE1E6BC7}" type="slidenum">
              <a:rPr lang="en-IN" dirty="0" smtClean="0"/>
              <a:t>1</a:t>
            </a:fld>
            <a:endParaRPr lang="en-GB"/>
          </a:p>
        </p:txBody>
      </p:sp>
      <p:sp>
        <p:nvSpPr>
          <p:cNvPr id="14" name="TextBox 13">
            <a:extLst>
              <a:ext uri="{FF2B5EF4-FFF2-40B4-BE49-F238E27FC236}">
                <a16:creationId xmlns:a16="http://schemas.microsoft.com/office/drawing/2014/main" id="{5CD7C3D0-C6CA-3A94-275D-DBF0AE3DD83C}"/>
              </a:ext>
            </a:extLst>
          </p:cNvPr>
          <p:cNvSpPr txBox="1"/>
          <p:nvPr/>
        </p:nvSpPr>
        <p:spPr>
          <a:xfrm>
            <a:off x="523297" y="4819937"/>
            <a:ext cx="253163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Assistant Professor</a:t>
            </a:r>
          </a:p>
          <a:p>
            <a:r>
              <a:rPr lang="en-US">
                <a:ea typeface="+mn-lt"/>
                <a:cs typeface="+mn-lt"/>
              </a:rPr>
              <a:t>Dr. Jayadevan R</a:t>
            </a:r>
          </a:p>
          <a:p>
            <a:pPr algn="l"/>
            <a:endParaRPr lang="en-US">
              <a:cs typeface="Calibri"/>
            </a:endParaRPr>
          </a:p>
        </p:txBody>
      </p:sp>
    </p:spTree>
    <p:extLst>
      <p:ext uri="{BB962C8B-B14F-4D97-AF65-F5344CB8AC3E}">
        <p14:creationId xmlns:p14="http://schemas.microsoft.com/office/powerpoint/2010/main" val="1350906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13485-4AC2-04E3-9AA7-62A6D3A9203F}"/>
              </a:ext>
            </a:extLst>
          </p:cNvPr>
          <p:cNvSpPr>
            <a:spLocks noGrp="1"/>
          </p:cNvSpPr>
          <p:nvPr/>
        </p:nvSpPr>
        <p:spPr>
          <a:xfrm>
            <a:off x="604520" y="7048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atin typeface="Calibri"/>
                <a:cs typeface="Arial"/>
              </a:rPr>
              <a:t>DEEP LEARNING</a:t>
            </a:r>
          </a:p>
        </p:txBody>
      </p:sp>
      <p:sp>
        <p:nvSpPr>
          <p:cNvPr id="3" name="TextBox 2">
            <a:extLst>
              <a:ext uri="{FF2B5EF4-FFF2-40B4-BE49-F238E27FC236}">
                <a16:creationId xmlns:a16="http://schemas.microsoft.com/office/drawing/2014/main" id="{ED0BAE94-C9DA-A900-D0C7-43B48FE428F6}"/>
              </a:ext>
            </a:extLst>
          </p:cNvPr>
          <p:cNvSpPr txBox="1"/>
          <p:nvPr/>
        </p:nvSpPr>
        <p:spPr>
          <a:xfrm>
            <a:off x="599528" y="985920"/>
            <a:ext cx="7280868" cy="4401205"/>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a:latin typeface="Arial"/>
                <a:ea typeface="+mn-lt"/>
                <a:cs typeface="+mn-lt"/>
              </a:rPr>
              <a:t>A machine learning technique that teaches computers to do what comes naturally to humans: learn by example.</a:t>
            </a:r>
            <a:endParaRPr lang="en-US" sz="2000" b="0" i="0" u="none" strike="noStrike" baseline="0">
              <a:latin typeface="Arial"/>
              <a:cs typeface="Arial"/>
            </a:endParaRPr>
          </a:p>
          <a:p>
            <a:pPr marL="285750" indent="-285750">
              <a:buFont typeface="Arial" panose="020B0604020202020204" pitchFamily="34" charset="0"/>
              <a:buChar char="•"/>
            </a:pPr>
            <a:endParaRPr lang="en-IN" sz="20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a:latin typeface="Arial"/>
                <a:ea typeface="+mn-lt"/>
                <a:cs typeface="+mn-lt"/>
              </a:rPr>
              <a:t>Computer model learns to perform classification tasks directly </a:t>
            </a:r>
            <a:r>
              <a:rPr lang="en-US" sz="2000" b="0" i="0" u="none" strike="noStrike" baseline="0">
                <a:latin typeface="Arial"/>
                <a:ea typeface="+mn-lt"/>
                <a:cs typeface="+mn-lt"/>
              </a:rPr>
              <a:t>from </a:t>
            </a:r>
            <a:r>
              <a:rPr lang="en-US" sz="2000">
                <a:latin typeface="Arial"/>
                <a:ea typeface="+mn-lt"/>
                <a:cs typeface="+mn-lt"/>
              </a:rPr>
              <a:t>images, text, or sound</a:t>
            </a:r>
            <a:r>
              <a:rPr lang="en-US" sz="2000" b="0" i="0" u="none" strike="noStrike" baseline="0">
                <a:latin typeface="Arial"/>
                <a:ea typeface="+mn-lt"/>
                <a:cs typeface="+mn-lt"/>
              </a:rPr>
              <a:t>.</a:t>
            </a:r>
            <a:r>
              <a:rPr lang="en-US" sz="2000">
                <a:latin typeface="Arial"/>
                <a:ea typeface="+mn-lt"/>
                <a:cs typeface="+mn-lt"/>
              </a:rPr>
              <a:t> </a:t>
            </a:r>
            <a:endParaRPr lang="en-US" sz="2000" b="0" i="0" u="none" strike="noStrike" baseline="0">
              <a:latin typeface="Arial"/>
              <a:ea typeface="+mn-lt"/>
              <a:cs typeface="+mn-lt"/>
            </a:endParaRPr>
          </a:p>
          <a:p>
            <a:pPr marL="285750" indent="-285750">
              <a:buFont typeface="Arial" panose="020B0604020202020204" pitchFamily="34" charset="0"/>
              <a:buChar char="•"/>
            </a:pPr>
            <a:endParaRPr lang="en-IN" sz="2000" b="0" i="0" u="none" strike="noStrike" baseline="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a:latin typeface="Arial"/>
                <a:ea typeface="+mn-lt"/>
                <a:cs typeface="+mn-lt"/>
              </a:rPr>
              <a:t>Most deep learning methods use neural </a:t>
            </a:r>
            <a:r>
              <a:rPr lang="en-IN" sz="2000">
                <a:latin typeface="Arial"/>
                <a:ea typeface="+mn-lt"/>
                <a:cs typeface="Calibri"/>
              </a:rPr>
              <a:t>network</a:t>
            </a:r>
            <a:r>
              <a:rPr lang="en-IN" sz="2000">
                <a:latin typeface="Arial"/>
                <a:ea typeface="+mn-lt"/>
                <a:cs typeface="+mn-lt"/>
              </a:rPr>
              <a:t> architectures.</a:t>
            </a:r>
            <a:endParaRPr lang="en-IN" sz="2000">
              <a:latin typeface="Arial"/>
              <a:cs typeface="Arial"/>
            </a:endParaRPr>
          </a:p>
          <a:p>
            <a:pPr marL="285750" indent="-285750">
              <a:buFont typeface="Arial" panose="020B0604020202020204" pitchFamily="34" charset="0"/>
              <a:buChar char="•"/>
            </a:pPr>
            <a:endParaRPr lang="en-IN" sz="20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0" i="0" u="none" strike="noStrike" baseline="0">
                <a:latin typeface="Arial"/>
                <a:cs typeface="Arial"/>
              </a:rPr>
              <a:t>Given enough amount of </a:t>
            </a:r>
            <a:r>
              <a:rPr lang="en-US" sz="2000" b="0" i="0" u="none" strike="noStrike" baseline="0">
                <a:latin typeface="Arial"/>
                <a:cs typeface="Arial"/>
              </a:rPr>
              <a:t>Training samples, neural networks can classify most of the </a:t>
            </a:r>
            <a:r>
              <a:rPr lang="en-IN" sz="2000" b="0" i="0" u="none" strike="noStrike" baseline="0">
                <a:latin typeface="Arial"/>
                <a:cs typeface="Arial"/>
              </a:rPr>
              <a:t>complex relationships.</a:t>
            </a:r>
            <a:endParaRPr lang="en-IN" sz="2000" b="0" i="0" u="none" strike="noStrike" baseline="0">
              <a:solidFill>
                <a:srgbClr val="000000"/>
              </a:solidFill>
              <a:latin typeface="Arial"/>
              <a:cs typeface="Arial"/>
            </a:endParaRPr>
          </a:p>
          <a:p>
            <a:pPr marL="285750" indent="-285750">
              <a:buFont typeface="Arial" panose="020B0604020202020204" pitchFamily="34" charset="0"/>
              <a:buChar char="•"/>
            </a:pPr>
            <a:endParaRPr lang="en-US" sz="2000"/>
          </a:p>
          <a:p>
            <a:pPr marL="285750" indent="-285750">
              <a:buFont typeface="Arial" panose="020B0604020202020204" pitchFamily="34" charset="0"/>
              <a:buChar char="•"/>
            </a:pPr>
            <a:endParaRPr lang="en-IN" sz="2000"/>
          </a:p>
        </p:txBody>
      </p:sp>
      <p:pic>
        <p:nvPicPr>
          <p:cNvPr id="4" name="Content Placeholder 4">
            <a:extLst>
              <a:ext uri="{FF2B5EF4-FFF2-40B4-BE49-F238E27FC236}">
                <a16:creationId xmlns:a16="http://schemas.microsoft.com/office/drawing/2014/main" id="{6D6B5BBE-E20D-07F4-A0AA-5A097C2CDCA6}"/>
              </a:ext>
            </a:extLst>
          </p:cNvPr>
          <p:cNvPicPr>
            <a:picLocks noGrp="1" noChangeAspect="1"/>
          </p:cNvPicPr>
          <p:nvPr/>
        </p:nvPicPr>
        <p:blipFill rotWithShape="1">
          <a:blip r:embed="rId2">
            <a:extLst>
              <a:ext uri="{28A0092B-C50C-407E-A947-70E740481C1C}">
                <a14:useLocalDpi xmlns:a14="http://schemas.microsoft.com/office/drawing/2010/main" val="0"/>
              </a:ext>
            </a:extLst>
          </a:blip>
          <a:srcRect l="4635" r="4385" b="5815"/>
          <a:stretch/>
        </p:blipFill>
        <p:spPr>
          <a:xfrm>
            <a:off x="7839357" y="1478708"/>
            <a:ext cx="4088483" cy="2511081"/>
          </a:xfrm>
          <a:prstGeom prst="rect">
            <a:avLst/>
          </a:prstGeom>
        </p:spPr>
      </p:pic>
      <p:sp>
        <p:nvSpPr>
          <p:cNvPr id="5" name="Slide Number Placeholder 2">
            <a:extLst>
              <a:ext uri="{FF2B5EF4-FFF2-40B4-BE49-F238E27FC236}">
                <a16:creationId xmlns:a16="http://schemas.microsoft.com/office/drawing/2014/main" id="{332894D8-5566-8683-A4F6-F4C673ADE93E}"/>
              </a:ext>
            </a:extLst>
          </p:cNvPr>
          <p:cNvSpPr>
            <a:spLocks noGrp="1"/>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61A49D2-1CB2-4C7A-A8AA-4E17FE1E6BC7}" type="slidenum">
              <a:rPr lang="en-IN" smtClean="0"/>
              <a:pPr/>
              <a:t>10</a:t>
            </a:fld>
            <a:endParaRPr lang="en-GB"/>
          </a:p>
        </p:txBody>
      </p:sp>
      <p:sp>
        <p:nvSpPr>
          <p:cNvPr id="6" name="Slide Number Placeholder 5">
            <a:extLst>
              <a:ext uri="{FF2B5EF4-FFF2-40B4-BE49-F238E27FC236}">
                <a16:creationId xmlns:a16="http://schemas.microsoft.com/office/drawing/2014/main" id="{F3CDCAF0-7B59-A323-EF10-95070884CC61}"/>
              </a:ext>
            </a:extLst>
          </p:cNvPr>
          <p:cNvSpPr>
            <a:spLocks noGrp="1"/>
          </p:cNvSpPr>
          <p:nvPr>
            <p:ph type="sldNum" sz="quarter" idx="12"/>
          </p:nvPr>
        </p:nvSpPr>
        <p:spPr/>
        <p:txBody>
          <a:bodyPr/>
          <a:lstStyle/>
          <a:p>
            <a:fld id="{34454CAE-325D-42BB-AD0A-0D0D0BF57EC3}" type="slidenum">
              <a:rPr lang="en-IN" smtClean="0"/>
              <a:t>10</a:t>
            </a:fld>
            <a:endParaRPr lang="en-US"/>
          </a:p>
        </p:txBody>
      </p:sp>
    </p:spTree>
    <p:extLst>
      <p:ext uri="{BB962C8B-B14F-4D97-AF65-F5344CB8AC3E}">
        <p14:creationId xmlns:p14="http://schemas.microsoft.com/office/powerpoint/2010/main" val="1148331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D5EEE-C98C-6B08-1196-7E2CFC1023B8}"/>
              </a:ext>
            </a:extLst>
          </p:cNvPr>
          <p:cNvSpPr>
            <a:spLocks noGrp="1"/>
          </p:cNvSpPr>
          <p:nvPr>
            <p:ph type="title"/>
          </p:nvPr>
        </p:nvSpPr>
        <p:spPr>
          <a:xfrm>
            <a:off x="604520" y="40005"/>
            <a:ext cx="10515600" cy="1325563"/>
          </a:xfrm>
        </p:spPr>
        <p:txBody>
          <a:bodyPr>
            <a:normAutofit/>
          </a:bodyPr>
          <a:lstStyle/>
          <a:p>
            <a:r>
              <a:rPr lang="en-IN">
                <a:latin typeface="Calibri"/>
                <a:cs typeface="Calibri Light"/>
              </a:rPr>
              <a:t>METHODOLOGY</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7F4392EE-784F-7A9E-A143-A39B7AE6E4F4}"/>
                  </a:ext>
                </a:extLst>
              </p14:cNvPr>
              <p14:cNvContentPartPr/>
              <p14:nvPr/>
            </p14:nvContentPartPr>
            <p14:xfrm>
              <a:off x="3771900" y="1719943"/>
              <a:ext cx="16328" cy="16328"/>
            </p14:xfrm>
          </p:contentPart>
        </mc:Choice>
        <mc:Fallback xmlns="">
          <p:pic>
            <p:nvPicPr>
              <p:cNvPr id="4" name="Ink 3">
                <a:extLst>
                  <a:ext uri="{FF2B5EF4-FFF2-40B4-BE49-F238E27FC236}">
                    <a16:creationId xmlns:a16="http://schemas.microsoft.com/office/drawing/2014/main" id="{7F4392EE-784F-7A9E-A143-A39B7AE6E4F4}"/>
                  </a:ext>
                </a:extLst>
              </p:cNvPr>
              <p:cNvPicPr/>
              <p:nvPr/>
            </p:nvPicPr>
            <p:blipFill>
              <a:blip r:embed="rId3"/>
              <a:stretch>
                <a:fillRect/>
              </a:stretch>
            </p:blipFill>
            <p:spPr>
              <a:xfrm>
                <a:off x="2955500" y="903543"/>
                <a:ext cx="1632800" cy="1632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437A1AFB-1E05-89EE-6623-0B4F929BDC67}"/>
                  </a:ext>
                </a:extLst>
              </p14:cNvPr>
              <p14:cNvContentPartPr/>
              <p14:nvPr/>
            </p14:nvContentPartPr>
            <p14:xfrm>
              <a:off x="931869" y="1360714"/>
              <a:ext cx="120642" cy="1753422"/>
            </p14:xfrm>
          </p:contentPart>
        </mc:Choice>
        <mc:Fallback xmlns="">
          <p:pic>
            <p:nvPicPr>
              <p:cNvPr id="5" name="Ink 4">
                <a:extLst>
                  <a:ext uri="{FF2B5EF4-FFF2-40B4-BE49-F238E27FC236}">
                    <a16:creationId xmlns:a16="http://schemas.microsoft.com/office/drawing/2014/main" id="{437A1AFB-1E05-89EE-6623-0B4F929BDC67}"/>
                  </a:ext>
                </a:extLst>
              </p:cNvPr>
              <p:cNvPicPr/>
              <p:nvPr/>
            </p:nvPicPr>
            <p:blipFill>
              <a:blip r:embed="rId5"/>
              <a:stretch>
                <a:fillRect/>
              </a:stretch>
            </p:blipFill>
            <p:spPr>
              <a:xfrm>
                <a:off x="913916" y="1342715"/>
                <a:ext cx="156188" cy="1789059"/>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FD472763-0768-3CBC-BB3E-BD95665F5CB0}"/>
                  </a:ext>
                </a:extLst>
              </p14:cNvPr>
              <p14:cNvContentPartPr/>
              <p14:nvPr/>
            </p14:nvContentPartPr>
            <p14:xfrm>
              <a:off x="723900" y="1513114"/>
              <a:ext cx="16328" cy="194744"/>
            </p14:xfrm>
          </p:contentPart>
        </mc:Choice>
        <mc:Fallback xmlns="">
          <p:pic>
            <p:nvPicPr>
              <p:cNvPr id="6" name="Ink 5">
                <a:extLst>
                  <a:ext uri="{FF2B5EF4-FFF2-40B4-BE49-F238E27FC236}">
                    <a16:creationId xmlns:a16="http://schemas.microsoft.com/office/drawing/2014/main" id="{FD472763-0768-3CBC-BB3E-BD95665F5CB0}"/>
                  </a:ext>
                </a:extLst>
              </p:cNvPr>
              <p:cNvPicPr/>
              <p:nvPr/>
            </p:nvPicPr>
            <p:blipFill>
              <a:blip r:embed="rId7"/>
              <a:stretch>
                <a:fillRect/>
              </a:stretch>
            </p:blipFill>
            <p:spPr>
              <a:xfrm>
                <a:off x="-92500" y="1495149"/>
                <a:ext cx="1632800" cy="230315"/>
              </a:xfrm>
              <a:prstGeom prst="rect">
                <a:avLst/>
              </a:prstGeom>
            </p:spPr>
          </p:pic>
        </mc:Fallback>
      </mc:AlternateContent>
      <p:sp>
        <p:nvSpPr>
          <p:cNvPr id="7" name="Slide Number Placeholder 6">
            <a:extLst>
              <a:ext uri="{FF2B5EF4-FFF2-40B4-BE49-F238E27FC236}">
                <a16:creationId xmlns:a16="http://schemas.microsoft.com/office/drawing/2014/main" id="{6E375346-3348-39F0-04B7-EA4F97497DD8}"/>
              </a:ext>
            </a:extLst>
          </p:cNvPr>
          <p:cNvSpPr>
            <a:spLocks noGrp="1"/>
          </p:cNvSpPr>
          <p:nvPr>
            <p:ph type="sldNum" sz="quarter" idx="12"/>
          </p:nvPr>
        </p:nvSpPr>
        <p:spPr/>
        <p:txBody>
          <a:bodyPr/>
          <a:lstStyle/>
          <a:p>
            <a:fld id="{34454CAE-325D-42BB-AD0A-0D0D0BF57EC3}" type="slidenum">
              <a:rPr lang="en-IN" smtClean="0"/>
              <a:t>11</a:t>
            </a:fld>
            <a:endParaRPr lang="en-US"/>
          </a:p>
        </p:txBody>
      </p:sp>
      <p:pic>
        <p:nvPicPr>
          <p:cNvPr id="8" name="Picture 8">
            <a:extLst>
              <a:ext uri="{FF2B5EF4-FFF2-40B4-BE49-F238E27FC236}">
                <a16:creationId xmlns:a16="http://schemas.microsoft.com/office/drawing/2014/main" id="{91AB7ED3-8CE4-BD2C-67F3-38EBD28191E7}"/>
              </a:ext>
            </a:extLst>
          </p:cNvPr>
          <p:cNvPicPr>
            <a:picLocks noChangeAspect="1"/>
          </p:cNvPicPr>
          <p:nvPr/>
        </p:nvPicPr>
        <p:blipFill>
          <a:blip r:embed="rId8"/>
          <a:stretch>
            <a:fillRect/>
          </a:stretch>
        </p:blipFill>
        <p:spPr>
          <a:xfrm>
            <a:off x="1102429" y="1153866"/>
            <a:ext cx="9522029" cy="5252895"/>
          </a:xfrm>
          <a:prstGeom prst="rect">
            <a:avLst/>
          </a:prstGeom>
        </p:spPr>
      </p:pic>
    </p:spTree>
    <p:extLst>
      <p:ext uri="{BB962C8B-B14F-4D97-AF65-F5344CB8AC3E}">
        <p14:creationId xmlns:p14="http://schemas.microsoft.com/office/powerpoint/2010/main" val="3338582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79833-0088-9C3C-9990-9B7DB31429B7}"/>
              </a:ext>
            </a:extLst>
          </p:cNvPr>
          <p:cNvSpPr>
            <a:spLocks noGrp="1"/>
          </p:cNvSpPr>
          <p:nvPr>
            <p:ph type="title"/>
          </p:nvPr>
        </p:nvSpPr>
        <p:spPr>
          <a:xfrm>
            <a:off x="507176" y="3618"/>
            <a:ext cx="10515600" cy="1325563"/>
          </a:xfrm>
        </p:spPr>
        <p:txBody>
          <a:bodyPr/>
          <a:lstStyle/>
          <a:p>
            <a:r>
              <a:rPr lang="en-US">
                <a:latin typeface="Calibri"/>
                <a:cs typeface="Calibri"/>
              </a:rPr>
              <a:t>PRE-PROCESSING</a:t>
            </a:r>
            <a:endParaRPr lang="en-IN">
              <a:latin typeface="Calibri"/>
              <a:cs typeface="Calibri"/>
            </a:endParaRPr>
          </a:p>
        </p:txBody>
      </p:sp>
      <p:sp>
        <p:nvSpPr>
          <p:cNvPr id="6" name="TextBox 5">
            <a:extLst>
              <a:ext uri="{FF2B5EF4-FFF2-40B4-BE49-F238E27FC236}">
                <a16:creationId xmlns:a16="http://schemas.microsoft.com/office/drawing/2014/main" id="{E05B8C65-2AED-8306-9119-2D97BC43B4E0}"/>
              </a:ext>
            </a:extLst>
          </p:cNvPr>
          <p:cNvSpPr txBox="1"/>
          <p:nvPr/>
        </p:nvSpPr>
        <p:spPr>
          <a:xfrm>
            <a:off x="503699" y="957735"/>
            <a:ext cx="7266010" cy="2862322"/>
          </a:xfrm>
          <a:prstGeom prst="rect">
            <a:avLst/>
          </a:prstGeom>
          <a:noFill/>
        </p:spPr>
        <p:txBody>
          <a:bodyPr wrap="square" lIns="91440" tIns="45720" rIns="91440" bIns="45720" anchor="t">
            <a:spAutoFit/>
          </a:bodyPr>
          <a:lstStyle/>
          <a:p>
            <a:endParaRPr lang="en-US" sz="2000">
              <a:latin typeface="Arial" panose="020B0604020202020204" pitchFamily="34" charset="0"/>
              <a:cs typeface="Arial" panose="020B0604020202020204" pitchFamily="34" charset="0"/>
            </a:endParaRPr>
          </a:p>
          <a:p>
            <a:pPr algn="just">
              <a:buFont typeface="Arial"/>
              <a:buChar char="•"/>
            </a:pPr>
            <a:r>
              <a:rPr lang="en-US" sz="2000">
                <a:latin typeface="Arial"/>
                <a:ea typeface="+mn-lt"/>
                <a:cs typeface="+mn-lt"/>
              </a:rPr>
              <a:t>Noise and artifacts can reduce EEG signal quality and impact   classification.</a:t>
            </a:r>
            <a:endParaRPr lang="en-US" sz="2000">
              <a:latin typeface="Arial"/>
              <a:cs typeface="Calibri"/>
            </a:endParaRPr>
          </a:p>
          <a:p>
            <a:pPr algn="just">
              <a:buFont typeface="Arial"/>
              <a:buChar char="•"/>
            </a:pPr>
            <a:endParaRPr lang="en-US" sz="2000">
              <a:latin typeface="Arial"/>
              <a:ea typeface="+mn-lt"/>
              <a:cs typeface="+mn-lt"/>
            </a:endParaRPr>
          </a:p>
          <a:p>
            <a:pPr algn="just">
              <a:buFont typeface="Arial"/>
              <a:buChar char="•"/>
            </a:pPr>
            <a:r>
              <a:rPr lang="en-US" sz="2000">
                <a:latin typeface="Arial"/>
                <a:ea typeface="+mn-lt"/>
                <a:cs typeface="+mn-lt"/>
              </a:rPr>
              <a:t>Makoto's pre-processing pipeline and the MNE Python will be used to address this.</a:t>
            </a:r>
            <a:endParaRPr lang="en-US" sz="2000">
              <a:latin typeface="Arial"/>
              <a:cs typeface="Arial"/>
            </a:endParaRPr>
          </a:p>
          <a:p>
            <a:pPr algn="just">
              <a:buFont typeface="Arial"/>
              <a:buChar char="•"/>
            </a:pPr>
            <a:endParaRPr lang="en-US" sz="2000">
              <a:latin typeface="Arial"/>
              <a:ea typeface="+mn-lt"/>
              <a:cs typeface="+mn-lt"/>
            </a:endParaRPr>
          </a:p>
          <a:p>
            <a:pPr algn="just">
              <a:buFont typeface="Arial"/>
              <a:buChar char="•"/>
            </a:pPr>
            <a:r>
              <a:rPr lang="en-US" sz="2000">
                <a:latin typeface="Arial"/>
                <a:ea typeface="+mn-lt"/>
                <a:cs typeface="+mn-lt"/>
              </a:rPr>
              <a:t>Pre-processing improves data quality, reduces noise, and saves time for more accurate analysis.</a:t>
            </a:r>
            <a:endParaRPr lang="en-US">
              <a:latin typeface="Calibri" panose="020F0502020204030204"/>
              <a:cs typeface="Calibri" panose="020F0502020204030204"/>
            </a:endParaRPr>
          </a:p>
        </p:txBody>
      </p:sp>
      <p:sp>
        <p:nvSpPr>
          <p:cNvPr id="3" name="Rectangle 2">
            <a:extLst>
              <a:ext uri="{FF2B5EF4-FFF2-40B4-BE49-F238E27FC236}">
                <a16:creationId xmlns:a16="http://schemas.microsoft.com/office/drawing/2014/main" id="{8402655F-0B93-6AB8-83D1-EB2537FEE4F2}"/>
              </a:ext>
            </a:extLst>
          </p:cNvPr>
          <p:cNvSpPr/>
          <p:nvPr/>
        </p:nvSpPr>
        <p:spPr>
          <a:xfrm>
            <a:off x="304902" y="4421835"/>
            <a:ext cx="11571409" cy="193126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457200" indent="-457200" algn="just">
              <a:buAutoNum type="arabicPeriod"/>
            </a:pPr>
            <a:r>
              <a:rPr lang="en-US" sz="2200">
                <a:ea typeface="+mn-lt"/>
                <a:cs typeface="+mn-lt"/>
              </a:rPr>
              <a:t>Apply a notch filter to remove powerline frequencies from the data.</a:t>
            </a:r>
            <a:endParaRPr lang="en-US" sz="2200">
              <a:cs typeface="Calibri" panose="020F0502020204030204"/>
            </a:endParaRPr>
          </a:p>
          <a:p>
            <a:pPr marL="457200" indent="-457200" algn="just">
              <a:buAutoNum type="arabicPeriod"/>
            </a:pPr>
            <a:r>
              <a:rPr lang="en-US" sz="2200">
                <a:ea typeface="+mn-lt"/>
                <a:cs typeface="+mn-lt"/>
              </a:rPr>
              <a:t>Apply a bandpass filter with a range of 0.3-60Hz to isolate frequencies of interest for the analysis.</a:t>
            </a:r>
            <a:endParaRPr lang="en-US">
              <a:cs typeface="Calibri" panose="020F0502020204030204"/>
            </a:endParaRPr>
          </a:p>
          <a:p>
            <a:pPr marL="457200" indent="-457200" algn="just">
              <a:buAutoNum type="arabicPeriod"/>
            </a:pPr>
            <a:r>
              <a:rPr lang="en-US" sz="2200">
                <a:ea typeface="+mn-lt"/>
                <a:cs typeface="+mn-lt"/>
              </a:rPr>
              <a:t>Re-referenced the data by converting the reference to average reference</a:t>
            </a:r>
            <a:endParaRPr lang="en-US" sz="2200">
              <a:cs typeface="Calibri" panose="020F0502020204030204"/>
            </a:endParaRPr>
          </a:p>
        </p:txBody>
      </p:sp>
      <p:pic>
        <p:nvPicPr>
          <p:cNvPr id="8" name="Picture 7">
            <a:extLst>
              <a:ext uri="{FF2B5EF4-FFF2-40B4-BE49-F238E27FC236}">
                <a16:creationId xmlns:a16="http://schemas.microsoft.com/office/drawing/2014/main" id="{84AAD324-16BC-99F9-83F0-21A38F6C5BD4}"/>
              </a:ext>
            </a:extLst>
          </p:cNvPr>
          <p:cNvPicPr>
            <a:picLocks noChangeAspect="1"/>
          </p:cNvPicPr>
          <p:nvPr/>
        </p:nvPicPr>
        <p:blipFill>
          <a:blip r:embed="rId2"/>
          <a:stretch>
            <a:fillRect/>
          </a:stretch>
        </p:blipFill>
        <p:spPr>
          <a:xfrm>
            <a:off x="7935031" y="1158489"/>
            <a:ext cx="3758987" cy="2656125"/>
          </a:xfrm>
          <a:prstGeom prst="rect">
            <a:avLst/>
          </a:prstGeom>
        </p:spPr>
      </p:pic>
      <p:sp>
        <p:nvSpPr>
          <p:cNvPr id="4" name="Slide Number Placeholder 3">
            <a:extLst>
              <a:ext uri="{FF2B5EF4-FFF2-40B4-BE49-F238E27FC236}">
                <a16:creationId xmlns:a16="http://schemas.microsoft.com/office/drawing/2014/main" id="{725DD80F-6851-CE81-7840-7EBF04213724}"/>
              </a:ext>
            </a:extLst>
          </p:cNvPr>
          <p:cNvSpPr>
            <a:spLocks noGrp="1"/>
          </p:cNvSpPr>
          <p:nvPr>
            <p:ph type="sldNum" sz="quarter" idx="12"/>
          </p:nvPr>
        </p:nvSpPr>
        <p:spPr/>
        <p:txBody>
          <a:bodyPr/>
          <a:lstStyle/>
          <a:p>
            <a:fld id="{34454CAE-325D-42BB-AD0A-0D0D0BF57EC3}" type="slidenum">
              <a:rPr lang="en-IN" smtClean="0"/>
              <a:t>12</a:t>
            </a:fld>
            <a:endParaRPr lang="en-US"/>
          </a:p>
        </p:txBody>
      </p:sp>
    </p:spTree>
    <p:extLst>
      <p:ext uri="{BB962C8B-B14F-4D97-AF65-F5344CB8AC3E}">
        <p14:creationId xmlns:p14="http://schemas.microsoft.com/office/powerpoint/2010/main" val="469737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62AA3-3C72-A095-9E5E-9963AEAC265E}"/>
              </a:ext>
            </a:extLst>
          </p:cNvPr>
          <p:cNvSpPr>
            <a:spLocks noGrp="1"/>
          </p:cNvSpPr>
          <p:nvPr>
            <p:ph type="title"/>
          </p:nvPr>
        </p:nvSpPr>
        <p:spPr>
          <a:xfrm>
            <a:off x="498484" y="103684"/>
            <a:ext cx="10515600" cy="1325563"/>
          </a:xfrm>
        </p:spPr>
        <p:txBody>
          <a:bodyPr>
            <a:normAutofit/>
          </a:bodyPr>
          <a:lstStyle/>
          <a:p>
            <a:r>
              <a:rPr lang="en-GB">
                <a:latin typeface="Calibri"/>
                <a:ea typeface="Calibri"/>
                <a:cs typeface="Calibri Light"/>
              </a:rPr>
              <a:t>Frequency Response</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07067D4-A605-BD53-4119-9AD3FF4D9A01}"/>
                  </a:ext>
                </a:extLst>
              </p14:cNvPr>
              <p14:cNvContentPartPr/>
              <p14:nvPr/>
            </p14:nvContentPartPr>
            <p14:xfrm>
              <a:off x="5916386" y="3396343"/>
              <a:ext cx="16328" cy="16328"/>
            </p14:xfrm>
          </p:contentPart>
        </mc:Choice>
        <mc:Fallback xmlns="">
          <p:pic>
            <p:nvPicPr>
              <p:cNvPr id="4" name="Ink 3">
                <a:extLst>
                  <a:ext uri="{FF2B5EF4-FFF2-40B4-BE49-F238E27FC236}">
                    <a16:creationId xmlns:a16="http://schemas.microsoft.com/office/drawing/2014/main" id="{F07067D4-A605-BD53-4119-9AD3FF4D9A01}"/>
                  </a:ext>
                </a:extLst>
              </p:cNvPr>
              <p:cNvPicPr/>
              <p:nvPr/>
            </p:nvPicPr>
            <p:blipFill>
              <a:blip r:embed="rId3"/>
              <a:stretch>
                <a:fillRect/>
              </a:stretch>
            </p:blipFill>
            <p:spPr>
              <a:xfrm>
                <a:off x="5099986" y="2579943"/>
                <a:ext cx="1632800" cy="1632800"/>
              </a:xfrm>
              <a:prstGeom prst="rect">
                <a:avLst/>
              </a:prstGeom>
            </p:spPr>
          </p:pic>
        </mc:Fallback>
      </mc:AlternateContent>
      <p:sp>
        <p:nvSpPr>
          <p:cNvPr id="7" name="TextBox 6">
            <a:extLst>
              <a:ext uri="{FF2B5EF4-FFF2-40B4-BE49-F238E27FC236}">
                <a16:creationId xmlns:a16="http://schemas.microsoft.com/office/drawing/2014/main" id="{52BA1FB3-6E32-433C-6B7B-34B7F6A8546F}"/>
              </a:ext>
            </a:extLst>
          </p:cNvPr>
          <p:cNvSpPr txBox="1"/>
          <p:nvPr/>
        </p:nvSpPr>
        <p:spPr>
          <a:xfrm>
            <a:off x="2117911" y="5076264"/>
            <a:ext cx="32945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a:ea typeface="Calibri"/>
              <a:cs typeface="Calibri"/>
            </a:endParaRPr>
          </a:p>
        </p:txBody>
      </p:sp>
      <p:pic>
        <p:nvPicPr>
          <p:cNvPr id="9" name="Picture 9" descr="Chart&#10;&#10;Description automatically generated">
            <a:extLst>
              <a:ext uri="{FF2B5EF4-FFF2-40B4-BE49-F238E27FC236}">
                <a16:creationId xmlns:a16="http://schemas.microsoft.com/office/drawing/2014/main" id="{32B788A4-18F2-9EF5-50CB-1A64710BFD5F}"/>
              </a:ext>
            </a:extLst>
          </p:cNvPr>
          <p:cNvPicPr>
            <a:picLocks noChangeAspect="1"/>
          </p:cNvPicPr>
          <p:nvPr/>
        </p:nvPicPr>
        <p:blipFill>
          <a:blip r:embed="rId4"/>
          <a:stretch>
            <a:fillRect/>
          </a:stretch>
        </p:blipFill>
        <p:spPr>
          <a:xfrm>
            <a:off x="102416" y="1567487"/>
            <a:ext cx="5538572" cy="3658076"/>
          </a:xfrm>
          <a:prstGeom prst="rect">
            <a:avLst/>
          </a:prstGeom>
        </p:spPr>
      </p:pic>
      <p:sp>
        <p:nvSpPr>
          <p:cNvPr id="11" name="TextBox 10">
            <a:extLst>
              <a:ext uri="{FF2B5EF4-FFF2-40B4-BE49-F238E27FC236}">
                <a16:creationId xmlns:a16="http://schemas.microsoft.com/office/drawing/2014/main" id="{164211E5-DD70-89EB-D3AE-869F4BBC1433}"/>
              </a:ext>
            </a:extLst>
          </p:cNvPr>
          <p:cNvSpPr txBox="1"/>
          <p:nvPr/>
        </p:nvSpPr>
        <p:spPr>
          <a:xfrm>
            <a:off x="7133896" y="3980793"/>
            <a:ext cx="1793327" cy="985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pic>
        <p:nvPicPr>
          <p:cNvPr id="13" name="Picture 13" descr="Chart, line chart&#10;&#10;Description automatically generated">
            <a:extLst>
              <a:ext uri="{FF2B5EF4-FFF2-40B4-BE49-F238E27FC236}">
                <a16:creationId xmlns:a16="http://schemas.microsoft.com/office/drawing/2014/main" id="{79158547-1FC1-D931-7D44-F659E378ECA2}"/>
              </a:ext>
            </a:extLst>
          </p:cNvPr>
          <p:cNvPicPr>
            <a:picLocks noChangeAspect="1"/>
          </p:cNvPicPr>
          <p:nvPr/>
        </p:nvPicPr>
        <p:blipFill>
          <a:blip r:embed="rId5"/>
          <a:stretch>
            <a:fillRect/>
          </a:stretch>
        </p:blipFill>
        <p:spPr>
          <a:xfrm>
            <a:off x="5973740" y="1567485"/>
            <a:ext cx="5686253" cy="3557087"/>
          </a:xfrm>
          <a:prstGeom prst="rect">
            <a:avLst/>
          </a:prstGeom>
        </p:spPr>
      </p:pic>
      <p:sp>
        <p:nvSpPr>
          <p:cNvPr id="14" name="TextBox 13">
            <a:extLst>
              <a:ext uri="{FF2B5EF4-FFF2-40B4-BE49-F238E27FC236}">
                <a16:creationId xmlns:a16="http://schemas.microsoft.com/office/drawing/2014/main" id="{A410E323-1228-91AA-25BC-74DF47CA7C59}"/>
              </a:ext>
            </a:extLst>
          </p:cNvPr>
          <p:cNvSpPr txBox="1"/>
          <p:nvPr/>
        </p:nvSpPr>
        <p:spPr>
          <a:xfrm>
            <a:off x="2119243" y="5334316"/>
            <a:ext cx="33107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Calibri"/>
                <a:cs typeface="Calibri"/>
              </a:rPr>
              <a:t>Raw EEG </a:t>
            </a:r>
          </a:p>
        </p:txBody>
      </p:sp>
      <p:sp>
        <p:nvSpPr>
          <p:cNvPr id="15" name="TextBox 14">
            <a:extLst>
              <a:ext uri="{FF2B5EF4-FFF2-40B4-BE49-F238E27FC236}">
                <a16:creationId xmlns:a16="http://schemas.microsoft.com/office/drawing/2014/main" id="{49D587A7-8BD3-0BD8-6663-48FD0CDC4F2E}"/>
              </a:ext>
            </a:extLst>
          </p:cNvPr>
          <p:cNvSpPr txBox="1"/>
          <p:nvPr/>
        </p:nvSpPr>
        <p:spPr>
          <a:xfrm>
            <a:off x="8333168" y="5327747"/>
            <a:ext cx="21283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Calibri"/>
                <a:cs typeface="Calibri"/>
              </a:rPr>
              <a:t>Filtered EEG</a:t>
            </a:r>
            <a:endParaRPr lang="en-GB"/>
          </a:p>
        </p:txBody>
      </p:sp>
      <p:sp>
        <p:nvSpPr>
          <p:cNvPr id="3" name="Slide Number Placeholder 2">
            <a:extLst>
              <a:ext uri="{FF2B5EF4-FFF2-40B4-BE49-F238E27FC236}">
                <a16:creationId xmlns:a16="http://schemas.microsoft.com/office/drawing/2014/main" id="{CB94AAE4-4074-35CF-E006-769D6CB68103}"/>
              </a:ext>
            </a:extLst>
          </p:cNvPr>
          <p:cNvSpPr>
            <a:spLocks noGrp="1"/>
          </p:cNvSpPr>
          <p:nvPr>
            <p:ph type="sldNum" sz="quarter" idx="12"/>
          </p:nvPr>
        </p:nvSpPr>
        <p:spPr/>
        <p:txBody>
          <a:bodyPr/>
          <a:lstStyle/>
          <a:p>
            <a:fld id="{34454CAE-325D-42BB-AD0A-0D0D0BF57EC3}" type="slidenum">
              <a:rPr lang="en-IN" smtClean="0"/>
              <a:t>13</a:t>
            </a:fld>
            <a:endParaRPr lang="en-US"/>
          </a:p>
        </p:txBody>
      </p:sp>
    </p:spTree>
    <p:extLst>
      <p:ext uri="{BB962C8B-B14F-4D97-AF65-F5344CB8AC3E}">
        <p14:creationId xmlns:p14="http://schemas.microsoft.com/office/powerpoint/2010/main" val="4193464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60FDB-E646-314F-07A7-771AD6DB5278}"/>
              </a:ext>
            </a:extLst>
          </p:cNvPr>
          <p:cNvSpPr>
            <a:spLocks noGrp="1"/>
          </p:cNvSpPr>
          <p:nvPr>
            <p:ph type="title"/>
          </p:nvPr>
        </p:nvSpPr>
        <p:spPr>
          <a:xfrm>
            <a:off x="614680" y="304165"/>
            <a:ext cx="10515600" cy="1325563"/>
          </a:xfrm>
        </p:spPr>
        <p:txBody>
          <a:bodyPr>
            <a:normAutofit fontScale="90000"/>
          </a:bodyPr>
          <a:lstStyle/>
          <a:p>
            <a:r>
              <a:rPr lang="en-US" sz="4900">
                <a:latin typeface="Calibri"/>
                <a:cs typeface="Calibri"/>
              </a:rPr>
              <a:t>DATA SEGMENTATION</a:t>
            </a:r>
            <a:br>
              <a:rPr lang="en-US"/>
            </a:br>
            <a:endParaRPr lang="en-IN"/>
          </a:p>
        </p:txBody>
      </p:sp>
      <p:sp>
        <p:nvSpPr>
          <p:cNvPr id="4" name="TextBox 3">
            <a:extLst>
              <a:ext uri="{FF2B5EF4-FFF2-40B4-BE49-F238E27FC236}">
                <a16:creationId xmlns:a16="http://schemas.microsoft.com/office/drawing/2014/main" id="{CD97889A-7896-33CD-A296-4B8679CC6673}"/>
              </a:ext>
            </a:extLst>
          </p:cNvPr>
          <p:cNvSpPr txBox="1"/>
          <p:nvPr/>
        </p:nvSpPr>
        <p:spPr>
          <a:xfrm>
            <a:off x="576991" y="1259725"/>
            <a:ext cx="7326572" cy="3785652"/>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sz="2000">
                <a:latin typeface="Arial" panose="020B0604020202020204" pitchFamily="34" charset="0"/>
                <a:cs typeface="Arial" panose="020B0604020202020204" pitchFamily="34" charset="0"/>
              </a:rPr>
              <a:t>As much as more training samples be available, machine learning models can better estimate the relationships between features. </a:t>
            </a:r>
          </a:p>
          <a:p>
            <a:pPr marL="285750" indent="-285750">
              <a:buFont typeface="Arial" panose="020B0604020202020204" pitchFamily="34" charset="0"/>
              <a:buChar char="•"/>
            </a:pPr>
            <a:endParaRPr lang="en-US" sz="20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a:latin typeface="Arial" panose="020B0604020202020204" pitchFamily="34" charset="0"/>
                <a:cs typeface="Arial" panose="020B0604020202020204" pitchFamily="34" charset="0"/>
              </a:rPr>
              <a:t>EEG data is typically collected for several minutes at a time for a single participant. </a:t>
            </a:r>
          </a:p>
          <a:p>
            <a:pPr marL="742950" lvl="1" indent="-285750">
              <a:buFont typeface="Courier New" panose="02070309020205020404" pitchFamily="49" charset="0"/>
              <a:buChar char="o"/>
            </a:pPr>
            <a:r>
              <a:rPr lang="en-US" sz="2000">
                <a:latin typeface="Arial"/>
                <a:cs typeface="Arial"/>
              </a:rPr>
              <a:t>By splitting the data into shorter segments, better control of the complexity of the input is possible.</a:t>
            </a:r>
            <a:endParaRPr lang="en-US" sz="2000">
              <a:latin typeface="Arial" panose="020B0604020202020204" pitchFamily="34" charset="0"/>
              <a:cs typeface="Arial" panose="020B0604020202020204" pitchFamily="34" charset="0"/>
            </a:endParaRPr>
          </a:p>
          <a:p>
            <a:pPr marL="742950" lvl="1" indent="-285750">
              <a:buFont typeface="Courier New" panose="02070309020205020404" pitchFamily="49" charset="0"/>
              <a:buChar char="o"/>
            </a:pPr>
            <a:r>
              <a:rPr lang="en-US" sz="2000">
                <a:latin typeface="Arial" panose="020B0604020202020204" pitchFamily="34" charset="0"/>
                <a:cs typeface="Arial" panose="020B0604020202020204" pitchFamily="34" charset="0"/>
              </a:rPr>
              <a:t>Much easier for the deep learning model to learn the relevant patterns in the data.</a:t>
            </a:r>
          </a:p>
          <a:p>
            <a:pPr marL="742950" lvl="1" indent="-285750">
              <a:buFont typeface="Courier New" panose="02070309020205020404" pitchFamily="49" charset="0"/>
              <a:buChar char="o"/>
            </a:pPr>
            <a:endParaRPr lang="en-US" sz="20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000">
              <a:solidFill>
                <a:srgbClr val="000000"/>
              </a:solidFill>
              <a:latin typeface="Arial" panose="020B0604020202020204" pitchFamily="34" charset="0"/>
              <a:cs typeface="Arial" panose="020B0604020202020204" pitchFamily="34" charset="0"/>
            </a:endParaRPr>
          </a:p>
        </p:txBody>
      </p:sp>
      <p:pic>
        <p:nvPicPr>
          <p:cNvPr id="3" name="Picture 5" descr="A picture containing graphical user interface&#10;&#10;Description automatically generated">
            <a:extLst>
              <a:ext uri="{FF2B5EF4-FFF2-40B4-BE49-F238E27FC236}">
                <a16:creationId xmlns:a16="http://schemas.microsoft.com/office/drawing/2014/main" id="{C21EC307-9737-C782-46BA-2D864B2F488A}"/>
              </a:ext>
            </a:extLst>
          </p:cNvPr>
          <p:cNvPicPr>
            <a:picLocks noChangeAspect="1"/>
          </p:cNvPicPr>
          <p:nvPr/>
        </p:nvPicPr>
        <p:blipFill>
          <a:blip r:embed="rId2"/>
          <a:stretch>
            <a:fillRect/>
          </a:stretch>
        </p:blipFill>
        <p:spPr>
          <a:xfrm>
            <a:off x="8013126" y="2103883"/>
            <a:ext cx="4021393" cy="1480790"/>
          </a:xfrm>
          <a:prstGeom prst="rect">
            <a:avLst/>
          </a:prstGeom>
        </p:spPr>
      </p:pic>
      <p:sp>
        <p:nvSpPr>
          <p:cNvPr id="6" name="TextBox 5">
            <a:extLst>
              <a:ext uri="{FF2B5EF4-FFF2-40B4-BE49-F238E27FC236}">
                <a16:creationId xmlns:a16="http://schemas.microsoft.com/office/drawing/2014/main" id="{1DBBA765-E434-9DF7-3F12-C7639338A623}"/>
              </a:ext>
            </a:extLst>
          </p:cNvPr>
          <p:cNvSpPr txBox="1"/>
          <p:nvPr/>
        </p:nvSpPr>
        <p:spPr>
          <a:xfrm>
            <a:off x="628935" y="4450325"/>
            <a:ext cx="820378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2000">
                <a:latin typeface="Arial"/>
                <a:ea typeface="+mn-lt"/>
                <a:cs typeface="Arial"/>
              </a:rPr>
              <a:t>Will use </a:t>
            </a:r>
            <a:r>
              <a:rPr lang="en-US" sz="2000" b="1">
                <a:solidFill>
                  <a:schemeClr val="accent5">
                    <a:lumMod val="75000"/>
                  </a:schemeClr>
                </a:solidFill>
                <a:latin typeface="Arial"/>
                <a:ea typeface="+mn-lt"/>
                <a:cs typeface="Arial"/>
              </a:rPr>
              <a:t>Hanning Window </a:t>
            </a:r>
            <a:r>
              <a:rPr lang="en-US" sz="2000">
                <a:latin typeface="Arial"/>
                <a:ea typeface="+mn-lt"/>
                <a:cs typeface="Arial"/>
              </a:rPr>
              <a:t>to </a:t>
            </a:r>
            <a:r>
              <a:rPr lang="en-US" sz="2000">
                <a:solidFill>
                  <a:schemeClr val="accent5">
                    <a:lumMod val="75000"/>
                  </a:schemeClr>
                </a:solidFill>
                <a:latin typeface="Arial"/>
                <a:ea typeface="+mn-lt"/>
                <a:cs typeface="Arial"/>
              </a:rPr>
              <a:t>split the samples into 7-second segments with 50% overlap </a:t>
            </a:r>
            <a:r>
              <a:rPr lang="en-US" sz="2000">
                <a:latin typeface="Arial"/>
                <a:ea typeface="+mn-lt"/>
                <a:cs typeface="Arial"/>
              </a:rPr>
              <a:t>which makes the numbers of samples to Train increased [1].</a:t>
            </a:r>
          </a:p>
          <a:p>
            <a:pPr marL="285750" indent="-285750">
              <a:buFont typeface="Arial,Sans-Serif"/>
              <a:buChar char="•"/>
            </a:pPr>
            <a:endParaRPr lang="en-US" sz="2000">
              <a:latin typeface="Arial" panose="020B0604020202020204" pitchFamily="34" charset="0"/>
              <a:ea typeface="+mn-lt"/>
              <a:cs typeface="Arial" panose="020B0604020202020204" pitchFamily="34" charset="0"/>
            </a:endParaRPr>
          </a:p>
          <a:p>
            <a:pPr marL="285750" indent="-285750">
              <a:buFont typeface="Arial,Sans-Serif"/>
              <a:buChar char="•"/>
            </a:pPr>
            <a:r>
              <a:rPr lang="en-US" sz="2000">
                <a:latin typeface="Arial"/>
                <a:ea typeface="+mn-lt"/>
                <a:cs typeface="Arial"/>
              </a:rPr>
              <a:t>Data Segmentation can implemented using tools such as </a:t>
            </a:r>
            <a:r>
              <a:rPr lang="en-US" sz="2000">
                <a:solidFill>
                  <a:schemeClr val="accent5">
                    <a:lumMod val="75000"/>
                  </a:schemeClr>
                </a:solidFill>
                <a:latin typeface="Arial"/>
                <a:ea typeface="+mn-lt"/>
                <a:cs typeface="Arial"/>
              </a:rPr>
              <a:t>MNE- Python, EEGLAB.</a:t>
            </a:r>
            <a:endParaRPr lang="en-US" sz="2000">
              <a:solidFill>
                <a:schemeClr val="accent5">
                  <a:lumMod val="75000"/>
                </a:schemeClr>
              </a:solidFill>
              <a:latin typeface="Arial"/>
              <a:cs typeface="Arial"/>
            </a:endParaRPr>
          </a:p>
        </p:txBody>
      </p:sp>
      <p:sp>
        <p:nvSpPr>
          <p:cNvPr id="5" name="Slide Number Placeholder 4">
            <a:extLst>
              <a:ext uri="{FF2B5EF4-FFF2-40B4-BE49-F238E27FC236}">
                <a16:creationId xmlns:a16="http://schemas.microsoft.com/office/drawing/2014/main" id="{2C0D16EF-45D0-9271-3129-4C9DA2FFD78E}"/>
              </a:ext>
            </a:extLst>
          </p:cNvPr>
          <p:cNvSpPr>
            <a:spLocks noGrp="1"/>
          </p:cNvSpPr>
          <p:nvPr>
            <p:ph type="sldNum" sz="quarter" idx="12"/>
          </p:nvPr>
        </p:nvSpPr>
        <p:spPr/>
        <p:txBody>
          <a:bodyPr/>
          <a:lstStyle/>
          <a:p>
            <a:fld id="{34454CAE-325D-42BB-AD0A-0D0D0BF57EC3}" type="slidenum">
              <a:rPr lang="en-IN" smtClean="0"/>
              <a:t>14</a:t>
            </a:fld>
            <a:endParaRPr lang="en-US"/>
          </a:p>
        </p:txBody>
      </p:sp>
    </p:spTree>
    <p:extLst>
      <p:ext uri="{BB962C8B-B14F-4D97-AF65-F5344CB8AC3E}">
        <p14:creationId xmlns:p14="http://schemas.microsoft.com/office/powerpoint/2010/main" val="794405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hart&#10;&#10;Description automatically generated">
            <a:extLst>
              <a:ext uri="{FF2B5EF4-FFF2-40B4-BE49-F238E27FC236}">
                <a16:creationId xmlns:a16="http://schemas.microsoft.com/office/drawing/2014/main" id="{B598AA8E-6427-8A1B-94C7-8F72EB1B7E10}"/>
              </a:ext>
            </a:extLst>
          </p:cNvPr>
          <p:cNvPicPr>
            <a:picLocks noChangeAspect="1"/>
          </p:cNvPicPr>
          <p:nvPr/>
        </p:nvPicPr>
        <p:blipFill>
          <a:blip r:embed="rId2"/>
          <a:stretch>
            <a:fillRect/>
          </a:stretch>
        </p:blipFill>
        <p:spPr>
          <a:xfrm>
            <a:off x="686937" y="1369951"/>
            <a:ext cx="4506035" cy="2218786"/>
          </a:xfrm>
          <a:prstGeom prst="rect">
            <a:avLst/>
          </a:prstGeom>
        </p:spPr>
      </p:pic>
      <p:pic>
        <p:nvPicPr>
          <p:cNvPr id="4" name="Picture 4" descr="Chart, line chart&#10;&#10;Description automatically generated">
            <a:extLst>
              <a:ext uri="{FF2B5EF4-FFF2-40B4-BE49-F238E27FC236}">
                <a16:creationId xmlns:a16="http://schemas.microsoft.com/office/drawing/2014/main" id="{E0AC339D-9FB0-14B1-8814-1617F6B9D22C}"/>
              </a:ext>
            </a:extLst>
          </p:cNvPr>
          <p:cNvPicPr>
            <a:picLocks noChangeAspect="1"/>
          </p:cNvPicPr>
          <p:nvPr/>
        </p:nvPicPr>
        <p:blipFill>
          <a:blip r:embed="rId3"/>
          <a:stretch>
            <a:fillRect/>
          </a:stretch>
        </p:blipFill>
        <p:spPr>
          <a:xfrm>
            <a:off x="675564" y="4221393"/>
            <a:ext cx="4642512" cy="2134230"/>
          </a:xfrm>
          <a:prstGeom prst="rect">
            <a:avLst/>
          </a:prstGeom>
        </p:spPr>
      </p:pic>
      <p:pic>
        <p:nvPicPr>
          <p:cNvPr id="5" name="Picture 5" descr="Chart, line chart&#10;&#10;Description automatically generated">
            <a:extLst>
              <a:ext uri="{FF2B5EF4-FFF2-40B4-BE49-F238E27FC236}">
                <a16:creationId xmlns:a16="http://schemas.microsoft.com/office/drawing/2014/main" id="{C34604AF-0160-BBE2-7311-955B96949305}"/>
              </a:ext>
            </a:extLst>
          </p:cNvPr>
          <p:cNvPicPr>
            <a:picLocks noChangeAspect="1"/>
          </p:cNvPicPr>
          <p:nvPr/>
        </p:nvPicPr>
        <p:blipFill>
          <a:blip r:embed="rId4"/>
          <a:stretch>
            <a:fillRect/>
          </a:stretch>
        </p:blipFill>
        <p:spPr>
          <a:xfrm>
            <a:off x="7249235" y="2911218"/>
            <a:ext cx="4506034" cy="2309357"/>
          </a:xfrm>
          <a:prstGeom prst="rect">
            <a:avLst/>
          </a:prstGeom>
        </p:spPr>
      </p:pic>
      <p:sp>
        <p:nvSpPr>
          <p:cNvPr id="9" name="Arrow: Right 8">
            <a:extLst>
              <a:ext uri="{FF2B5EF4-FFF2-40B4-BE49-F238E27FC236}">
                <a16:creationId xmlns:a16="http://schemas.microsoft.com/office/drawing/2014/main" id="{D89A2165-B85F-CFA7-FADF-675B063778DB}"/>
              </a:ext>
            </a:extLst>
          </p:cNvPr>
          <p:cNvSpPr/>
          <p:nvPr/>
        </p:nvSpPr>
        <p:spPr>
          <a:xfrm>
            <a:off x="5203209" y="3960692"/>
            <a:ext cx="1853820" cy="23883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BCBEE22-5588-7C11-BF43-EEE1A20ABB5F}"/>
              </a:ext>
            </a:extLst>
          </p:cNvPr>
          <p:cNvSpPr txBox="1"/>
          <p:nvPr/>
        </p:nvSpPr>
        <p:spPr>
          <a:xfrm>
            <a:off x="1210102" y="3507475"/>
            <a:ext cx="45060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Data after preprocessing and filtering</a:t>
            </a:r>
          </a:p>
        </p:txBody>
      </p:sp>
      <p:sp>
        <p:nvSpPr>
          <p:cNvPr id="11" name="TextBox 10">
            <a:extLst>
              <a:ext uri="{FF2B5EF4-FFF2-40B4-BE49-F238E27FC236}">
                <a16:creationId xmlns:a16="http://schemas.microsoft.com/office/drawing/2014/main" id="{819791CD-3684-C3A9-F900-860E6416290A}"/>
              </a:ext>
            </a:extLst>
          </p:cNvPr>
          <p:cNvSpPr txBox="1"/>
          <p:nvPr/>
        </p:nvSpPr>
        <p:spPr>
          <a:xfrm>
            <a:off x="1096371" y="6271147"/>
            <a:ext cx="38691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Hann window with window size 7 sec </a:t>
            </a:r>
          </a:p>
        </p:txBody>
      </p:sp>
      <p:sp>
        <p:nvSpPr>
          <p:cNvPr id="12" name="TextBox 11">
            <a:extLst>
              <a:ext uri="{FF2B5EF4-FFF2-40B4-BE49-F238E27FC236}">
                <a16:creationId xmlns:a16="http://schemas.microsoft.com/office/drawing/2014/main" id="{589616C6-BDAE-4F50-8313-448F92765495}"/>
              </a:ext>
            </a:extLst>
          </p:cNvPr>
          <p:cNvSpPr txBox="1"/>
          <p:nvPr/>
        </p:nvSpPr>
        <p:spPr>
          <a:xfrm>
            <a:off x="7522191" y="522481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Segmented data</a:t>
            </a:r>
          </a:p>
        </p:txBody>
      </p:sp>
      <p:sp>
        <p:nvSpPr>
          <p:cNvPr id="13" name="TextBox 12">
            <a:extLst>
              <a:ext uri="{FF2B5EF4-FFF2-40B4-BE49-F238E27FC236}">
                <a16:creationId xmlns:a16="http://schemas.microsoft.com/office/drawing/2014/main" id="{8BD00760-64B4-B59B-D793-E746CD41427D}"/>
              </a:ext>
            </a:extLst>
          </p:cNvPr>
          <p:cNvSpPr txBox="1"/>
          <p:nvPr/>
        </p:nvSpPr>
        <p:spPr>
          <a:xfrm>
            <a:off x="618699" y="288878"/>
            <a:ext cx="7110483"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t>DATA SEGMENTATION</a:t>
            </a:r>
            <a:r>
              <a:rPr lang="en-US" sz="4400">
                <a:cs typeface="Calibri"/>
              </a:rPr>
              <a:t>​</a:t>
            </a:r>
            <a:br>
              <a:rPr lang="en-US" sz="4400">
                <a:cs typeface="Calibri"/>
              </a:rPr>
            </a:br>
            <a:r>
              <a:rPr lang="en-US" sz="4000">
                <a:latin typeface="Calibri Light"/>
                <a:cs typeface="Calibri Light"/>
              </a:rPr>
              <a:t>​</a:t>
            </a:r>
            <a:endParaRPr lang="en-US"/>
          </a:p>
        </p:txBody>
      </p:sp>
      <p:sp>
        <p:nvSpPr>
          <p:cNvPr id="15" name="TextBox 14">
            <a:extLst>
              <a:ext uri="{FF2B5EF4-FFF2-40B4-BE49-F238E27FC236}">
                <a16:creationId xmlns:a16="http://schemas.microsoft.com/office/drawing/2014/main" id="{C4342DA3-44AA-6372-0CF7-0DEC94B78959}"/>
              </a:ext>
            </a:extLst>
          </p:cNvPr>
          <p:cNvSpPr txBox="1"/>
          <p:nvPr/>
        </p:nvSpPr>
        <p:spPr>
          <a:xfrm>
            <a:off x="5129284" y="369626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Multiplying</a:t>
            </a:r>
            <a:endParaRPr lang="en-US" err="1"/>
          </a:p>
        </p:txBody>
      </p:sp>
      <p:sp>
        <p:nvSpPr>
          <p:cNvPr id="2" name="Slide Number Placeholder 1">
            <a:extLst>
              <a:ext uri="{FF2B5EF4-FFF2-40B4-BE49-F238E27FC236}">
                <a16:creationId xmlns:a16="http://schemas.microsoft.com/office/drawing/2014/main" id="{CA1C578E-7E29-7954-9AA8-018935CFD2CD}"/>
              </a:ext>
            </a:extLst>
          </p:cNvPr>
          <p:cNvSpPr>
            <a:spLocks noGrp="1"/>
          </p:cNvSpPr>
          <p:nvPr>
            <p:ph type="sldNum" sz="quarter" idx="12"/>
          </p:nvPr>
        </p:nvSpPr>
        <p:spPr/>
        <p:txBody>
          <a:bodyPr/>
          <a:lstStyle/>
          <a:p>
            <a:fld id="{34454CAE-325D-42BB-AD0A-0D0D0BF57EC3}" type="slidenum">
              <a:rPr lang="en-IN" smtClean="0"/>
              <a:t>15</a:t>
            </a:fld>
            <a:endParaRPr lang="en-US"/>
          </a:p>
        </p:txBody>
      </p:sp>
      <p:sp>
        <p:nvSpPr>
          <p:cNvPr id="6" name="TextBox 5">
            <a:extLst>
              <a:ext uri="{FF2B5EF4-FFF2-40B4-BE49-F238E27FC236}">
                <a16:creationId xmlns:a16="http://schemas.microsoft.com/office/drawing/2014/main" id="{CE455ACB-F706-E9E8-64CB-CBDA9D4CAC2D}"/>
              </a:ext>
            </a:extLst>
          </p:cNvPr>
          <p:cNvSpPr txBox="1"/>
          <p:nvPr/>
        </p:nvSpPr>
        <p:spPr>
          <a:xfrm>
            <a:off x="6357257" y="1369621"/>
            <a:ext cx="484117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The Hann window is a type of windowing function that tapers the data at the edges, reducing the artifacts caused by abrupt changes in the signal.</a:t>
            </a:r>
          </a:p>
        </p:txBody>
      </p:sp>
    </p:spTree>
    <p:extLst>
      <p:ext uri="{BB962C8B-B14F-4D97-AF65-F5344CB8AC3E}">
        <p14:creationId xmlns:p14="http://schemas.microsoft.com/office/powerpoint/2010/main" val="868219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EBFBD6-77C0-B5EF-D19A-4D5E6C6E0B77}"/>
              </a:ext>
            </a:extLst>
          </p:cNvPr>
          <p:cNvSpPr txBox="1"/>
          <p:nvPr/>
        </p:nvSpPr>
        <p:spPr>
          <a:xfrm>
            <a:off x="400639" y="197712"/>
            <a:ext cx="476636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400">
                <a:cs typeface="Calibri"/>
              </a:rPr>
              <a:t>TRAIN-TEST SPLIT</a:t>
            </a:r>
            <a:endParaRPr lang="en-GB" sz="4400"/>
          </a:p>
        </p:txBody>
      </p:sp>
      <p:pic>
        <p:nvPicPr>
          <p:cNvPr id="4" name="Picture 4" descr="Diagram, schematic&#10;&#10;Description automatically generated">
            <a:extLst>
              <a:ext uri="{FF2B5EF4-FFF2-40B4-BE49-F238E27FC236}">
                <a16:creationId xmlns:a16="http://schemas.microsoft.com/office/drawing/2014/main" id="{F0E1B7C1-F58F-BCF1-1294-B510C39E75D4}"/>
              </a:ext>
            </a:extLst>
          </p:cNvPr>
          <p:cNvPicPr>
            <a:picLocks noChangeAspect="1"/>
          </p:cNvPicPr>
          <p:nvPr/>
        </p:nvPicPr>
        <p:blipFill>
          <a:blip r:embed="rId2"/>
          <a:stretch>
            <a:fillRect/>
          </a:stretch>
        </p:blipFill>
        <p:spPr>
          <a:xfrm>
            <a:off x="6547612" y="911062"/>
            <a:ext cx="5648718" cy="3750950"/>
          </a:xfrm>
          <a:prstGeom prst="rect">
            <a:avLst/>
          </a:prstGeom>
        </p:spPr>
      </p:pic>
      <p:sp>
        <p:nvSpPr>
          <p:cNvPr id="5" name="TextBox 4">
            <a:extLst>
              <a:ext uri="{FF2B5EF4-FFF2-40B4-BE49-F238E27FC236}">
                <a16:creationId xmlns:a16="http://schemas.microsoft.com/office/drawing/2014/main" id="{2D0B1BE4-D37C-A273-BA0F-BDE5BDA7A8AD}"/>
              </a:ext>
            </a:extLst>
          </p:cNvPr>
          <p:cNvSpPr txBox="1"/>
          <p:nvPr/>
        </p:nvSpPr>
        <p:spPr>
          <a:xfrm>
            <a:off x="538654" y="1195551"/>
            <a:ext cx="5859515"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000">
                <a:solidFill>
                  <a:srgbClr val="374151"/>
                </a:solidFill>
                <a:latin typeface="Arial"/>
                <a:ea typeface="+mn-lt"/>
                <a:cs typeface="+mn-lt"/>
              </a:rPr>
              <a:t>The dataset consisted of EEG recordings from 16 patients with ASD (Autism Spectrum Disorder) and 16 patients with ADHD (Attention-Deficit/Hyperactivity Disorder).</a:t>
            </a:r>
          </a:p>
          <a:p>
            <a:pPr marL="285750" indent="-285750">
              <a:buFont typeface="Arial"/>
              <a:buChar char="•"/>
            </a:pPr>
            <a:endParaRPr lang="en-GB" sz="2000">
              <a:solidFill>
                <a:srgbClr val="374151"/>
              </a:solidFill>
              <a:latin typeface="Arial"/>
              <a:ea typeface="Calibri" panose="020F0502020204030204"/>
              <a:cs typeface="Calibri" panose="020F0502020204030204"/>
            </a:endParaRPr>
          </a:p>
          <a:p>
            <a:pPr marL="285750" indent="-285750">
              <a:buFont typeface="Arial"/>
              <a:buChar char="•"/>
            </a:pPr>
            <a:r>
              <a:rPr lang="en-GB" sz="2000">
                <a:solidFill>
                  <a:srgbClr val="374151"/>
                </a:solidFill>
                <a:latin typeface="Arial"/>
                <a:ea typeface="+mn-lt"/>
                <a:cs typeface="+mn-lt"/>
              </a:rPr>
              <a:t>Two patients with ASD and two patients with ADHD were randomly selected from the dataset to be part of the testing dataset.</a:t>
            </a:r>
          </a:p>
          <a:p>
            <a:pPr marL="285750" indent="-285750">
              <a:buFont typeface="Arial"/>
              <a:buChar char="•"/>
            </a:pPr>
            <a:endParaRPr lang="en-GB" sz="2000">
              <a:solidFill>
                <a:srgbClr val="374151"/>
              </a:solidFill>
              <a:latin typeface="Arial"/>
              <a:ea typeface="Calibri" panose="020F0502020204030204"/>
              <a:cs typeface="Calibri" panose="020F0502020204030204"/>
            </a:endParaRPr>
          </a:p>
          <a:p>
            <a:pPr marL="285750" indent="-285750">
              <a:buFont typeface="Arial"/>
              <a:buChar char="•"/>
            </a:pPr>
            <a:r>
              <a:rPr lang="en-GB" sz="2000">
                <a:solidFill>
                  <a:srgbClr val="374151"/>
                </a:solidFill>
                <a:latin typeface="Arial"/>
                <a:ea typeface="+mn-lt"/>
                <a:cs typeface="+mn-lt"/>
              </a:rPr>
              <a:t>The remaining 14 patients with ASD and 14 patients with ADHD were used to train and validate the deep learning model.</a:t>
            </a:r>
          </a:p>
          <a:p>
            <a:pPr marL="285750" indent="-285750">
              <a:buFont typeface="Arial"/>
              <a:buChar char="•"/>
            </a:pPr>
            <a:endParaRPr lang="en-GB" sz="2000">
              <a:solidFill>
                <a:srgbClr val="374151"/>
              </a:solidFill>
              <a:latin typeface="Arial"/>
              <a:ea typeface="+mn-lt"/>
              <a:cs typeface="+mn-lt"/>
            </a:endParaRPr>
          </a:p>
          <a:p>
            <a:pPr marL="285750" indent="-285750">
              <a:buFont typeface="Arial"/>
              <a:buChar char="•"/>
            </a:pPr>
            <a:r>
              <a:rPr lang="en-GB" sz="2000">
                <a:solidFill>
                  <a:srgbClr val="374151"/>
                </a:solidFill>
                <a:latin typeface="Arial"/>
                <a:ea typeface="+mn-lt"/>
                <a:cs typeface="+mn-lt"/>
              </a:rPr>
              <a:t>Training dataset trains the model to classify ASD and ADHD, testing dataset evaluates the model's performance on new data.</a:t>
            </a:r>
            <a:endParaRPr lang="en-GB" sz="2000">
              <a:solidFill>
                <a:srgbClr val="374151"/>
              </a:solidFill>
              <a:latin typeface="Arial"/>
              <a:ea typeface="Calibri" panose="020F0502020204030204"/>
              <a:cs typeface="Calibri" panose="020F0502020204030204"/>
            </a:endParaRPr>
          </a:p>
        </p:txBody>
      </p:sp>
      <p:sp>
        <p:nvSpPr>
          <p:cNvPr id="3" name="Slide Number Placeholder 2">
            <a:extLst>
              <a:ext uri="{FF2B5EF4-FFF2-40B4-BE49-F238E27FC236}">
                <a16:creationId xmlns:a16="http://schemas.microsoft.com/office/drawing/2014/main" id="{918DDCCA-CC85-B042-0BC7-83A652ED2A3A}"/>
              </a:ext>
            </a:extLst>
          </p:cNvPr>
          <p:cNvSpPr>
            <a:spLocks noGrp="1"/>
          </p:cNvSpPr>
          <p:nvPr>
            <p:ph type="sldNum" sz="quarter" idx="12"/>
          </p:nvPr>
        </p:nvSpPr>
        <p:spPr/>
        <p:txBody>
          <a:bodyPr/>
          <a:lstStyle/>
          <a:p>
            <a:fld id="{34454CAE-325D-42BB-AD0A-0D0D0BF57EC3}" type="slidenum">
              <a:rPr lang="en-IN" smtClean="0"/>
              <a:t>16</a:t>
            </a:fld>
            <a:endParaRPr lang="en-US"/>
          </a:p>
        </p:txBody>
      </p:sp>
    </p:spTree>
    <p:extLst>
      <p:ext uri="{BB962C8B-B14F-4D97-AF65-F5344CB8AC3E}">
        <p14:creationId xmlns:p14="http://schemas.microsoft.com/office/powerpoint/2010/main" val="3667861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6D1D9-5AF4-B274-7157-9B67B716B21A}"/>
              </a:ext>
            </a:extLst>
          </p:cNvPr>
          <p:cNvSpPr>
            <a:spLocks noGrp="1"/>
          </p:cNvSpPr>
          <p:nvPr/>
        </p:nvSpPr>
        <p:spPr>
          <a:xfrm>
            <a:off x="533400" y="806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atin typeface="+mn-lt"/>
              </a:rPr>
              <a:t>DEEP LEARNING WORKFLOW</a:t>
            </a:r>
          </a:p>
        </p:txBody>
      </p:sp>
      <p:sp>
        <p:nvSpPr>
          <p:cNvPr id="4" name="Slide Number Placeholder 2">
            <a:extLst>
              <a:ext uri="{FF2B5EF4-FFF2-40B4-BE49-F238E27FC236}">
                <a16:creationId xmlns:a16="http://schemas.microsoft.com/office/drawing/2014/main" id="{B4E47CE7-6A0C-8259-0C84-0292AE5C4D78}"/>
              </a:ext>
            </a:extLst>
          </p:cNvPr>
          <p:cNvSpPr>
            <a:spLocks noGrp="1"/>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61A49D2-1CB2-4C7A-A8AA-4E17FE1E6BC7}" type="slidenum">
              <a:rPr lang="en-IN" smtClean="0"/>
              <a:pPr/>
              <a:t>17</a:t>
            </a:fld>
            <a:endParaRPr lang="en-GB"/>
          </a:p>
        </p:txBody>
      </p:sp>
      <p:pic>
        <p:nvPicPr>
          <p:cNvPr id="5" name="Picture 4">
            <a:extLst>
              <a:ext uri="{FF2B5EF4-FFF2-40B4-BE49-F238E27FC236}">
                <a16:creationId xmlns:a16="http://schemas.microsoft.com/office/drawing/2014/main" id="{6EE0C6FA-B3D0-DBE5-AE50-4A07D1F34ADE}"/>
              </a:ext>
            </a:extLst>
          </p:cNvPr>
          <p:cNvPicPr>
            <a:picLocks noChangeAspect="1"/>
          </p:cNvPicPr>
          <p:nvPr/>
        </p:nvPicPr>
        <p:blipFill>
          <a:blip r:embed="rId2"/>
          <a:stretch>
            <a:fillRect/>
          </a:stretch>
        </p:blipFill>
        <p:spPr>
          <a:xfrm>
            <a:off x="2881244" y="1279955"/>
            <a:ext cx="4229042" cy="5077828"/>
          </a:xfrm>
          <a:prstGeom prst="rect">
            <a:avLst/>
          </a:prstGeom>
        </p:spPr>
      </p:pic>
      <p:sp>
        <p:nvSpPr>
          <p:cNvPr id="3" name="Slide Number Placeholder 2">
            <a:extLst>
              <a:ext uri="{FF2B5EF4-FFF2-40B4-BE49-F238E27FC236}">
                <a16:creationId xmlns:a16="http://schemas.microsoft.com/office/drawing/2014/main" id="{56CF9B6B-6546-3A22-92F7-759CF20D5B82}"/>
              </a:ext>
            </a:extLst>
          </p:cNvPr>
          <p:cNvSpPr>
            <a:spLocks noGrp="1"/>
          </p:cNvSpPr>
          <p:nvPr>
            <p:ph type="sldNum" sz="quarter" idx="12"/>
          </p:nvPr>
        </p:nvSpPr>
        <p:spPr/>
        <p:txBody>
          <a:bodyPr/>
          <a:lstStyle/>
          <a:p>
            <a:fld id="{34454CAE-325D-42BB-AD0A-0D0D0BF57EC3}" type="slidenum">
              <a:rPr lang="en-IN" smtClean="0"/>
              <a:t>17</a:t>
            </a:fld>
            <a:endParaRPr lang="en-US"/>
          </a:p>
        </p:txBody>
      </p:sp>
    </p:spTree>
    <p:extLst>
      <p:ext uri="{BB962C8B-B14F-4D97-AF65-F5344CB8AC3E}">
        <p14:creationId xmlns:p14="http://schemas.microsoft.com/office/powerpoint/2010/main" val="2700202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0CF1A-32D5-E282-4AEE-1ACCFBE1332C}"/>
              </a:ext>
            </a:extLst>
          </p:cNvPr>
          <p:cNvSpPr>
            <a:spLocks noGrp="1"/>
          </p:cNvSpPr>
          <p:nvPr>
            <p:ph type="title"/>
          </p:nvPr>
        </p:nvSpPr>
        <p:spPr>
          <a:xfrm>
            <a:off x="537693" y="291143"/>
            <a:ext cx="10515600" cy="1325563"/>
          </a:xfrm>
        </p:spPr>
        <p:txBody>
          <a:bodyPr>
            <a:normAutofit fontScale="90000"/>
          </a:bodyPr>
          <a:lstStyle/>
          <a:p>
            <a:r>
              <a:rPr lang="en-US" sz="4900">
                <a:latin typeface="Calibri"/>
                <a:cs typeface="Calibri"/>
              </a:rPr>
              <a:t>DEEP NEURAL NETWORK</a:t>
            </a:r>
            <a:br>
              <a:rPr lang="en-US"/>
            </a:br>
            <a:endParaRPr lang="en-IN"/>
          </a:p>
        </p:txBody>
      </p:sp>
      <p:sp>
        <p:nvSpPr>
          <p:cNvPr id="6" name="TextBox 5">
            <a:extLst>
              <a:ext uri="{FF2B5EF4-FFF2-40B4-BE49-F238E27FC236}">
                <a16:creationId xmlns:a16="http://schemas.microsoft.com/office/drawing/2014/main" id="{114EBC0C-94BF-6B7A-3B9D-7CCA5D43C752}"/>
              </a:ext>
            </a:extLst>
          </p:cNvPr>
          <p:cNvSpPr txBox="1"/>
          <p:nvPr/>
        </p:nvSpPr>
        <p:spPr>
          <a:xfrm>
            <a:off x="2265218" y="2047009"/>
            <a:ext cx="184731" cy="369332"/>
          </a:xfrm>
          <a:prstGeom prst="rect">
            <a:avLst/>
          </a:prstGeom>
          <a:noFill/>
        </p:spPr>
        <p:txBody>
          <a:bodyPr wrap="none" rtlCol="0">
            <a:spAutoFit/>
          </a:bodyPr>
          <a:lstStyle/>
          <a:p>
            <a:endParaRPr lang="en-IN"/>
          </a:p>
        </p:txBody>
      </p:sp>
      <p:sp>
        <p:nvSpPr>
          <p:cNvPr id="8" name="TextBox 7">
            <a:extLst>
              <a:ext uri="{FF2B5EF4-FFF2-40B4-BE49-F238E27FC236}">
                <a16:creationId xmlns:a16="http://schemas.microsoft.com/office/drawing/2014/main" id="{11B6D95D-6EEF-46A1-6F7B-9D5A97703310}"/>
              </a:ext>
            </a:extLst>
          </p:cNvPr>
          <p:cNvSpPr txBox="1"/>
          <p:nvPr/>
        </p:nvSpPr>
        <p:spPr>
          <a:xfrm>
            <a:off x="541538" y="1420473"/>
            <a:ext cx="9827204" cy="1631216"/>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sz="2000">
                <a:latin typeface="Arial"/>
                <a:cs typeface="Arial"/>
              </a:rPr>
              <a:t>DNN takes an EEG data as input and extracts features of the data using convolution and pooling layers.</a:t>
            </a:r>
          </a:p>
          <a:p>
            <a:pPr marL="285750" indent="-285750">
              <a:buFont typeface="Arial" panose="020B0604020202020204" pitchFamily="34" charset="0"/>
              <a:buChar char="•"/>
            </a:pPr>
            <a:r>
              <a:rPr lang="en-US" sz="2000">
                <a:latin typeface="Arial"/>
                <a:cs typeface="Arial"/>
              </a:rPr>
              <a:t>Extracted features are fed into flattening and fully-connected layers for classification. </a:t>
            </a:r>
          </a:p>
          <a:p>
            <a:endParaRPr lang="en-US" sz="2000">
              <a:latin typeface="Arial"/>
              <a:cs typeface="Arial"/>
            </a:endParaRPr>
          </a:p>
        </p:txBody>
      </p:sp>
      <p:pic>
        <p:nvPicPr>
          <p:cNvPr id="3" name="Picture 3" descr="Diagram&#10;&#10;Description automatically generated">
            <a:extLst>
              <a:ext uri="{FF2B5EF4-FFF2-40B4-BE49-F238E27FC236}">
                <a16:creationId xmlns:a16="http://schemas.microsoft.com/office/drawing/2014/main" id="{98796D99-972D-C502-B07D-AC9A0ED31E7F}"/>
              </a:ext>
            </a:extLst>
          </p:cNvPr>
          <p:cNvPicPr>
            <a:picLocks noChangeAspect="1"/>
          </p:cNvPicPr>
          <p:nvPr/>
        </p:nvPicPr>
        <p:blipFill>
          <a:blip r:embed="rId2"/>
          <a:stretch>
            <a:fillRect/>
          </a:stretch>
        </p:blipFill>
        <p:spPr>
          <a:xfrm>
            <a:off x="1567150" y="2677425"/>
            <a:ext cx="7456844" cy="3827710"/>
          </a:xfrm>
          <a:prstGeom prst="rect">
            <a:avLst/>
          </a:prstGeom>
        </p:spPr>
      </p:pic>
      <p:sp>
        <p:nvSpPr>
          <p:cNvPr id="4" name="Slide Number Placeholder 3">
            <a:extLst>
              <a:ext uri="{FF2B5EF4-FFF2-40B4-BE49-F238E27FC236}">
                <a16:creationId xmlns:a16="http://schemas.microsoft.com/office/drawing/2014/main" id="{3F824790-F183-A2C2-CC76-2774DB6E7B24}"/>
              </a:ext>
            </a:extLst>
          </p:cNvPr>
          <p:cNvSpPr>
            <a:spLocks noGrp="1"/>
          </p:cNvSpPr>
          <p:nvPr>
            <p:ph type="sldNum" sz="quarter" idx="12"/>
          </p:nvPr>
        </p:nvSpPr>
        <p:spPr/>
        <p:txBody>
          <a:bodyPr/>
          <a:lstStyle/>
          <a:p>
            <a:fld id="{34454CAE-325D-42BB-AD0A-0D0D0BF57EC3}" type="slidenum">
              <a:rPr lang="en-IN" smtClean="0"/>
              <a:t>18</a:t>
            </a:fld>
            <a:endParaRPr lang="en-US"/>
          </a:p>
        </p:txBody>
      </p:sp>
    </p:spTree>
    <p:extLst>
      <p:ext uri="{BB962C8B-B14F-4D97-AF65-F5344CB8AC3E}">
        <p14:creationId xmlns:p14="http://schemas.microsoft.com/office/powerpoint/2010/main" val="1258500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DCE18-3F27-AF93-4F94-CBA3A6F79688}"/>
              </a:ext>
            </a:extLst>
          </p:cNvPr>
          <p:cNvSpPr>
            <a:spLocks noGrp="1"/>
          </p:cNvSpPr>
          <p:nvPr>
            <p:ph type="title"/>
          </p:nvPr>
        </p:nvSpPr>
        <p:spPr>
          <a:xfrm>
            <a:off x="420329" y="-114198"/>
            <a:ext cx="10515600" cy="1325563"/>
          </a:xfrm>
        </p:spPr>
        <p:txBody>
          <a:bodyPr/>
          <a:lstStyle/>
          <a:p>
            <a:r>
              <a:rPr lang="en-GB" sz="4000">
                <a:latin typeface="Calibri"/>
                <a:ea typeface="Calibri"/>
                <a:cs typeface="Calibri"/>
              </a:rPr>
              <a:t>DL MODEL ARCHITECTURE</a:t>
            </a:r>
            <a:endParaRPr lang="en-GB"/>
          </a:p>
        </p:txBody>
      </p:sp>
      <p:sp>
        <p:nvSpPr>
          <p:cNvPr id="5" name="Slide Number Placeholder 4">
            <a:extLst>
              <a:ext uri="{FF2B5EF4-FFF2-40B4-BE49-F238E27FC236}">
                <a16:creationId xmlns:a16="http://schemas.microsoft.com/office/drawing/2014/main" id="{7C3E1B09-B461-7D5E-FB5D-0D26E48E5B90}"/>
              </a:ext>
            </a:extLst>
          </p:cNvPr>
          <p:cNvSpPr>
            <a:spLocks noGrp="1"/>
          </p:cNvSpPr>
          <p:nvPr>
            <p:ph type="sldNum" sz="quarter" idx="12"/>
          </p:nvPr>
        </p:nvSpPr>
        <p:spPr/>
        <p:txBody>
          <a:bodyPr/>
          <a:lstStyle/>
          <a:p>
            <a:fld id="{34454CAE-325D-42BB-AD0A-0D0D0BF57EC3}" type="slidenum">
              <a:rPr lang="en-IN" smtClean="0"/>
              <a:t>19</a:t>
            </a:fld>
            <a:endParaRPr lang="en-US"/>
          </a:p>
        </p:txBody>
      </p:sp>
      <p:pic>
        <p:nvPicPr>
          <p:cNvPr id="3" name="Picture 5" descr="A picture containing text, font, screenshot, document&#10;&#10;Description automatically generated">
            <a:extLst>
              <a:ext uri="{FF2B5EF4-FFF2-40B4-BE49-F238E27FC236}">
                <a16:creationId xmlns:a16="http://schemas.microsoft.com/office/drawing/2014/main" id="{07B8299C-7DB8-3F81-CE7B-CC2F1FE3D254}"/>
              </a:ext>
            </a:extLst>
          </p:cNvPr>
          <p:cNvPicPr>
            <a:picLocks noChangeAspect="1"/>
          </p:cNvPicPr>
          <p:nvPr/>
        </p:nvPicPr>
        <p:blipFill>
          <a:blip r:embed="rId2"/>
          <a:stretch>
            <a:fillRect/>
          </a:stretch>
        </p:blipFill>
        <p:spPr>
          <a:xfrm>
            <a:off x="2154727" y="1126811"/>
            <a:ext cx="3942476" cy="4566223"/>
          </a:xfrm>
          <a:prstGeom prst="rect">
            <a:avLst/>
          </a:prstGeom>
        </p:spPr>
      </p:pic>
    </p:spTree>
    <p:extLst>
      <p:ext uri="{BB962C8B-B14F-4D97-AF65-F5344CB8AC3E}">
        <p14:creationId xmlns:p14="http://schemas.microsoft.com/office/powerpoint/2010/main" val="1913318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82897-FB4B-5B3F-43DF-8170A558213E}"/>
              </a:ext>
            </a:extLst>
          </p:cNvPr>
          <p:cNvSpPr>
            <a:spLocks noGrp="1"/>
          </p:cNvSpPr>
          <p:nvPr>
            <p:ph type="title"/>
          </p:nvPr>
        </p:nvSpPr>
        <p:spPr>
          <a:xfrm>
            <a:off x="584200" y="354965"/>
            <a:ext cx="10515600" cy="1325563"/>
          </a:xfrm>
        </p:spPr>
        <p:txBody>
          <a:bodyPr>
            <a:normAutofit fontScale="90000"/>
          </a:bodyPr>
          <a:lstStyle/>
          <a:p>
            <a:r>
              <a:rPr lang="en-IN" sz="4900">
                <a:latin typeface="Calibri"/>
                <a:cs typeface="Calibri"/>
              </a:rPr>
              <a:t>INTRODUCTION</a:t>
            </a:r>
            <a:br>
              <a:rPr lang="en-IN">
                <a:latin typeface="Calibri"/>
                <a:cs typeface="Calibri"/>
              </a:rPr>
            </a:br>
            <a:endParaRPr lang="en-IN"/>
          </a:p>
        </p:txBody>
      </p:sp>
      <p:sp>
        <p:nvSpPr>
          <p:cNvPr id="5" name="TextBox 4">
            <a:extLst>
              <a:ext uri="{FF2B5EF4-FFF2-40B4-BE49-F238E27FC236}">
                <a16:creationId xmlns:a16="http://schemas.microsoft.com/office/drawing/2014/main" id="{59F28439-6241-E955-F080-4C3005CD86AC}"/>
              </a:ext>
            </a:extLst>
          </p:cNvPr>
          <p:cNvSpPr txBox="1"/>
          <p:nvPr/>
        </p:nvSpPr>
        <p:spPr>
          <a:xfrm>
            <a:off x="538768" y="1373047"/>
            <a:ext cx="10354699" cy="4031873"/>
          </a:xfrm>
          <a:prstGeom prst="rect">
            <a:avLst/>
          </a:prstGeom>
          <a:noFill/>
        </p:spPr>
        <p:txBody>
          <a:bodyPr wrap="square" lIns="91440" tIns="45720" rIns="91440" bIns="45720" anchor="t">
            <a:spAutoFit/>
          </a:bodyPr>
          <a:lstStyle/>
          <a:p>
            <a:pPr marL="342900" indent="-342900">
              <a:buFont typeface="Arial"/>
              <a:buChar char="•"/>
            </a:pPr>
            <a:r>
              <a:rPr lang="en-US" sz="2000">
                <a:latin typeface="Arial"/>
                <a:ea typeface="+mn-lt"/>
                <a:cs typeface="+mn-lt"/>
              </a:rPr>
              <a:t>ASD and ADHD are two common neurodevelopmental disorders that affect millions of individuals worldwide.</a:t>
            </a:r>
            <a:endParaRPr lang="en-US" sz="2000">
              <a:latin typeface="Arial"/>
              <a:ea typeface="+mn-lt"/>
              <a:cs typeface="Arial"/>
            </a:endParaRPr>
          </a:p>
          <a:p>
            <a:pPr marL="342900" indent="-342900">
              <a:buFont typeface="Arial"/>
              <a:buChar char="•"/>
            </a:pPr>
            <a:endParaRPr lang="en-US" sz="2000">
              <a:latin typeface="Arial"/>
              <a:ea typeface="+mn-lt"/>
              <a:cs typeface="Calibri"/>
            </a:endParaRPr>
          </a:p>
          <a:p>
            <a:pPr marL="342900" indent="-342900">
              <a:buFont typeface="Arial"/>
              <a:buChar char="•"/>
            </a:pPr>
            <a:r>
              <a:rPr lang="en-US" sz="2000">
                <a:latin typeface="Arial" panose="020B0604020202020204" pitchFamily="34" charset="0"/>
                <a:ea typeface="+mn-lt"/>
                <a:cs typeface="Arial" panose="020B0604020202020204" pitchFamily="34" charset="0"/>
              </a:rPr>
              <a:t>Deep learning improves medical diagnosis accuracy and efficiency.</a:t>
            </a:r>
          </a:p>
          <a:p>
            <a:pPr marL="342900" indent="-342900">
              <a:buFont typeface="Arial"/>
              <a:buChar char="•"/>
            </a:pPr>
            <a:endParaRPr lang="en-US" sz="2000">
              <a:latin typeface="Arial" panose="020B0604020202020204" pitchFamily="34" charset="0"/>
              <a:ea typeface="+mn-lt"/>
              <a:cs typeface="Arial" panose="020B0604020202020204" pitchFamily="34" charset="0"/>
            </a:endParaRPr>
          </a:p>
          <a:p>
            <a:pPr marL="342900" indent="-342900">
              <a:buFont typeface="Arial"/>
              <a:buChar char="•"/>
            </a:pPr>
            <a:r>
              <a:rPr lang="en-US" sz="2000">
                <a:latin typeface="Arial" panose="020B0604020202020204" pitchFamily="34" charset="0"/>
                <a:ea typeface="+mn-lt"/>
                <a:cs typeface="Arial" panose="020B0604020202020204" pitchFamily="34" charset="0"/>
              </a:rPr>
              <a:t>Deep learning algorithms can identify patterns in clinical data which can be trained on large datasets and can predict neurodevelopmental disorders. </a:t>
            </a:r>
          </a:p>
          <a:p>
            <a:pPr marL="342900" indent="-342900">
              <a:buFont typeface="Arial"/>
              <a:buChar char="•"/>
            </a:pPr>
            <a:endParaRPr lang="en-US" sz="2000">
              <a:latin typeface="Arial" panose="020B0604020202020204" pitchFamily="34" charset="0"/>
              <a:ea typeface="+mn-lt"/>
              <a:cs typeface="Arial" panose="020B0604020202020204" pitchFamily="34" charset="0"/>
            </a:endParaRPr>
          </a:p>
          <a:p>
            <a:pPr marL="342900" indent="-342900">
              <a:buFont typeface="Arial"/>
              <a:buChar char="•"/>
            </a:pPr>
            <a:r>
              <a:rPr lang="en-US" sz="2000">
                <a:latin typeface="Arial" panose="020B0604020202020204" pitchFamily="34" charset="0"/>
                <a:ea typeface="+mn-lt"/>
                <a:cs typeface="Arial" panose="020B0604020202020204" pitchFamily="34" charset="0"/>
              </a:rPr>
              <a:t>This approach has the potential to enhance the accuracy and reliability of diagnosis,  which is critical for early intervention and improving outcomes for individuals with these conditions.</a:t>
            </a:r>
            <a:endParaRPr lang="en-US" sz="2000">
              <a:latin typeface="Arial" panose="020B0604020202020204" pitchFamily="34" charset="0"/>
              <a:cs typeface="Arial" panose="020B0604020202020204" pitchFamily="34" charset="0"/>
            </a:endParaRPr>
          </a:p>
          <a:p>
            <a:pPr marL="342900" indent="-342900">
              <a:buFont typeface="Arial"/>
              <a:buChar char="•"/>
            </a:pPr>
            <a:endParaRPr lang="en-US" sz="1800">
              <a:ea typeface="+mn-lt"/>
              <a:cs typeface="+mn-lt"/>
            </a:endParaRPr>
          </a:p>
          <a:p>
            <a:pPr marL="342900" indent="-342900">
              <a:buFont typeface="Arial"/>
              <a:buChar char="•"/>
            </a:pPr>
            <a:endParaRPr lang="en-US" sz="1800">
              <a:ea typeface="+mn-lt"/>
              <a:cs typeface="+mn-lt"/>
            </a:endParaRPr>
          </a:p>
        </p:txBody>
      </p:sp>
      <p:sp>
        <p:nvSpPr>
          <p:cNvPr id="3" name="Slide Number Placeholder 2">
            <a:extLst>
              <a:ext uri="{FF2B5EF4-FFF2-40B4-BE49-F238E27FC236}">
                <a16:creationId xmlns:a16="http://schemas.microsoft.com/office/drawing/2014/main" id="{A7E88132-6A80-5A81-CEBF-3F229693A985}"/>
              </a:ext>
            </a:extLst>
          </p:cNvPr>
          <p:cNvSpPr>
            <a:spLocks noGrp="1"/>
          </p:cNvSpPr>
          <p:nvPr>
            <p:ph type="sldNum" sz="quarter" idx="12"/>
          </p:nvPr>
        </p:nvSpPr>
        <p:spPr/>
        <p:txBody>
          <a:bodyPr/>
          <a:lstStyle/>
          <a:p>
            <a:fld id="{34454CAE-325D-42BB-AD0A-0D0D0BF57EC3}" type="slidenum">
              <a:rPr lang="en-IN" smtClean="0"/>
              <a:t>2</a:t>
            </a:fld>
            <a:endParaRPr lang="en-US"/>
          </a:p>
        </p:txBody>
      </p:sp>
    </p:spTree>
    <p:extLst>
      <p:ext uri="{BB962C8B-B14F-4D97-AF65-F5344CB8AC3E}">
        <p14:creationId xmlns:p14="http://schemas.microsoft.com/office/powerpoint/2010/main" val="4091257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225DC-6E78-999C-823E-7AA84A861DDE}"/>
              </a:ext>
            </a:extLst>
          </p:cNvPr>
          <p:cNvSpPr>
            <a:spLocks noGrp="1"/>
          </p:cNvSpPr>
          <p:nvPr>
            <p:ph type="title"/>
          </p:nvPr>
        </p:nvSpPr>
        <p:spPr>
          <a:xfrm>
            <a:off x="623552" y="204139"/>
            <a:ext cx="10515600" cy="1325563"/>
          </a:xfrm>
        </p:spPr>
        <p:txBody>
          <a:bodyPr/>
          <a:lstStyle/>
          <a:p>
            <a:r>
              <a:rPr lang="en-US">
                <a:latin typeface="Calibri"/>
                <a:ea typeface="+mj-lt"/>
                <a:cs typeface="+mj-lt"/>
              </a:rPr>
              <a:t>DL RESULT</a:t>
            </a:r>
            <a:endParaRPr lang="en-US">
              <a:latin typeface="Calibri"/>
              <a:cs typeface="Calibri Light"/>
            </a:endParaRPr>
          </a:p>
        </p:txBody>
      </p:sp>
      <p:sp>
        <p:nvSpPr>
          <p:cNvPr id="4" name="TextBox 3">
            <a:extLst>
              <a:ext uri="{FF2B5EF4-FFF2-40B4-BE49-F238E27FC236}">
                <a16:creationId xmlns:a16="http://schemas.microsoft.com/office/drawing/2014/main" id="{2632DD3E-C456-B5A7-2A89-64D0ACF31B79}"/>
              </a:ext>
            </a:extLst>
          </p:cNvPr>
          <p:cNvSpPr txBox="1"/>
          <p:nvPr/>
        </p:nvSpPr>
        <p:spPr>
          <a:xfrm>
            <a:off x="622479" y="1605721"/>
            <a:ext cx="4293281" cy="25237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ea typeface="+mn-lt"/>
                <a:cs typeface="+mn-lt"/>
              </a:rPr>
              <a:t>Train Accuracy :  0.94</a:t>
            </a:r>
          </a:p>
          <a:p>
            <a:pPr marL="285750" indent="-285750">
              <a:buFont typeface="Arial"/>
              <a:buChar char="•"/>
            </a:pPr>
            <a:endParaRPr lang="en-US" sz="2000">
              <a:ea typeface="+mn-lt"/>
              <a:cs typeface="+mn-lt"/>
            </a:endParaRPr>
          </a:p>
          <a:p>
            <a:pPr marL="285750" indent="-285750">
              <a:buFont typeface="Arial"/>
              <a:buChar char="•"/>
            </a:pPr>
            <a:r>
              <a:rPr lang="en-US" sz="2000">
                <a:ea typeface="+mn-lt"/>
                <a:cs typeface="+mn-lt"/>
              </a:rPr>
              <a:t>Validation accuracy: 0.77</a:t>
            </a:r>
            <a:endParaRPr lang="en-US" sz="2000">
              <a:solidFill>
                <a:srgbClr val="000000"/>
              </a:solidFill>
              <a:latin typeface="Arial"/>
              <a:ea typeface="+mn-lt"/>
              <a:cs typeface="+mn-lt"/>
            </a:endParaRPr>
          </a:p>
          <a:p>
            <a:endParaRPr lang="en-US" sz="2000">
              <a:solidFill>
                <a:srgbClr val="000000"/>
              </a:solidFill>
              <a:latin typeface="Calibri"/>
              <a:ea typeface="+mn-lt"/>
              <a:cs typeface="+mn-lt"/>
            </a:endParaRPr>
          </a:p>
          <a:p>
            <a:pPr marL="285750" indent="-285750">
              <a:buFont typeface="Arial"/>
              <a:buChar char="•"/>
            </a:pPr>
            <a:r>
              <a:rPr lang="en-US" sz="2000">
                <a:solidFill>
                  <a:srgbClr val="000000"/>
                </a:solidFill>
                <a:latin typeface="Arial"/>
                <a:ea typeface="+mn-lt"/>
                <a:cs typeface="+mn-lt"/>
              </a:rPr>
              <a:t>Test accuracy: 0.739</a:t>
            </a:r>
            <a:endParaRPr lang="en-US" sz="2000">
              <a:solidFill>
                <a:srgbClr val="000000"/>
              </a:solidFill>
              <a:latin typeface="Arial"/>
              <a:cs typeface="Calibri"/>
            </a:endParaRPr>
          </a:p>
          <a:p>
            <a:pPr marL="285750" indent="-285750">
              <a:buFont typeface="Arial"/>
              <a:buChar char="•"/>
            </a:pPr>
            <a:endParaRPr lang="en-US" sz="2000">
              <a:latin typeface="Arial"/>
              <a:cs typeface="Calibri"/>
            </a:endParaRPr>
          </a:p>
          <a:p>
            <a:pPr marL="285750" indent="-285750">
              <a:buFont typeface="Arial"/>
              <a:buChar char="•"/>
            </a:pPr>
            <a:endParaRPr lang="en-US" sz="2000">
              <a:latin typeface="Arial"/>
              <a:cs typeface="Calibri"/>
            </a:endParaRPr>
          </a:p>
          <a:p>
            <a:endParaRPr lang="en-US">
              <a:cs typeface="Calibri"/>
            </a:endParaRPr>
          </a:p>
        </p:txBody>
      </p:sp>
      <p:pic>
        <p:nvPicPr>
          <p:cNvPr id="3" name="Picture 4" descr="Chart&#10;&#10;Description automatically generated">
            <a:extLst>
              <a:ext uri="{FF2B5EF4-FFF2-40B4-BE49-F238E27FC236}">
                <a16:creationId xmlns:a16="http://schemas.microsoft.com/office/drawing/2014/main" id="{B7A60EEA-FA38-4617-4593-135C542C5333}"/>
              </a:ext>
            </a:extLst>
          </p:cNvPr>
          <p:cNvPicPr>
            <a:picLocks noChangeAspect="1"/>
          </p:cNvPicPr>
          <p:nvPr/>
        </p:nvPicPr>
        <p:blipFill>
          <a:blip r:embed="rId2"/>
          <a:stretch>
            <a:fillRect/>
          </a:stretch>
        </p:blipFill>
        <p:spPr>
          <a:xfrm>
            <a:off x="4822025" y="3569623"/>
            <a:ext cx="7057622" cy="3424826"/>
          </a:xfrm>
          <a:prstGeom prst="rect">
            <a:avLst/>
          </a:prstGeom>
        </p:spPr>
      </p:pic>
      <p:pic>
        <p:nvPicPr>
          <p:cNvPr id="5" name="Picture 7" descr="Chart, histogram&#10;&#10;Description automatically generated">
            <a:extLst>
              <a:ext uri="{FF2B5EF4-FFF2-40B4-BE49-F238E27FC236}">
                <a16:creationId xmlns:a16="http://schemas.microsoft.com/office/drawing/2014/main" id="{EC4DDB7B-9F2A-DB88-826A-D79EDC62E4B0}"/>
              </a:ext>
            </a:extLst>
          </p:cNvPr>
          <p:cNvPicPr>
            <a:picLocks noChangeAspect="1"/>
          </p:cNvPicPr>
          <p:nvPr/>
        </p:nvPicPr>
        <p:blipFill>
          <a:blip r:embed="rId3"/>
          <a:stretch>
            <a:fillRect/>
          </a:stretch>
        </p:blipFill>
        <p:spPr>
          <a:xfrm>
            <a:off x="4818921" y="-338"/>
            <a:ext cx="7057623" cy="3424826"/>
          </a:xfrm>
          <a:prstGeom prst="rect">
            <a:avLst/>
          </a:prstGeom>
        </p:spPr>
      </p:pic>
      <p:sp>
        <p:nvSpPr>
          <p:cNvPr id="6" name="Slide Number Placeholder 5">
            <a:extLst>
              <a:ext uri="{FF2B5EF4-FFF2-40B4-BE49-F238E27FC236}">
                <a16:creationId xmlns:a16="http://schemas.microsoft.com/office/drawing/2014/main" id="{578F2CE7-CD15-0BB0-9F4C-CF4FF7485F8A}"/>
              </a:ext>
            </a:extLst>
          </p:cNvPr>
          <p:cNvSpPr>
            <a:spLocks noGrp="1"/>
          </p:cNvSpPr>
          <p:nvPr>
            <p:ph type="sldNum" sz="quarter" idx="12"/>
          </p:nvPr>
        </p:nvSpPr>
        <p:spPr/>
        <p:txBody>
          <a:bodyPr/>
          <a:lstStyle/>
          <a:p>
            <a:fld id="{34454CAE-325D-42BB-AD0A-0D0D0BF57EC3}" type="slidenum">
              <a:rPr lang="en-IN" smtClean="0"/>
              <a:t>20</a:t>
            </a:fld>
            <a:endParaRPr lang="en-US"/>
          </a:p>
        </p:txBody>
      </p:sp>
    </p:spTree>
    <p:extLst>
      <p:ext uri="{BB962C8B-B14F-4D97-AF65-F5344CB8AC3E}">
        <p14:creationId xmlns:p14="http://schemas.microsoft.com/office/powerpoint/2010/main" val="3128185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9CFD2-7C27-D59E-F83B-226DBF08A357}"/>
              </a:ext>
            </a:extLst>
          </p:cNvPr>
          <p:cNvSpPr>
            <a:spLocks noGrp="1"/>
          </p:cNvSpPr>
          <p:nvPr>
            <p:ph type="title"/>
          </p:nvPr>
        </p:nvSpPr>
        <p:spPr/>
        <p:txBody>
          <a:bodyPr/>
          <a:lstStyle/>
          <a:p>
            <a:r>
              <a:rPr lang="en-GB" dirty="0">
                <a:cs typeface="Calibri Light"/>
              </a:rPr>
              <a:t>Confusion Matrix Segment wise</a:t>
            </a:r>
            <a:endParaRPr lang="en-GB" dirty="0">
              <a:ea typeface="Calibri Light"/>
              <a:cs typeface="Calibri Light"/>
            </a:endParaRPr>
          </a:p>
        </p:txBody>
      </p:sp>
      <p:sp>
        <p:nvSpPr>
          <p:cNvPr id="3" name="Slide Number Placeholder 2">
            <a:extLst>
              <a:ext uri="{FF2B5EF4-FFF2-40B4-BE49-F238E27FC236}">
                <a16:creationId xmlns:a16="http://schemas.microsoft.com/office/drawing/2014/main" id="{89148DA3-7F11-78E7-BD5A-343BBDF50F1C}"/>
              </a:ext>
            </a:extLst>
          </p:cNvPr>
          <p:cNvSpPr>
            <a:spLocks noGrp="1"/>
          </p:cNvSpPr>
          <p:nvPr>
            <p:ph type="sldNum" sz="quarter" idx="12"/>
          </p:nvPr>
        </p:nvSpPr>
        <p:spPr/>
        <p:txBody>
          <a:bodyPr/>
          <a:lstStyle/>
          <a:p>
            <a:fld id="{34454CAE-325D-42BB-AD0A-0D0D0BF57EC3}" type="slidenum">
              <a:rPr lang="en-IN" smtClean="0"/>
              <a:t>21</a:t>
            </a:fld>
            <a:endParaRPr lang="en-IN"/>
          </a:p>
        </p:txBody>
      </p:sp>
      <p:pic>
        <p:nvPicPr>
          <p:cNvPr id="4" name="Picture 4" descr="A picture containing text, screenshot, font, number&#10;&#10;Description automatically generated">
            <a:extLst>
              <a:ext uri="{FF2B5EF4-FFF2-40B4-BE49-F238E27FC236}">
                <a16:creationId xmlns:a16="http://schemas.microsoft.com/office/drawing/2014/main" id="{13908780-EEAC-5E69-17A1-0EFD79EFAF57}"/>
              </a:ext>
            </a:extLst>
          </p:cNvPr>
          <p:cNvPicPr>
            <a:picLocks noChangeAspect="1"/>
          </p:cNvPicPr>
          <p:nvPr/>
        </p:nvPicPr>
        <p:blipFill>
          <a:blip r:embed="rId2"/>
          <a:stretch>
            <a:fillRect/>
          </a:stretch>
        </p:blipFill>
        <p:spPr>
          <a:xfrm>
            <a:off x="4932428" y="1627890"/>
            <a:ext cx="4604773" cy="3625192"/>
          </a:xfrm>
          <a:prstGeom prst="rect">
            <a:avLst/>
          </a:prstGeom>
        </p:spPr>
      </p:pic>
      <p:sp>
        <p:nvSpPr>
          <p:cNvPr id="5" name="TextBox 4">
            <a:extLst>
              <a:ext uri="{FF2B5EF4-FFF2-40B4-BE49-F238E27FC236}">
                <a16:creationId xmlns:a16="http://schemas.microsoft.com/office/drawing/2014/main" id="{943A0794-2064-A242-5272-57E232D92F3F}"/>
              </a:ext>
            </a:extLst>
          </p:cNvPr>
          <p:cNvSpPr txBox="1"/>
          <p:nvPr/>
        </p:nvSpPr>
        <p:spPr>
          <a:xfrm>
            <a:off x="1088948" y="2227498"/>
            <a:ext cx="3736173" cy="26161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Arial"/>
                <a:cs typeface="Arial"/>
              </a:rPr>
              <a:t>True Positive (TP):  4055</a:t>
            </a:r>
          </a:p>
          <a:p>
            <a:r>
              <a:rPr lang="en-US" sz="2000" dirty="0">
                <a:latin typeface="Arial"/>
                <a:cs typeface="Arial"/>
              </a:rPr>
              <a:t>True Negative (TN):  6503</a:t>
            </a:r>
            <a:endParaRPr lang="en-US" sz="2000" dirty="0">
              <a:latin typeface="Arial"/>
              <a:ea typeface="Calibri"/>
              <a:cs typeface="Arial"/>
            </a:endParaRPr>
          </a:p>
          <a:p>
            <a:r>
              <a:rPr lang="en-US" sz="2000" dirty="0">
                <a:latin typeface="Arial"/>
                <a:cs typeface="Arial"/>
              </a:rPr>
              <a:t>False Positive (FP):  1158</a:t>
            </a:r>
            <a:endParaRPr lang="en-US" sz="2000" dirty="0">
              <a:latin typeface="Arial"/>
              <a:ea typeface="Calibri"/>
              <a:cs typeface="Arial"/>
            </a:endParaRPr>
          </a:p>
          <a:p>
            <a:r>
              <a:rPr lang="en-US" sz="2000" dirty="0">
                <a:latin typeface="Arial"/>
                <a:cs typeface="Arial"/>
              </a:rPr>
              <a:t>False Negative (FN):  1720</a:t>
            </a:r>
            <a:endParaRPr lang="en-US" sz="2000" dirty="0">
              <a:latin typeface="Arial"/>
              <a:ea typeface="Calibri"/>
              <a:cs typeface="Arial"/>
            </a:endParaRPr>
          </a:p>
          <a:p>
            <a:endParaRPr lang="en-US"/>
          </a:p>
          <a:p>
            <a:endParaRPr lang="en-US"/>
          </a:p>
          <a:p>
            <a:endParaRPr lang="en-US" sz="2400" dirty="0">
              <a:ea typeface="Calibri"/>
              <a:cs typeface="Calibri"/>
            </a:endParaRPr>
          </a:p>
          <a:p>
            <a:endParaRPr lang="en-US" sz="2400" b="1" dirty="0">
              <a:latin typeface="Arial"/>
              <a:ea typeface="Calibri"/>
              <a:cs typeface="Arial"/>
            </a:endParaRPr>
          </a:p>
        </p:txBody>
      </p:sp>
      <p:sp>
        <p:nvSpPr>
          <p:cNvPr id="7" name="TextBox 6">
            <a:extLst>
              <a:ext uri="{FF2B5EF4-FFF2-40B4-BE49-F238E27FC236}">
                <a16:creationId xmlns:a16="http://schemas.microsoft.com/office/drawing/2014/main" id="{92216361-C368-A543-A849-3C95D9292D8E}"/>
              </a:ext>
            </a:extLst>
          </p:cNvPr>
          <p:cNvSpPr txBox="1"/>
          <p:nvPr/>
        </p:nvSpPr>
        <p:spPr>
          <a:xfrm>
            <a:off x="7231626" y="4847304"/>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latin typeface="Arial"/>
              <a:cs typeface="Segoe UI"/>
            </a:endParaRPr>
          </a:p>
        </p:txBody>
      </p:sp>
    </p:spTree>
    <p:extLst>
      <p:ext uri="{BB962C8B-B14F-4D97-AF65-F5344CB8AC3E}">
        <p14:creationId xmlns:p14="http://schemas.microsoft.com/office/powerpoint/2010/main" val="2118023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55EC4-8EEB-9C2A-CB2D-6F7E218596F5}"/>
              </a:ext>
            </a:extLst>
          </p:cNvPr>
          <p:cNvSpPr>
            <a:spLocks noGrp="1"/>
          </p:cNvSpPr>
          <p:nvPr>
            <p:ph type="title"/>
          </p:nvPr>
        </p:nvSpPr>
        <p:spPr/>
        <p:txBody>
          <a:bodyPr/>
          <a:lstStyle/>
          <a:p>
            <a:r>
              <a:rPr lang="en-GB" dirty="0">
                <a:ea typeface="Calibri Light"/>
                <a:cs typeface="Calibri Light"/>
              </a:rPr>
              <a:t>Confusion Matrix Subject Wise</a:t>
            </a:r>
            <a:endParaRPr lang="en-GB" dirty="0"/>
          </a:p>
        </p:txBody>
      </p:sp>
      <p:sp>
        <p:nvSpPr>
          <p:cNvPr id="3" name="Slide Number Placeholder 2">
            <a:extLst>
              <a:ext uri="{FF2B5EF4-FFF2-40B4-BE49-F238E27FC236}">
                <a16:creationId xmlns:a16="http://schemas.microsoft.com/office/drawing/2014/main" id="{83F69EC1-0320-36A6-2363-4B88E4558236}"/>
              </a:ext>
            </a:extLst>
          </p:cNvPr>
          <p:cNvSpPr>
            <a:spLocks noGrp="1"/>
          </p:cNvSpPr>
          <p:nvPr>
            <p:ph type="sldNum" sz="quarter" idx="12"/>
          </p:nvPr>
        </p:nvSpPr>
        <p:spPr/>
        <p:txBody>
          <a:bodyPr/>
          <a:lstStyle/>
          <a:p>
            <a:fld id="{34454CAE-325D-42BB-AD0A-0D0D0BF57EC3}" type="slidenum">
              <a:rPr lang="en-IN" smtClean="0"/>
              <a:t>22</a:t>
            </a:fld>
            <a:endParaRPr lang="en-IN"/>
          </a:p>
        </p:txBody>
      </p:sp>
      <p:pic>
        <p:nvPicPr>
          <p:cNvPr id="4" name="Picture 4" descr="A picture containing text, screenshot, diagram, rectangle&#10;&#10;Description automatically generated">
            <a:extLst>
              <a:ext uri="{FF2B5EF4-FFF2-40B4-BE49-F238E27FC236}">
                <a16:creationId xmlns:a16="http://schemas.microsoft.com/office/drawing/2014/main" id="{361C146B-7BAB-2486-05DD-99B411979E7E}"/>
              </a:ext>
            </a:extLst>
          </p:cNvPr>
          <p:cNvPicPr>
            <a:picLocks noChangeAspect="1"/>
          </p:cNvPicPr>
          <p:nvPr/>
        </p:nvPicPr>
        <p:blipFill>
          <a:blip r:embed="rId2"/>
          <a:stretch>
            <a:fillRect/>
          </a:stretch>
        </p:blipFill>
        <p:spPr>
          <a:xfrm>
            <a:off x="4232787" y="1512721"/>
            <a:ext cx="4205748" cy="3513009"/>
          </a:xfrm>
          <a:prstGeom prst="rect">
            <a:avLst/>
          </a:prstGeom>
        </p:spPr>
      </p:pic>
      <p:sp>
        <p:nvSpPr>
          <p:cNvPr id="5" name="TextBox 4">
            <a:extLst>
              <a:ext uri="{FF2B5EF4-FFF2-40B4-BE49-F238E27FC236}">
                <a16:creationId xmlns:a16="http://schemas.microsoft.com/office/drawing/2014/main" id="{36FAF78B-C40E-C317-4912-1182703A7181}"/>
              </a:ext>
            </a:extLst>
          </p:cNvPr>
          <p:cNvSpPr txBox="1"/>
          <p:nvPr/>
        </p:nvSpPr>
        <p:spPr>
          <a:xfrm>
            <a:off x="1221659" y="2106561"/>
            <a:ext cx="275549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Arial"/>
                <a:cs typeface="Segoe UI"/>
              </a:rPr>
              <a:t>Accuracy:  0.79​​</a:t>
            </a:r>
          </a:p>
          <a:p>
            <a:r>
              <a:rPr lang="en-US" sz="2000">
                <a:latin typeface="Arial"/>
                <a:cs typeface="Segoe UI"/>
              </a:rPr>
              <a:t>Precision:  0.78​​</a:t>
            </a:r>
          </a:p>
          <a:p>
            <a:r>
              <a:rPr lang="en-US" sz="2000">
                <a:latin typeface="Arial"/>
                <a:cs typeface="Segoe UI"/>
              </a:rPr>
              <a:t>Recall:  0.7​​</a:t>
            </a:r>
          </a:p>
          <a:p>
            <a:r>
              <a:rPr lang="en-US" sz="2000">
                <a:latin typeface="Arial"/>
                <a:cs typeface="Segoe UI"/>
              </a:rPr>
              <a:t>F1-score:  0.74</a:t>
            </a:r>
          </a:p>
        </p:txBody>
      </p:sp>
    </p:spTree>
    <p:extLst>
      <p:ext uri="{BB962C8B-B14F-4D97-AF65-F5344CB8AC3E}">
        <p14:creationId xmlns:p14="http://schemas.microsoft.com/office/powerpoint/2010/main" val="3453725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225DC-6E78-999C-823E-7AA84A861DDE}"/>
              </a:ext>
            </a:extLst>
          </p:cNvPr>
          <p:cNvSpPr>
            <a:spLocks noGrp="1"/>
          </p:cNvSpPr>
          <p:nvPr>
            <p:ph type="title"/>
          </p:nvPr>
        </p:nvSpPr>
        <p:spPr>
          <a:xfrm>
            <a:off x="623552" y="204139"/>
            <a:ext cx="10515600" cy="1325563"/>
          </a:xfrm>
        </p:spPr>
        <p:txBody>
          <a:bodyPr/>
          <a:lstStyle/>
          <a:p>
            <a:r>
              <a:rPr lang="en-US">
                <a:ea typeface="+mj-lt"/>
                <a:cs typeface="+mj-lt"/>
              </a:rPr>
              <a:t>ASD vs. ADHD EEG Classifier</a:t>
            </a:r>
            <a:endParaRPr lang="en-US"/>
          </a:p>
        </p:txBody>
      </p:sp>
      <p:pic>
        <p:nvPicPr>
          <p:cNvPr id="3" name="Picture 4" descr="Graphical user interface&#10;&#10;Description automatically generated">
            <a:extLst>
              <a:ext uri="{FF2B5EF4-FFF2-40B4-BE49-F238E27FC236}">
                <a16:creationId xmlns:a16="http://schemas.microsoft.com/office/drawing/2014/main" id="{369D855E-F75D-2A77-8794-B4CAF566B21F}"/>
              </a:ext>
            </a:extLst>
          </p:cNvPr>
          <p:cNvPicPr>
            <a:picLocks noChangeAspect="1"/>
          </p:cNvPicPr>
          <p:nvPr/>
        </p:nvPicPr>
        <p:blipFill>
          <a:blip r:embed="rId2"/>
          <a:stretch>
            <a:fillRect/>
          </a:stretch>
        </p:blipFill>
        <p:spPr>
          <a:xfrm>
            <a:off x="623462" y="1713245"/>
            <a:ext cx="10728100" cy="4748233"/>
          </a:xfrm>
          <a:prstGeom prst="rect">
            <a:avLst/>
          </a:prstGeom>
        </p:spPr>
      </p:pic>
      <p:sp>
        <p:nvSpPr>
          <p:cNvPr id="4" name="Slide Number Placeholder 3">
            <a:extLst>
              <a:ext uri="{FF2B5EF4-FFF2-40B4-BE49-F238E27FC236}">
                <a16:creationId xmlns:a16="http://schemas.microsoft.com/office/drawing/2014/main" id="{63C125EF-9AAC-8C63-A4AA-F5619C53F250}"/>
              </a:ext>
            </a:extLst>
          </p:cNvPr>
          <p:cNvSpPr>
            <a:spLocks noGrp="1"/>
          </p:cNvSpPr>
          <p:nvPr>
            <p:ph type="sldNum" sz="quarter" idx="12"/>
          </p:nvPr>
        </p:nvSpPr>
        <p:spPr/>
        <p:txBody>
          <a:bodyPr/>
          <a:lstStyle/>
          <a:p>
            <a:fld id="{34454CAE-325D-42BB-AD0A-0D0D0BF57EC3}" type="slidenum">
              <a:rPr lang="en-IN" smtClean="0"/>
              <a:t>23</a:t>
            </a:fld>
            <a:endParaRPr lang="en-US"/>
          </a:p>
        </p:txBody>
      </p:sp>
    </p:spTree>
    <p:extLst>
      <p:ext uri="{BB962C8B-B14F-4D97-AF65-F5344CB8AC3E}">
        <p14:creationId xmlns:p14="http://schemas.microsoft.com/office/powerpoint/2010/main" val="710491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CB9DBEF-F8B6-6875-8593-89C1AEC01E8B}"/>
              </a:ext>
            </a:extLst>
          </p:cNvPr>
          <p:cNvSpPr txBox="1">
            <a:spLocks/>
          </p:cNvSpPr>
          <p:nvPr/>
        </p:nvSpPr>
        <p:spPr>
          <a:xfrm>
            <a:off x="685800" y="1924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Calibri"/>
                <a:cs typeface="Calibri Light"/>
              </a:rPr>
              <a:t>REFERENCE</a:t>
            </a:r>
            <a:endParaRPr lang="en-US">
              <a:latin typeface="Calibri"/>
            </a:endParaRPr>
          </a:p>
        </p:txBody>
      </p:sp>
      <p:sp>
        <p:nvSpPr>
          <p:cNvPr id="6" name="TextBox 5">
            <a:extLst>
              <a:ext uri="{FF2B5EF4-FFF2-40B4-BE49-F238E27FC236}">
                <a16:creationId xmlns:a16="http://schemas.microsoft.com/office/drawing/2014/main" id="{7B30395F-614F-12F0-BB11-8DD3D5F39134}"/>
              </a:ext>
            </a:extLst>
          </p:cNvPr>
          <p:cNvSpPr txBox="1"/>
          <p:nvPr/>
        </p:nvSpPr>
        <p:spPr>
          <a:xfrm>
            <a:off x="688111" y="1361210"/>
            <a:ext cx="10536381" cy="4986686"/>
          </a:xfrm>
          <a:prstGeom prst="rect">
            <a:avLst/>
          </a:prstGeom>
          <a:noFill/>
        </p:spPr>
        <p:txBody>
          <a:bodyPr wrap="square">
            <a:spAutoFit/>
          </a:bodyPr>
          <a:lstStyle/>
          <a:p>
            <a:pPr algn="just">
              <a:lnSpc>
                <a:spcPct val="107000"/>
              </a:lnSpc>
              <a:spcAft>
                <a:spcPts val="800"/>
              </a:spcAft>
            </a:pPr>
            <a:r>
              <a:rPr lang="en-IN" sz="2000">
                <a:effectLst/>
                <a:latin typeface="Arial" panose="020B0604020202020204" pitchFamily="34" charset="0"/>
                <a:ea typeface="Times New Roman" panose="02020603050405020304" pitchFamily="18" charset="0"/>
                <a:cs typeface="Arial" panose="020B0604020202020204" pitchFamily="34" charset="0"/>
              </a:rPr>
              <a:t>[1] </a:t>
            </a:r>
            <a:r>
              <a:rPr lang="en-IN" sz="2000" err="1">
                <a:effectLst/>
                <a:latin typeface="Arial" panose="020B0604020202020204" pitchFamily="34" charset="0"/>
                <a:ea typeface="Times New Roman" panose="02020603050405020304" pitchFamily="18" charset="0"/>
                <a:cs typeface="Arial" panose="020B0604020202020204" pitchFamily="34" charset="0"/>
              </a:rPr>
              <a:t>Moghaddari</a:t>
            </a:r>
            <a:r>
              <a:rPr lang="en-IN" sz="2000">
                <a:effectLst/>
                <a:latin typeface="Arial" panose="020B0604020202020204" pitchFamily="34" charset="0"/>
                <a:ea typeface="Times New Roman" panose="02020603050405020304" pitchFamily="18" charset="0"/>
                <a:cs typeface="Arial" panose="020B0604020202020204" pitchFamily="34" charset="0"/>
              </a:rPr>
              <a:t>, M., </a:t>
            </a:r>
            <a:r>
              <a:rPr lang="en-IN" sz="2000" err="1">
                <a:effectLst/>
                <a:latin typeface="Arial" panose="020B0604020202020204" pitchFamily="34" charset="0"/>
                <a:ea typeface="Times New Roman" panose="02020603050405020304" pitchFamily="18" charset="0"/>
                <a:cs typeface="Arial" panose="020B0604020202020204" pitchFamily="34" charset="0"/>
              </a:rPr>
              <a:t>Lighvan</a:t>
            </a:r>
            <a:r>
              <a:rPr lang="en-IN" sz="2000">
                <a:effectLst/>
                <a:latin typeface="Arial" panose="020B0604020202020204" pitchFamily="34" charset="0"/>
                <a:ea typeface="Times New Roman" panose="02020603050405020304" pitchFamily="18" charset="0"/>
                <a:cs typeface="Arial" panose="020B0604020202020204" pitchFamily="34" charset="0"/>
              </a:rPr>
              <a:t>, M. Z., &amp; </a:t>
            </a:r>
            <a:r>
              <a:rPr lang="en-IN" sz="2000" err="1">
                <a:effectLst/>
                <a:latin typeface="Arial" panose="020B0604020202020204" pitchFamily="34" charset="0"/>
                <a:ea typeface="Times New Roman" panose="02020603050405020304" pitchFamily="18" charset="0"/>
                <a:cs typeface="Arial" panose="020B0604020202020204" pitchFamily="34" charset="0"/>
              </a:rPr>
              <a:t>Danishvar</a:t>
            </a:r>
            <a:r>
              <a:rPr lang="en-IN" sz="2000">
                <a:effectLst/>
                <a:latin typeface="Arial" panose="020B0604020202020204" pitchFamily="34" charset="0"/>
                <a:ea typeface="Times New Roman" panose="02020603050405020304" pitchFamily="18" charset="0"/>
                <a:cs typeface="Arial" panose="020B0604020202020204" pitchFamily="34" charset="0"/>
              </a:rPr>
              <a:t>, S. (2020). Diagnose ADHD disorder in children using convolutional neural network based on continuous mental task EEG. </a:t>
            </a:r>
            <a:r>
              <a:rPr lang="en-IN" sz="2000" i="1">
                <a:effectLst/>
                <a:latin typeface="Arial" panose="020B0604020202020204" pitchFamily="34" charset="0"/>
                <a:ea typeface="Times New Roman" panose="02020603050405020304" pitchFamily="18" charset="0"/>
                <a:cs typeface="Arial" panose="020B0604020202020204" pitchFamily="34" charset="0"/>
              </a:rPr>
              <a:t>Computer Methods and Programs in Biomedicine, 197</a:t>
            </a:r>
            <a:r>
              <a:rPr lang="en-IN" sz="2000">
                <a:effectLst/>
                <a:latin typeface="Arial" panose="020B0604020202020204" pitchFamily="34" charset="0"/>
                <a:ea typeface="Times New Roman" panose="02020603050405020304" pitchFamily="18" charset="0"/>
                <a:cs typeface="Arial" panose="020B0604020202020204" pitchFamily="34" charset="0"/>
              </a:rPr>
              <a:t>, Article 105738. </a:t>
            </a:r>
            <a:r>
              <a:rPr lang="en-IN" sz="2000" u="sng">
                <a:solidFill>
                  <a:srgbClr val="0563C1"/>
                </a:solidFill>
                <a:effectLst/>
                <a:latin typeface="Arial" panose="020B0604020202020204" pitchFamily="34" charset="0"/>
                <a:ea typeface="Times New Roman" panose="02020603050405020304" pitchFamily="18" charset="0"/>
                <a:cs typeface="Arial" panose="020B0604020202020204" pitchFamily="34" charset="0"/>
                <a:hlinkClick r:id="rId2"/>
              </a:rPr>
              <a:t>https://doi.org/</a:t>
            </a:r>
            <a:r>
              <a:rPr lang="en-IN" sz="2000">
                <a:effectLst/>
                <a:latin typeface="Arial" panose="020B0604020202020204" pitchFamily="34" charset="0"/>
                <a:ea typeface="Times New Roman" panose="02020603050405020304" pitchFamily="18" charset="0"/>
                <a:cs typeface="Arial" panose="020B0604020202020204" pitchFamily="34" charset="0"/>
              </a:rPr>
              <a:t> 10.1016/j.cmpb.2020.105738</a:t>
            </a:r>
            <a:endParaRPr lang="en-IN" sz="2000">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2000">
                <a:effectLst/>
                <a:latin typeface="Arial" panose="020B0604020202020204" pitchFamily="34" charset="0"/>
                <a:ea typeface="Times New Roman" panose="02020603050405020304" pitchFamily="18" charset="0"/>
                <a:cs typeface="Arial" panose="020B0604020202020204" pitchFamily="34" charset="0"/>
              </a:rPr>
              <a:t>[2] Akhtar, M. T., Mitsuhashi, W., &amp; James, C. J. (2012). Employing spatially constrained ICA and wavelet denoising, for automatic removal of artifacts from multichannel EEG data. Signal processing, 92(2), 401-416.</a:t>
            </a:r>
            <a:endParaRPr lang="en-IN" sz="2000">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2000">
                <a:effectLst/>
                <a:latin typeface="Arial" panose="020B0604020202020204" pitchFamily="34" charset="0"/>
                <a:ea typeface="Times New Roman" panose="02020603050405020304" pitchFamily="18" charset="0"/>
                <a:cs typeface="Arial" panose="020B0604020202020204" pitchFamily="34" charset="0"/>
              </a:rPr>
              <a:t>[3] </a:t>
            </a:r>
            <a:r>
              <a:rPr lang="en-IN" sz="2000" err="1">
                <a:effectLst/>
                <a:latin typeface="Arial" panose="020B0604020202020204" pitchFamily="34" charset="0"/>
                <a:ea typeface="Times New Roman" panose="02020603050405020304" pitchFamily="18" charset="0"/>
                <a:cs typeface="Arial" panose="020B0604020202020204" pitchFamily="34" charset="0"/>
              </a:rPr>
              <a:t>Uyulan</a:t>
            </a:r>
            <a:r>
              <a:rPr lang="en-IN" sz="2000">
                <a:effectLst/>
                <a:latin typeface="Arial" panose="020B0604020202020204" pitchFamily="34" charset="0"/>
                <a:ea typeface="Times New Roman" panose="02020603050405020304" pitchFamily="18" charset="0"/>
                <a:cs typeface="Arial" panose="020B0604020202020204" pitchFamily="34" charset="0"/>
              </a:rPr>
              <a:t>, C., </a:t>
            </a:r>
            <a:r>
              <a:rPr lang="en-IN" sz="2000" err="1">
                <a:effectLst/>
                <a:latin typeface="Arial" panose="020B0604020202020204" pitchFamily="34" charset="0"/>
                <a:ea typeface="Times New Roman" panose="02020603050405020304" pitchFamily="18" charset="0"/>
                <a:cs typeface="Arial" panose="020B0604020202020204" pitchFamily="34" charset="0"/>
              </a:rPr>
              <a:t>Ergüzel</a:t>
            </a:r>
            <a:r>
              <a:rPr lang="en-IN" sz="2000">
                <a:effectLst/>
                <a:latin typeface="Arial" panose="020B0604020202020204" pitchFamily="34" charset="0"/>
                <a:ea typeface="Times New Roman" panose="02020603050405020304" pitchFamily="18" charset="0"/>
                <a:cs typeface="Arial" panose="020B0604020202020204" pitchFamily="34" charset="0"/>
              </a:rPr>
              <a:t>, T. T., </a:t>
            </a:r>
            <a:r>
              <a:rPr lang="en-IN" sz="2000" err="1">
                <a:effectLst/>
                <a:latin typeface="Arial" panose="020B0604020202020204" pitchFamily="34" charset="0"/>
                <a:ea typeface="Times New Roman" panose="02020603050405020304" pitchFamily="18" charset="0"/>
                <a:cs typeface="Arial" panose="020B0604020202020204" pitchFamily="34" charset="0"/>
              </a:rPr>
              <a:t>Unubol</a:t>
            </a:r>
            <a:r>
              <a:rPr lang="en-IN" sz="2000">
                <a:effectLst/>
                <a:latin typeface="Arial" panose="020B0604020202020204" pitchFamily="34" charset="0"/>
                <a:ea typeface="Times New Roman" panose="02020603050405020304" pitchFamily="18" charset="0"/>
                <a:cs typeface="Arial" panose="020B0604020202020204" pitchFamily="34" charset="0"/>
              </a:rPr>
              <a:t>, H., </a:t>
            </a:r>
            <a:r>
              <a:rPr lang="en-IN" sz="2000" err="1">
                <a:effectLst/>
                <a:latin typeface="Arial" panose="020B0604020202020204" pitchFamily="34" charset="0"/>
                <a:ea typeface="Times New Roman" panose="02020603050405020304" pitchFamily="18" charset="0"/>
                <a:cs typeface="Arial" panose="020B0604020202020204" pitchFamily="34" charset="0"/>
              </a:rPr>
              <a:t>Cebi</a:t>
            </a:r>
            <a:r>
              <a:rPr lang="en-IN" sz="2000">
                <a:effectLst/>
                <a:latin typeface="Arial" panose="020B0604020202020204" pitchFamily="34" charset="0"/>
                <a:ea typeface="Times New Roman" panose="02020603050405020304" pitchFamily="18" charset="0"/>
                <a:cs typeface="Arial" panose="020B0604020202020204" pitchFamily="34" charset="0"/>
              </a:rPr>
              <a:t>, M., </a:t>
            </a:r>
            <a:r>
              <a:rPr lang="en-IN" sz="2000" err="1">
                <a:effectLst/>
                <a:latin typeface="Arial" panose="020B0604020202020204" pitchFamily="34" charset="0"/>
                <a:ea typeface="Times New Roman" panose="02020603050405020304" pitchFamily="18" charset="0"/>
                <a:cs typeface="Arial" panose="020B0604020202020204" pitchFamily="34" charset="0"/>
              </a:rPr>
              <a:t>Sayar</a:t>
            </a:r>
            <a:r>
              <a:rPr lang="en-IN" sz="2000">
                <a:effectLst/>
                <a:latin typeface="Arial" panose="020B0604020202020204" pitchFamily="34" charset="0"/>
                <a:ea typeface="Times New Roman" panose="02020603050405020304" pitchFamily="18" charset="0"/>
                <a:cs typeface="Arial" panose="020B0604020202020204" pitchFamily="34" charset="0"/>
              </a:rPr>
              <a:t>, G. H., Nezhad </a:t>
            </a:r>
            <a:r>
              <a:rPr lang="en-IN" sz="2000" err="1">
                <a:effectLst/>
                <a:latin typeface="Arial" panose="020B0604020202020204" pitchFamily="34" charset="0"/>
                <a:ea typeface="Times New Roman" panose="02020603050405020304" pitchFamily="18" charset="0"/>
                <a:cs typeface="Arial" panose="020B0604020202020204" pitchFamily="34" charset="0"/>
              </a:rPr>
              <a:t>Asad</a:t>
            </a:r>
            <a:r>
              <a:rPr lang="en-IN" sz="2000">
                <a:effectLst/>
                <a:latin typeface="Arial" panose="020B0604020202020204" pitchFamily="34" charset="0"/>
                <a:ea typeface="Times New Roman" panose="02020603050405020304" pitchFamily="18" charset="0"/>
                <a:cs typeface="Arial" panose="020B0604020202020204" pitchFamily="34" charset="0"/>
              </a:rPr>
              <a:t>, M., &amp; </a:t>
            </a:r>
            <a:r>
              <a:rPr lang="en-IN" sz="2000" err="1">
                <a:effectLst/>
                <a:latin typeface="Arial" panose="020B0604020202020204" pitchFamily="34" charset="0"/>
                <a:ea typeface="Times New Roman" panose="02020603050405020304" pitchFamily="18" charset="0"/>
                <a:cs typeface="Arial" panose="020B0604020202020204" pitchFamily="34" charset="0"/>
              </a:rPr>
              <a:t>Tarhan</a:t>
            </a:r>
            <a:r>
              <a:rPr lang="en-IN" sz="2000">
                <a:effectLst/>
                <a:latin typeface="Arial" panose="020B0604020202020204" pitchFamily="34" charset="0"/>
                <a:ea typeface="Times New Roman" panose="02020603050405020304" pitchFamily="18" charset="0"/>
                <a:cs typeface="Arial" panose="020B0604020202020204" pitchFamily="34" charset="0"/>
              </a:rPr>
              <a:t>, N. (2021). Major depressive disorder classification based on different convolutional neural network models: Deep learning approach. </a:t>
            </a:r>
            <a:r>
              <a:rPr lang="en-IN" sz="2000" i="1">
                <a:effectLst/>
                <a:latin typeface="Arial" panose="020B0604020202020204" pitchFamily="34" charset="0"/>
                <a:ea typeface="Times New Roman" panose="02020603050405020304" pitchFamily="18" charset="0"/>
                <a:cs typeface="Arial" panose="020B0604020202020204" pitchFamily="34" charset="0"/>
              </a:rPr>
              <a:t>Clinical EEG and Neuroscience, 52</a:t>
            </a:r>
            <a:r>
              <a:rPr lang="en-IN" sz="2000">
                <a:effectLst/>
                <a:latin typeface="Arial" panose="020B0604020202020204" pitchFamily="34" charset="0"/>
                <a:ea typeface="Times New Roman" panose="02020603050405020304" pitchFamily="18" charset="0"/>
                <a:cs typeface="Arial" panose="020B0604020202020204" pitchFamily="34" charset="0"/>
              </a:rPr>
              <a:t>(1), 38–51. </a:t>
            </a:r>
            <a:r>
              <a:rPr lang="en-IN" sz="2000" u="sng">
                <a:solidFill>
                  <a:srgbClr val="0563C1"/>
                </a:solidFill>
                <a:effectLst/>
                <a:latin typeface="Arial" panose="020B0604020202020204" pitchFamily="34" charset="0"/>
                <a:ea typeface="Times New Roman" panose="02020603050405020304" pitchFamily="18" charset="0"/>
                <a:cs typeface="Arial" panose="020B0604020202020204" pitchFamily="34" charset="0"/>
                <a:hlinkClick r:id="rId3"/>
              </a:rPr>
              <a:t>https://doi.org/10.1177/1550059420916634</a:t>
            </a:r>
            <a:r>
              <a:rPr lang="en-IN" sz="2000">
                <a:effectLst/>
                <a:latin typeface="Arial" panose="020B0604020202020204" pitchFamily="34" charset="0"/>
                <a:ea typeface="Times New Roman" panose="02020603050405020304" pitchFamily="18" charset="0"/>
                <a:cs typeface="Arial" panose="020B0604020202020204" pitchFamily="34" charset="0"/>
              </a:rPr>
              <a:t>, 1550059420916634.</a:t>
            </a:r>
            <a:endParaRPr lang="en-IN" sz="2000">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2000">
                <a:effectLst/>
                <a:latin typeface="Arial" panose="020B0604020202020204" pitchFamily="34" charset="0"/>
                <a:ea typeface="Times New Roman" panose="02020603050405020304" pitchFamily="18" charset="0"/>
                <a:cs typeface="Arial" panose="020B0604020202020204" pitchFamily="34" charset="0"/>
              </a:rPr>
              <a:t>[4] </a:t>
            </a:r>
            <a:r>
              <a:rPr lang="en-IN" sz="2000" err="1">
                <a:effectLst/>
                <a:latin typeface="Arial" panose="020B0604020202020204" pitchFamily="34" charset="0"/>
                <a:ea typeface="Times New Roman" panose="02020603050405020304" pitchFamily="18" charset="0"/>
                <a:cs typeface="Arial" panose="020B0604020202020204" pitchFamily="34" charset="0"/>
              </a:rPr>
              <a:t>Saby</a:t>
            </a:r>
            <a:r>
              <a:rPr lang="en-IN" sz="2000">
                <a:effectLst/>
                <a:latin typeface="Arial" panose="020B0604020202020204" pitchFamily="34" charset="0"/>
                <a:ea typeface="Times New Roman" panose="02020603050405020304" pitchFamily="18" charset="0"/>
                <a:cs typeface="Arial" panose="020B0604020202020204" pitchFamily="34" charset="0"/>
              </a:rPr>
              <a:t>, J. N., &amp; Marshall, P. J. (2012). The utility of EEG band Power Analysis in the study of infancy and early childhood. </a:t>
            </a:r>
            <a:r>
              <a:rPr lang="en-IN" sz="2000" i="1">
                <a:effectLst/>
                <a:latin typeface="Arial" panose="020B0604020202020204" pitchFamily="34" charset="0"/>
                <a:ea typeface="Times New Roman" panose="02020603050405020304" pitchFamily="18" charset="0"/>
                <a:cs typeface="Arial" panose="020B0604020202020204" pitchFamily="34" charset="0"/>
              </a:rPr>
              <a:t>Developmental Neuropsychology</a:t>
            </a:r>
            <a:r>
              <a:rPr lang="en-IN" sz="2000">
                <a:effectLst/>
                <a:latin typeface="Arial" panose="020B0604020202020204" pitchFamily="34" charset="0"/>
                <a:ea typeface="Times New Roman" panose="02020603050405020304" pitchFamily="18" charset="0"/>
                <a:cs typeface="Arial" panose="020B0604020202020204" pitchFamily="34" charset="0"/>
              </a:rPr>
              <a:t>, </a:t>
            </a:r>
            <a:r>
              <a:rPr lang="en-IN" sz="2000" i="1">
                <a:effectLst/>
                <a:latin typeface="Arial" panose="020B0604020202020204" pitchFamily="34" charset="0"/>
                <a:ea typeface="Times New Roman" panose="02020603050405020304" pitchFamily="18" charset="0"/>
                <a:cs typeface="Arial" panose="020B0604020202020204" pitchFamily="34" charset="0"/>
              </a:rPr>
              <a:t>37</a:t>
            </a:r>
            <a:r>
              <a:rPr lang="en-IN" sz="2000">
                <a:effectLst/>
                <a:latin typeface="Arial" panose="020B0604020202020204" pitchFamily="34" charset="0"/>
                <a:ea typeface="Times New Roman" panose="02020603050405020304" pitchFamily="18" charset="0"/>
                <a:cs typeface="Arial" panose="020B0604020202020204" pitchFamily="34" charset="0"/>
              </a:rPr>
              <a:t>(3), 253–273. </a:t>
            </a:r>
            <a:r>
              <a:rPr lang="en-IN" sz="2000" u="sng">
                <a:solidFill>
                  <a:srgbClr val="0563C1"/>
                </a:solidFill>
                <a:effectLst/>
                <a:latin typeface="Arial" panose="020B0604020202020204" pitchFamily="34" charset="0"/>
                <a:ea typeface="Times New Roman" panose="02020603050405020304" pitchFamily="18" charset="0"/>
                <a:cs typeface="Arial" panose="020B0604020202020204" pitchFamily="34" charset="0"/>
                <a:hlinkClick r:id="rId4"/>
              </a:rPr>
              <a:t>https://doi.org/10.1080/87565641.2011.614663</a:t>
            </a:r>
            <a:r>
              <a:rPr lang="en-IN" sz="2000">
                <a:effectLst/>
                <a:latin typeface="Arial" panose="020B0604020202020204" pitchFamily="34" charset="0"/>
                <a:ea typeface="Times New Roman" panose="02020603050405020304" pitchFamily="18" charset="0"/>
                <a:cs typeface="Arial" panose="020B0604020202020204" pitchFamily="34" charset="0"/>
              </a:rPr>
              <a:t> </a:t>
            </a:r>
            <a:endParaRPr lang="en-IN" sz="2000">
              <a:effectLst/>
              <a:latin typeface="Arial" panose="020B0604020202020204" pitchFamily="34" charset="0"/>
              <a:ea typeface="Calibri" panose="020F050202020403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ECC9357A-CDC5-75DD-9743-AFC0701BE739}"/>
              </a:ext>
            </a:extLst>
          </p:cNvPr>
          <p:cNvSpPr>
            <a:spLocks noGrp="1"/>
          </p:cNvSpPr>
          <p:nvPr>
            <p:ph type="sldNum" sz="quarter" idx="12"/>
          </p:nvPr>
        </p:nvSpPr>
        <p:spPr/>
        <p:txBody>
          <a:bodyPr/>
          <a:lstStyle/>
          <a:p>
            <a:fld id="{34454CAE-325D-42BB-AD0A-0D0D0BF57EC3}" type="slidenum">
              <a:rPr lang="en-IN" smtClean="0"/>
              <a:t>24</a:t>
            </a:fld>
            <a:endParaRPr lang="en-US"/>
          </a:p>
        </p:txBody>
      </p:sp>
    </p:spTree>
    <p:extLst>
      <p:ext uri="{BB962C8B-B14F-4D97-AF65-F5344CB8AC3E}">
        <p14:creationId xmlns:p14="http://schemas.microsoft.com/office/powerpoint/2010/main" val="4259950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5D91FC-778F-A32D-1186-64ABFEE5E8BA}"/>
              </a:ext>
            </a:extLst>
          </p:cNvPr>
          <p:cNvSpPr txBox="1"/>
          <p:nvPr/>
        </p:nvSpPr>
        <p:spPr>
          <a:xfrm>
            <a:off x="681643" y="1412008"/>
            <a:ext cx="10193482" cy="5089278"/>
          </a:xfrm>
          <a:prstGeom prst="rect">
            <a:avLst/>
          </a:prstGeom>
          <a:noFill/>
        </p:spPr>
        <p:txBody>
          <a:bodyPr wrap="square">
            <a:spAutoFit/>
          </a:bodyPr>
          <a:lstStyle/>
          <a:p>
            <a:pPr algn="just">
              <a:lnSpc>
                <a:spcPct val="107000"/>
              </a:lnSpc>
              <a:spcAft>
                <a:spcPts val="800"/>
              </a:spcAft>
            </a:pPr>
            <a:r>
              <a:rPr lang="en-IN" sz="2000">
                <a:effectLst/>
                <a:latin typeface="Arial" panose="020B0604020202020204" pitchFamily="34" charset="0"/>
                <a:ea typeface="Times New Roman" panose="02020603050405020304" pitchFamily="18" charset="0"/>
                <a:cs typeface="Arial" panose="020B0604020202020204" pitchFamily="34" charset="0"/>
              </a:rPr>
              <a:t>[5] Bi, X., &amp; Wang, H. (2019). Early Alzheimer’s disease diagnosis based on EEG spectral images using deep learning. </a:t>
            </a:r>
            <a:r>
              <a:rPr lang="en-IN" sz="2000" i="1">
                <a:effectLst/>
                <a:latin typeface="Arial" panose="020B0604020202020204" pitchFamily="34" charset="0"/>
                <a:ea typeface="Times New Roman" panose="02020603050405020304" pitchFamily="18" charset="0"/>
                <a:cs typeface="Arial" panose="020B0604020202020204" pitchFamily="34" charset="0"/>
              </a:rPr>
              <a:t>Neural Networks: The Official Journal of the International Neural Network Society, 114</a:t>
            </a:r>
            <a:r>
              <a:rPr lang="en-IN" sz="2000">
                <a:effectLst/>
                <a:latin typeface="Arial" panose="020B0604020202020204" pitchFamily="34" charset="0"/>
                <a:ea typeface="Times New Roman" panose="02020603050405020304" pitchFamily="18" charset="0"/>
                <a:cs typeface="Arial" panose="020B0604020202020204" pitchFamily="34" charset="0"/>
              </a:rPr>
              <a:t>, 119–135. </a:t>
            </a:r>
            <a:r>
              <a:rPr lang="en-IN" sz="2000" u="sng">
                <a:solidFill>
                  <a:srgbClr val="0563C1"/>
                </a:solidFill>
                <a:effectLst/>
                <a:latin typeface="Arial" panose="020B0604020202020204" pitchFamily="34" charset="0"/>
                <a:ea typeface="Times New Roman" panose="02020603050405020304" pitchFamily="18" charset="0"/>
                <a:cs typeface="Arial" panose="020B0604020202020204" pitchFamily="34" charset="0"/>
                <a:hlinkClick r:id="rId2"/>
              </a:rPr>
              <a:t>https://doi.org/10.1016/j</a:t>
            </a:r>
            <a:r>
              <a:rPr lang="en-IN" sz="2000">
                <a:effectLst/>
                <a:latin typeface="Arial" panose="020B0604020202020204" pitchFamily="34" charset="0"/>
                <a:ea typeface="Times New Roman" panose="02020603050405020304" pitchFamily="18" charset="0"/>
                <a:cs typeface="Arial" panose="020B0604020202020204" pitchFamily="34" charset="0"/>
              </a:rPr>
              <a:t>. neunet.2019.02.005</a:t>
            </a:r>
            <a:endParaRPr lang="en-IN" sz="2000">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2000">
                <a:effectLst/>
                <a:latin typeface="Arial" panose="020B0604020202020204" pitchFamily="34" charset="0"/>
                <a:ea typeface="Times New Roman" panose="02020603050405020304" pitchFamily="18" charset="0"/>
                <a:cs typeface="Arial" panose="020B0604020202020204" pitchFamily="34" charset="0"/>
              </a:rPr>
              <a:t>[6] Chen, H., Song, Y., &amp; Li, X. (2019a). A deep learning framework for identifying children with ADHD using an EEG-based brain network. </a:t>
            </a:r>
            <a:r>
              <a:rPr lang="en-IN" sz="2000" i="1">
                <a:effectLst/>
                <a:latin typeface="Arial" panose="020B0604020202020204" pitchFamily="34" charset="0"/>
                <a:ea typeface="Times New Roman" panose="02020603050405020304" pitchFamily="18" charset="0"/>
                <a:cs typeface="Arial" panose="020B0604020202020204" pitchFamily="34" charset="0"/>
              </a:rPr>
              <a:t>Neurocomputing, 356</a:t>
            </a:r>
            <a:r>
              <a:rPr lang="en-IN" sz="2000">
                <a:effectLst/>
                <a:latin typeface="Arial" panose="020B0604020202020204" pitchFamily="34" charset="0"/>
                <a:ea typeface="Times New Roman" panose="02020603050405020304" pitchFamily="18" charset="0"/>
                <a:cs typeface="Arial" panose="020B0604020202020204" pitchFamily="34" charset="0"/>
              </a:rPr>
              <a:t>, 83–96. </a:t>
            </a:r>
            <a:r>
              <a:rPr lang="en-IN" sz="2000" u="sng">
                <a:solidFill>
                  <a:srgbClr val="0563C1"/>
                </a:solidFill>
                <a:effectLst/>
                <a:latin typeface="Arial" panose="020B0604020202020204" pitchFamily="34" charset="0"/>
                <a:ea typeface="Times New Roman" panose="02020603050405020304" pitchFamily="18" charset="0"/>
                <a:cs typeface="Arial" panose="020B0604020202020204" pitchFamily="34" charset="0"/>
              </a:rPr>
              <a:t>https://</a:t>
            </a:r>
            <a:r>
              <a:rPr lang="en-IN" sz="2000">
                <a:effectLst/>
                <a:latin typeface="Arial" panose="020B0604020202020204" pitchFamily="34" charset="0"/>
                <a:ea typeface="Times New Roman" panose="02020603050405020304" pitchFamily="18" charset="0"/>
                <a:cs typeface="Arial" panose="020B0604020202020204" pitchFamily="34" charset="0"/>
              </a:rPr>
              <a:t> doi.org/10.1016/j.neucom.2019.04.058. Scopus. </a:t>
            </a:r>
          </a:p>
          <a:p>
            <a:pPr algn="just">
              <a:lnSpc>
                <a:spcPct val="107000"/>
              </a:lnSpc>
              <a:spcAft>
                <a:spcPts val="800"/>
              </a:spcAft>
            </a:pPr>
            <a:r>
              <a:rPr lang="en-US" sz="2000">
                <a:latin typeface="Arial" panose="020B0604020202020204" pitchFamily="34" charset="0"/>
                <a:ea typeface="+mn-lt"/>
                <a:cs typeface="Arial" panose="020B0604020202020204" pitchFamily="34" charset="0"/>
              </a:rPr>
              <a:t>[7] "Makoto’s preprocessing pipeline." https://sccn.ucsd.edu/wiki/Makoto’s _ preprocessing _ pipeline</a:t>
            </a:r>
          </a:p>
          <a:p>
            <a:pPr algn="just">
              <a:lnSpc>
                <a:spcPct val="107000"/>
              </a:lnSpc>
              <a:spcAft>
                <a:spcPts val="800"/>
              </a:spcAft>
            </a:pPr>
            <a:r>
              <a:rPr lang="en-US" sz="2000">
                <a:latin typeface="Arial" panose="020B0604020202020204" pitchFamily="34" charset="0"/>
                <a:ea typeface="+mn-lt"/>
                <a:cs typeface="Arial" panose="020B0604020202020204" pitchFamily="34" charset="0"/>
              </a:rPr>
              <a:t>[8] </a:t>
            </a:r>
            <a:r>
              <a:rPr lang="en-US" sz="2000" err="1">
                <a:latin typeface="Arial" panose="020B0604020202020204" pitchFamily="34" charset="0"/>
                <a:ea typeface="+mn-lt"/>
                <a:cs typeface="Arial" panose="020B0604020202020204" pitchFamily="34" charset="0"/>
              </a:rPr>
              <a:t>Zeidan</a:t>
            </a:r>
            <a:r>
              <a:rPr lang="en-US" sz="2000">
                <a:latin typeface="Arial" panose="020B0604020202020204" pitchFamily="34" charset="0"/>
                <a:ea typeface="+mn-lt"/>
                <a:cs typeface="Arial" panose="020B0604020202020204" pitchFamily="34" charset="0"/>
              </a:rPr>
              <a:t> J, </a:t>
            </a:r>
            <a:r>
              <a:rPr lang="en-US" sz="2000" err="1">
                <a:latin typeface="Arial" panose="020B0604020202020204" pitchFamily="34" charset="0"/>
                <a:ea typeface="+mn-lt"/>
                <a:cs typeface="Arial" panose="020B0604020202020204" pitchFamily="34" charset="0"/>
              </a:rPr>
              <a:t>Fombonne</a:t>
            </a:r>
            <a:r>
              <a:rPr lang="en-US" sz="2000">
                <a:latin typeface="Arial" panose="020B0604020202020204" pitchFamily="34" charset="0"/>
                <a:ea typeface="+mn-lt"/>
                <a:cs typeface="Arial" panose="020B0604020202020204" pitchFamily="34" charset="0"/>
              </a:rPr>
              <a:t> E, </a:t>
            </a:r>
            <a:r>
              <a:rPr lang="en-US" sz="2000" err="1">
                <a:latin typeface="Arial" panose="020B0604020202020204" pitchFamily="34" charset="0"/>
                <a:ea typeface="+mn-lt"/>
                <a:cs typeface="Arial" panose="020B0604020202020204" pitchFamily="34" charset="0"/>
              </a:rPr>
              <a:t>Scorah</a:t>
            </a:r>
            <a:r>
              <a:rPr lang="en-US" sz="2000">
                <a:latin typeface="Arial" panose="020B0604020202020204" pitchFamily="34" charset="0"/>
                <a:ea typeface="+mn-lt"/>
                <a:cs typeface="Arial" panose="020B0604020202020204" pitchFamily="34" charset="0"/>
              </a:rPr>
              <a:t> J, Ibrahim A, Durkin MS, Saxena S, Yusuf A, Shih A, </a:t>
            </a:r>
            <a:r>
              <a:rPr lang="en-US" sz="2000" err="1">
                <a:latin typeface="Arial" panose="020B0604020202020204" pitchFamily="34" charset="0"/>
                <a:ea typeface="+mn-lt"/>
                <a:cs typeface="Arial" panose="020B0604020202020204" pitchFamily="34" charset="0"/>
              </a:rPr>
              <a:t>Elsabbagh</a:t>
            </a:r>
            <a:r>
              <a:rPr lang="en-US" sz="2000">
                <a:latin typeface="Arial" panose="020B0604020202020204" pitchFamily="34" charset="0"/>
                <a:ea typeface="+mn-lt"/>
                <a:cs typeface="Arial" panose="020B0604020202020204" pitchFamily="34" charset="0"/>
              </a:rPr>
              <a:t> M. Global prevalence of autism: A systematic review update. Autism Res. 2022 May;15(5):778-790. </a:t>
            </a:r>
            <a:r>
              <a:rPr lang="en-US" sz="2000" err="1">
                <a:latin typeface="Arial" panose="020B0604020202020204" pitchFamily="34" charset="0"/>
                <a:ea typeface="+mn-lt"/>
                <a:cs typeface="Arial" panose="020B0604020202020204" pitchFamily="34" charset="0"/>
              </a:rPr>
              <a:t>doi</a:t>
            </a:r>
            <a:r>
              <a:rPr lang="en-US" sz="2000">
                <a:latin typeface="Arial" panose="020B0604020202020204" pitchFamily="34" charset="0"/>
                <a:ea typeface="+mn-lt"/>
                <a:cs typeface="Arial" panose="020B0604020202020204" pitchFamily="34" charset="0"/>
              </a:rPr>
              <a:t>: 10.1002/aur.2696. </a:t>
            </a:r>
            <a:r>
              <a:rPr lang="en-US" sz="2000" err="1">
                <a:latin typeface="Arial" panose="020B0604020202020204" pitchFamily="34" charset="0"/>
                <a:ea typeface="+mn-lt"/>
                <a:cs typeface="Arial" panose="020B0604020202020204" pitchFamily="34" charset="0"/>
              </a:rPr>
              <a:t>Epub</a:t>
            </a:r>
            <a:r>
              <a:rPr lang="en-US" sz="2000">
                <a:latin typeface="Arial" panose="020B0604020202020204" pitchFamily="34" charset="0"/>
                <a:ea typeface="+mn-lt"/>
                <a:cs typeface="Arial" panose="020B0604020202020204" pitchFamily="34" charset="0"/>
              </a:rPr>
              <a:t> 2022 Mar 3. PMID: 35238171; PMCID: PMC9310578.</a:t>
            </a:r>
          </a:p>
          <a:p>
            <a:pPr algn="just">
              <a:lnSpc>
                <a:spcPct val="107000"/>
              </a:lnSpc>
              <a:spcAft>
                <a:spcPts val="800"/>
              </a:spcAft>
            </a:pPr>
            <a:endParaRPr lang="en-IN" sz="2000">
              <a:effectLst/>
              <a:latin typeface="Arial" panose="020B0604020202020204" pitchFamily="34" charset="0"/>
              <a:ea typeface="Calibri" panose="020F0502020204030204" pitchFamily="34" charset="0"/>
              <a:cs typeface="Arial" panose="020B0604020202020204" pitchFamily="34" charset="0"/>
            </a:endParaRPr>
          </a:p>
        </p:txBody>
      </p:sp>
      <p:sp>
        <p:nvSpPr>
          <p:cNvPr id="4" name="Title 1">
            <a:extLst>
              <a:ext uri="{FF2B5EF4-FFF2-40B4-BE49-F238E27FC236}">
                <a16:creationId xmlns:a16="http://schemas.microsoft.com/office/drawing/2014/main" id="{26A1B499-6DFB-D818-7878-452AE767258A}"/>
              </a:ext>
            </a:extLst>
          </p:cNvPr>
          <p:cNvSpPr txBox="1">
            <a:spLocks/>
          </p:cNvSpPr>
          <p:nvPr/>
        </p:nvSpPr>
        <p:spPr>
          <a:xfrm>
            <a:off x="675640" y="2432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Calibri"/>
                <a:cs typeface="Calibri Light"/>
              </a:rPr>
              <a:t>REFERENCE</a:t>
            </a:r>
            <a:endParaRPr lang="en-US">
              <a:latin typeface="Calibri"/>
            </a:endParaRPr>
          </a:p>
        </p:txBody>
      </p:sp>
      <p:sp>
        <p:nvSpPr>
          <p:cNvPr id="2" name="Slide Number Placeholder 1">
            <a:extLst>
              <a:ext uri="{FF2B5EF4-FFF2-40B4-BE49-F238E27FC236}">
                <a16:creationId xmlns:a16="http://schemas.microsoft.com/office/drawing/2014/main" id="{346EA365-908D-0A0C-6123-74F720ADE334}"/>
              </a:ext>
            </a:extLst>
          </p:cNvPr>
          <p:cNvSpPr>
            <a:spLocks noGrp="1"/>
          </p:cNvSpPr>
          <p:nvPr>
            <p:ph type="sldNum" sz="quarter" idx="12"/>
          </p:nvPr>
        </p:nvSpPr>
        <p:spPr/>
        <p:txBody>
          <a:bodyPr/>
          <a:lstStyle/>
          <a:p>
            <a:fld id="{34454CAE-325D-42BB-AD0A-0D0D0BF57EC3}" type="slidenum">
              <a:rPr lang="en-IN" smtClean="0"/>
              <a:t>25</a:t>
            </a:fld>
            <a:endParaRPr lang="en-US"/>
          </a:p>
        </p:txBody>
      </p:sp>
    </p:spTree>
    <p:extLst>
      <p:ext uri="{BB962C8B-B14F-4D97-AF65-F5344CB8AC3E}">
        <p14:creationId xmlns:p14="http://schemas.microsoft.com/office/powerpoint/2010/main" val="38043164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4EC6C-3151-91C9-7C89-AAECC92672D2}"/>
              </a:ext>
            </a:extLst>
          </p:cNvPr>
          <p:cNvSpPr>
            <a:spLocks noGrp="1"/>
          </p:cNvSpPr>
          <p:nvPr>
            <p:ph type="title"/>
          </p:nvPr>
        </p:nvSpPr>
        <p:spPr>
          <a:xfrm>
            <a:off x="645160" y="352818"/>
            <a:ext cx="10515600" cy="1325563"/>
          </a:xfrm>
        </p:spPr>
        <p:txBody>
          <a:bodyPr/>
          <a:lstStyle/>
          <a:p>
            <a:r>
              <a:rPr lang="en-US">
                <a:latin typeface="Calibri"/>
                <a:cs typeface="Calibri Light"/>
              </a:rPr>
              <a:t>REFERENCE</a:t>
            </a:r>
            <a:endParaRPr lang="en-US">
              <a:latin typeface="Calibri"/>
            </a:endParaRPr>
          </a:p>
        </p:txBody>
      </p:sp>
      <p:sp>
        <p:nvSpPr>
          <p:cNvPr id="3" name="Content Placeholder 2">
            <a:extLst>
              <a:ext uri="{FF2B5EF4-FFF2-40B4-BE49-F238E27FC236}">
                <a16:creationId xmlns:a16="http://schemas.microsoft.com/office/drawing/2014/main" id="{AB71AF5E-A335-D597-1EB3-C138208FDAE3}"/>
              </a:ext>
            </a:extLst>
          </p:cNvPr>
          <p:cNvSpPr>
            <a:spLocks noGrp="1"/>
          </p:cNvSpPr>
          <p:nvPr>
            <p:ph idx="1"/>
          </p:nvPr>
        </p:nvSpPr>
        <p:spPr>
          <a:xfrm>
            <a:off x="641628" y="1187380"/>
            <a:ext cx="10515600" cy="4414652"/>
          </a:xfrm>
        </p:spPr>
        <p:txBody>
          <a:bodyPr vert="horz" lIns="91440" tIns="45720" rIns="91440" bIns="45720" rtlCol="0" anchor="t">
            <a:normAutofit/>
          </a:bodyPr>
          <a:lstStyle/>
          <a:p>
            <a:pPr marL="0" indent="0">
              <a:buNone/>
            </a:pPr>
            <a:endParaRPr lang="en-US" sz="2000">
              <a:highlight>
                <a:srgbClr val="C0C0C0"/>
              </a:highlight>
              <a:latin typeface="Arial" panose="020B0604020202020204" pitchFamily="34" charset="0"/>
              <a:ea typeface="+mn-lt"/>
              <a:cs typeface="Arial" panose="020B0604020202020204" pitchFamily="34" charset="0"/>
            </a:endParaRPr>
          </a:p>
          <a:p>
            <a:pPr marL="0" indent="0">
              <a:buNone/>
            </a:pPr>
            <a:r>
              <a:rPr lang="en-US" sz="2000">
                <a:latin typeface="Arial" panose="020B0604020202020204" pitchFamily="34" charset="0"/>
                <a:cs typeface="Arial" panose="020B0604020202020204" pitchFamily="34" charset="0"/>
              </a:rPr>
              <a:t>[9] </a:t>
            </a:r>
            <a:r>
              <a:rPr lang="en-US" sz="2000" err="1">
                <a:latin typeface="Arial" panose="020B0604020202020204" pitchFamily="34" charset="0"/>
                <a:cs typeface="Arial" panose="020B0604020202020204" pitchFamily="34" charset="0"/>
              </a:rPr>
              <a:t>DuPaul</a:t>
            </a:r>
            <a:r>
              <a:rPr lang="en-US" sz="2000">
                <a:latin typeface="Arial" panose="020B0604020202020204" pitchFamily="34" charset="0"/>
                <a:cs typeface="Arial" panose="020B0604020202020204" pitchFamily="34" charset="0"/>
              </a:rPr>
              <a:t>, George &amp; Volpe, Robert. (2009). ADHD and learning disabilities: Research findings and clinical implications. Current Attention Disorders Reports. 1. 152-155. 10.1007/s12618-009-0021-4.</a:t>
            </a:r>
          </a:p>
          <a:p>
            <a:pPr marL="0" indent="0">
              <a:buNone/>
            </a:pPr>
            <a:r>
              <a:rPr lang="en-US" sz="2000">
                <a:latin typeface="Arial"/>
                <a:cs typeface="Arial"/>
              </a:rPr>
              <a:t>[10] Arns, M., Conners, C. K., &amp; Kraemer, H. C. (2013). Automated EEG-based diagnosis of attention deficit hyperactivity disorder: A multi-site validation study. Clinical EEG and neuroscience, 44(4), 288-297.</a:t>
            </a:r>
          </a:p>
          <a:p>
            <a:pPr marL="0" indent="0">
              <a:buNone/>
            </a:pPr>
            <a:r>
              <a:rPr lang="en-US" sz="2000">
                <a:latin typeface="Arial" panose="020B0604020202020204" pitchFamily="34" charset="0"/>
                <a:cs typeface="Arial" panose="020B0604020202020204" pitchFamily="34" charset="0"/>
              </a:rPr>
              <a:t>[11] G. Ramaswamy et al., "EEG-Based Diagnosis of Autism Spectrum Disorder (ASD) Using Machine Learning Techniques," Journal of Autism and Developmental Disorders, vol. 47, no. 10, pp. 3345-3355, Oct. 2017</a:t>
            </a:r>
          </a:p>
          <a:p>
            <a:pPr marL="0" indent="0">
              <a:buNone/>
            </a:pPr>
            <a:r>
              <a:rPr lang="en-US" sz="2000">
                <a:latin typeface="Arial" panose="020B0604020202020204" pitchFamily="34" charset="0"/>
                <a:cs typeface="Arial" panose="020B0604020202020204" pitchFamily="34" charset="0"/>
              </a:rPr>
              <a:t>[12] </a:t>
            </a:r>
            <a:r>
              <a:rPr lang="en-US" sz="2000" err="1">
                <a:latin typeface="Arial" panose="020B0604020202020204" pitchFamily="34" charset="0"/>
                <a:cs typeface="Arial" panose="020B0604020202020204" pitchFamily="34" charset="0"/>
              </a:rPr>
              <a:t>Adalı</a:t>
            </a:r>
            <a:r>
              <a:rPr lang="en-US" sz="2000">
                <a:latin typeface="Arial" panose="020B0604020202020204" pitchFamily="34" charset="0"/>
                <a:cs typeface="Arial" panose="020B0604020202020204" pitchFamily="34" charset="0"/>
              </a:rPr>
              <a:t>, T., Anderson, C., Pierce, D., &amp; Barbour, R. (2015). EEG-Based Classification of Learning Disabilities. IEEE Transactions on Neural Systems and Rehabilitation Engineering, 23(6), 1027-1035. </a:t>
            </a:r>
            <a:r>
              <a:rPr lang="en-US" sz="2000" err="1">
                <a:latin typeface="Arial" panose="020B0604020202020204" pitchFamily="34" charset="0"/>
                <a:cs typeface="Arial" panose="020B0604020202020204" pitchFamily="34" charset="0"/>
              </a:rPr>
              <a:t>doi</a:t>
            </a:r>
            <a:r>
              <a:rPr lang="en-US" sz="2000">
                <a:latin typeface="Arial" panose="020B0604020202020204" pitchFamily="34" charset="0"/>
                <a:cs typeface="Arial" panose="020B0604020202020204" pitchFamily="34" charset="0"/>
              </a:rPr>
              <a:t>: 10.1109/TNSRE.2015.2421985</a:t>
            </a:r>
          </a:p>
          <a:p>
            <a:pPr marL="0" indent="0">
              <a:buNone/>
            </a:pPr>
            <a:endParaRPr lang="en-US" sz="2000">
              <a:latin typeface="Arial" panose="020B0604020202020204" pitchFamily="34" charset="0"/>
              <a:cs typeface="Arial" panose="020B0604020202020204" pitchFamily="34" charset="0"/>
            </a:endParaRPr>
          </a:p>
          <a:p>
            <a:pPr marL="0" indent="0">
              <a:buNone/>
            </a:pPr>
            <a:endParaRPr lang="en-US" sz="2000">
              <a:latin typeface="Arial" panose="020B0604020202020204" pitchFamily="34" charset="0"/>
              <a:cs typeface="Arial" panose="020B0604020202020204" pitchFamily="34" charset="0"/>
            </a:endParaRPr>
          </a:p>
          <a:p>
            <a:pPr marL="0" indent="0">
              <a:buNone/>
            </a:pPr>
            <a:endParaRPr lang="en-US" sz="2000">
              <a:latin typeface="Arial" panose="020B0604020202020204" pitchFamily="34" charset="0"/>
              <a:cs typeface="Arial" panose="020B0604020202020204" pitchFamily="34" charset="0"/>
            </a:endParaRPr>
          </a:p>
          <a:p>
            <a:pPr marL="0" indent="0">
              <a:buNone/>
            </a:pPr>
            <a:endParaRPr lang="en-US" sz="2000">
              <a:latin typeface="Arial" panose="020B0604020202020204" pitchFamily="34" charset="0"/>
              <a:cs typeface="Arial" panose="020B0604020202020204" pitchFamily="34" charset="0"/>
            </a:endParaRPr>
          </a:p>
          <a:p>
            <a:pPr marL="0" indent="0">
              <a:buNone/>
            </a:pPr>
            <a:endParaRPr lang="en-US" sz="2000">
              <a:latin typeface="Arial" panose="020B0604020202020204" pitchFamily="34" charset="0"/>
              <a:cs typeface="Arial" panose="020B0604020202020204" pitchFamily="34" charset="0"/>
            </a:endParaRPr>
          </a:p>
          <a:p>
            <a:pPr marL="0" indent="0">
              <a:buNone/>
            </a:pPr>
            <a:endParaRPr lang="en-US" sz="2000">
              <a:latin typeface="Arial" panose="020B0604020202020204" pitchFamily="34" charset="0"/>
              <a:cs typeface="Arial" panose="020B0604020202020204" pitchFamily="34" charset="0"/>
            </a:endParaRPr>
          </a:p>
          <a:p>
            <a:pPr marL="0" indent="0">
              <a:buNone/>
            </a:pPr>
            <a:endParaRPr lang="en-US" sz="200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31AFF726-AC0B-CEA0-827C-DD39B596DDF3}"/>
              </a:ext>
            </a:extLst>
          </p:cNvPr>
          <p:cNvSpPr>
            <a:spLocks noGrp="1"/>
          </p:cNvSpPr>
          <p:nvPr>
            <p:ph type="sldNum" sz="quarter" idx="12"/>
          </p:nvPr>
        </p:nvSpPr>
        <p:spPr/>
        <p:txBody>
          <a:bodyPr/>
          <a:lstStyle/>
          <a:p>
            <a:fld id="{34454CAE-325D-42BB-AD0A-0D0D0BF57EC3}" type="slidenum">
              <a:rPr lang="en-IN" smtClean="0"/>
              <a:t>26</a:t>
            </a:fld>
            <a:endParaRPr lang="en-US"/>
          </a:p>
        </p:txBody>
      </p:sp>
    </p:spTree>
    <p:extLst>
      <p:ext uri="{BB962C8B-B14F-4D97-AF65-F5344CB8AC3E}">
        <p14:creationId xmlns:p14="http://schemas.microsoft.com/office/powerpoint/2010/main" val="26163631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225DC-6E78-999C-823E-7AA84A861DDE}"/>
              </a:ext>
            </a:extLst>
          </p:cNvPr>
          <p:cNvSpPr>
            <a:spLocks noGrp="1"/>
          </p:cNvSpPr>
          <p:nvPr>
            <p:ph type="title"/>
          </p:nvPr>
        </p:nvSpPr>
        <p:spPr>
          <a:xfrm>
            <a:off x="623552" y="204139"/>
            <a:ext cx="10515600" cy="1325563"/>
          </a:xfrm>
        </p:spPr>
        <p:txBody>
          <a:bodyPr/>
          <a:lstStyle/>
          <a:p>
            <a:r>
              <a:rPr lang="en-US">
                <a:latin typeface="Calibri"/>
                <a:ea typeface="+mj-lt"/>
                <a:cs typeface="+mj-lt"/>
              </a:rPr>
              <a:t>5-FOLD CROSS-VALIDATION FOR DEEP LEARNING</a:t>
            </a:r>
            <a:endParaRPr lang="en-US">
              <a:latin typeface="Calibri"/>
            </a:endParaRPr>
          </a:p>
        </p:txBody>
      </p:sp>
      <p:pic>
        <p:nvPicPr>
          <p:cNvPr id="3" name="Picture 3" descr="Chart, line chart&#10;&#10;Description automatically generated">
            <a:extLst>
              <a:ext uri="{FF2B5EF4-FFF2-40B4-BE49-F238E27FC236}">
                <a16:creationId xmlns:a16="http://schemas.microsoft.com/office/drawing/2014/main" id="{2C04BF8A-D738-E14C-4BE4-92703AFB86C8}"/>
              </a:ext>
            </a:extLst>
          </p:cNvPr>
          <p:cNvPicPr>
            <a:picLocks noChangeAspect="1"/>
          </p:cNvPicPr>
          <p:nvPr/>
        </p:nvPicPr>
        <p:blipFill>
          <a:blip r:embed="rId2"/>
          <a:stretch>
            <a:fillRect/>
          </a:stretch>
        </p:blipFill>
        <p:spPr>
          <a:xfrm>
            <a:off x="6092851" y="2051330"/>
            <a:ext cx="5984382" cy="3942202"/>
          </a:xfrm>
          <a:prstGeom prst="rect">
            <a:avLst/>
          </a:prstGeom>
        </p:spPr>
      </p:pic>
      <p:sp>
        <p:nvSpPr>
          <p:cNvPr id="4" name="TextBox 3">
            <a:extLst>
              <a:ext uri="{FF2B5EF4-FFF2-40B4-BE49-F238E27FC236}">
                <a16:creationId xmlns:a16="http://schemas.microsoft.com/office/drawing/2014/main" id="{2632DD3E-C456-B5A7-2A89-64D0ACF31B79}"/>
              </a:ext>
            </a:extLst>
          </p:cNvPr>
          <p:cNvSpPr txBox="1"/>
          <p:nvPr/>
        </p:nvSpPr>
        <p:spPr>
          <a:xfrm>
            <a:off x="622479" y="1835239"/>
            <a:ext cx="5596943" cy="43704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latin typeface="Arial"/>
                <a:ea typeface="+mn-lt"/>
                <a:cs typeface="+mn-lt"/>
              </a:rPr>
              <a:t>Helps to prevent overfitting in deep learning models.</a:t>
            </a:r>
            <a:endParaRPr lang="en-US" sz="2000">
              <a:latin typeface="Arial"/>
              <a:cs typeface="Calibri"/>
            </a:endParaRPr>
          </a:p>
          <a:p>
            <a:pPr marL="285750" indent="-285750">
              <a:buFont typeface="Arial"/>
              <a:buChar char="•"/>
            </a:pPr>
            <a:endParaRPr lang="en-US" sz="2000">
              <a:latin typeface="Arial"/>
              <a:ea typeface="+mn-lt"/>
              <a:cs typeface="+mn-lt"/>
            </a:endParaRPr>
          </a:p>
          <a:p>
            <a:pPr marL="285750" indent="-285750">
              <a:buFont typeface="Arial"/>
              <a:buChar char="•"/>
            </a:pPr>
            <a:r>
              <a:rPr lang="en-US" sz="2000">
                <a:latin typeface="Arial"/>
                <a:ea typeface="+mn-lt"/>
                <a:cs typeface="+mn-lt"/>
              </a:rPr>
              <a:t>Data is divided into 5 equally sized folds.</a:t>
            </a:r>
            <a:endParaRPr lang="en-US" sz="2000">
              <a:latin typeface="Arial"/>
              <a:cs typeface="Calibri"/>
            </a:endParaRPr>
          </a:p>
          <a:p>
            <a:pPr marL="285750" indent="-285750">
              <a:buFont typeface="Arial"/>
              <a:buChar char="•"/>
            </a:pPr>
            <a:endParaRPr lang="en-US" sz="2000">
              <a:latin typeface="Arial"/>
              <a:ea typeface="+mn-lt"/>
              <a:cs typeface="+mn-lt"/>
            </a:endParaRPr>
          </a:p>
          <a:p>
            <a:pPr marL="285750" indent="-285750">
              <a:buFont typeface="Arial"/>
              <a:buChar char="•"/>
            </a:pPr>
            <a:r>
              <a:rPr lang="en-US" sz="2000">
                <a:latin typeface="Arial"/>
                <a:ea typeface="+mn-lt"/>
                <a:cs typeface="+mn-lt"/>
              </a:rPr>
              <a:t>Model is trained on 4 folds and evaluated on the remaining fold.</a:t>
            </a:r>
            <a:endParaRPr lang="en-US" sz="2000">
              <a:latin typeface="Arial"/>
              <a:cs typeface="Calibri"/>
            </a:endParaRPr>
          </a:p>
          <a:p>
            <a:pPr marL="285750" indent="-285750">
              <a:buFont typeface="Arial"/>
              <a:buChar char="•"/>
            </a:pPr>
            <a:endParaRPr lang="en-US" sz="2000">
              <a:latin typeface="Arial"/>
              <a:ea typeface="+mn-lt"/>
              <a:cs typeface="+mn-lt"/>
            </a:endParaRPr>
          </a:p>
          <a:p>
            <a:pPr marL="285750" indent="-285750">
              <a:buFont typeface="Arial"/>
              <a:buChar char="•"/>
            </a:pPr>
            <a:r>
              <a:rPr lang="en-US" sz="2000">
                <a:latin typeface="Arial"/>
                <a:ea typeface="+mn-lt"/>
                <a:cs typeface="+mn-lt"/>
              </a:rPr>
              <a:t>Process is repeated 5 times with a different fold held out each time.</a:t>
            </a:r>
            <a:endParaRPr lang="en-US" sz="2000">
              <a:latin typeface="Arial"/>
              <a:cs typeface="Calibri"/>
            </a:endParaRPr>
          </a:p>
          <a:p>
            <a:pPr marL="285750" indent="-285750">
              <a:buFont typeface="Arial"/>
              <a:buChar char="•"/>
            </a:pPr>
            <a:endParaRPr lang="en-US" sz="2000">
              <a:latin typeface="Arial"/>
              <a:ea typeface="+mn-lt"/>
              <a:cs typeface="+mn-lt"/>
            </a:endParaRPr>
          </a:p>
          <a:p>
            <a:pPr marL="285750" indent="-285750">
              <a:buFont typeface="Arial"/>
              <a:buChar char="•"/>
            </a:pPr>
            <a:r>
              <a:rPr lang="en-US" sz="2000">
                <a:latin typeface="Arial"/>
                <a:ea typeface="+mn-lt"/>
                <a:cs typeface="+mn-lt"/>
              </a:rPr>
              <a:t>Results are averaged for a final estimate of the model's performance.</a:t>
            </a:r>
            <a:endParaRPr lang="en-US" sz="2000">
              <a:latin typeface="Arial"/>
              <a:cs typeface="Calibri"/>
            </a:endParaRPr>
          </a:p>
          <a:p>
            <a:endParaRPr lang="en-US">
              <a:cs typeface="Calibri"/>
            </a:endParaRPr>
          </a:p>
        </p:txBody>
      </p:sp>
      <p:sp>
        <p:nvSpPr>
          <p:cNvPr id="5" name="Slide Number Placeholder 4">
            <a:extLst>
              <a:ext uri="{FF2B5EF4-FFF2-40B4-BE49-F238E27FC236}">
                <a16:creationId xmlns:a16="http://schemas.microsoft.com/office/drawing/2014/main" id="{45FE4402-6E69-CDAE-EC7E-3BADCB56459F}"/>
              </a:ext>
            </a:extLst>
          </p:cNvPr>
          <p:cNvSpPr>
            <a:spLocks noGrp="1"/>
          </p:cNvSpPr>
          <p:nvPr>
            <p:ph type="sldNum" sz="quarter" idx="12"/>
          </p:nvPr>
        </p:nvSpPr>
        <p:spPr/>
        <p:txBody>
          <a:bodyPr/>
          <a:lstStyle/>
          <a:p>
            <a:fld id="{34454CAE-325D-42BB-AD0A-0D0D0BF57EC3}" type="slidenum">
              <a:rPr lang="en-IN" smtClean="0"/>
              <a:t>27</a:t>
            </a:fld>
            <a:endParaRPr lang="en-US"/>
          </a:p>
        </p:txBody>
      </p:sp>
    </p:spTree>
    <p:extLst>
      <p:ext uri="{BB962C8B-B14F-4D97-AF65-F5344CB8AC3E}">
        <p14:creationId xmlns:p14="http://schemas.microsoft.com/office/powerpoint/2010/main" val="865734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4B9C1-062B-EC42-5514-8FE5D5BEE280}"/>
              </a:ext>
            </a:extLst>
          </p:cNvPr>
          <p:cNvSpPr>
            <a:spLocks noGrp="1"/>
          </p:cNvSpPr>
          <p:nvPr>
            <p:ph type="title"/>
          </p:nvPr>
        </p:nvSpPr>
        <p:spPr>
          <a:xfrm>
            <a:off x="509475" y="106546"/>
            <a:ext cx="10712245" cy="1337853"/>
          </a:xfrm>
        </p:spPr>
        <p:txBody>
          <a:bodyPr>
            <a:normAutofit/>
          </a:bodyPr>
          <a:lstStyle/>
          <a:p>
            <a:r>
              <a:rPr lang="en-GB">
                <a:latin typeface="Calibri"/>
                <a:ea typeface="Calibri Light"/>
                <a:cs typeface="Calibri Light"/>
              </a:rPr>
              <a:t>HANNING WINDOW</a:t>
            </a:r>
          </a:p>
        </p:txBody>
      </p:sp>
      <p:sp>
        <p:nvSpPr>
          <p:cNvPr id="4" name="TextBox 3">
            <a:extLst>
              <a:ext uri="{FF2B5EF4-FFF2-40B4-BE49-F238E27FC236}">
                <a16:creationId xmlns:a16="http://schemas.microsoft.com/office/drawing/2014/main" id="{B99EF738-EC26-A6D8-7E9A-CA17129C7C06}"/>
              </a:ext>
            </a:extLst>
          </p:cNvPr>
          <p:cNvSpPr txBox="1"/>
          <p:nvPr/>
        </p:nvSpPr>
        <p:spPr>
          <a:xfrm>
            <a:off x="514830" y="1444319"/>
            <a:ext cx="6298656"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000">
                <a:solidFill>
                  <a:srgbClr val="374151"/>
                </a:solidFill>
                <a:latin typeface="Arial"/>
                <a:ea typeface="+mn-lt"/>
                <a:cs typeface="+mn-lt"/>
              </a:rPr>
              <a:t>A Hanning window is a type of window function commonly used in digital signal processing to reduce spectral leakage when analysing a finite segment of a longer signal, and can help improve the accuracy of frequency analysis by reducing spectral leakage and smoothing the signal at segment edges.</a:t>
            </a:r>
            <a:endParaRPr lang="en-GB" sz="2000">
              <a:solidFill>
                <a:srgbClr val="374151"/>
              </a:solidFill>
              <a:latin typeface="Arial"/>
              <a:ea typeface="Calibri"/>
              <a:cs typeface="Calibri"/>
            </a:endParaRPr>
          </a:p>
          <a:p>
            <a:pPr marL="285750" indent="-285750">
              <a:buFont typeface="Arial"/>
              <a:buChar char="•"/>
            </a:pPr>
            <a:endParaRPr lang="en-GB" sz="2000">
              <a:solidFill>
                <a:srgbClr val="374151"/>
              </a:solidFill>
              <a:latin typeface="Arial"/>
              <a:ea typeface="+mn-lt"/>
              <a:cs typeface="Calibri"/>
            </a:endParaRPr>
          </a:p>
          <a:p>
            <a:pPr marL="285750" indent="-285750">
              <a:buFont typeface="Arial,Sans-Serif"/>
              <a:buChar char="•"/>
            </a:pPr>
            <a:r>
              <a:rPr lang="en-GB" sz="2000">
                <a:solidFill>
                  <a:srgbClr val="374151"/>
                </a:solidFill>
                <a:latin typeface="Arial"/>
                <a:ea typeface="+mn-lt"/>
                <a:cs typeface="Arial"/>
              </a:rPr>
              <a:t>The Hanning window is a type of cosine-based     window function that is defined by the formula:</a:t>
            </a:r>
          </a:p>
          <a:p>
            <a:r>
              <a:rPr lang="en-GB" sz="2000">
                <a:solidFill>
                  <a:srgbClr val="374151"/>
                </a:solidFill>
                <a:latin typeface="Arial"/>
                <a:ea typeface="+mn-lt"/>
                <a:cs typeface="Arial"/>
              </a:rPr>
              <a:t>              </a:t>
            </a:r>
            <a:endParaRPr lang="en-GB" sz="2000">
              <a:solidFill>
                <a:srgbClr val="374151"/>
              </a:solidFill>
              <a:latin typeface="Arial"/>
              <a:ea typeface="Calibri" panose="020F0502020204030204"/>
              <a:cs typeface="Arial"/>
            </a:endParaRPr>
          </a:p>
          <a:p>
            <a:pPr marL="285750" indent="-285750">
              <a:buFont typeface="Arial"/>
              <a:buChar char="•"/>
            </a:pPr>
            <a:endParaRPr lang="en-GB" sz="2000">
              <a:solidFill>
                <a:srgbClr val="374151"/>
              </a:solidFill>
              <a:latin typeface="Arial"/>
              <a:ea typeface="Calibri"/>
              <a:cs typeface="Calibri"/>
            </a:endParaRPr>
          </a:p>
          <a:p>
            <a:pPr>
              <a:buFont typeface="Arial"/>
              <a:buChar char="•"/>
            </a:pPr>
            <a:endParaRPr lang="en-GB" sz="2000">
              <a:solidFill>
                <a:srgbClr val="374151"/>
              </a:solidFill>
              <a:latin typeface="Arial"/>
              <a:ea typeface="Calibri"/>
              <a:cs typeface="Calibri"/>
            </a:endParaRPr>
          </a:p>
          <a:p>
            <a:pPr marL="285750" indent="-285750">
              <a:buFont typeface="Arial"/>
              <a:buChar char="•"/>
            </a:pPr>
            <a:endParaRPr lang="en-GB" sz="2000">
              <a:solidFill>
                <a:srgbClr val="374151"/>
              </a:solidFill>
              <a:latin typeface="Arial"/>
              <a:ea typeface="Calibri"/>
              <a:cs typeface="Calibri"/>
            </a:endParaRPr>
          </a:p>
          <a:p>
            <a:pPr marL="171450" indent="-171450">
              <a:buFont typeface="Arial"/>
              <a:buChar char="•"/>
            </a:pPr>
            <a:endParaRPr lang="en-GB" sz="2000">
              <a:solidFill>
                <a:srgbClr val="374151"/>
              </a:solidFill>
              <a:latin typeface="Arial"/>
              <a:ea typeface="Calibri"/>
              <a:cs typeface="Calibri"/>
            </a:endParaRPr>
          </a:p>
          <a:p>
            <a:pPr marL="171450" indent="-171450">
              <a:buFont typeface="Arial"/>
              <a:buChar char="•"/>
            </a:pPr>
            <a:endParaRPr lang="en-GB" sz="2000">
              <a:solidFill>
                <a:srgbClr val="374151"/>
              </a:solidFill>
              <a:latin typeface="Arial"/>
              <a:ea typeface="Calibri"/>
              <a:cs typeface="Calibri"/>
            </a:endParaRPr>
          </a:p>
        </p:txBody>
      </p:sp>
      <p:pic>
        <p:nvPicPr>
          <p:cNvPr id="5" name="Picture 5" descr="Chart&#10;&#10;Description automatically generated">
            <a:extLst>
              <a:ext uri="{FF2B5EF4-FFF2-40B4-BE49-F238E27FC236}">
                <a16:creationId xmlns:a16="http://schemas.microsoft.com/office/drawing/2014/main" id="{3137CC62-6E64-B288-0CF5-A61814204975}"/>
              </a:ext>
            </a:extLst>
          </p:cNvPr>
          <p:cNvPicPr>
            <a:picLocks noChangeAspect="1"/>
          </p:cNvPicPr>
          <p:nvPr/>
        </p:nvPicPr>
        <p:blipFill>
          <a:blip r:embed="rId2"/>
          <a:stretch>
            <a:fillRect/>
          </a:stretch>
        </p:blipFill>
        <p:spPr>
          <a:xfrm>
            <a:off x="6890439" y="1259335"/>
            <a:ext cx="4857133" cy="4495123"/>
          </a:xfrm>
          <a:prstGeom prst="rect">
            <a:avLst/>
          </a:prstGeom>
        </p:spPr>
      </p:pic>
      <p:sp>
        <p:nvSpPr>
          <p:cNvPr id="3" name="TextBox 2">
            <a:extLst>
              <a:ext uri="{FF2B5EF4-FFF2-40B4-BE49-F238E27FC236}">
                <a16:creationId xmlns:a16="http://schemas.microsoft.com/office/drawing/2014/main" id="{53F12358-9B54-DF2D-D58B-A405459E9D07}"/>
              </a:ext>
            </a:extLst>
          </p:cNvPr>
          <p:cNvSpPr txBox="1"/>
          <p:nvPr/>
        </p:nvSpPr>
        <p:spPr>
          <a:xfrm>
            <a:off x="884711" y="4952010"/>
            <a:ext cx="394062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a:solidFill>
                  <a:schemeClr val="accent1"/>
                </a:solidFill>
              </a:rPr>
              <a:t>w(n) = 0.5 - 0.5cos(2pi*n/N)</a:t>
            </a:r>
            <a:r>
              <a:rPr lang="en-US" sz="2400" b="1">
                <a:solidFill>
                  <a:schemeClr val="accent1"/>
                </a:solidFill>
              </a:rPr>
              <a:t>​</a:t>
            </a:r>
            <a:endParaRPr lang="en-US" sz="2400" b="1">
              <a:solidFill>
                <a:schemeClr val="accent1"/>
              </a:solidFill>
              <a:ea typeface="Calibri"/>
              <a:cs typeface="Calibri"/>
            </a:endParaRPr>
          </a:p>
        </p:txBody>
      </p:sp>
      <p:sp>
        <p:nvSpPr>
          <p:cNvPr id="6" name="Slide Number Placeholder 5">
            <a:extLst>
              <a:ext uri="{FF2B5EF4-FFF2-40B4-BE49-F238E27FC236}">
                <a16:creationId xmlns:a16="http://schemas.microsoft.com/office/drawing/2014/main" id="{92B4C83A-A4BA-9FDA-B6DE-F8125EADC634}"/>
              </a:ext>
            </a:extLst>
          </p:cNvPr>
          <p:cNvSpPr>
            <a:spLocks noGrp="1"/>
          </p:cNvSpPr>
          <p:nvPr>
            <p:ph type="sldNum" sz="quarter" idx="12"/>
          </p:nvPr>
        </p:nvSpPr>
        <p:spPr/>
        <p:txBody>
          <a:bodyPr/>
          <a:lstStyle/>
          <a:p>
            <a:fld id="{34454CAE-325D-42BB-AD0A-0D0D0BF57EC3}" type="slidenum">
              <a:rPr lang="en-IN" smtClean="0"/>
              <a:t>28</a:t>
            </a:fld>
            <a:endParaRPr lang="en-US"/>
          </a:p>
        </p:txBody>
      </p:sp>
    </p:spTree>
    <p:extLst>
      <p:ext uri="{BB962C8B-B14F-4D97-AF65-F5344CB8AC3E}">
        <p14:creationId xmlns:p14="http://schemas.microsoft.com/office/powerpoint/2010/main" val="28113402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52B20-B64C-AC4D-4DEC-65217AF31616}"/>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108192A4-9097-E4EF-D471-4634E3F5B981}"/>
              </a:ext>
            </a:extLst>
          </p:cNvPr>
          <p:cNvSpPr>
            <a:spLocks noGrp="1"/>
          </p:cNvSpPr>
          <p:nvPr>
            <p:ph type="sldNum" sz="quarter" idx="12"/>
          </p:nvPr>
        </p:nvSpPr>
        <p:spPr/>
        <p:txBody>
          <a:bodyPr/>
          <a:lstStyle/>
          <a:p>
            <a:fld id="{34454CAE-325D-42BB-AD0A-0D0D0BF57EC3}" type="slidenum">
              <a:rPr lang="en-IN" smtClean="0"/>
              <a:t>29</a:t>
            </a:fld>
            <a:endParaRPr lang="en-IN"/>
          </a:p>
        </p:txBody>
      </p:sp>
      <p:pic>
        <p:nvPicPr>
          <p:cNvPr id="4" name="Picture 4" descr="Text&#10;&#10;Description automatically generated">
            <a:extLst>
              <a:ext uri="{FF2B5EF4-FFF2-40B4-BE49-F238E27FC236}">
                <a16:creationId xmlns:a16="http://schemas.microsoft.com/office/drawing/2014/main" id="{12C4E48E-B372-B7B2-EF2E-6321C777EC50}"/>
              </a:ext>
            </a:extLst>
          </p:cNvPr>
          <p:cNvPicPr>
            <a:picLocks noChangeAspect="1"/>
          </p:cNvPicPr>
          <p:nvPr/>
        </p:nvPicPr>
        <p:blipFill>
          <a:blip r:embed="rId2"/>
          <a:stretch>
            <a:fillRect/>
          </a:stretch>
        </p:blipFill>
        <p:spPr>
          <a:xfrm>
            <a:off x="777922" y="2472716"/>
            <a:ext cx="3766781" cy="2231016"/>
          </a:xfrm>
          <a:prstGeom prst="rect">
            <a:avLst/>
          </a:prstGeom>
        </p:spPr>
      </p:pic>
      <p:pic>
        <p:nvPicPr>
          <p:cNvPr id="5" name="Picture 5" descr="A picture containing timeline&#10;&#10;Description automatically generated">
            <a:extLst>
              <a:ext uri="{FF2B5EF4-FFF2-40B4-BE49-F238E27FC236}">
                <a16:creationId xmlns:a16="http://schemas.microsoft.com/office/drawing/2014/main" id="{FBE0C740-1708-C01C-E366-65A523530B62}"/>
              </a:ext>
            </a:extLst>
          </p:cNvPr>
          <p:cNvPicPr>
            <a:picLocks noChangeAspect="1"/>
          </p:cNvPicPr>
          <p:nvPr/>
        </p:nvPicPr>
        <p:blipFill>
          <a:blip r:embed="rId3"/>
          <a:stretch>
            <a:fillRect/>
          </a:stretch>
        </p:blipFill>
        <p:spPr>
          <a:xfrm>
            <a:off x="4769892" y="2472150"/>
            <a:ext cx="3755408" cy="2232147"/>
          </a:xfrm>
          <a:prstGeom prst="rect">
            <a:avLst/>
          </a:prstGeom>
        </p:spPr>
      </p:pic>
      <p:sp>
        <p:nvSpPr>
          <p:cNvPr id="6" name="TextBox 5">
            <a:extLst>
              <a:ext uri="{FF2B5EF4-FFF2-40B4-BE49-F238E27FC236}">
                <a16:creationId xmlns:a16="http://schemas.microsoft.com/office/drawing/2014/main" id="{7B679ED8-8E47-05CA-F51C-A34D77D6A5A7}"/>
              </a:ext>
            </a:extLst>
          </p:cNvPr>
          <p:cNvSpPr txBox="1"/>
          <p:nvPr/>
        </p:nvSpPr>
        <p:spPr>
          <a:xfrm>
            <a:off x="1833917" y="5316940"/>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7" name="TextBox 6">
            <a:extLst>
              <a:ext uri="{FF2B5EF4-FFF2-40B4-BE49-F238E27FC236}">
                <a16:creationId xmlns:a16="http://schemas.microsoft.com/office/drawing/2014/main" id="{88A2A88D-7BD3-2525-42C9-11CF34884A88}"/>
              </a:ext>
            </a:extLst>
          </p:cNvPr>
          <p:cNvSpPr txBox="1"/>
          <p:nvPr/>
        </p:nvSpPr>
        <p:spPr>
          <a:xfrm>
            <a:off x="682388" y="4836425"/>
            <a:ext cx="353988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Raw EEG data of an ADHD patient</a:t>
            </a:r>
            <a:endParaRPr lang="en-US"/>
          </a:p>
        </p:txBody>
      </p:sp>
      <p:sp>
        <p:nvSpPr>
          <p:cNvPr id="8" name="TextBox 7">
            <a:extLst>
              <a:ext uri="{FF2B5EF4-FFF2-40B4-BE49-F238E27FC236}">
                <a16:creationId xmlns:a16="http://schemas.microsoft.com/office/drawing/2014/main" id="{D16544C2-3D20-BF1F-6005-913A1A77F972}"/>
              </a:ext>
            </a:extLst>
          </p:cNvPr>
          <p:cNvSpPr txBox="1"/>
          <p:nvPr/>
        </p:nvSpPr>
        <p:spPr>
          <a:xfrm>
            <a:off x="10989291" y="3241343"/>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9" name="TextBox 8">
            <a:extLst>
              <a:ext uri="{FF2B5EF4-FFF2-40B4-BE49-F238E27FC236}">
                <a16:creationId xmlns:a16="http://schemas.microsoft.com/office/drawing/2014/main" id="{E9E18B0A-6EA1-8FE2-A7F6-1FA5A5907418}"/>
              </a:ext>
            </a:extLst>
          </p:cNvPr>
          <p:cNvSpPr txBox="1"/>
          <p:nvPr/>
        </p:nvSpPr>
        <p:spPr>
          <a:xfrm>
            <a:off x="4681743" y="4838124"/>
            <a:ext cx="333460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latin typeface="Calibri"/>
              </a:rPr>
              <a:t>Raw EEG data of an </a:t>
            </a:r>
            <a:r>
              <a:rPr lang="en-US">
                <a:latin typeface="Calibri"/>
              </a:rPr>
              <a:t>ASD </a:t>
            </a:r>
            <a:r>
              <a:rPr lang="en-US" sz="1800">
                <a:latin typeface="Calibri"/>
              </a:rPr>
              <a:t>patient</a:t>
            </a:r>
            <a:r>
              <a:rPr lang="en-US" sz="1800">
                <a:latin typeface="Calibri"/>
                <a:ea typeface="Calibri"/>
                <a:cs typeface="Calibri"/>
              </a:rPr>
              <a:t>​</a:t>
            </a:r>
            <a:endParaRPr lang="en-US"/>
          </a:p>
        </p:txBody>
      </p:sp>
      <p:pic>
        <p:nvPicPr>
          <p:cNvPr id="10" name="Picture 10" descr="A picture containing graphical user interface&#10;&#10;Description automatically generated">
            <a:extLst>
              <a:ext uri="{FF2B5EF4-FFF2-40B4-BE49-F238E27FC236}">
                <a16:creationId xmlns:a16="http://schemas.microsoft.com/office/drawing/2014/main" id="{58CD6802-6CF4-EF70-BCC5-FFD821F3D2AA}"/>
              </a:ext>
            </a:extLst>
          </p:cNvPr>
          <p:cNvPicPr>
            <a:picLocks noChangeAspect="1"/>
          </p:cNvPicPr>
          <p:nvPr/>
        </p:nvPicPr>
        <p:blipFill>
          <a:blip r:embed="rId4"/>
          <a:stretch>
            <a:fillRect/>
          </a:stretch>
        </p:blipFill>
        <p:spPr>
          <a:xfrm>
            <a:off x="9024318" y="3906116"/>
            <a:ext cx="2238375" cy="1123950"/>
          </a:xfrm>
          <a:prstGeom prst="rect">
            <a:avLst/>
          </a:prstGeom>
        </p:spPr>
      </p:pic>
    </p:spTree>
    <p:extLst>
      <p:ext uri="{BB962C8B-B14F-4D97-AF65-F5344CB8AC3E}">
        <p14:creationId xmlns:p14="http://schemas.microsoft.com/office/powerpoint/2010/main" val="335917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743F9E4-910B-994F-A1DE-851C7D82EF0B}"/>
              </a:ext>
            </a:extLst>
          </p:cNvPr>
          <p:cNvSpPr>
            <a:spLocks noGrp="1"/>
          </p:cNvSpPr>
          <p:nvPr>
            <p:ph type="title"/>
          </p:nvPr>
        </p:nvSpPr>
        <p:spPr>
          <a:xfrm>
            <a:off x="551740" y="253226"/>
            <a:ext cx="11093668" cy="1338700"/>
          </a:xfrm>
        </p:spPr>
        <p:txBody>
          <a:bodyPr>
            <a:normAutofit/>
          </a:bodyPr>
          <a:lstStyle/>
          <a:p>
            <a:r>
              <a:rPr lang="en-IN">
                <a:latin typeface="Calibri"/>
                <a:cs typeface="Calibri"/>
              </a:rPr>
              <a:t>CURRENT PRACTICES IN DIAGNOSIS</a:t>
            </a:r>
          </a:p>
        </p:txBody>
      </p:sp>
      <p:sp>
        <p:nvSpPr>
          <p:cNvPr id="7" name="Content Placeholder 2">
            <a:extLst>
              <a:ext uri="{FF2B5EF4-FFF2-40B4-BE49-F238E27FC236}">
                <a16:creationId xmlns:a16="http://schemas.microsoft.com/office/drawing/2014/main" id="{C1143350-6C5F-88A9-1AD9-C2D063E0D2C0}"/>
              </a:ext>
            </a:extLst>
          </p:cNvPr>
          <p:cNvSpPr txBox="1">
            <a:spLocks/>
          </p:cNvSpPr>
          <p:nvPr/>
        </p:nvSpPr>
        <p:spPr>
          <a:xfrm>
            <a:off x="552144" y="1249778"/>
            <a:ext cx="10515600" cy="4651701"/>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a:solidFill>
                <a:srgbClr val="000000"/>
              </a:solidFill>
              <a:latin typeface="Arial" panose="020B0604020202020204" pitchFamily="34" charset="0"/>
              <a:ea typeface="Calibri"/>
              <a:cs typeface="Arial" panose="020B0604020202020204" pitchFamily="34" charset="0"/>
            </a:endParaRPr>
          </a:p>
          <a:p>
            <a:r>
              <a:rPr lang="en-US" sz="2000">
                <a:latin typeface="Arial"/>
                <a:ea typeface="+mn-lt"/>
                <a:cs typeface="+mn-lt"/>
              </a:rPr>
              <a:t>ASD diagnosis involves a comprehensive assessment of an individual's behavioral, social, and developmental functioning.</a:t>
            </a:r>
            <a:endParaRPr lang="en-US" sz="2000">
              <a:latin typeface="Arial"/>
              <a:cs typeface="Arial"/>
            </a:endParaRPr>
          </a:p>
          <a:p>
            <a:endParaRPr lang="en-US" sz="2000">
              <a:latin typeface="Arial"/>
              <a:ea typeface="+mn-lt"/>
              <a:cs typeface="+mn-lt"/>
            </a:endParaRPr>
          </a:p>
          <a:p>
            <a:r>
              <a:rPr lang="en-US" sz="2000">
                <a:latin typeface="Arial"/>
                <a:ea typeface="+mn-lt"/>
                <a:cs typeface="+mn-lt"/>
              </a:rPr>
              <a:t>ADHD diagnosis involves a comprehensive assessment of an individual's behavioral, cognitive, and developmental functioning.</a:t>
            </a:r>
            <a:endParaRPr lang="en-US" sz="2000">
              <a:latin typeface="Arial"/>
              <a:cs typeface="Calibri"/>
            </a:endParaRPr>
          </a:p>
          <a:p>
            <a:endParaRPr lang="en-US" sz="2000">
              <a:latin typeface="Arial"/>
              <a:ea typeface="+mn-lt"/>
              <a:cs typeface="+mn-lt"/>
            </a:endParaRPr>
          </a:p>
          <a:p>
            <a:r>
              <a:rPr lang="en-US" sz="2000">
                <a:latin typeface="Arial"/>
                <a:ea typeface="+mn-lt"/>
                <a:cs typeface="+mn-lt"/>
              </a:rPr>
              <a:t>Current diagnostic practices rely on interviews, observation, and rating scales that can be time-consuming and require trained professionals.</a:t>
            </a:r>
            <a:endParaRPr lang="en-US" sz="2000">
              <a:latin typeface="Arial"/>
            </a:endParaRPr>
          </a:p>
          <a:p>
            <a:endParaRPr lang="en-US" sz="2200">
              <a:latin typeface="Arial"/>
              <a:cs typeface="Arial"/>
            </a:endParaRPr>
          </a:p>
          <a:p>
            <a:endParaRPr lang="en-US" sz="2000">
              <a:latin typeface="Arial" panose="020B0604020202020204" pitchFamily="34" charset="0"/>
              <a:cs typeface="Arial" panose="020B0604020202020204" pitchFamily="34" charset="0"/>
            </a:endParaRPr>
          </a:p>
          <a:p>
            <a:endParaRPr lang="en-US" sz="2000">
              <a:latin typeface="Calibri"/>
              <a:cs typeface="Calibri"/>
            </a:endParaRPr>
          </a:p>
          <a:p>
            <a:pPr marL="0" indent="0">
              <a:buNone/>
            </a:pPr>
            <a:endParaRPr lang="en-US" sz="2000">
              <a:latin typeface="Arial" panose="020B0604020202020204" pitchFamily="34" charset="0"/>
              <a:cs typeface="Arial" panose="020B0604020202020204" pitchFamily="34" charset="0"/>
            </a:endParaRPr>
          </a:p>
          <a:p>
            <a:pPr lvl="1">
              <a:buFont typeface="Courier New" panose="02070309020205020404" pitchFamily="49" charset="0"/>
              <a:buChar char="o"/>
            </a:pPr>
            <a:endParaRPr lang="en-US" sz="2000">
              <a:latin typeface="Arial" panose="020B0604020202020204" pitchFamily="34" charset="0"/>
              <a:cs typeface="Arial" panose="020B0604020202020204" pitchFamily="34" charset="0"/>
            </a:endParaRPr>
          </a:p>
          <a:p>
            <a:pPr>
              <a:buFont typeface="Courier New" panose="020B0604020202020204" pitchFamily="34" charset="0"/>
              <a:buChar char="o"/>
            </a:pPr>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a:p>
            <a:endParaRPr lang="en-IN" sz="2000">
              <a:latin typeface="Arial" panose="020B0604020202020204" pitchFamily="34" charset="0"/>
              <a:cs typeface="Arial" panose="020B0604020202020204" pitchFamily="34" charset="0"/>
            </a:endParaRPr>
          </a:p>
        </p:txBody>
      </p:sp>
      <p:sp>
        <p:nvSpPr>
          <p:cNvPr id="8" name="Slide Number Placeholder 3">
            <a:extLst>
              <a:ext uri="{FF2B5EF4-FFF2-40B4-BE49-F238E27FC236}">
                <a16:creationId xmlns:a16="http://schemas.microsoft.com/office/drawing/2014/main" id="{E2F32101-9F50-38F4-02C5-E9D1D4BAFEB1}"/>
              </a:ext>
            </a:extLst>
          </p:cNvPr>
          <p:cNvSpPr>
            <a:spLocks noGrp="1"/>
          </p:cNvSpPr>
          <p:nvPr>
            <p:ph type="sldNum" sz="quarter" idx="12"/>
          </p:nvPr>
        </p:nvSpPr>
        <p:spPr>
          <a:xfrm>
            <a:off x="8610600" y="6356350"/>
            <a:ext cx="2743200" cy="365125"/>
          </a:xfrm>
        </p:spPr>
        <p:txBody>
          <a:bodyPr/>
          <a:lstStyle/>
          <a:p>
            <a:fld id="{061A49D2-1CB2-4C7A-A8AA-4E17FE1E6BC7}" type="slidenum">
              <a:rPr lang="en-IN" smtClean="0"/>
              <a:t>3</a:t>
            </a:fld>
            <a:endParaRPr lang="en-GB"/>
          </a:p>
        </p:txBody>
      </p:sp>
    </p:spTree>
    <p:extLst>
      <p:ext uri="{BB962C8B-B14F-4D97-AF65-F5344CB8AC3E}">
        <p14:creationId xmlns:p14="http://schemas.microsoft.com/office/powerpoint/2010/main" val="1027803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3D5DE-7334-4C64-709F-BD114C14EC8C}"/>
              </a:ext>
            </a:extLst>
          </p:cNvPr>
          <p:cNvSpPr>
            <a:spLocks noGrp="1"/>
          </p:cNvSpPr>
          <p:nvPr>
            <p:ph type="title"/>
          </p:nvPr>
        </p:nvSpPr>
        <p:spPr>
          <a:xfrm>
            <a:off x="592674" y="356485"/>
            <a:ext cx="10112189" cy="1007342"/>
          </a:xfrm>
        </p:spPr>
        <p:txBody>
          <a:bodyPr>
            <a:normAutofit/>
          </a:bodyPr>
          <a:lstStyle/>
          <a:p>
            <a:r>
              <a:rPr lang="en-IN">
                <a:latin typeface="Calibri"/>
                <a:cs typeface="Calibri"/>
              </a:rPr>
              <a:t>PROBLEM STATEMENT</a:t>
            </a:r>
          </a:p>
          <a:p>
            <a:endParaRPr lang="en-IN" sz="1800" b="1">
              <a:cs typeface="Calibri Light"/>
            </a:endParaRPr>
          </a:p>
        </p:txBody>
      </p:sp>
      <p:sp>
        <p:nvSpPr>
          <p:cNvPr id="3" name="TextBox 2">
            <a:extLst>
              <a:ext uri="{FF2B5EF4-FFF2-40B4-BE49-F238E27FC236}">
                <a16:creationId xmlns:a16="http://schemas.microsoft.com/office/drawing/2014/main" id="{9CAAAAE3-FA78-BFEB-416A-C413D0665021}"/>
              </a:ext>
            </a:extLst>
          </p:cNvPr>
          <p:cNvSpPr txBox="1"/>
          <p:nvPr/>
        </p:nvSpPr>
        <p:spPr>
          <a:xfrm>
            <a:off x="594062" y="1358004"/>
            <a:ext cx="9657228"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lvl="0" indent="-342900" rtl="0">
              <a:buFont typeface="Arial"/>
              <a:buChar char="•"/>
            </a:pPr>
            <a:r>
              <a:rPr lang="en-US" sz="2000">
                <a:latin typeface="Arial"/>
                <a:ea typeface="Arial"/>
                <a:cs typeface="Arial"/>
              </a:rPr>
              <a:t>The readings of EEG signals  are analyzed by neurologists to detect and categorize the patterns of the disorder.​</a:t>
            </a:r>
            <a:endParaRPr lang="en-US">
              <a:latin typeface="Arial"/>
              <a:cs typeface="Arial"/>
            </a:endParaRPr>
          </a:p>
          <a:p>
            <a:pPr marL="342900" lvl="0" indent="-342900" rtl="0">
              <a:buFont typeface="Arial"/>
              <a:buChar char="•"/>
            </a:pPr>
            <a:endParaRPr lang="en-US" sz="2000">
              <a:latin typeface="Arial" panose="020B0604020202020204" pitchFamily="34" charset="0"/>
              <a:ea typeface="Arial"/>
              <a:cs typeface="Arial" panose="020B0604020202020204" pitchFamily="34" charset="0"/>
            </a:endParaRPr>
          </a:p>
          <a:p>
            <a:pPr marL="342900" lvl="0" indent="-342900" rtl="0">
              <a:buFont typeface="Arial"/>
              <a:buChar char="•"/>
            </a:pPr>
            <a:r>
              <a:rPr lang="en-IN" sz="2000">
                <a:latin typeface="Arial"/>
                <a:ea typeface="Arial"/>
                <a:cs typeface="Arial"/>
              </a:rPr>
              <a:t>The visual examination is time-consuming and laborious and it requires the services of an expert.</a:t>
            </a:r>
            <a:r>
              <a:rPr lang="en-US" sz="2000">
                <a:latin typeface="Arial"/>
                <a:ea typeface="Arial"/>
                <a:cs typeface="Arial"/>
              </a:rPr>
              <a:t>​</a:t>
            </a:r>
          </a:p>
          <a:p>
            <a:pPr marL="342900" lvl="0" indent="-342900" rtl="0">
              <a:buFont typeface="Arial"/>
              <a:buChar char="•"/>
            </a:pPr>
            <a:endParaRPr lang="en-US" sz="2000">
              <a:latin typeface="Arial" panose="020B0604020202020204" pitchFamily="34" charset="0"/>
              <a:ea typeface="Arial"/>
              <a:cs typeface="Arial" panose="020B0604020202020204" pitchFamily="34" charset="0"/>
            </a:endParaRPr>
          </a:p>
          <a:p>
            <a:pPr marL="342900" lvl="0" indent="-342900" rtl="0">
              <a:buFont typeface="Arial"/>
              <a:buChar char="•"/>
            </a:pPr>
            <a:r>
              <a:rPr lang="en-IN" sz="2000">
                <a:latin typeface="Arial"/>
                <a:ea typeface="Arial"/>
                <a:cs typeface="Arial"/>
              </a:rPr>
              <a:t>Absence of an implemented automated system to detect the neurological disorders at an early stage of life.</a:t>
            </a:r>
          </a:p>
          <a:p>
            <a:pPr marL="342900" indent="-342900">
              <a:buFont typeface="Arial"/>
              <a:buChar char="•"/>
            </a:pPr>
            <a:endParaRPr lang="en-IN" sz="2000">
              <a:latin typeface="Arial" panose="020B0604020202020204" pitchFamily="34" charset="0"/>
              <a:cs typeface="Arial" panose="020B0604020202020204" pitchFamily="34" charset="0"/>
            </a:endParaRPr>
          </a:p>
          <a:p>
            <a:pPr marL="342900" indent="-342900">
              <a:buFont typeface="Arial"/>
              <a:buChar char="•"/>
            </a:pPr>
            <a:r>
              <a:rPr lang="en-US" sz="2000">
                <a:latin typeface="Arial"/>
                <a:cs typeface="Calibri"/>
              </a:rPr>
              <a:t>Diagnosis can be complicated by overlapping symptoms between ASD and ADHD, as well as comorbid conditions.</a:t>
            </a:r>
            <a:endParaRPr lang="en-IN">
              <a:latin typeface="Arial"/>
              <a:cs typeface="Arial"/>
            </a:endParaRPr>
          </a:p>
          <a:p>
            <a:pPr marL="342900" indent="-342900">
              <a:buFont typeface="Arial"/>
              <a:buChar char="•"/>
            </a:pPr>
            <a:endParaRPr lang="en-IN" sz="2000">
              <a:latin typeface="Arial" panose="020B0604020202020204" pitchFamily="34" charset="0"/>
              <a:cs typeface="Arial" panose="020B0604020202020204" pitchFamily="34" charset="0"/>
            </a:endParaRPr>
          </a:p>
          <a:p>
            <a:pPr marL="342900" indent="-342900">
              <a:buFont typeface="Arial"/>
              <a:buChar char="•"/>
            </a:pPr>
            <a:endParaRPr lang="en-IN" sz="200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B1C6A22A-420F-C27E-029B-80019C7B1834}"/>
              </a:ext>
            </a:extLst>
          </p:cNvPr>
          <p:cNvSpPr>
            <a:spLocks noGrp="1"/>
          </p:cNvSpPr>
          <p:nvPr>
            <p:ph type="sldNum" sz="quarter" idx="12"/>
          </p:nvPr>
        </p:nvSpPr>
        <p:spPr/>
        <p:txBody>
          <a:bodyPr/>
          <a:lstStyle/>
          <a:p>
            <a:fld id="{34454CAE-325D-42BB-AD0A-0D0D0BF57EC3}" type="slidenum">
              <a:rPr lang="en-IN" smtClean="0"/>
              <a:t>4</a:t>
            </a:fld>
            <a:endParaRPr lang="en-US"/>
          </a:p>
        </p:txBody>
      </p:sp>
    </p:spTree>
    <p:extLst>
      <p:ext uri="{BB962C8B-B14F-4D97-AF65-F5344CB8AC3E}">
        <p14:creationId xmlns:p14="http://schemas.microsoft.com/office/powerpoint/2010/main" val="62658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9EFB7AD-C1E3-87A6-384F-C4EB9247486D}"/>
              </a:ext>
            </a:extLst>
          </p:cNvPr>
          <p:cNvSpPr txBox="1">
            <a:spLocks/>
          </p:cNvSpPr>
          <p:nvPr/>
        </p:nvSpPr>
        <p:spPr>
          <a:xfrm>
            <a:off x="741777" y="392257"/>
            <a:ext cx="10067365" cy="1325563"/>
          </a:xfrm>
          <a:prstGeom prst="rect">
            <a:avLst/>
          </a:prstGeom>
        </p:spPr>
        <p:txBody>
          <a:bodyPr lIns="91440" tIns="45720" rIns="91440" bIns="4572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atin typeface="Calibri"/>
                <a:cs typeface="Calibri"/>
              </a:rPr>
              <a:t>OBJECTIVE</a:t>
            </a:r>
            <a:endParaRPr lang="en-US">
              <a:latin typeface="Calibri"/>
              <a:cs typeface="Calibri"/>
            </a:endParaRPr>
          </a:p>
        </p:txBody>
      </p:sp>
      <p:sp>
        <p:nvSpPr>
          <p:cNvPr id="4" name="Content Placeholder 2">
            <a:extLst>
              <a:ext uri="{FF2B5EF4-FFF2-40B4-BE49-F238E27FC236}">
                <a16:creationId xmlns:a16="http://schemas.microsoft.com/office/drawing/2014/main" id="{B07CFBAD-4D8D-5022-1A22-365379C18E29}"/>
              </a:ext>
            </a:extLst>
          </p:cNvPr>
          <p:cNvSpPr txBox="1">
            <a:spLocks/>
          </p:cNvSpPr>
          <p:nvPr/>
        </p:nvSpPr>
        <p:spPr>
          <a:xfrm>
            <a:off x="745024" y="1392847"/>
            <a:ext cx="11015736" cy="349644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latin typeface="Arial"/>
                <a:ea typeface="Calibri"/>
                <a:cs typeface="Arial"/>
              </a:rPr>
              <a:t>To select an alternative  method for the detection of neurological disorder by  performing  classification using EEG signals based on deep learning  to get a relatively high degree of accuracy. </a:t>
            </a:r>
          </a:p>
          <a:p>
            <a:endParaRPr lang="en-US" sz="2000">
              <a:latin typeface="Arial"/>
              <a:ea typeface="Calibri"/>
              <a:cs typeface="Arial"/>
            </a:endParaRPr>
          </a:p>
          <a:p>
            <a:r>
              <a:rPr lang="en-US" sz="2000">
                <a:latin typeface="Arial"/>
                <a:ea typeface="+mn-lt"/>
                <a:cs typeface="Arial"/>
              </a:rPr>
              <a:t>Many lives are impacted by undetected neurological disorders in their early stages .Our project aims to change this through an innovative AI-based classification system.</a:t>
            </a:r>
            <a:endParaRPr lang="en-US" sz="2000">
              <a:latin typeface="Arial"/>
              <a:ea typeface="Calibri"/>
              <a:cs typeface="Arial"/>
            </a:endParaRPr>
          </a:p>
          <a:p>
            <a:pPr marL="0" indent="0">
              <a:buFont typeface="Arial" panose="020B0604020202020204" pitchFamily="34" charset="0"/>
              <a:buNone/>
            </a:pPr>
            <a:endParaRPr lang="en-US" sz="2000">
              <a:solidFill>
                <a:srgbClr val="000000"/>
              </a:solidFill>
              <a:latin typeface="Arial" panose="020B0604020202020204" pitchFamily="34" charset="0"/>
              <a:cs typeface="Arial" panose="020B0604020202020204" pitchFamily="34" charset="0"/>
            </a:endParaRPr>
          </a:p>
          <a:p>
            <a:pPr marL="0" indent="0">
              <a:buNone/>
            </a:pPr>
            <a:endParaRPr lang="en-US" sz="2000">
              <a:solidFill>
                <a:srgbClr val="000000"/>
              </a:solidFill>
              <a:latin typeface="Arial" panose="020B0604020202020204" pitchFamily="34" charset="0"/>
              <a:cs typeface="Arial" panose="020B0604020202020204" pitchFamily="34" charset="0"/>
            </a:endParaRPr>
          </a:p>
        </p:txBody>
      </p:sp>
      <p:sp>
        <p:nvSpPr>
          <p:cNvPr id="5" name="Slide Number Placeholder 3">
            <a:extLst>
              <a:ext uri="{FF2B5EF4-FFF2-40B4-BE49-F238E27FC236}">
                <a16:creationId xmlns:a16="http://schemas.microsoft.com/office/drawing/2014/main" id="{C4EE598B-A433-80F6-9B51-B2753FB96E0F}"/>
              </a:ext>
            </a:extLst>
          </p:cNvPr>
          <p:cNvSpPr>
            <a:spLocks noGrp="1"/>
          </p:cNvSpPr>
          <p:nvPr>
            <p:ph type="sldNum" sz="quarter" idx="12"/>
          </p:nvPr>
        </p:nvSpPr>
        <p:spPr>
          <a:xfrm>
            <a:off x="8558048" y="5896524"/>
            <a:ext cx="3203028" cy="732986"/>
          </a:xfrm>
        </p:spPr>
        <p:txBody>
          <a:bodyPr/>
          <a:lstStyle/>
          <a:p>
            <a:fld id="{061A49D2-1CB2-4C7A-A8AA-4E17FE1E6BC7}" type="slidenum">
              <a:rPr lang="en-IN" smtClean="0"/>
              <a:t>5</a:t>
            </a:fld>
            <a:endParaRPr lang="en-GB"/>
          </a:p>
        </p:txBody>
      </p:sp>
    </p:spTree>
    <p:extLst>
      <p:ext uri="{BB962C8B-B14F-4D97-AF65-F5344CB8AC3E}">
        <p14:creationId xmlns:p14="http://schemas.microsoft.com/office/powerpoint/2010/main" val="247009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34E12-7044-DB51-546A-7C93F4516A23}"/>
              </a:ext>
            </a:extLst>
          </p:cNvPr>
          <p:cNvSpPr txBox="1">
            <a:spLocks/>
          </p:cNvSpPr>
          <p:nvPr/>
        </p:nvSpPr>
        <p:spPr>
          <a:xfrm>
            <a:off x="595362" y="335790"/>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Calibri"/>
                <a:cs typeface="Calibri"/>
              </a:rPr>
              <a:t>BACKGROUND STUDY</a:t>
            </a:r>
            <a:endParaRPr lang="en-IN">
              <a:latin typeface="Calibri"/>
              <a:cs typeface="Calibri"/>
            </a:endParaRPr>
          </a:p>
        </p:txBody>
      </p:sp>
      <p:sp>
        <p:nvSpPr>
          <p:cNvPr id="4" name="TextBox 3">
            <a:extLst>
              <a:ext uri="{FF2B5EF4-FFF2-40B4-BE49-F238E27FC236}">
                <a16:creationId xmlns:a16="http://schemas.microsoft.com/office/drawing/2014/main" id="{26F82B20-AC77-3573-7FB6-9B22990D4F02}"/>
              </a:ext>
            </a:extLst>
          </p:cNvPr>
          <p:cNvSpPr txBox="1"/>
          <p:nvPr/>
        </p:nvSpPr>
        <p:spPr>
          <a:xfrm>
            <a:off x="599509" y="1413219"/>
            <a:ext cx="11195154" cy="3785652"/>
          </a:xfrm>
          <a:prstGeom prst="rect">
            <a:avLst/>
          </a:prstGeom>
          <a:noFill/>
        </p:spPr>
        <p:txBody>
          <a:bodyPr wrap="square">
            <a:spAutoFit/>
          </a:bodyPr>
          <a:lstStyle/>
          <a:p>
            <a:pPr algn="just"/>
            <a:r>
              <a:rPr lang="en-US" sz="2000">
                <a:latin typeface="Arial" panose="020B0604020202020204" pitchFamily="34" charset="0"/>
                <a:cs typeface="Arial" panose="020B0604020202020204" pitchFamily="34" charset="0"/>
              </a:rPr>
              <a:t>“Global prevalence of autism: A systematic review update” a review article by </a:t>
            </a:r>
            <a:r>
              <a:rPr lang="en-IN" sz="2000">
                <a:solidFill>
                  <a:srgbClr val="1C1D1E"/>
                </a:solidFill>
                <a:effectLst/>
                <a:latin typeface="Arial" panose="020B0604020202020204" pitchFamily="34" charset="0"/>
                <a:ea typeface="Times New Roman" panose="02020603050405020304" pitchFamily="18" charset="0"/>
                <a:cs typeface="Arial" panose="020B0604020202020204" pitchFamily="34" charset="0"/>
              </a:rPr>
              <a:t>Jinan </a:t>
            </a:r>
            <a:r>
              <a:rPr lang="en-IN" sz="2000" err="1">
                <a:solidFill>
                  <a:srgbClr val="1C1D1E"/>
                </a:solidFill>
                <a:effectLst/>
                <a:latin typeface="Arial" panose="020B0604020202020204" pitchFamily="34" charset="0"/>
                <a:ea typeface="Times New Roman" panose="02020603050405020304" pitchFamily="18" charset="0"/>
                <a:cs typeface="Arial" panose="020B0604020202020204" pitchFamily="34" charset="0"/>
              </a:rPr>
              <a:t>etal</a:t>
            </a:r>
            <a:r>
              <a:rPr lang="en-IN" sz="2000">
                <a:solidFill>
                  <a:srgbClr val="1C1D1E"/>
                </a:solidFill>
                <a:effectLst/>
                <a:latin typeface="Arial" panose="020B0604020202020204" pitchFamily="34" charset="0"/>
                <a:ea typeface="Times New Roman" panose="02020603050405020304" pitchFamily="18" charset="0"/>
                <a:cs typeface="Arial" panose="020B0604020202020204" pitchFamily="34" charset="0"/>
              </a:rPr>
              <a:t>. [8] </a:t>
            </a:r>
            <a:r>
              <a:rPr lang="en-US" sz="2000">
                <a:solidFill>
                  <a:srgbClr val="1C1D1E"/>
                </a:solidFill>
                <a:effectLst/>
                <a:latin typeface="Arial" panose="020B0604020202020204" pitchFamily="34" charset="0"/>
                <a:ea typeface="Times New Roman" panose="02020603050405020304" pitchFamily="18" charset="0"/>
                <a:cs typeface="Arial" panose="020B0604020202020204" pitchFamily="34" charset="0"/>
              </a:rPr>
              <a:t>r</a:t>
            </a:r>
            <a:r>
              <a:rPr lang="en-US" sz="2000">
                <a:latin typeface="Arial" panose="020B0604020202020204" pitchFamily="34" charset="0"/>
                <a:cs typeface="Arial" panose="020B0604020202020204" pitchFamily="34" charset="0"/>
              </a:rPr>
              <a:t>eviewed studies of the prevalence of autism worldwide, considering the impact of geographic, ethnic, and socioeconomic factors on prevalence estimates. Approximately 1/100 children are diagnosed with autism spectrum disorder around the world.</a:t>
            </a:r>
            <a:r>
              <a:rPr lang="en-IN" sz="2000">
                <a:solidFill>
                  <a:srgbClr val="1C1D1E"/>
                </a:solidFill>
                <a:effectLst/>
                <a:latin typeface="Arial" panose="020B0604020202020204" pitchFamily="34" charset="0"/>
                <a:ea typeface="Times New Roman" panose="02020603050405020304" pitchFamily="18" charset="0"/>
                <a:cs typeface="Arial" panose="020B0604020202020204" pitchFamily="34" charset="0"/>
              </a:rPr>
              <a:t> </a:t>
            </a:r>
          </a:p>
          <a:p>
            <a:pPr algn="just"/>
            <a:endParaRPr lang="en-IN" sz="2000">
              <a:solidFill>
                <a:srgbClr val="1C1D1E"/>
              </a:solidFill>
              <a:latin typeface="Arial" panose="020B0604020202020204" pitchFamily="34" charset="0"/>
              <a:cs typeface="Arial" panose="020B0604020202020204" pitchFamily="34" charset="0"/>
            </a:endParaRPr>
          </a:p>
          <a:p>
            <a:pPr algn="just"/>
            <a:r>
              <a:rPr lang="en-US" sz="2000" b="0" i="0">
                <a:solidFill>
                  <a:srgbClr val="111111"/>
                </a:solidFill>
                <a:effectLst/>
                <a:latin typeface="Arial" panose="020B0604020202020204" pitchFamily="34" charset="0"/>
                <a:cs typeface="Arial" panose="020B0604020202020204" pitchFamily="34" charset="0"/>
              </a:rPr>
              <a:t>In the article “ADHD and learning disabilities: Research findings and clinical implications</a:t>
            </a:r>
            <a:r>
              <a:rPr lang="en-US" sz="2000">
                <a:solidFill>
                  <a:srgbClr val="111111"/>
                </a:solidFill>
                <a:latin typeface="Arial" panose="020B0604020202020204" pitchFamily="34" charset="0"/>
                <a:cs typeface="Arial" panose="020B0604020202020204" pitchFamily="34" charset="0"/>
              </a:rPr>
              <a:t>” by</a:t>
            </a:r>
            <a:r>
              <a:rPr lang="en-US" sz="2000">
                <a:latin typeface="Arial" panose="020B0604020202020204" pitchFamily="34" charset="0"/>
                <a:ea typeface="Calibri" panose="020F0502020204030204" pitchFamily="34" charset="0"/>
                <a:cs typeface="Arial" panose="020B0604020202020204" pitchFamily="34" charset="0"/>
              </a:rPr>
              <a:t> </a:t>
            </a:r>
            <a:r>
              <a:rPr lang="en-US" sz="2000" err="1">
                <a:latin typeface="Arial" panose="020B0604020202020204" pitchFamily="34" charset="0"/>
                <a:ea typeface="Calibri" panose="020F0502020204030204" pitchFamily="34" charset="0"/>
                <a:cs typeface="Arial" panose="020B0604020202020204" pitchFamily="34" charset="0"/>
              </a:rPr>
              <a:t>DuPaul</a:t>
            </a:r>
            <a:r>
              <a:rPr lang="en-US" sz="2000">
                <a:latin typeface="Arial" panose="020B0604020202020204" pitchFamily="34" charset="0"/>
                <a:ea typeface="Calibri" panose="020F0502020204030204" pitchFamily="34" charset="0"/>
                <a:cs typeface="Arial" panose="020B0604020202020204" pitchFamily="34" charset="0"/>
              </a:rPr>
              <a:t> et al. [9] </a:t>
            </a:r>
            <a:r>
              <a:rPr lang="en-US" sz="2000" b="0" i="0">
                <a:solidFill>
                  <a:srgbClr val="231F20"/>
                </a:solidFill>
                <a:effectLst/>
                <a:latin typeface="Arial" panose="020B0604020202020204" pitchFamily="34" charset="0"/>
                <a:cs typeface="Arial" panose="020B0604020202020204" pitchFamily="34" charset="0"/>
              </a:rPr>
              <a:t>the relationship between the symptoms of ADHD and academic underachievement has been well documented.</a:t>
            </a:r>
            <a:r>
              <a:rPr lang="en-IN" sz="2000">
                <a:solidFill>
                  <a:srgbClr val="333333"/>
                </a:solidFill>
                <a:effectLst/>
                <a:latin typeface="Arial" panose="020B0604020202020204" pitchFamily="34" charset="0"/>
                <a:ea typeface="Calibri" panose="020F0502020204030204" pitchFamily="34" charset="0"/>
                <a:cs typeface="Arial" panose="020B0604020202020204" pitchFamily="34" charset="0"/>
              </a:rPr>
              <a:t>Children with attention-deficit/hyperactivity disorder (ADHD) are at higher than average risk for academic achievement difficulties and learning disabilities (LDs). Several decades of research indicate that about 27% to 31% of students with ADHD also have LDs, although estimates vary widely depending on the criteria used to define LDs.</a:t>
            </a:r>
            <a:endParaRPr lang="en-IN" sz="200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C5BF1113-C29F-E41F-BB39-8C8E5D3B6F4F}"/>
              </a:ext>
            </a:extLst>
          </p:cNvPr>
          <p:cNvSpPr>
            <a:spLocks noGrp="1"/>
          </p:cNvSpPr>
          <p:nvPr>
            <p:ph type="sldNum" sz="quarter" idx="12"/>
          </p:nvPr>
        </p:nvSpPr>
        <p:spPr/>
        <p:txBody>
          <a:bodyPr/>
          <a:lstStyle/>
          <a:p>
            <a:fld id="{34454CAE-325D-42BB-AD0A-0D0D0BF57EC3}" type="slidenum">
              <a:rPr lang="en-IN" smtClean="0"/>
              <a:t>6</a:t>
            </a:fld>
            <a:endParaRPr lang="en-US"/>
          </a:p>
        </p:txBody>
      </p:sp>
    </p:spTree>
    <p:extLst>
      <p:ext uri="{BB962C8B-B14F-4D97-AF65-F5344CB8AC3E}">
        <p14:creationId xmlns:p14="http://schemas.microsoft.com/office/powerpoint/2010/main" val="3596021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DC8B9-C16F-CAEB-8D72-FC1404B5839E}"/>
              </a:ext>
            </a:extLst>
          </p:cNvPr>
          <p:cNvSpPr>
            <a:spLocks noGrp="1"/>
          </p:cNvSpPr>
          <p:nvPr>
            <p:ph type="title"/>
          </p:nvPr>
        </p:nvSpPr>
        <p:spPr>
          <a:xfrm>
            <a:off x="553720" y="55746"/>
            <a:ext cx="10515600" cy="1325563"/>
          </a:xfrm>
        </p:spPr>
        <p:txBody>
          <a:bodyPr/>
          <a:lstStyle/>
          <a:p>
            <a:r>
              <a:rPr lang="en-US">
                <a:latin typeface="Calibri"/>
                <a:cs typeface="Calibri"/>
              </a:rPr>
              <a:t>BACKGROUND STUDY</a:t>
            </a:r>
            <a:endParaRPr lang="en-IN">
              <a:latin typeface="Calibri"/>
              <a:cs typeface="Calibri"/>
            </a:endParaRPr>
          </a:p>
        </p:txBody>
      </p:sp>
      <p:sp>
        <p:nvSpPr>
          <p:cNvPr id="4" name="TextBox 3">
            <a:extLst>
              <a:ext uri="{FF2B5EF4-FFF2-40B4-BE49-F238E27FC236}">
                <a16:creationId xmlns:a16="http://schemas.microsoft.com/office/drawing/2014/main" id="{5D07EA1E-0EFD-6970-3B42-A0FDA52FEBDD}"/>
              </a:ext>
            </a:extLst>
          </p:cNvPr>
          <p:cNvSpPr txBox="1"/>
          <p:nvPr/>
        </p:nvSpPr>
        <p:spPr>
          <a:xfrm>
            <a:off x="564136" y="1229863"/>
            <a:ext cx="11080112" cy="5303071"/>
          </a:xfrm>
          <a:prstGeom prst="rect">
            <a:avLst/>
          </a:prstGeom>
          <a:noFill/>
        </p:spPr>
        <p:txBody>
          <a:bodyPr wrap="square">
            <a:spAutoFit/>
          </a:bodyPr>
          <a:lstStyle/>
          <a:p>
            <a:r>
              <a:rPr lang="en-IN" sz="2000">
                <a:latin typeface="Arial" panose="020B0604020202020204" pitchFamily="34" charset="0"/>
                <a:cs typeface="Arial" panose="020B0604020202020204" pitchFamily="34" charset="0"/>
              </a:rPr>
              <a:t>"Automated EEG-Based Diagnosis of Attention Deficit Hyperactivity Disorder (ADHD)" by M. </a:t>
            </a:r>
            <a:r>
              <a:rPr lang="en-IN" sz="2000" err="1">
                <a:latin typeface="Arial" panose="020B0604020202020204" pitchFamily="34" charset="0"/>
                <a:cs typeface="Arial" panose="020B0604020202020204" pitchFamily="34" charset="0"/>
              </a:rPr>
              <a:t>Arns</a:t>
            </a:r>
            <a:r>
              <a:rPr lang="en-IN" sz="2000">
                <a:latin typeface="Arial" panose="020B0604020202020204" pitchFamily="34" charset="0"/>
                <a:cs typeface="Arial" panose="020B0604020202020204" pitchFamily="34" charset="0"/>
              </a:rPr>
              <a:t> et al. [10]: The paper proposes an automated EEG-based diagnostic system for ADHD using a machine learning algorithm. The authors used EEG data from 102 children with ADHD and 102 controls to train and test the algorithm. The results show that the algorithm achieved an accuracy of 89% in classifying ADHD patients from controls.</a:t>
            </a:r>
          </a:p>
          <a:p>
            <a:endParaRPr lang="en-IN"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"EEG-Based Diagnosis of Autism Spectrum Disorder (ASD) Using Machine Learning Techniques" by G. Ramaswamy et al. [11]: The study presents an EEG-based diagnostic system for ASD using machine learning techniques. The authors used EEG data from 28 children with ASD and 28 controls to train and test the algorithm. The results show that the algorithm achieved an accuracy of 92% in diagnosing ASD patients from controls.</a:t>
            </a:r>
          </a:p>
          <a:p>
            <a:endParaRPr lang="en-IN" sz="2000">
              <a:latin typeface="Arial" panose="020B0604020202020204" pitchFamily="34" charset="0"/>
              <a:cs typeface="Arial" panose="020B0604020202020204" pitchFamily="34" charset="0"/>
            </a:endParaRPr>
          </a:p>
          <a:p>
            <a:r>
              <a:rPr lang="en-IN" sz="2000">
                <a:latin typeface="Arial" panose="020B0604020202020204" pitchFamily="34" charset="0"/>
                <a:cs typeface="Arial" panose="020B0604020202020204" pitchFamily="34" charset="0"/>
              </a:rPr>
              <a:t>"EEG-Based Classification of Learning Disabilities" by T. </a:t>
            </a:r>
            <a:r>
              <a:rPr lang="en-IN" sz="2000" err="1">
                <a:latin typeface="Arial" panose="020B0604020202020204" pitchFamily="34" charset="0"/>
                <a:cs typeface="Arial" panose="020B0604020202020204" pitchFamily="34" charset="0"/>
              </a:rPr>
              <a:t>Adalı</a:t>
            </a:r>
            <a:r>
              <a:rPr lang="en-IN" sz="2000">
                <a:latin typeface="Arial" panose="020B0604020202020204" pitchFamily="34" charset="0"/>
                <a:cs typeface="Arial" panose="020B0604020202020204" pitchFamily="34" charset="0"/>
              </a:rPr>
              <a:t> et al. [12]: The paper presents an EEG-based classification system for learning disabilities. The authors used EEG data from 58 children with learning disabilities and 58 controls to train and test the algorithm. The results show that the algorithm achieved an accuracy of 84% in classifying learning disability patients from controls.</a:t>
            </a:r>
          </a:p>
        </p:txBody>
      </p:sp>
      <p:sp>
        <p:nvSpPr>
          <p:cNvPr id="3" name="Slide Number Placeholder 2">
            <a:extLst>
              <a:ext uri="{FF2B5EF4-FFF2-40B4-BE49-F238E27FC236}">
                <a16:creationId xmlns:a16="http://schemas.microsoft.com/office/drawing/2014/main" id="{663E85F2-BEB0-1A23-E169-5CE8E0DC0A35}"/>
              </a:ext>
            </a:extLst>
          </p:cNvPr>
          <p:cNvSpPr>
            <a:spLocks noGrp="1"/>
          </p:cNvSpPr>
          <p:nvPr>
            <p:ph type="sldNum" sz="quarter" idx="12"/>
          </p:nvPr>
        </p:nvSpPr>
        <p:spPr/>
        <p:txBody>
          <a:bodyPr/>
          <a:lstStyle/>
          <a:p>
            <a:fld id="{34454CAE-325D-42BB-AD0A-0D0D0BF57EC3}" type="slidenum">
              <a:rPr lang="en-IN" smtClean="0"/>
              <a:t>7</a:t>
            </a:fld>
            <a:endParaRPr lang="en-US"/>
          </a:p>
        </p:txBody>
      </p:sp>
    </p:spTree>
    <p:extLst>
      <p:ext uri="{BB962C8B-B14F-4D97-AF65-F5344CB8AC3E}">
        <p14:creationId xmlns:p14="http://schemas.microsoft.com/office/powerpoint/2010/main" val="1209552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A27B8-A1D9-BCB7-409B-7552C900DF37}"/>
              </a:ext>
            </a:extLst>
          </p:cNvPr>
          <p:cNvSpPr>
            <a:spLocks noGrp="1"/>
          </p:cNvSpPr>
          <p:nvPr>
            <p:ph type="title"/>
          </p:nvPr>
        </p:nvSpPr>
        <p:spPr>
          <a:xfrm>
            <a:off x="444335" y="-2828"/>
            <a:ext cx="7895954" cy="1360264"/>
          </a:xfrm>
        </p:spPr>
        <p:txBody>
          <a:bodyPr>
            <a:normAutofit/>
          </a:bodyPr>
          <a:lstStyle/>
          <a:p>
            <a:r>
              <a:rPr lang="en-US">
                <a:latin typeface="Calibri"/>
                <a:ea typeface="Calibri Light"/>
                <a:cs typeface="Calibri Light"/>
              </a:rPr>
              <a:t>DATASETS</a:t>
            </a:r>
            <a:endParaRPr lang="en-US">
              <a:ea typeface="Calibri Light"/>
              <a:cs typeface="Calibri Light"/>
            </a:endParaRPr>
          </a:p>
        </p:txBody>
      </p:sp>
      <p:sp>
        <p:nvSpPr>
          <p:cNvPr id="3" name="TextBox 2">
            <a:extLst>
              <a:ext uri="{FF2B5EF4-FFF2-40B4-BE49-F238E27FC236}">
                <a16:creationId xmlns:a16="http://schemas.microsoft.com/office/drawing/2014/main" id="{95EC61A3-1B27-0C2B-1E34-B707107A03DD}"/>
              </a:ext>
            </a:extLst>
          </p:cNvPr>
          <p:cNvSpPr txBox="1"/>
          <p:nvPr/>
        </p:nvSpPr>
        <p:spPr>
          <a:xfrm>
            <a:off x="4640549" y="2763371"/>
            <a:ext cx="442949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5400">
              <a:latin typeface="Calibri Light"/>
              <a:ea typeface="Calibri Light"/>
              <a:cs typeface="Calibri Light"/>
            </a:endParaRPr>
          </a:p>
        </p:txBody>
      </p:sp>
      <p:sp>
        <p:nvSpPr>
          <p:cNvPr id="4" name="TextBox 3">
            <a:extLst>
              <a:ext uri="{FF2B5EF4-FFF2-40B4-BE49-F238E27FC236}">
                <a16:creationId xmlns:a16="http://schemas.microsoft.com/office/drawing/2014/main" id="{4A474F7A-A8D3-0090-E040-A82FFC257C64}"/>
              </a:ext>
            </a:extLst>
          </p:cNvPr>
          <p:cNvSpPr txBox="1"/>
          <p:nvPr/>
        </p:nvSpPr>
        <p:spPr>
          <a:xfrm>
            <a:off x="4842718" y="1356361"/>
            <a:ext cx="6576988"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2000" dirty="0">
                <a:latin typeface="Arial"/>
                <a:cs typeface="Arial"/>
              </a:rPr>
              <a:t>The datasets received from ICCONS  includes 16 pure ASD and pure ADHD signals of children between age group of 2-10 years.​</a:t>
            </a:r>
          </a:p>
          <a:p>
            <a:pPr>
              <a:buChar char="•"/>
            </a:pPr>
            <a:endParaRPr lang="en-US" sz="2000" dirty="0">
              <a:latin typeface="Arial"/>
              <a:cs typeface="Arial"/>
            </a:endParaRPr>
          </a:p>
          <a:p>
            <a:pPr>
              <a:buChar char="•"/>
            </a:pPr>
            <a:r>
              <a:rPr lang="en-US" sz="2000">
                <a:latin typeface="Arial"/>
                <a:cs typeface="Arial"/>
              </a:rPr>
              <a:t> Each signals consists of 21 channels and are sampled at 250Hz.​</a:t>
            </a:r>
          </a:p>
        </p:txBody>
      </p:sp>
      <p:pic>
        <p:nvPicPr>
          <p:cNvPr id="5" name="Picture 6" descr="Diagram, venn diagram&#10;&#10;Description automatically generated">
            <a:extLst>
              <a:ext uri="{FF2B5EF4-FFF2-40B4-BE49-F238E27FC236}">
                <a16:creationId xmlns:a16="http://schemas.microsoft.com/office/drawing/2014/main" id="{A0DF8754-C528-9A37-D141-0E35A07FD8C4}"/>
              </a:ext>
            </a:extLst>
          </p:cNvPr>
          <p:cNvPicPr>
            <a:picLocks noChangeAspect="1"/>
          </p:cNvPicPr>
          <p:nvPr/>
        </p:nvPicPr>
        <p:blipFill>
          <a:blip r:embed="rId2"/>
          <a:stretch>
            <a:fillRect/>
          </a:stretch>
        </p:blipFill>
        <p:spPr>
          <a:xfrm>
            <a:off x="-3076" y="1711234"/>
            <a:ext cx="4801589" cy="3729437"/>
          </a:xfrm>
          <a:prstGeom prst="rect">
            <a:avLst/>
          </a:prstGeom>
        </p:spPr>
      </p:pic>
      <p:sp>
        <p:nvSpPr>
          <p:cNvPr id="6" name="Slide Number Placeholder 5">
            <a:extLst>
              <a:ext uri="{FF2B5EF4-FFF2-40B4-BE49-F238E27FC236}">
                <a16:creationId xmlns:a16="http://schemas.microsoft.com/office/drawing/2014/main" id="{240F4B47-D686-FD7F-403B-584DD6C2EFD3}"/>
              </a:ext>
            </a:extLst>
          </p:cNvPr>
          <p:cNvSpPr>
            <a:spLocks noGrp="1"/>
          </p:cNvSpPr>
          <p:nvPr>
            <p:ph type="sldNum" sz="quarter" idx="12"/>
          </p:nvPr>
        </p:nvSpPr>
        <p:spPr/>
        <p:txBody>
          <a:bodyPr/>
          <a:lstStyle/>
          <a:p>
            <a:fld id="{34454CAE-325D-42BB-AD0A-0D0D0BF57EC3}" type="slidenum">
              <a:rPr lang="en-IN" smtClean="0"/>
              <a:t>8</a:t>
            </a:fld>
            <a:endParaRPr lang="en-US"/>
          </a:p>
        </p:txBody>
      </p:sp>
      <p:sp>
        <p:nvSpPr>
          <p:cNvPr id="13" name="TextBox 12">
            <a:extLst>
              <a:ext uri="{FF2B5EF4-FFF2-40B4-BE49-F238E27FC236}">
                <a16:creationId xmlns:a16="http://schemas.microsoft.com/office/drawing/2014/main" id="{7112906E-3055-DF48-99B9-282D92D46147}"/>
              </a:ext>
            </a:extLst>
          </p:cNvPr>
          <p:cNvSpPr txBox="1"/>
          <p:nvPr/>
        </p:nvSpPr>
        <p:spPr>
          <a:xfrm>
            <a:off x="5293973" y="6202087"/>
            <a:ext cx="353988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Raw EEG data</a:t>
            </a:r>
            <a:endParaRPr lang="en-US"/>
          </a:p>
        </p:txBody>
      </p:sp>
      <p:pic>
        <p:nvPicPr>
          <p:cNvPr id="7" name="Picture 7" descr="A picture containing diagram&#10;&#10;Description automatically generated">
            <a:extLst>
              <a:ext uri="{FF2B5EF4-FFF2-40B4-BE49-F238E27FC236}">
                <a16:creationId xmlns:a16="http://schemas.microsoft.com/office/drawing/2014/main" id="{79397A79-6ED4-9390-41B4-ED9A5E33533D}"/>
              </a:ext>
            </a:extLst>
          </p:cNvPr>
          <p:cNvPicPr>
            <a:picLocks noChangeAspect="1"/>
          </p:cNvPicPr>
          <p:nvPr/>
        </p:nvPicPr>
        <p:blipFill>
          <a:blip r:embed="rId3"/>
          <a:stretch>
            <a:fillRect/>
          </a:stretch>
        </p:blipFill>
        <p:spPr>
          <a:xfrm>
            <a:off x="4704609" y="3431630"/>
            <a:ext cx="6780809" cy="2854713"/>
          </a:xfrm>
          <a:prstGeom prst="rect">
            <a:avLst/>
          </a:prstGeom>
        </p:spPr>
      </p:pic>
    </p:spTree>
    <p:extLst>
      <p:ext uri="{BB962C8B-B14F-4D97-AF65-F5344CB8AC3E}">
        <p14:creationId xmlns:p14="http://schemas.microsoft.com/office/powerpoint/2010/main" val="3573907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BA21-105F-5126-D10F-B9D4060B5977}"/>
              </a:ext>
            </a:extLst>
          </p:cNvPr>
          <p:cNvSpPr>
            <a:spLocks noGrp="1"/>
          </p:cNvSpPr>
          <p:nvPr>
            <p:ph type="title"/>
          </p:nvPr>
        </p:nvSpPr>
        <p:spPr>
          <a:xfrm>
            <a:off x="563880" y="117421"/>
            <a:ext cx="10515600" cy="1325563"/>
          </a:xfrm>
        </p:spPr>
        <p:txBody>
          <a:bodyPr/>
          <a:lstStyle/>
          <a:p>
            <a:r>
              <a:rPr lang="en-US">
                <a:latin typeface="Calibri"/>
                <a:cs typeface="Calibri Light"/>
              </a:rPr>
              <a:t>MNE-PYTHON</a:t>
            </a:r>
            <a:endParaRPr lang="en-US">
              <a:latin typeface="Calibri"/>
            </a:endParaRPr>
          </a:p>
        </p:txBody>
      </p:sp>
      <p:sp>
        <p:nvSpPr>
          <p:cNvPr id="3" name="TextBox 2">
            <a:extLst>
              <a:ext uri="{FF2B5EF4-FFF2-40B4-BE49-F238E27FC236}">
                <a16:creationId xmlns:a16="http://schemas.microsoft.com/office/drawing/2014/main" id="{B6E51292-D130-54D3-241C-259B92F4CE64}"/>
              </a:ext>
            </a:extLst>
          </p:cNvPr>
          <p:cNvSpPr txBox="1"/>
          <p:nvPr/>
        </p:nvSpPr>
        <p:spPr>
          <a:xfrm>
            <a:off x="558800" y="1435529"/>
            <a:ext cx="9144000"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latin typeface="Arial"/>
                <a:ea typeface="+mn-lt"/>
                <a:cs typeface="+mn-lt"/>
              </a:rPr>
              <a:t>MNE-Python is a Python-based software package for analyzing EEG and MEG data.</a:t>
            </a:r>
            <a:endParaRPr lang="en-US" sz="2000">
              <a:latin typeface="Arial"/>
              <a:cs typeface="Calibri"/>
            </a:endParaRPr>
          </a:p>
          <a:p>
            <a:pPr marL="285750" indent="-285750">
              <a:buFont typeface="Arial"/>
              <a:buChar char="•"/>
            </a:pPr>
            <a:endParaRPr lang="en-US" sz="2000">
              <a:latin typeface="Arial"/>
              <a:ea typeface="+mn-lt"/>
              <a:cs typeface="+mn-lt"/>
            </a:endParaRPr>
          </a:p>
          <a:p>
            <a:pPr marL="285750" indent="-285750">
              <a:buFont typeface="Arial"/>
              <a:buChar char="•"/>
            </a:pPr>
            <a:r>
              <a:rPr lang="en-US" sz="2000">
                <a:latin typeface="Arial"/>
                <a:ea typeface="+mn-lt"/>
                <a:cs typeface="+mn-lt"/>
              </a:rPr>
              <a:t>It includes functions for loading, preprocessing, visualizing, and analyzing neurophysiological data.</a:t>
            </a:r>
            <a:endParaRPr lang="en-US" sz="2000">
              <a:latin typeface="Arial"/>
              <a:cs typeface="Calibri"/>
            </a:endParaRPr>
          </a:p>
          <a:p>
            <a:pPr marL="285750" indent="-285750">
              <a:buFont typeface="Arial"/>
              <a:buChar char="•"/>
            </a:pPr>
            <a:endParaRPr lang="en-US" sz="2000">
              <a:latin typeface="Arial"/>
              <a:ea typeface="+mn-lt"/>
              <a:cs typeface="+mn-lt"/>
            </a:endParaRPr>
          </a:p>
          <a:p>
            <a:pPr marL="285750" indent="-285750">
              <a:buFont typeface="Arial"/>
              <a:buChar char="•"/>
            </a:pPr>
            <a:r>
              <a:rPr lang="en-US" sz="2000">
                <a:latin typeface="Arial"/>
                <a:ea typeface="+mn-lt"/>
                <a:cs typeface="+mn-lt"/>
              </a:rPr>
              <a:t>Artifact detection and correction functions in MNE-Python can identify and remove eye blinks, muscle activity, and other unwanted noise.</a:t>
            </a:r>
          </a:p>
          <a:p>
            <a:pPr marL="285750" indent="-285750">
              <a:buFont typeface="Arial"/>
              <a:buChar char="•"/>
            </a:pPr>
            <a:endParaRPr lang="en-US" sz="2000">
              <a:latin typeface="Arial"/>
              <a:ea typeface="+mn-lt"/>
              <a:cs typeface="+mn-lt"/>
            </a:endParaRPr>
          </a:p>
          <a:p>
            <a:pPr marL="285750" indent="-285750">
              <a:buFont typeface="Arial"/>
              <a:buChar char="•"/>
            </a:pPr>
            <a:r>
              <a:rPr lang="en-US" sz="2000" err="1">
                <a:latin typeface="Arial"/>
                <a:ea typeface="+mn-lt"/>
                <a:cs typeface="+mn-lt"/>
              </a:rPr>
              <a:t>Epoching</a:t>
            </a:r>
            <a:r>
              <a:rPr lang="en-US" sz="2000">
                <a:latin typeface="Arial"/>
                <a:ea typeface="+mn-lt"/>
                <a:cs typeface="+mn-lt"/>
              </a:rPr>
              <a:t> functions can segment the data into smaller time windows for further analysis.</a:t>
            </a:r>
          </a:p>
          <a:p>
            <a:r>
              <a:rPr lang="en-US" sz="2000">
                <a:latin typeface="Arial"/>
                <a:ea typeface="+mn-lt"/>
                <a:cs typeface="+mn-lt"/>
              </a:rPr>
              <a:t>    </a:t>
            </a:r>
            <a:endParaRPr lang="en-US" sz="2000">
              <a:latin typeface="Arial"/>
              <a:cs typeface="Calibri" panose="020F0502020204030204"/>
            </a:endParaRPr>
          </a:p>
        </p:txBody>
      </p:sp>
      <p:sp>
        <p:nvSpPr>
          <p:cNvPr id="4" name="Slide Number Placeholder 3">
            <a:extLst>
              <a:ext uri="{FF2B5EF4-FFF2-40B4-BE49-F238E27FC236}">
                <a16:creationId xmlns:a16="http://schemas.microsoft.com/office/drawing/2014/main" id="{8C6A700B-E5CD-10D4-AF05-E41800F1BE07}"/>
              </a:ext>
            </a:extLst>
          </p:cNvPr>
          <p:cNvSpPr>
            <a:spLocks noGrp="1"/>
          </p:cNvSpPr>
          <p:nvPr>
            <p:ph type="sldNum" sz="quarter" idx="12"/>
          </p:nvPr>
        </p:nvSpPr>
        <p:spPr/>
        <p:txBody>
          <a:bodyPr/>
          <a:lstStyle/>
          <a:p>
            <a:fld id="{34454CAE-325D-42BB-AD0A-0D0D0BF57EC3}" type="slidenum">
              <a:rPr lang="en-IN" smtClean="0"/>
              <a:t>9</a:t>
            </a:fld>
            <a:endParaRPr lang="en-US"/>
          </a:p>
        </p:txBody>
      </p:sp>
    </p:spTree>
    <p:extLst>
      <p:ext uri="{BB962C8B-B14F-4D97-AF65-F5344CB8AC3E}">
        <p14:creationId xmlns:p14="http://schemas.microsoft.com/office/powerpoint/2010/main" val="31291089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2150</Words>
  <Application>Microsoft Office PowerPoint</Application>
  <PresentationFormat>Widescreen</PresentationFormat>
  <Paragraphs>214</Paragraphs>
  <Slides>29</Slides>
  <Notes>0</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Arial,Sans-Serif</vt:lpstr>
      <vt:lpstr>Calibri</vt:lpstr>
      <vt:lpstr>Calibri Light</vt:lpstr>
      <vt:lpstr>Courier New</vt:lpstr>
      <vt:lpstr>Roboto Condensed</vt:lpstr>
      <vt:lpstr>Office Theme</vt:lpstr>
      <vt:lpstr>PowerPoint Presentation</vt:lpstr>
      <vt:lpstr>INTRODUCTION </vt:lpstr>
      <vt:lpstr>CURRENT PRACTICES IN DIAGNOSIS</vt:lpstr>
      <vt:lpstr>PROBLEM STATEMENT </vt:lpstr>
      <vt:lpstr>PowerPoint Presentation</vt:lpstr>
      <vt:lpstr>PowerPoint Presentation</vt:lpstr>
      <vt:lpstr>BACKGROUND STUDY</vt:lpstr>
      <vt:lpstr>DATASETS</vt:lpstr>
      <vt:lpstr>MNE-PYTHON</vt:lpstr>
      <vt:lpstr>PowerPoint Presentation</vt:lpstr>
      <vt:lpstr>METHODOLOGY</vt:lpstr>
      <vt:lpstr>PRE-PROCESSING</vt:lpstr>
      <vt:lpstr>Frequency Response</vt:lpstr>
      <vt:lpstr>DATA SEGMENTATION </vt:lpstr>
      <vt:lpstr>PowerPoint Presentation</vt:lpstr>
      <vt:lpstr>PowerPoint Presentation</vt:lpstr>
      <vt:lpstr>PowerPoint Presentation</vt:lpstr>
      <vt:lpstr>DEEP NEURAL NETWORK </vt:lpstr>
      <vt:lpstr>DL MODEL ARCHITECTURE</vt:lpstr>
      <vt:lpstr>DL RESULT</vt:lpstr>
      <vt:lpstr>Confusion Matrix Segment wise</vt:lpstr>
      <vt:lpstr>Confusion Matrix Subject Wise</vt:lpstr>
      <vt:lpstr>ASD vs. ADHD EEG Classifier</vt:lpstr>
      <vt:lpstr>PowerPoint Presentation</vt:lpstr>
      <vt:lpstr>PowerPoint Presentation</vt:lpstr>
      <vt:lpstr>REFERENCE</vt:lpstr>
      <vt:lpstr>5-FOLD CROSS-VALIDATION FOR DEEP LEARNING</vt:lpstr>
      <vt:lpstr>HANNING WINDOW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Chithira M</dc:creator>
  <cp:lastModifiedBy>NIKHIL K J</cp:lastModifiedBy>
  <cp:revision>63</cp:revision>
  <dcterms:created xsi:type="dcterms:W3CDTF">2023-03-04T14:51:51Z</dcterms:created>
  <dcterms:modified xsi:type="dcterms:W3CDTF">2023-06-27T08:54:20Z</dcterms:modified>
</cp:coreProperties>
</file>