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56"/>
  </p:notesMasterIdLst>
  <p:handoutMasterIdLst>
    <p:handoutMasterId r:id="rId57"/>
  </p:handoutMasterIdLst>
  <p:sldIdLst>
    <p:sldId id="281" r:id="rId2"/>
    <p:sldId id="364" r:id="rId3"/>
    <p:sldId id="256" r:id="rId4"/>
    <p:sldId id="257" r:id="rId5"/>
    <p:sldId id="389" r:id="rId6"/>
    <p:sldId id="391" r:id="rId7"/>
    <p:sldId id="371" r:id="rId8"/>
    <p:sldId id="388" r:id="rId9"/>
    <p:sldId id="365" r:id="rId10"/>
    <p:sldId id="273" r:id="rId11"/>
    <p:sldId id="369" r:id="rId12"/>
    <p:sldId id="359" r:id="rId13"/>
    <p:sldId id="279" r:id="rId14"/>
    <p:sldId id="370" r:id="rId15"/>
    <p:sldId id="276" r:id="rId16"/>
    <p:sldId id="277" r:id="rId17"/>
    <p:sldId id="274" r:id="rId18"/>
    <p:sldId id="393" r:id="rId19"/>
    <p:sldId id="392" r:id="rId20"/>
    <p:sldId id="361" r:id="rId21"/>
    <p:sldId id="374" r:id="rId22"/>
    <p:sldId id="375" r:id="rId23"/>
    <p:sldId id="376" r:id="rId24"/>
    <p:sldId id="282" r:id="rId25"/>
    <p:sldId id="283" r:id="rId26"/>
    <p:sldId id="290" r:id="rId27"/>
    <p:sldId id="381" r:id="rId28"/>
    <p:sldId id="379" r:id="rId29"/>
    <p:sldId id="380" r:id="rId30"/>
    <p:sldId id="377" r:id="rId31"/>
    <p:sldId id="292" r:id="rId32"/>
    <p:sldId id="293" r:id="rId33"/>
    <p:sldId id="294" r:id="rId34"/>
    <p:sldId id="295" r:id="rId35"/>
    <p:sldId id="287" r:id="rId36"/>
    <p:sldId id="383" r:id="rId37"/>
    <p:sldId id="384" r:id="rId38"/>
    <p:sldId id="385" r:id="rId39"/>
    <p:sldId id="386" r:id="rId40"/>
    <p:sldId id="387" r:id="rId41"/>
    <p:sldId id="360" r:id="rId42"/>
    <p:sldId id="297" r:id="rId43"/>
    <p:sldId id="355" r:id="rId44"/>
    <p:sldId id="349" r:id="rId45"/>
    <p:sldId id="340" r:id="rId46"/>
    <p:sldId id="363" r:id="rId47"/>
    <p:sldId id="311" r:id="rId48"/>
    <p:sldId id="312" r:id="rId49"/>
    <p:sldId id="356" r:id="rId50"/>
    <p:sldId id="357" r:id="rId51"/>
    <p:sldId id="333" r:id="rId52"/>
    <p:sldId id="354" r:id="rId53"/>
    <p:sldId id="341" r:id="rId54"/>
    <p:sldId id="367" r:id="rId55"/>
  </p:sldIdLst>
  <p:sldSz cx="9144000" cy="6858000" type="screen4x3"/>
  <p:notesSz cx="7010400" cy="93202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66"/>
    <a:srgbClr val="FF6600"/>
    <a:srgbClr val="3366FF"/>
    <a:srgbClr val="3399FF"/>
    <a:srgbClr val="FF3300"/>
    <a:srgbClr val="862F14"/>
    <a:srgbClr val="8C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D7974F3B-E77B-7A28-A362-7FB9B739FB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A3D07CC6-0948-0C0E-43BD-77224DE7C2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98A6BA17-5416-30FE-7CB2-62BE4926BA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90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09C7AFC0-C3E6-F292-35D5-D461D004CD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5190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ea typeface="굴림" panose="020B0600000101010101" pitchFamily="34" charset="-127"/>
              </a:defRPr>
            </a:lvl1pPr>
          </a:lstStyle>
          <a:p>
            <a:fld id="{21BBFF79-C1EB-4FD4-B6F5-760D47DFDD3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934D3B1-29BA-92BA-3A2E-3FFFFF459E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1829DC-E5EC-7087-F1FB-90A47E43CC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1E59598-8E98-63BD-A1A8-4B3CE678DD5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8D6CEAD-00FE-BDDE-63B8-BA309927B2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7538"/>
            <a:ext cx="56070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6278943-6187-87A1-EA27-AD819D95DA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90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DAAA7CE-DF27-1114-9D2D-9166D6704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5190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5" tIns="46657" rIns="93315" bIns="46657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ea typeface="굴림" panose="020B0600000101010101" pitchFamily="34" charset="-127"/>
              </a:defRPr>
            </a:lvl1pPr>
          </a:lstStyle>
          <a:p>
            <a:fld id="{C676EB82-3E24-45E4-ADD7-31FDAC5C938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E873A9-056C-4517-7CDF-3F53D3949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B8675-C6EB-4221-9736-D03101E235F6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49EDCFF7-C1F3-1E99-34C9-1A01680600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703263"/>
            <a:ext cx="4646612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9CE9374A-354F-729D-B3E9-366ABF51D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9125"/>
            <a:ext cx="5140325" cy="4194175"/>
          </a:xfrm>
          <a:ln/>
        </p:spPr>
        <p:txBody>
          <a:bodyPr lIns="86011" tIns="43006" rIns="86011" bIns="4300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9FE74D4-5353-2571-033A-567E615DB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8DD58-77EE-43D3-B94E-9F9C619D0BB8}" type="slidenum">
              <a:rPr lang="ko-KR" altLang="en-US"/>
              <a:pPr/>
              <a:t>41</a:t>
            </a:fld>
            <a:endParaRPr lang="en-US" altLang="ko-KR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36A6BFDB-7EC4-C368-6C76-11521DF8CA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703263"/>
            <a:ext cx="4646612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5BFB8B40-1A38-7087-9550-773A3DD79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9125"/>
            <a:ext cx="5140325" cy="4194175"/>
          </a:xfrm>
          <a:ln/>
        </p:spPr>
        <p:txBody>
          <a:bodyPr lIns="86011" tIns="43006" rIns="86011" bIns="43006"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A982B1-9142-E765-AA63-9575D61BC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2BFA9-8C08-466D-8E57-2B0B5333E690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97A589B5-F503-C1CA-58B9-59E2F7A823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3FD0877-3F37-8FAA-42B4-9A62F35B0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7538"/>
            <a:ext cx="5140325" cy="41941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Error after adding each classifier compared against the previous error 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– process repeats as long as the error decreases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He suggested two mechanisms for pasting votes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Pasting Rvotes (Random Votes)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Simple approach -- each example has equal probability of getting selected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 method for creating an ensemble classifier in a small number of passes through data 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Pasting Ivotes (Important Votes)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Select the examples based on whether the out-of-bag classifier classifies them correctly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An out0of-bag classifier is constructed by first forming bootstrap training sets and 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collecting the bagging predictor votes from the examples omitted by the bootstrap sample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Pasting Ivotes proves to be a more accurate method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Similarity – entire database is never in main memory at a time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Difference – we are able to use all of the data in building a single classifier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 single classifier – possibly a more accurate single classifier and faster too..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We also need only random access to the data on disk</a:t>
            </a:r>
          </a:p>
          <a:p>
            <a:pPr>
              <a:buFontTx/>
              <a:buChar char="•"/>
            </a:pPr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9825A9-6168-AA03-7D57-BFF2C37474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38336-A7F9-4144-8EA7-391E45A9818C}" type="slidenum">
              <a:rPr lang="ko-KR" altLang="en-US"/>
              <a:pPr/>
              <a:t>45</a:t>
            </a:fld>
            <a:endParaRPr lang="en-US" altLang="ko-KR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7AAAD24-8428-69E8-39DC-8720387011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1476822-9CA1-7225-7A61-FB645A7AF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7538"/>
            <a:ext cx="5140325" cy="41941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Break the data into subsets, that can fit in memory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Train one neural network on a series of the subsets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The result is a single neural network model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In this way, we attempt to overcome the difficulty addressed by catlett,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making use of all the available data, without leaving anything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404317-38EE-7F2E-8ACC-5FC9ECDAD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5524A-0877-465F-A4BD-BD0EC21C3C3C}" type="slidenum">
              <a:rPr lang="ko-KR" altLang="en-US"/>
              <a:pPr/>
              <a:t>46</a:t>
            </a:fld>
            <a:endParaRPr lang="en-US" altLang="ko-KR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D422EBFB-B7AB-7A0F-B807-0C5DD07247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7C72E3BD-E1B9-33A4-8E08-F9ADE6F64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7538"/>
            <a:ext cx="5140325" cy="41941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Error after adding each classifier compared against the previous error 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– process repeats as long as the error decreases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He suggested two mechanisms for pasting votes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Pasting Rvotes (Random Votes)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Simple approach -- each example has equal probability of getting selected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 method for creating an ensemble classifier in a small number of passes through data 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Pasting Ivotes (Important Votes)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Select the examples based on whether the out-of-bag classifier classifies them correctly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An out0of-bag classifier is constructed by first forming bootstrap training sets and 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collecting the bagging predictor votes from the examples omitted by the bootstrap sample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Pasting Ivotes proves to be a more accurate method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Similarity – entire database is never in main memory at a time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Difference – we are able to use all of the data in building a single classifier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 single classifier – possibly a more accurate single classifier and faster too..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We also need only random access to the data on disk</a:t>
            </a:r>
          </a:p>
          <a:p>
            <a:pPr>
              <a:buFontTx/>
              <a:buChar char="•"/>
            </a:pPr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8F2BD8-9526-7ED8-46E4-56FEB57B8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16C93-4076-4289-8EAD-D95380CD35D5}" type="slidenum">
              <a:rPr lang="ko-KR" altLang="en-US"/>
              <a:pPr/>
              <a:t>47</a:t>
            </a:fld>
            <a:endParaRPr lang="en-US" altLang="ko-KR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75A4047-10E5-BE36-9ED3-5D57580663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D8B2BB-5C17-672A-F308-D419881C6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7538"/>
            <a:ext cx="5140325" cy="4194175"/>
          </a:xfrm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89BE73-9169-88A9-3B95-53A3B02C2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477A1-4927-4DE8-BDD6-4DE6C3937296}" type="slidenum">
              <a:rPr lang="ko-KR" altLang="en-US"/>
              <a:pPr/>
              <a:t>48</a:t>
            </a:fld>
            <a:endParaRPr lang="en-US" altLang="ko-KR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93FDC73-6244-6F12-C2E2-D3DACF891A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4485605-F9AF-4687-9EF1-54372C867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7538"/>
            <a:ext cx="5140325" cy="4194175"/>
          </a:xfrm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529A9D-D6C6-811F-928B-97929A723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C0E3E-896F-4DD9-9C8E-37C9D153238B}" type="slidenum">
              <a:rPr lang="ko-KR" altLang="en-US"/>
              <a:pPr/>
              <a:t>50</a:t>
            </a:fld>
            <a:endParaRPr lang="en-US" altLang="ko-KR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5B86D08-A2B7-2026-9A59-B0CB68333F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39FA9E93-97A2-250F-5736-27DE1D37A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27538"/>
            <a:ext cx="5140325" cy="41941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An epoch is one presentation of all the training examples in the dataset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Stochastic learning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Updates weights after each example, instead of updating them after one epoch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Momentum term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This optimization is due to the fact that it speeds up the learning when the weights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are moving in a single direction continuously by increasing the size of steps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The closer this value is to one, the more each weight change will not only include 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the current error, but also the weight change from previous examples 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anose="020B0600000101010101" pitchFamily="34" charset="-127"/>
              </a:rPr>
              <a:t>(which often leads to faster convergence)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AutoShape 2">
            <a:extLst>
              <a:ext uri="{FF2B5EF4-FFF2-40B4-BE49-F238E27FC236}">
                <a16:creationId xmlns:a16="http://schemas.microsoft.com/office/drawing/2014/main" id="{1D0EAB8C-99F1-03BD-8052-8CCA2F33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2515" name="AutoShape 3">
            <a:extLst>
              <a:ext uri="{FF2B5EF4-FFF2-40B4-BE49-F238E27FC236}">
                <a16:creationId xmlns:a16="http://schemas.microsoft.com/office/drawing/2014/main" id="{EF0F6839-2C7B-080D-236C-6B83DE64596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2516" name="AutoShape 4">
            <a:extLst>
              <a:ext uri="{FF2B5EF4-FFF2-40B4-BE49-F238E27FC236}">
                <a16:creationId xmlns:a16="http://schemas.microsoft.com/office/drawing/2014/main" id="{4FD66BB1-5298-4B29-DDF6-4E657A9B63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1C1A097E-FB07-1335-FE8E-033EF060F6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2518" name="Rectangle 6">
            <a:extLst>
              <a:ext uri="{FF2B5EF4-FFF2-40B4-BE49-F238E27FC236}">
                <a16:creationId xmlns:a16="http://schemas.microsoft.com/office/drawing/2014/main" id="{7B8A473D-37AD-063A-6D30-E672016E82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92519" name="Rectangle 7">
            <a:extLst>
              <a:ext uri="{FF2B5EF4-FFF2-40B4-BE49-F238E27FC236}">
                <a16:creationId xmlns:a16="http://schemas.microsoft.com/office/drawing/2014/main" id="{164E4FAC-59CA-4A70-F981-68ECDFCB8E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2520" name="Rectangle 8">
            <a:extLst>
              <a:ext uri="{FF2B5EF4-FFF2-40B4-BE49-F238E27FC236}">
                <a16:creationId xmlns:a16="http://schemas.microsoft.com/office/drawing/2014/main" id="{EDDC2E87-5ACD-90A8-0C1B-DEE1CE7060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2521" name="Rectangle 9">
            <a:extLst>
              <a:ext uri="{FF2B5EF4-FFF2-40B4-BE49-F238E27FC236}">
                <a16:creationId xmlns:a16="http://schemas.microsoft.com/office/drawing/2014/main" id="{CC25C4AE-8AF7-AE14-DB9F-535A302C7B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F4EB320-7556-43D2-8BA8-2F0EE94226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B57F-2C05-8DE8-3B76-640B3C98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60DFE-05EE-73A5-FEC3-941987B9B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4CBC-713D-F8BF-68EB-3A9BA2B3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9E04-F513-E1C8-DEB0-56D61218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3D5A-4F99-6754-0FCD-71B67982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F3ACF-5077-42E2-BDCE-B75C75E8D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05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DA173-341B-6643-A33A-B8133A66D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FA9C-F10B-E2EA-664E-081545CA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BE31-CFF1-7BFE-5788-75FCE7F4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A93B-C55E-DC5E-DF22-88705E1A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60EE-9488-A547-51CC-D13A507F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3E99E-696B-461F-B0E5-8A901FB2F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65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AE71-3F47-0A45-39F2-CB585FA5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3CF1-426B-83E4-E10C-A11E3E8F62A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7BF5B-13F1-24F6-BBEA-C23043C8053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4F1EA-3C67-56D9-7445-E53098847D9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EAB46E-A73B-B9D0-7CA7-8C7E8A38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113626-AE57-C1FC-AB2B-8F7E6512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39340-4FD1-6282-4AD4-D84FB5A2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5E8F95C3-E503-4F45-867A-46A501660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62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3BC5-BAB6-0BAB-0A62-2828EE5B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4076-C78E-1AF4-DA79-D891E1CFB6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B8725-AC35-34A8-AC57-752D87A4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5DE6-8904-DA27-B322-5191CAA0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DF606-6CC6-C896-7253-B0B09FA8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869BC-FEF0-ACA4-616E-336F9E27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DFCD997-85A1-48DB-9A11-62FA27C1B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008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84-37A6-B57C-6B8D-2B7408AA838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D5A9-E94D-44D8-EFB2-F27BD23739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6B4F-8149-B3AC-5E7C-10E07EEAA1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793A5-9D9D-990D-015D-9D2E60B8B24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5E6C5-85CA-8F2A-0C9C-EA7F6D8A3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0965A-D5BD-C3C2-43E2-06F0963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AF144-814F-A145-1E3F-8AE729E2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5EEA6-A914-49B3-A6A3-06D06F44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E41F1C6-F3B5-4600-9CAA-F4E3143F0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81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E6B1-3147-4119-C7A5-FF33BD0B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09846C0-DC69-A39B-BB6D-67BD09C4167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29AE-DFBC-750C-D89D-44548D40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F670-8FFB-5D2B-74D5-F3460A52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9A6C-D45F-131B-F953-8A4082A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581E881-CF4F-4A18-B34E-BEBE2F959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19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D55A-A1B5-0AF1-D986-D1FBAE1E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DFA4-B7BA-FD95-CCA5-6019F6CB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6137-8B46-A0B8-7026-5C1FA576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9105-F1C2-B5A5-020B-E668808A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75DC-C443-410D-65D4-E07445AF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6F786-FA17-40C0-8AB9-791ECB9E0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2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664-8EF2-DC42-5FB3-50551E4D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963AC-D4B2-9EF9-48E6-7394347B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80A9-199F-91DE-73C2-40A872FA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215-D199-3C0D-D7FC-1C604F11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B6AB-4663-C980-BEF4-276FB2CB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96933-C857-4A78-B263-79057FD885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C467-394E-A64C-948E-8EC5F95C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D0E4-8133-D2AC-7694-C09DE9439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D9A-D7E7-5546-CAF5-4023E3C5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4C13-C4CE-B5FD-39F3-9332DD4F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EB18-7016-2800-14AB-ADE433CA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050D-13EF-80A8-D6E4-5E5EF0C0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1220E-7DC9-46B1-B583-203E0DD94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1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0803-1D3C-8688-D7E6-05C2AE8C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9DF2-2171-DD47-469C-D5FC8D65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022C2-5522-56B4-05EA-26C6D397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B3E67-35F3-BA2D-686D-84AA2C0F7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4CB49-80A1-1AB6-C1BD-811D90B08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D45DE-CFD4-6C21-1C62-56EC6570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D0877-2F54-869B-B310-AFB404A1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9D9C-5150-C463-D830-037B88EF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9E240-F029-4BE8-BCDB-387C1AA1E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89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25E1-14C4-DBD2-9595-8EABAA8F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20A9-3B86-C664-EB15-2229F513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13922-7893-3B87-B4C3-D76CDD37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55A33-3A7F-AAC5-818A-3C30FF93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E4D0D-D2F9-4147-827F-25C505971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48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37736-108E-D8B9-3CAA-06613C2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67392-4D51-6CE6-DF48-34118AB0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B1F4B-0C8A-A0E7-17A5-12E3881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95E74-640B-4E54-9250-2F747F2FAA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6D6E-5036-900D-73F2-71A3F220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A696-A628-4362-55DD-6817D639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830FA-446F-7A63-F283-E341D9633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D0542-F015-2D35-F359-3C190C5C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B56A-4768-20C1-9349-56705F8A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F1A7-E580-3607-0B59-394F6E71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CB2FA-B5F0-4328-B209-45F3728FB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31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886C-38EB-FC67-F8F7-CE97C161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8FBA4-BE3B-3347-0B4A-7464BE144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B79A1-F5C8-D6B3-99A4-61B44D8A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E9C6-0847-050F-588E-906F58AB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9AAAD-6E24-B324-7AE2-18CD31F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10CAD-A1A4-2D50-3C01-327696D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B27-3C54-48F3-9020-280899E82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9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809DE93-7E86-62F5-D196-405D3C2C2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4980472-5CD4-104D-B0DD-1C2967247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4C95CD2C-D675-2CC0-EFD1-B28DD17B54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C7278CC7-542E-52B2-03A8-E64F634B45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66D9F7A7-5FB1-1732-0D61-63D073629F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23C77601-A1D0-44B7-AF82-0F4DF5CA27F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91495" name="Group 7">
            <a:extLst>
              <a:ext uri="{FF2B5EF4-FFF2-40B4-BE49-F238E27FC236}">
                <a16:creationId xmlns:a16="http://schemas.microsoft.com/office/drawing/2014/main" id="{1D5574FE-1169-A4A0-8FFC-3DE56DCD22D4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91496" name="AutoShape 8">
              <a:extLst>
                <a:ext uri="{FF2B5EF4-FFF2-40B4-BE49-F238E27FC236}">
                  <a16:creationId xmlns:a16="http://schemas.microsoft.com/office/drawing/2014/main" id="{BB639A96-58F4-D4A2-6BF4-EAB5F04E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1497" name="Line 9">
              <a:extLst>
                <a:ext uri="{FF2B5EF4-FFF2-40B4-BE49-F238E27FC236}">
                  <a16:creationId xmlns:a16="http://schemas.microsoft.com/office/drawing/2014/main" id="{2D147993-420F-9A93-3183-6AB92E588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5.wmf"/><Relationship Id="rId3" Type="http://schemas.openxmlformats.org/officeDocument/2006/relationships/image" Target="../media/image23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5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6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A2CC367B-C56B-7952-F700-61572CF206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100" dirty="0">
                <a:ea typeface="굴림" panose="020B0600000101010101" pitchFamily="34" charset="-127"/>
              </a:rPr>
              <a:t>By : Dr. Rajeshri Shinkar</a:t>
            </a:r>
          </a:p>
          <a:p>
            <a:pPr>
              <a:lnSpc>
                <a:spcPct val="80000"/>
              </a:lnSpc>
            </a:pPr>
            <a:r>
              <a:rPr lang="en-US" altLang="ko-KR" sz="2100" dirty="0">
                <a:ea typeface="굴림" panose="020B0600000101010101" pitchFamily="34" charset="-127"/>
              </a:rPr>
              <a:t>SIES (Nerul) College of Arts, Science &amp; Commerce (Autonomous)</a:t>
            </a:r>
          </a:p>
          <a:p>
            <a:pPr>
              <a:lnSpc>
                <a:spcPct val="80000"/>
              </a:lnSpc>
            </a:pPr>
            <a:endParaRPr lang="ko-KR" altLang="en-US" sz="2100" dirty="0">
              <a:ea typeface="굴림" panose="020B0600000101010101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0FC828-101F-24C6-8F69-FBA646A7F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OF NERUAL NETWORK</a:t>
            </a:r>
            <a:endParaRPr lang="en-I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7F2C1E6-2DFC-A296-5350-197775431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533400"/>
            <a:ext cx="5129213" cy="6667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2500">
                <a:ea typeface="굴림" panose="020B0600000101010101" pitchFamily="34" charset="-127"/>
              </a:rPr>
              <a:t>Data Normalization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F442E2B4-675F-1822-9F60-773EE00E3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209800"/>
          <a:ext cx="8732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393480" progId="Equation.3">
                  <p:embed/>
                </p:oleObj>
              </mc:Choice>
              <mc:Fallback>
                <p:oleObj name="Equation" r:id="rId2" imgW="38480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09800"/>
                        <a:ext cx="8732838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>
            <a:extLst>
              <a:ext uri="{FF2B5EF4-FFF2-40B4-BE49-F238E27FC236}">
                <a16:creationId xmlns:a16="http://schemas.microsoft.com/office/drawing/2014/main" id="{8015ED70-9BC0-21ED-9AD3-B1DCF860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19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[1] Max- Min normalization formula is as follows: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AD1D2DD5-A1A2-4F46-DE1C-BB68B6A0B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81400"/>
            <a:ext cx="8458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ea typeface="굴림" panose="020B0600000101010101" pitchFamily="34" charset="-127"/>
              </a:rPr>
              <a:t>[minA, maxA , the minimun and maximum values of the attribute A</a:t>
            </a:r>
          </a:p>
          <a:p>
            <a:r>
              <a:rPr lang="en-US" altLang="ko-KR" sz="2000" b="1">
                <a:solidFill>
                  <a:schemeClr val="tx2"/>
                </a:solidFill>
                <a:ea typeface="굴림" panose="020B0600000101010101" pitchFamily="34" charset="-127"/>
              </a:rPr>
              <a:t> max-min normalization maps a value  v of A to v’ in the  range    {new_minA, new_maxA} ]</a:t>
            </a:r>
          </a:p>
          <a:p>
            <a:endParaRPr lang="en-US" altLang="ko-KR" sz="2000" b="1">
              <a:solidFill>
                <a:schemeClr val="tx2"/>
              </a:solidFill>
              <a:ea typeface="굴림" panose="020B0600000101010101" pitchFamily="34" charset="-127"/>
            </a:endParaRPr>
          </a:p>
          <a:p>
            <a:endParaRPr lang="ko-KR" altLang="en-US" sz="2000" b="1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2C65261E-5A91-4535-1246-FE2D779F0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533400"/>
            <a:ext cx="5129213" cy="6667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2500">
                <a:ea typeface="굴림" panose="020B0600000101010101" pitchFamily="34" charset="-127"/>
              </a:rPr>
              <a:t>Example of Max-Min Normalization</a:t>
            </a:r>
          </a:p>
        </p:txBody>
      </p:sp>
      <p:graphicFrame>
        <p:nvGraphicFramePr>
          <p:cNvPr id="194563" name="Object 3">
            <a:extLst>
              <a:ext uri="{FF2B5EF4-FFF2-40B4-BE49-F238E27FC236}">
                <a16:creationId xmlns:a16="http://schemas.microsoft.com/office/drawing/2014/main" id="{4E0072B3-6F62-5676-7C49-ABE4060AC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855788"/>
          <a:ext cx="850423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393480" progId="Equation.3">
                  <p:embed/>
                </p:oleObj>
              </mc:Choice>
              <mc:Fallback>
                <p:oleObj name="Equation" r:id="rId2" imgW="38480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55788"/>
                        <a:ext cx="8504238" cy="735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Text Box 4">
            <a:extLst>
              <a:ext uri="{FF2B5EF4-FFF2-40B4-BE49-F238E27FC236}">
                <a16:creationId xmlns:a16="http://schemas.microsoft.com/office/drawing/2014/main" id="{81164EE6-15C9-1454-2323-F71E6DF6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19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Max- Min normalization formula</a:t>
            </a:r>
          </a:p>
        </p:txBody>
      </p:sp>
      <p:sp>
        <p:nvSpPr>
          <p:cNvPr id="194565" name="Text Box 5">
            <a:extLst>
              <a:ext uri="{FF2B5EF4-FFF2-40B4-BE49-F238E27FC236}">
                <a16:creationId xmlns:a16="http://schemas.microsoft.com/office/drawing/2014/main" id="{8F00DE6E-3233-815A-4754-170D86DC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8458200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FF3300"/>
                </a:solidFill>
                <a:ea typeface="굴림" panose="020B0600000101010101" pitchFamily="34" charset="-127"/>
              </a:rPr>
              <a:t>Example: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34" charset="-127"/>
              </a:rPr>
              <a:t> </a:t>
            </a:r>
            <a:r>
              <a:rPr lang="en-US" altLang="ko-KR" b="1">
                <a:solidFill>
                  <a:schemeClr val="tx2"/>
                </a:solidFill>
                <a:ea typeface="굴림" panose="020B0600000101010101" pitchFamily="34" charset="-127"/>
              </a:rPr>
              <a:t>We want to normalize data to range of the interval [0,1].</a:t>
            </a:r>
          </a:p>
          <a:p>
            <a:r>
              <a:rPr lang="en-US" altLang="ko-KR" b="1">
                <a:solidFill>
                  <a:schemeClr val="tx2"/>
                </a:solidFill>
                <a:ea typeface="굴림" panose="020B0600000101010101" pitchFamily="34" charset="-127"/>
              </a:rPr>
              <a:t>We put:  </a:t>
            </a:r>
            <a:r>
              <a:rPr lang="en-US" altLang="ko-KR" b="1">
                <a:solidFill>
                  <a:srgbClr val="FF3300"/>
                </a:solidFill>
                <a:ea typeface="굴림" panose="020B0600000101010101" pitchFamily="34" charset="-127"/>
              </a:rPr>
              <a:t>new_max A= 1, new_minA =0.</a:t>
            </a:r>
          </a:p>
          <a:p>
            <a:endParaRPr lang="en-US" altLang="ko-KR" b="1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ea typeface="굴림" panose="020B0600000101010101" pitchFamily="34" charset="-127"/>
              </a:rPr>
              <a:t>Say, max A was 100 and min A was 20 ( That means maximum and minimum values for the attribute ).</a:t>
            </a:r>
          </a:p>
          <a:p>
            <a:endParaRPr lang="en-US" altLang="ko-KR" sz="2000" b="1">
              <a:solidFill>
                <a:schemeClr val="tx2"/>
              </a:solidFill>
              <a:ea typeface="굴림" panose="020B0600000101010101" pitchFamily="34" charset="-127"/>
            </a:endParaRPr>
          </a:p>
          <a:p>
            <a:r>
              <a:rPr lang="en-US" altLang="ko-KR" sz="2000" b="1">
                <a:solidFill>
                  <a:schemeClr val="tx2"/>
                </a:solidFill>
                <a:ea typeface="굴림" panose="020B0600000101010101" pitchFamily="34" charset="-127"/>
              </a:rPr>
              <a:t>Now, if v = 40  ( If for this particular pattern , attribute value is 40 ), v’ will be calculated as , v’ = (40-20) x (1-0) / (100-20) + 0 </a:t>
            </a:r>
          </a:p>
          <a:p>
            <a:r>
              <a:rPr lang="en-US" altLang="ko-KR" sz="2000" b="1">
                <a:solidFill>
                  <a:schemeClr val="tx2"/>
                </a:solidFill>
                <a:ea typeface="굴림" panose="020B0600000101010101" pitchFamily="34" charset="-127"/>
              </a:rPr>
              <a:t>                            =&gt; v’ = 20 x 1/80</a:t>
            </a:r>
          </a:p>
          <a:p>
            <a:r>
              <a:rPr lang="en-US" altLang="ko-KR" sz="2000" b="1">
                <a:solidFill>
                  <a:schemeClr val="tx2"/>
                </a:solidFill>
                <a:ea typeface="굴림" panose="020B0600000101010101" pitchFamily="34" charset="-127"/>
              </a:rPr>
              <a:t>                            =&gt;  v’ = 0.4 </a:t>
            </a:r>
          </a:p>
          <a:p>
            <a:endParaRPr lang="en-US" altLang="ko-KR" sz="2000" b="1">
              <a:solidFill>
                <a:schemeClr val="tx2"/>
              </a:solidFill>
              <a:ea typeface="굴림" panose="020B0600000101010101" pitchFamily="34" charset="-127"/>
            </a:endParaRPr>
          </a:p>
          <a:p>
            <a:endParaRPr lang="ko-KR" altLang="en-US" sz="2000" b="1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245EF5F4-A6E3-81C3-4FA0-741AF3675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685800"/>
            <a:ext cx="8686800" cy="762000"/>
          </a:xfrm>
        </p:spPr>
        <p:txBody>
          <a:bodyPr/>
          <a:lstStyle/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     Decimal Scaling Normalization</a:t>
            </a:r>
            <a:b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</a:br>
            <a:endParaRPr lang="en-US" altLang="ko-KR">
              <a:solidFill>
                <a:srgbClr val="FF3300"/>
              </a:solidFill>
              <a:ea typeface="굴림" panose="020B0600000101010101" pitchFamily="34" charset="-127"/>
            </a:endParaRP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81490923-7CB9-4158-2471-8BD1F5A7AA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162800" cy="1981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[2]Decimal Scaling Normalization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7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34" charset="-127"/>
              </a:rPr>
              <a:t>Normalization by decimal scaling normalizes by moving the decimal point of values of attribute A.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000">
                <a:ea typeface="굴림" panose="020B0600000101010101" pitchFamily="34" charset="-127"/>
              </a:rPr>
              <a:t>	</a:t>
            </a:r>
          </a:p>
        </p:txBody>
      </p:sp>
      <p:graphicFrame>
        <p:nvGraphicFramePr>
          <p:cNvPr id="173060" name="Object 4">
            <a:extLst>
              <a:ext uri="{FF2B5EF4-FFF2-40B4-BE49-F238E27FC236}">
                <a16:creationId xmlns:a16="http://schemas.microsoft.com/office/drawing/2014/main" id="{88DD9AED-3567-81D5-1552-2E4F0B60D15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276600" y="2819400"/>
          <a:ext cx="11303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393480" progId="Equation.3">
                  <p:embed/>
                </p:oleObj>
              </mc:Choice>
              <mc:Fallback>
                <p:oleObj name="Equation" r:id="rId2" imgW="507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1130300" cy="788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Text Box 5">
            <a:extLst>
              <a:ext uri="{FF2B5EF4-FFF2-40B4-BE49-F238E27FC236}">
                <a16:creationId xmlns:a16="http://schemas.microsoft.com/office/drawing/2014/main" id="{A5F234B3-51AB-D919-739C-BE9BEE494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305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1">
                <a:ea typeface="굴림" panose="020B0600000101010101" pitchFamily="34" charset="-127"/>
              </a:rPr>
              <a:t>Here j is the smallest integer such that max|v’|&lt;1. </a:t>
            </a:r>
          </a:p>
          <a:p>
            <a:endParaRPr lang="en-US" altLang="ko-KR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Example : </a:t>
            </a:r>
          </a:p>
          <a:p>
            <a:endParaRPr lang="en-US" altLang="ko-KR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 b="1">
                <a:solidFill>
                  <a:srgbClr val="FF3300"/>
                </a:solidFill>
                <a:ea typeface="굴림" panose="020B0600000101010101" pitchFamily="34" charset="-127"/>
              </a:rPr>
              <a:t>A – values range from -986 to 917.     Max |v| = 986.</a:t>
            </a:r>
          </a:p>
          <a:p>
            <a:endParaRPr lang="en-US" altLang="ko-KR" b="1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endParaRPr lang="en-US" altLang="ko-KR" b="1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 b="1">
                <a:solidFill>
                  <a:srgbClr val="FF3300"/>
                </a:solidFill>
                <a:ea typeface="굴림" panose="020B0600000101010101" pitchFamily="34" charset="-127"/>
              </a:rPr>
              <a:t>v = -986 normalize to v’ = -986/1000 = -0.986</a:t>
            </a:r>
          </a:p>
          <a:p>
            <a:endParaRPr lang="en-US" altLang="ko-KR" b="1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endParaRPr lang="en-US" altLang="ko-KR">
              <a:solidFill>
                <a:srgbClr val="FF3300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EF4705F-550C-D275-DF18-0DE38796F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114800" cy="1371600"/>
          </a:xfrm>
        </p:spPr>
        <p:txBody>
          <a:bodyPr/>
          <a:lstStyle/>
          <a:p>
            <a:r>
              <a:rPr lang="fr-CA" altLang="en-US">
                <a:solidFill>
                  <a:srgbClr val="800080"/>
                </a:solidFill>
              </a:rPr>
              <a:t>One Neuron as a Network</a:t>
            </a:r>
            <a:endParaRPr lang="en-CA" altLang="en-US">
              <a:solidFill>
                <a:srgbClr val="800080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3128A06-F13B-52C3-152F-B87E8B400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199313" cy="4264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altLang="en-US" sz="1500" b="1">
                <a:solidFill>
                  <a:srgbClr val="FF3300"/>
                </a:solidFill>
              </a:rPr>
              <a:t>Here x1 and x2 are normalized attribute value of data. </a:t>
            </a:r>
          </a:p>
          <a:p>
            <a:pPr>
              <a:lnSpc>
                <a:spcPct val="80000"/>
              </a:lnSpc>
            </a:pPr>
            <a:endParaRPr lang="fr-CA" altLang="en-US" sz="1500" b="1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fr-CA" altLang="en-US" sz="1500" b="1">
                <a:solidFill>
                  <a:srgbClr val="FF3300"/>
                </a:solidFill>
              </a:rPr>
              <a:t>y is the output of the neuron , i.e the class label.</a:t>
            </a:r>
          </a:p>
          <a:p>
            <a:pPr>
              <a:lnSpc>
                <a:spcPct val="80000"/>
              </a:lnSpc>
            </a:pPr>
            <a:endParaRPr lang="fr-CA" altLang="en-US" sz="1500" b="1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fr-CA" altLang="en-US" sz="1500" b="1">
                <a:solidFill>
                  <a:srgbClr val="3366FF"/>
                </a:solidFill>
              </a:rPr>
              <a:t>x1 and x2  values multiplied by weight values w1 and w2 are input to the neuron x. </a:t>
            </a:r>
          </a:p>
          <a:p>
            <a:pPr>
              <a:lnSpc>
                <a:spcPct val="80000"/>
              </a:lnSpc>
            </a:pPr>
            <a:endParaRPr lang="fr-CA" altLang="en-US" sz="1500" b="1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fr-CA" altLang="en-US" sz="1500" b="1">
                <a:solidFill>
                  <a:srgbClr val="FF3300"/>
                </a:solidFill>
              </a:rPr>
              <a:t>Value of x1 is multiplied by a weight w1 and values of x2 is multiplied by a weight w2.</a:t>
            </a:r>
          </a:p>
          <a:p>
            <a:pPr>
              <a:lnSpc>
                <a:spcPct val="80000"/>
              </a:lnSpc>
            </a:pPr>
            <a:endParaRPr lang="fr-CA" altLang="en-US" sz="1300" b="1"/>
          </a:p>
          <a:p>
            <a:pPr>
              <a:lnSpc>
                <a:spcPct val="80000"/>
              </a:lnSpc>
            </a:pPr>
            <a:r>
              <a:rPr lang="fr-CA" altLang="en-US" sz="1300" b="1"/>
              <a:t>Given that</a:t>
            </a:r>
          </a:p>
          <a:p>
            <a:pPr lvl="1">
              <a:lnSpc>
                <a:spcPct val="80000"/>
              </a:lnSpc>
            </a:pPr>
            <a:endParaRPr lang="fr-CA" altLang="en-US" sz="1800" b="1"/>
          </a:p>
          <a:p>
            <a:pPr lvl="1">
              <a:lnSpc>
                <a:spcPct val="80000"/>
              </a:lnSpc>
            </a:pPr>
            <a:r>
              <a:rPr lang="fr-CA" altLang="en-US" sz="1800" b="1"/>
              <a:t>w1 = 0.5 and w2 = 0.5</a:t>
            </a:r>
          </a:p>
          <a:p>
            <a:pPr lvl="1">
              <a:lnSpc>
                <a:spcPct val="80000"/>
              </a:lnSpc>
            </a:pPr>
            <a:r>
              <a:rPr lang="fr-CA" altLang="en-US" sz="1800" b="1"/>
              <a:t>Say value of x1 is 0.3 and value of x2 is 0.8,</a:t>
            </a:r>
          </a:p>
          <a:p>
            <a:pPr lvl="1">
              <a:lnSpc>
                <a:spcPct val="80000"/>
              </a:lnSpc>
            </a:pPr>
            <a:endParaRPr lang="fr-CA" altLang="en-US" sz="1800" b="1"/>
          </a:p>
          <a:p>
            <a:pPr lvl="1">
              <a:lnSpc>
                <a:spcPct val="80000"/>
              </a:lnSpc>
            </a:pPr>
            <a:r>
              <a:rPr lang="fr-CA" altLang="en-US" sz="1800" b="1"/>
              <a:t>So, weighted sum is : </a:t>
            </a:r>
          </a:p>
          <a:p>
            <a:pPr lvl="1">
              <a:lnSpc>
                <a:spcPct val="80000"/>
              </a:lnSpc>
            </a:pPr>
            <a:endParaRPr lang="fr-CA" altLang="en-US" sz="1800" b="1"/>
          </a:p>
          <a:p>
            <a:pPr lvl="1">
              <a:lnSpc>
                <a:spcPct val="80000"/>
              </a:lnSpc>
            </a:pPr>
            <a:r>
              <a:rPr lang="fr-CA" altLang="en-US" sz="1800" b="1"/>
              <a:t>sum= </a:t>
            </a:r>
            <a:r>
              <a:rPr lang="fr-CA" altLang="en-US" sz="1800" b="1">
                <a:solidFill>
                  <a:srgbClr val="FF3300"/>
                </a:solidFill>
              </a:rPr>
              <a:t>w1 x x1 + w2 x x2</a:t>
            </a:r>
            <a:r>
              <a:rPr lang="fr-CA" altLang="en-US" sz="1800" b="1"/>
              <a:t> = 0.5 x 0.3 + 0.5 x 0.8 = 0.55</a:t>
            </a:r>
          </a:p>
          <a:p>
            <a:pPr lvl="1">
              <a:lnSpc>
                <a:spcPct val="80000"/>
              </a:lnSpc>
            </a:pPr>
            <a:endParaRPr lang="fr-CA" altLang="en-US" sz="1800" b="1"/>
          </a:p>
          <a:p>
            <a:pPr lvl="1">
              <a:lnSpc>
                <a:spcPct val="80000"/>
              </a:lnSpc>
            </a:pPr>
            <a:endParaRPr lang="fr-CA" altLang="en-US" sz="1800" b="1"/>
          </a:p>
          <a:p>
            <a:pPr>
              <a:lnSpc>
                <a:spcPct val="80000"/>
              </a:lnSpc>
            </a:pPr>
            <a:r>
              <a:rPr lang="fr-CA" altLang="en-US" sz="800"/>
              <a:t>    </a:t>
            </a:r>
          </a:p>
          <a:p>
            <a:pPr>
              <a:lnSpc>
                <a:spcPct val="80000"/>
              </a:lnSpc>
            </a:pPr>
            <a:endParaRPr lang="fr-CA" altLang="en-US" sz="80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56EA4C03-70A9-F108-63CA-DB962C88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3810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2F8D82D-2842-5F83-D761-3974357B7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848600" cy="990600"/>
          </a:xfrm>
        </p:spPr>
        <p:txBody>
          <a:bodyPr/>
          <a:lstStyle/>
          <a:p>
            <a:r>
              <a:rPr lang="fr-CA" altLang="en-US">
                <a:solidFill>
                  <a:srgbClr val="800080"/>
                </a:solidFill>
              </a:rPr>
              <a:t>One Neuron as a Network</a:t>
            </a:r>
            <a:endParaRPr lang="en-CA" altLang="en-US">
              <a:solidFill>
                <a:srgbClr val="800080"/>
              </a:solidFill>
            </a:endParaRP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2172651C-866B-9BC4-BFB4-008026B41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199313" cy="426402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fr-CA" altLang="en-US" sz="1600" b="1">
                <a:solidFill>
                  <a:srgbClr val="3366FF"/>
                </a:solidFill>
              </a:rPr>
              <a:t>The neuron receives the weighted sum as input and calculates the output as a function of input as follows :</a:t>
            </a:r>
          </a:p>
          <a:p>
            <a:pPr lvl="1">
              <a:lnSpc>
                <a:spcPct val="80000"/>
              </a:lnSpc>
            </a:pPr>
            <a:endParaRPr lang="fr-CA" altLang="en-US" sz="1600" b="1">
              <a:solidFill>
                <a:srgbClr val="3366FF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CA" altLang="en-US" sz="1300" b="1">
                <a:solidFill>
                  <a:srgbClr val="FF6600"/>
                </a:solidFill>
              </a:rPr>
              <a:t>y = f(x) , where f(x) is defined as </a:t>
            </a:r>
          </a:p>
          <a:p>
            <a:pPr lvl="1">
              <a:lnSpc>
                <a:spcPct val="80000"/>
              </a:lnSpc>
            </a:pPr>
            <a:endParaRPr lang="fr-CA" altLang="en-US" sz="1300" b="1">
              <a:solidFill>
                <a:srgbClr val="FF66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CA" altLang="en-US" sz="1300" b="1">
                <a:solidFill>
                  <a:srgbClr val="FF6600"/>
                </a:solidFill>
              </a:rPr>
              <a:t>f(x) = 0 { when x&lt; 0.5 }</a:t>
            </a:r>
          </a:p>
          <a:p>
            <a:pPr lvl="1">
              <a:lnSpc>
                <a:spcPct val="80000"/>
              </a:lnSpc>
            </a:pPr>
            <a:r>
              <a:rPr lang="fr-CA" altLang="en-US" sz="1300" b="1">
                <a:solidFill>
                  <a:srgbClr val="FF6600"/>
                </a:solidFill>
              </a:rPr>
              <a:t>f(x) = 1 { when x &gt;= 0.5 }</a:t>
            </a:r>
          </a:p>
          <a:p>
            <a:pPr lvl="1">
              <a:lnSpc>
                <a:spcPct val="80000"/>
              </a:lnSpc>
            </a:pPr>
            <a:endParaRPr lang="fr-CA" altLang="en-US" sz="1300" b="1">
              <a:solidFill>
                <a:srgbClr val="FF66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CA" altLang="en-US" sz="1300" b="1">
                <a:solidFill>
                  <a:srgbClr val="3366FF"/>
                </a:solidFill>
              </a:rPr>
              <a:t>For our example, x ( weighted sum ) is 0.55,  so y = 1 , </a:t>
            </a:r>
          </a:p>
          <a:p>
            <a:pPr lvl="1">
              <a:lnSpc>
                <a:spcPct val="80000"/>
              </a:lnSpc>
            </a:pPr>
            <a:endParaRPr lang="fr-CA" altLang="en-US" sz="1300" b="1">
              <a:solidFill>
                <a:srgbClr val="3366FF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CA" altLang="en-US" sz="1600">
                <a:solidFill>
                  <a:srgbClr val="FF6600"/>
                </a:solidFill>
              </a:rPr>
              <a:t>That means corresponding input attribute values are classified in class 1.</a:t>
            </a:r>
          </a:p>
          <a:p>
            <a:pPr lvl="1">
              <a:lnSpc>
                <a:spcPct val="80000"/>
              </a:lnSpc>
            </a:pPr>
            <a:endParaRPr lang="fr-CA" altLang="en-US" sz="1600">
              <a:solidFill>
                <a:srgbClr val="FF66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CA" altLang="en-US" sz="1800" b="1">
                <a:solidFill>
                  <a:srgbClr val="FF6600"/>
                </a:solidFill>
              </a:rPr>
              <a:t>If  for another input values , x = 0.45 , then f(x) = 0, </a:t>
            </a:r>
          </a:p>
          <a:p>
            <a:pPr lvl="1">
              <a:lnSpc>
                <a:spcPct val="80000"/>
              </a:lnSpc>
            </a:pPr>
            <a:r>
              <a:rPr lang="fr-CA" altLang="en-US" sz="1800" b="1">
                <a:solidFill>
                  <a:srgbClr val="FF6600"/>
                </a:solidFill>
              </a:rPr>
              <a:t>so we could conclude that input values are classified to class 0.</a:t>
            </a:r>
          </a:p>
          <a:p>
            <a:pPr lvl="1">
              <a:lnSpc>
                <a:spcPct val="80000"/>
              </a:lnSpc>
            </a:pPr>
            <a:endParaRPr lang="fr-CA" altLang="en-US" sz="1800" b="1">
              <a:solidFill>
                <a:srgbClr val="FF6600"/>
              </a:solidFill>
            </a:endParaRPr>
          </a:p>
          <a:p>
            <a:pPr lvl="1">
              <a:lnSpc>
                <a:spcPct val="80000"/>
              </a:lnSpc>
            </a:pPr>
            <a:endParaRPr lang="fr-CA" altLang="en-US" sz="1300"/>
          </a:p>
          <a:p>
            <a:pPr>
              <a:lnSpc>
                <a:spcPct val="80000"/>
              </a:lnSpc>
            </a:pPr>
            <a:r>
              <a:rPr lang="fr-CA" altLang="en-US" sz="900"/>
              <a:t>    </a:t>
            </a:r>
          </a:p>
          <a:p>
            <a:pPr>
              <a:lnSpc>
                <a:spcPct val="80000"/>
              </a:lnSpc>
            </a:pPr>
            <a:endParaRPr lang="fr-CA" altLang="en-US" sz="9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C7AA879-583E-F1A5-2044-89593B4B2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Bias of a Neuron 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CE02F2A-5731-D2AF-1F3D-7DF47259B3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2390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100">
                <a:ea typeface="굴림" panose="020B0600000101010101" pitchFamily="34" charset="-127"/>
              </a:rPr>
              <a:t>We need the bias value to be added to the weighted sum </a:t>
            </a:r>
            <a:r>
              <a:rPr lang="en-US" altLang="ko-KR" sz="2100">
                <a:solidFill>
                  <a:srgbClr val="3366FF"/>
                </a:solidFill>
                <a:ea typeface="굴림" panose="020B0600000101010101" pitchFamily="34" charset="-127"/>
              </a:rPr>
              <a:t>∑wixi </a:t>
            </a:r>
            <a:r>
              <a:rPr lang="en-US" altLang="ko-KR" sz="2100">
                <a:ea typeface="굴림" panose="020B0600000101010101" pitchFamily="34" charset="-127"/>
              </a:rPr>
              <a:t>so that we can transform it from the origin.</a:t>
            </a:r>
            <a:endParaRPr lang="en-US" altLang="ko-KR" sz="2100">
              <a:solidFill>
                <a:srgbClr val="3366FF"/>
              </a:solidFill>
              <a:ea typeface="굴림" panose="020B0600000101010101" pitchFamily="34" charset="-127"/>
            </a:endParaRP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ko-KR" b="1" i="1">
                <a:solidFill>
                  <a:srgbClr val="009900"/>
                </a:solidFill>
                <a:ea typeface="굴림" panose="020B0600000101010101" pitchFamily="34" charset="-127"/>
              </a:rPr>
              <a:t>v = </a:t>
            </a:r>
            <a:r>
              <a:rPr lang="en-US" altLang="ko-KR" b="1">
                <a:solidFill>
                  <a:srgbClr val="3366FF"/>
                </a:solidFill>
                <a:ea typeface="굴림" panose="020B0600000101010101" pitchFamily="34" charset="-127"/>
              </a:rPr>
              <a:t>∑wixi</a:t>
            </a:r>
            <a:r>
              <a:rPr lang="en-US" altLang="ko-KR" b="1" i="1">
                <a:solidFill>
                  <a:srgbClr val="009900"/>
                </a:solidFill>
                <a:ea typeface="굴림" panose="020B0600000101010101" pitchFamily="34" charset="-127"/>
              </a:rPr>
              <a:t> + b, here b is the bias</a:t>
            </a: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A641F57F-895F-6906-5B4B-1BFFB5AC4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505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2E3A6E9E-1934-1E42-D6D8-155050788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76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E83D2912-6578-1619-A57A-9F98E48C9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657600"/>
            <a:ext cx="1905000" cy="1905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9D58FAB9-208A-90B1-ACB1-3DF9F9E45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886200"/>
            <a:ext cx="1905000" cy="1905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882C2863-1667-0FE2-257D-78A26A0DB6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14800"/>
            <a:ext cx="1905000" cy="1905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D8E801C6-8A20-3627-1CAE-C55D2F468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516313"/>
            <a:ext cx="887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1400">
                <a:ea typeface="굴림" panose="020B0600000101010101" pitchFamily="34" charset="-127"/>
              </a:rPr>
              <a:t> </a:t>
            </a:r>
            <a:r>
              <a:rPr lang="en-US" altLang="ko-KR" sz="1400" b="1">
                <a:ea typeface="굴림" panose="020B0600000101010101" pitchFamily="34" charset="-127"/>
              </a:rPr>
              <a:t>x1-x2=0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AC7993B7-C3E3-C128-EF37-563C2555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962400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1400">
                <a:ea typeface="굴림" panose="020B0600000101010101" pitchFamily="34" charset="-127"/>
              </a:rPr>
              <a:t> </a:t>
            </a:r>
            <a:r>
              <a:rPr lang="en-US" altLang="ko-KR" sz="1400" b="1">
                <a:ea typeface="굴림" panose="020B0600000101010101" pitchFamily="34" charset="-127"/>
              </a:rPr>
              <a:t>x1-x2= 1</a:t>
            </a:r>
            <a:r>
              <a:rPr lang="en-US" altLang="ko-KR" sz="1400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22A00A73-E82F-995C-A51C-CC4864F9A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53000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1400">
                <a:ea typeface="굴림" panose="020B0600000101010101" pitchFamily="34" charset="-127"/>
              </a:rPr>
              <a:t> </a:t>
            </a:r>
            <a:r>
              <a:rPr lang="en-US" altLang="ko-KR" sz="1400">
                <a:ea typeface="굴림" panose="020B0600000101010101" pitchFamily="34" charset="-127"/>
              </a:rPr>
              <a:t>x1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B6297BFF-5CF1-1B1F-B8AF-5462DB99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29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ko-KR" altLang="en-US" sz="1400">
                <a:ea typeface="굴림" panose="020B0600000101010101" pitchFamily="34" charset="-127"/>
              </a:rPr>
              <a:t> </a:t>
            </a:r>
            <a:r>
              <a:rPr lang="en-US" altLang="ko-KR" sz="1400">
                <a:ea typeface="굴림" panose="020B0600000101010101" pitchFamily="34" charset="-127"/>
              </a:rPr>
              <a:t>x2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9B9CC3DA-8D77-C829-8FC7-1C68D8A53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0"/>
            <a:ext cx="1025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ko-KR" altLang="en-US" sz="1400">
                <a:ea typeface="굴림" panose="020B0600000101010101" pitchFamily="34" charset="-127"/>
              </a:rPr>
              <a:t> </a:t>
            </a:r>
            <a:r>
              <a:rPr lang="en-US" altLang="ko-KR" sz="1400" b="1">
                <a:ea typeface="굴림" panose="020B0600000101010101" pitchFamily="34" charset="-127"/>
              </a:rPr>
              <a:t>x1-x2= -1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6C92165-603C-41F2-175E-5DE008EC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algn="ctr"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algn="ctr"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algn="ctr"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algn="ctr"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100" i="1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4000" b="1" i="0">
                <a:ea typeface="굴림" panose="020B0600000101010101" pitchFamily="34" charset="-127"/>
              </a:rPr>
              <a:t>Bias as extra input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7D4AE661-0100-C214-EFEC-682CC3408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050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2AD0435E-419B-B571-7048-D4B7616353E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43000"/>
            <a:ext cx="7658100" cy="2659063"/>
            <a:chOff x="0" y="1152"/>
            <a:chExt cx="5823" cy="2900"/>
          </a:xfrm>
        </p:grpSpPr>
        <p:sp>
          <p:nvSpPr>
            <p:cNvPr id="26630" name="Oval 6">
              <a:extLst>
                <a:ext uri="{FF2B5EF4-FFF2-40B4-BE49-F238E27FC236}">
                  <a16:creationId xmlns:a16="http://schemas.microsoft.com/office/drawing/2014/main" id="{4D20F2A7-BC11-39F8-728C-71ED7A6E5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1" name="Rectangle 7">
              <a:extLst>
                <a:ext uri="{FF2B5EF4-FFF2-40B4-BE49-F238E27FC236}">
                  <a16:creationId xmlns:a16="http://schemas.microsoft.com/office/drawing/2014/main" id="{B3168C77-01E3-F60A-BC03-3FBF7D91F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2" name="Oval 8">
              <a:extLst>
                <a:ext uri="{FF2B5EF4-FFF2-40B4-BE49-F238E27FC236}">
                  <a16:creationId xmlns:a16="http://schemas.microsoft.com/office/drawing/2014/main" id="{75418900-AF71-9455-9A8D-0D5A4207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3" name="Oval 9">
              <a:extLst>
                <a:ext uri="{FF2B5EF4-FFF2-40B4-BE49-F238E27FC236}">
                  <a16:creationId xmlns:a16="http://schemas.microsoft.com/office/drawing/2014/main" id="{CB70E08E-C942-B779-C38C-2E12A7A3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4" name="Oval 10">
              <a:extLst>
                <a:ext uri="{FF2B5EF4-FFF2-40B4-BE49-F238E27FC236}">
                  <a16:creationId xmlns:a16="http://schemas.microsoft.com/office/drawing/2014/main" id="{BFF6229A-AF1B-C143-2D0E-2782E1DE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5" name="AutoShape 11">
              <a:extLst>
                <a:ext uri="{FF2B5EF4-FFF2-40B4-BE49-F238E27FC236}">
                  <a16:creationId xmlns:a16="http://schemas.microsoft.com/office/drawing/2014/main" id="{2B377439-0128-BBE4-1C71-6A0ABE6CE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200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2FA68E6A-7C16-3B21-0BFD-5E9389B92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30"/>
              <a:ext cx="864" cy="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b="1">
                  <a:solidFill>
                    <a:srgbClr val="0000FF"/>
                  </a:solidFill>
                  <a:ea typeface="굴림" panose="020B0600000101010101" pitchFamily="34" charset="-127"/>
                </a:rPr>
                <a:t>Input</a:t>
              </a:r>
            </a:p>
            <a:p>
              <a:pPr eaLnBrk="0" hangingPunct="0"/>
              <a:r>
                <a:rPr lang="en-US" altLang="ko-KR" b="1">
                  <a:solidFill>
                    <a:srgbClr val="3366FF"/>
                  </a:solidFill>
                  <a:ea typeface="굴림" panose="020B0600000101010101" pitchFamily="34" charset="-127"/>
                </a:rPr>
                <a:t>Attribute</a:t>
              </a:r>
            </a:p>
            <a:p>
              <a:pPr eaLnBrk="0" hangingPunct="0"/>
              <a:r>
                <a:rPr lang="en-US" altLang="ko-KR" b="1">
                  <a:solidFill>
                    <a:srgbClr val="3366FF"/>
                  </a:solidFill>
                  <a:ea typeface="굴림" panose="020B0600000101010101" pitchFamily="34" charset="-127"/>
                </a:rPr>
                <a:t>values</a:t>
              </a:r>
              <a:r>
                <a:rPr lang="en-US" altLang="ko-KR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26637" name="Text Box 13">
              <a:extLst>
                <a:ext uri="{FF2B5EF4-FFF2-40B4-BE49-F238E27FC236}">
                  <a16:creationId xmlns:a16="http://schemas.microsoft.com/office/drawing/2014/main" id="{C5205F7E-52F5-5BEE-A7B9-EA487B3B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" y="3504"/>
              <a:ext cx="796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>
                  <a:solidFill>
                    <a:srgbClr val="0000FF"/>
                  </a:solidFill>
                  <a:ea typeface="굴림" panose="020B0600000101010101" pitchFamily="34" charset="-127"/>
                </a:rPr>
                <a:t>weights</a:t>
              </a:r>
              <a:endParaRPr lang="en-US" altLang="ko-KR" sz="2000">
                <a:ea typeface="굴림" panose="020B0600000101010101" pitchFamily="34" charset="-127"/>
              </a:endParaRPr>
            </a:p>
          </p:txBody>
        </p:sp>
        <p:sp>
          <p:nvSpPr>
            <p:cNvPr id="26638" name="Text Box 14">
              <a:extLst>
                <a:ext uri="{FF2B5EF4-FFF2-40B4-BE49-F238E27FC236}">
                  <a16:creationId xmlns:a16="http://schemas.microsoft.com/office/drawing/2014/main" id="{54A36FE2-AED7-6317-5F47-622B7ABAA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2880"/>
              <a:ext cx="1685" cy="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ko-KR" sz="2000">
                <a:solidFill>
                  <a:srgbClr val="0000FF"/>
                </a:solidFill>
                <a:ea typeface="굴림" panose="020B0600000101010101" pitchFamily="34" charset="-127"/>
              </a:endParaRPr>
            </a:p>
            <a:p>
              <a:pPr eaLnBrk="0" hangingPunct="0"/>
              <a:r>
                <a:rPr lang="en-US" altLang="ko-KR" sz="2000">
                  <a:solidFill>
                    <a:srgbClr val="0000FF"/>
                  </a:solidFill>
                  <a:ea typeface="굴림" panose="020B0600000101010101" pitchFamily="34" charset="-127"/>
                </a:rPr>
                <a:t>Summing function</a:t>
              </a:r>
              <a:endParaRPr lang="en-US" altLang="ko-KR" sz="2000">
                <a:ea typeface="굴림" panose="020B0600000101010101" pitchFamily="34" charset="-127"/>
              </a:endParaRPr>
            </a:p>
          </p:txBody>
        </p:sp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5505D4F7-E33E-4C93-F41B-A26CCAD5D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" y="1869"/>
              <a:ext cx="1509" cy="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>
                  <a:solidFill>
                    <a:srgbClr val="0000FF"/>
                  </a:solidFill>
                  <a:ea typeface="굴림" panose="020B0600000101010101" pitchFamily="34" charset="-127"/>
                </a:rPr>
                <a:t>          Activation</a:t>
              </a:r>
            </a:p>
            <a:p>
              <a:pPr eaLnBrk="0" hangingPunct="0"/>
              <a:r>
                <a:rPr lang="en-US" altLang="ko-KR" sz="2000">
                  <a:solidFill>
                    <a:srgbClr val="0000FF"/>
                  </a:solidFill>
                  <a:ea typeface="굴림" panose="020B0600000101010101" pitchFamily="34" charset="-127"/>
                </a:rPr>
                <a:t>          function</a:t>
              </a:r>
              <a:endParaRPr lang="en-US" altLang="ko-KR" sz="2000">
                <a:ea typeface="굴림" panose="020B0600000101010101" pitchFamily="34" charset="-127"/>
              </a:endParaRPr>
            </a:p>
          </p:txBody>
        </p:sp>
        <p:sp>
          <p:nvSpPr>
            <p:cNvPr id="26640" name="Text Box 16">
              <a:extLst>
                <a:ext uri="{FF2B5EF4-FFF2-40B4-BE49-F238E27FC236}">
                  <a16:creationId xmlns:a16="http://schemas.microsoft.com/office/drawing/2014/main" id="{855AD0CD-92D2-B257-1680-075B443D2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1962"/>
              <a:ext cx="25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i="1">
                  <a:ea typeface="굴림" panose="020B0600000101010101" pitchFamily="34" charset="-127"/>
                </a:rPr>
                <a:t>v</a:t>
              </a:r>
              <a:endParaRPr lang="en-US" altLang="ko-KR" sz="2000">
                <a:ea typeface="굴림" panose="020B0600000101010101" pitchFamily="34" charset="-127"/>
              </a:endParaRPr>
            </a:p>
          </p:txBody>
        </p:sp>
        <p:sp>
          <p:nvSpPr>
            <p:cNvPr id="26641" name="Text Box 17">
              <a:extLst>
                <a:ext uri="{FF2B5EF4-FFF2-40B4-BE49-F238E27FC236}">
                  <a16:creationId xmlns:a16="http://schemas.microsoft.com/office/drawing/2014/main" id="{9D261B22-B9B6-8D58-397C-66022FB89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2302"/>
              <a:ext cx="718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000">
                  <a:solidFill>
                    <a:srgbClr val="0000FF"/>
                  </a:solidFill>
                  <a:ea typeface="굴림" panose="020B0600000101010101" pitchFamily="34" charset="-127"/>
                </a:rPr>
                <a:t>  </a:t>
              </a:r>
            </a:p>
            <a:p>
              <a:pPr algn="ctr" eaLnBrk="0" hangingPunct="0"/>
              <a:r>
                <a:rPr lang="en-US" altLang="ko-KR" sz="2000">
                  <a:solidFill>
                    <a:srgbClr val="0000FF"/>
                  </a:solidFill>
                  <a:ea typeface="굴림" panose="020B0600000101010101" pitchFamily="34" charset="-127"/>
                </a:rPr>
                <a:t>Output</a:t>
              </a:r>
            </a:p>
            <a:p>
              <a:pPr algn="ctr" eaLnBrk="0" hangingPunct="0"/>
              <a:r>
                <a:rPr lang="en-US" altLang="ko-KR" sz="2000">
                  <a:solidFill>
                    <a:srgbClr val="0000FF"/>
                  </a:solidFill>
                  <a:ea typeface="굴림" panose="020B0600000101010101" pitchFamily="34" charset="-127"/>
                </a:rPr>
                <a:t>class</a:t>
              </a:r>
            </a:p>
            <a:p>
              <a:pPr algn="ctr" eaLnBrk="0" hangingPunct="0"/>
              <a:r>
                <a:rPr lang="en-US" altLang="ko-KR" sz="2400" i="1">
                  <a:ea typeface="굴림" panose="020B0600000101010101" pitchFamily="34" charset="-127"/>
                </a:rPr>
                <a:t>y</a:t>
              </a:r>
              <a:endParaRPr lang="en-US" altLang="ko-KR" sz="2000">
                <a:ea typeface="굴림" panose="020B0600000101010101" pitchFamily="34" charset="-127"/>
              </a:endParaRPr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61EEAEB3-61F6-5526-C633-FB6FCC708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1E9F7EBC-1B7C-EC3A-1E44-D7664A67A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15456FF4-ED91-7943-4476-2D20D1DE6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96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A208E28E-74C2-0A68-C529-6790E64F4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928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DCF2300E-6C89-5E13-E772-B1890EE3F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BEDC8EC2-B65C-8183-DDA8-D36F18889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8" name="Line 24">
              <a:extLst>
                <a:ext uri="{FF2B5EF4-FFF2-40B4-BE49-F238E27FC236}">
                  <a16:creationId xmlns:a16="http://schemas.microsoft.com/office/drawing/2014/main" id="{B5CB6FCD-BE6A-126D-DE86-48F9ECAAC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9" name="Text Box 25">
              <a:extLst>
                <a:ext uri="{FF2B5EF4-FFF2-40B4-BE49-F238E27FC236}">
                  <a16:creationId xmlns:a16="http://schemas.microsoft.com/office/drawing/2014/main" id="{D0F42E06-D39D-ACE0-73D1-D9F183AE0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1775"/>
              <a:ext cx="34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 i="1">
                  <a:ea typeface="굴림" panose="020B0600000101010101" pitchFamily="34" charset="-127"/>
                </a:rPr>
                <a:t>x</a:t>
              </a:r>
              <a:r>
                <a:rPr lang="en-US" altLang="ko-KR" sz="2400" i="1" baseline="-25000">
                  <a:ea typeface="굴림" panose="020B0600000101010101" pitchFamily="34" charset="-127"/>
                </a:rPr>
                <a:t>1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26650" name="Text Box 26">
              <a:extLst>
                <a:ext uri="{FF2B5EF4-FFF2-40B4-BE49-F238E27FC236}">
                  <a16:creationId xmlns:a16="http://schemas.microsoft.com/office/drawing/2014/main" id="{C05C81FB-BDCC-C264-B038-9991982B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2496"/>
              <a:ext cx="341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 i="1">
                  <a:ea typeface="굴림" panose="020B0600000101010101" pitchFamily="34" charset="-127"/>
                </a:rPr>
                <a:t>x</a:t>
              </a:r>
              <a:r>
                <a:rPr lang="en-US" altLang="ko-KR" sz="2400" i="1" baseline="-25000">
                  <a:ea typeface="굴림" panose="020B0600000101010101" pitchFamily="34" charset="-127"/>
                </a:rPr>
                <a:t>2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26651" name="Text Box 27">
              <a:extLst>
                <a:ext uri="{FF2B5EF4-FFF2-40B4-BE49-F238E27FC236}">
                  <a16:creationId xmlns:a16="http://schemas.microsoft.com/office/drawing/2014/main" id="{2058052C-E54B-6795-BCEE-3436F717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3550"/>
              <a:ext cx="385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 i="1">
                  <a:ea typeface="굴림" panose="020B0600000101010101" pitchFamily="34" charset="-127"/>
                </a:rPr>
                <a:t>x</a:t>
              </a:r>
              <a:r>
                <a:rPr lang="en-US" altLang="ko-KR" sz="2400" i="1" baseline="-25000">
                  <a:ea typeface="굴림" panose="020B0600000101010101" pitchFamily="34" charset="-127"/>
                </a:rPr>
                <a:t>m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26652" name="Text Box 28">
              <a:extLst>
                <a:ext uri="{FF2B5EF4-FFF2-40B4-BE49-F238E27FC236}">
                  <a16:creationId xmlns:a16="http://schemas.microsoft.com/office/drawing/2014/main" id="{C317D0D9-C9ED-6AE6-9DCA-05004545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603"/>
              <a:ext cx="319" cy="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 b="1" i="1">
                  <a:ea typeface="굴림" panose="020B0600000101010101" pitchFamily="34" charset="-127"/>
                </a:rPr>
                <a:t>w</a:t>
              </a:r>
              <a:r>
                <a:rPr lang="en-US" altLang="ko-KR" sz="1600" b="1" i="1" baseline="-25000">
                  <a:ea typeface="굴림" panose="020B0600000101010101" pitchFamily="34" charset="-127"/>
                </a:rPr>
                <a:t>2</a:t>
              </a:r>
              <a:endParaRPr lang="en-US" altLang="ko-KR" sz="1600" b="1">
                <a:ea typeface="굴림" panose="020B0600000101010101" pitchFamily="34" charset="-127"/>
              </a:endParaRPr>
            </a:p>
          </p:txBody>
        </p:sp>
        <p:sp>
          <p:nvSpPr>
            <p:cNvPr id="26653" name="Text Box 29">
              <a:extLst>
                <a:ext uri="{FF2B5EF4-FFF2-40B4-BE49-F238E27FC236}">
                  <a16:creationId xmlns:a16="http://schemas.microsoft.com/office/drawing/2014/main" id="{5E79538C-B25D-3A4F-E3F4-61151FFAE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554"/>
              <a:ext cx="436" cy="4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 i="1">
                  <a:ea typeface="굴림" panose="020B0600000101010101" pitchFamily="34" charset="-127"/>
                </a:rPr>
                <a:t>w</a:t>
              </a:r>
              <a:r>
                <a:rPr lang="en-US" altLang="ko-KR" sz="2400" i="1" baseline="-25000">
                  <a:ea typeface="굴림" panose="020B0600000101010101" pitchFamily="34" charset="-127"/>
                </a:rPr>
                <a:t>m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26654" name="Text Box 30">
              <a:extLst>
                <a:ext uri="{FF2B5EF4-FFF2-40B4-BE49-F238E27FC236}">
                  <a16:creationId xmlns:a16="http://schemas.microsoft.com/office/drawing/2014/main" id="{228A190A-3E27-64F0-D776-D3558E11A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1822"/>
              <a:ext cx="335" cy="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ko-KR" sz="1200" b="1">
                  <a:ea typeface="굴림" panose="020B0600000101010101" pitchFamily="34" charset="-127"/>
                </a:rPr>
                <a:t>W1</a:t>
              </a:r>
            </a:p>
          </p:txBody>
        </p:sp>
        <p:sp>
          <p:nvSpPr>
            <p:cNvPr id="26655" name="Line 31">
              <a:extLst>
                <a:ext uri="{FF2B5EF4-FFF2-40B4-BE49-F238E27FC236}">
                  <a16:creationId xmlns:a16="http://schemas.microsoft.com/office/drawing/2014/main" id="{0B896199-9B18-8448-6E2E-450C5C8CF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728"/>
              <a:ext cx="0" cy="6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6656" name="Object 32">
              <a:extLst>
                <a:ext uri="{FF2B5EF4-FFF2-40B4-BE49-F238E27FC236}">
                  <a16:creationId xmlns:a16="http://schemas.microsoft.com/office/drawing/2014/main" id="{1E3D73CA-4055-D111-CB96-0D02C7F812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880"/>
            <a:ext cx="23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5960" imgH="190440" progId="Equation.3">
                    <p:embed/>
                  </p:oleObj>
                </mc:Choice>
                <mc:Fallback>
                  <p:oleObj name="Equation" r:id="rId2" imgW="75960" imgH="1904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80"/>
                          <a:ext cx="230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33">
              <a:extLst>
                <a:ext uri="{FF2B5EF4-FFF2-40B4-BE49-F238E27FC236}">
                  <a16:creationId xmlns:a16="http://schemas.microsoft.com/office/drawing/2014/main" id="{6FD973C5-4FE4-7634-E9F8-180D7034A5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880"/>
            <a:ext cx="23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5960" imgH="190440" progId="Equation.3">
                    <p:embed/>
                  </p:oleObj>
                </mc:Choice>
                <mc:Fallback>
                  <p:oleObj name="Equation" r:id="rId4" imgW="75960" imgH="1904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880"/>
                          <a:ext cx="230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8" name="Object 34">
              <a:extLst>
                <a:ext uri="{FF2B5EF4-FFF2-40B4-BE49-F238E27FC236}">
                  <a16:creationId xmlns:a16="http://schemas.microsoft.com/office/drawing/2014/main" id="{C1D9EF87-69A7-40FA-34B0-CACF58641F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400"/>
            <a:ext cx="576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60" imgH="253800" progId="Equation.3">
                    <p:embed/>
                  </p:oleObj>
                </mc:Choice>
                <mc:Fallback>
                  <p:oleObj name="Equation" r:id="rId6" imgW="291960" imgH="2538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00"/>
                          <a:ext cx="576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9" name="Object 35">
              <a:extLst>
                <a:ext uri="{FF2B5EF4-FFF2-40B4-BE49-F238E27FC236}">
                  <a16:creationId xmlns:a16="http://schemas.microsoft.com/office/drawing/2014/main" id="{47C4BD87-2C41-8211-D5DD-E92501E8E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400"/>
            <a:ext cx="57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203040" progId="Equation.3">
                    <p:embed/>
                  </p:oleObj>
                </mc:Choice>
                <mc:Fallback>
                  <p:oleObj name="Equation" r:id="rId8" imgW="342720" imgH="2030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00"/>
                          <a:ext cx="576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0" name="Line 36">
              <a:extLst>
                <a:ext uri="{FF2B5EF4-FFF2-40B4-BE49-F238E27FC236}">
                  <a16:creationId xmlns:a16="http://schemas.microsoft.com/office/drawing/2014/main" id="{C48B5360-6FDA-AC7B-7C31-3730DB892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1296"/>
              <a:ext cx="720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1" name="Text Box 37">
              <a:extLst>
                <a:ext uri="{FF2B5EF4-FFF2-40B4-BE49-F238E27FC236}">
                  <a16:creationId xmlns:a16="http://schemas.microsoft.com/office/drawing/2014/main" id="{96BC13F9-7D56-3474-BE7D-3ACF95F51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1152"/>
              <a:ext cx="393" cy="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ko-KR" b="1" i="1">
                  <a:solidFill>
                    <a:schemeClr val="tx2"/>
                  </a:solidFill>
                  <a:ea typeface="굴림" panose="020B0600000101010101" pitchFamily="34" charset="-127"/>
                </a:rPr>
                <a:t>w</a:t>
              </a:r>
              <a:r>
                <a:rPr lang="en-US" altLang="ko-KR" b="1" i="1" baseline="-25000">
                  <a:solidFill>
                    <a:schemeClr val="tx2"/>
                  </a:solidFill>
                  <a:ea typeface="굴림" panose="020B0600000101010101" pitchFamily="34" charset="-127"/>
                </a:rPr>
                <a:t>0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6662" name="Line 38">
              <a:extLst>
                <a:ext uri="{FF2B5EF4-FFF2-40B4-BE49-F238E27FC236}">
                  <a16:creationId xmlns:a16="http://schemas.microsoft.com/office/drawing/2014/main" id="{2C2D1294-5E04-05D5-7EBD-07ECCEE0F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96"/>
              <a:ext cx="288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3" name="Oval 39">
              <a:extLst>
                <a:ext uri="{FF2B5EF4-FFF2-40B4-BE49-F238E27FC236}">
                  <a16:creationId xmlns:a16="http://schemas.microsoft.com/office/drawing/2014/main" id="{51D4EBF3-3AF4-0355-CECC-E181529D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4" name="Line 40">
              <a:extLst>
                <a:ext uri="{FF2B5EF4-FFF2-40B4-BE49-F238E27FC236}">
                  <a16:creationId xmlns:a16="http://schemas.microsoft.com/office/drawing/2014/main" id="{7F2069EA-410C-0E43-1BE0-A103ACF80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672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5" name="Rectangle 41">
              <a:extLst>
                <a:ext uri="{FF2B5EF4-FFF2-40B4-BE49-F238E27FC236}">
                  <a16:creationId xmlns:a16="http://schemas.microsoft.com/office/drawing/2014/main" id="{C329FB71-CDDD-45B4-C1A3-E41C9CA22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7"/>
              <a:ext cx="73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 i="1">
                  <a:solidFill>
                    <a:schemeClr val="tx2"/>
                  </a:solidFill>
                  <a:ea typeface="굴림" panose="020B0600000101010101" pitchFamily="34" charset="-127"/>
                </a:rPr>
                <a:t>x</a:t>
              </a:r>
              <a:r>
                <a:rPr lang="en-US" altLang="ko-KR" sz="2400" i="1" baseline="-25000">
                  <a:solidFill>
                    <a:schemeClr val="tx2"/>
                  </a:solidFill>
                  <a:ea typeface="굴림" panose="020B0600000101010101" pitchFamily="34" charset="-127"/>
                </a:rPr>
                <a:t>0 </a:t>
              </a:r>
              <a:r>
                <a:rPr lang="en-US" altLang="ko-KR" i="1">
                  <a:solidFill>
                    <a:schemeClr val="tx2"/>
                  </a:solidFill>
                  <a:ea typeface="굴림" panose="020B0600000101010101" pitchFamily="34" charset="-127"/>
                </a:rPr>
                <a:t>= +1</a:t>
              </a:r>
              <a:endParaRPr lang="en-US" altLang="ko-KR" i="1" baseline="-25000">
                <a:ea typeface="굴림" panose="020B0600000101010101" pitchFamily="34" charset="-127"/>
              </a:endParaRPr>
            </a:p>
          </p:txBody>
        </p:sp>
      </p:grpSp>
      <p:graphicFrame>
        <p:nvGraphicFramePr>
          <p:cNvPr id="26667" name="Object 43">
            <a:extLst>
              <a:ext uri="{FF2B5EF4-FFF2-40B4-BE49-F238E27FC236}">
                <a16:creationId xmlns:a16="http://schemas.microsoft.com/office/drawing/2014/main" id="{6ED7C1C3-E902-89F7-A4B5-60955B30C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657600"/>
          <a:ext cx="18288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480" imgH="622080" progId="Equation.3">
                  <p:embed/>
                </p:oleObj>
              </mc:Choice>
              <mc:Fallback>
                <p:oleObj name="Equation" r:id="rId10" imgW="609480" imgH="622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57600"/>
                        <a:ext cx="18288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8" name="Rectangle 44">
            <a:extLst>
              <a:ext uri="{FF2B5EF4-FFF2-40B4-BE49-F238E27FC236}">
                <a16:creationId xmlns:a16="http://schemas.microsoft.com/office/drawing/2014/main" id="{959D6501-1D33-0465-7E7B-18FF7584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2057400" cy="1600200"/>
          </a:xfrm>
          <a:prstGeom prst="rect">
            <a:avLst/>
          </a:prstGeom>
          <a:noFill/>
          <a:ln w="5715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CA87A21-BD8C-F7F5-5DE2-1185DD971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34" charset="-127"/>
              </a:rPr>
              <a:t>Neuron with Activation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FDE6BAC-83B9-524B-3BA4-04F1691DE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334000"/>
          </a:xfrm>
        </p:spPr>
        <p:txBody>
          <a:bodyPr/>
          <a:lstStyle/>
          <a:p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The neuron is the basic information processing unit of a NN. It consists of:</a:t>
            </a:r>
          </a:p>
          <a:p>
            <a:endParaRPr lang="en-US" altLang="ko-KR" sz="22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1</a:t>
            </a:r>
            <a:r>
              <a:rPr lang="en-US" altLang="ko-KR" sz="2200">
                <a:ea typeface="굴림" panose="020B0600000101010101" pitchFamily="34" charset="-127"/>
              </a:rPr>
              <a:t> A set of </a:t>
            </a:r>
            <a:r>
              <a:rPr lang="en-US" altLang="ko-KR" sz="2200">
                <a:solidFill>
                  <a:srgbClr val="0000FF"/>
                </a:solidFill>
                <a:ea typeface="굴림" panose="020B0600000101010101" pitchFamily="34" charset="-127"/>
              </a:rPr>
              <a:t>links, </a:t>
            </a:r>
            <a:r>
              <a:rPr lang="en-US" altLang="ko-KR" sz="2200">
                <a:ea typeface="굴림" panose="020B0600000101010101" pitchFamily="34" charset="-127"/>
              </a:rPr>
              <a:t>describing the neuron inputs, with </a:t>
            </a:r>
            <a:r>
              <a:rPr lang="en-US" altLang="ko-KR" sz="2200">
                <a:solidFill>
                  <a:srgbClr val="0000FF"/>
                </a:solidFill>
                <a:ea typeface="굴림" panose="020B0600000101010101" pitchFamily="34" charset="-127"/>
              </a:rPr>
              <a:t>weights</a:t>
            </a:r>
            <a:r>
              <a:rPr lang="en-US" altLang="ko-KR" sz="2200">
                <a:ea typeface="굴림" panose="020B0600000101010101" pitchFamily="34" charset="-127"/>
              </a:rPr>
              <a:t>  </a:t>
            </a:r>
            <a:r>
              <a:rPr lang="en-US" altLang="ko-KR" sz="2200" i="1">
                <a:solidFill>
                  <a:srgbClr val="009900"/>
                </a:solidFill>
                <a:ea typeface="굴림" panose="020B0600000101010101" pitchFamily="34" charset="-127"/>
              </a:rPr>
              <a:t>W</a:t>
            </a:r>
            <a:r>
              <a:rPr lang="en-US" altLang="ko-KR" sz="2200" i="1" baseline="-25000">
                <a:solidFill>
                  <a:srgbClr val="009900"/>
                </a:solidFill>
                <a:ea typeface="굴림" panose="020B0600000101010101" pitchFamily="34" charset="-127"/>
              </a:rPr>
              <a:t>1</a:t>
            </a:r>
            <a:r>
              <a:rPr lang="en-US" altLang="ko-KR" sz="2200" i="1">
                <a:solidFill>
                  <a:srgbClr val="009900"/>
                </a:solidFill>
                <a:ea typeface="굴림" panose="020B0600000101010101" pitchFamily="34" charset="-127"/>
              </a:rPr>
              <a:t>, W</a:t>
            </a:r>
            <a:r>
              <a:rPr lang="en-US" altLang="ko-KR" sz="2200" i="1" baseline="-25000">
                <a:solidFill>
                  <a:srgbClr val="009900"/>
                </a:solidFill>
                <a:ea typeface="굴림" panose="020B0600000101010101" pitchFamily="34" charset="-127"/>
              </a:rPr>
              <a:t>2</a:t>
            </a:r>
            <a:r>
              <a:rPr lang="en-US" altLang="ko-KR" sz="2200" i="1">
                <a:solidFill>
                  <a:srgbClr val="009900"/>
                </a:solidFill>
                <a:ea typeface="굴림" panose="020B0600000101010101" pitchFamily="34" charset="-127"/>
              </a:rPr>
              <a:t>, </a:t>
            </a:r>
            <a:r>
              <a:rPr lang="en-US" altLang="ko-KR" sz="2200" i="1">
                <a:solidFill>
                  <a:srgbClr val="009900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…</a:t>
            </a:r>
            <a:r>
              <a:rPr lang="en-US" altLang="ko-KR" sz="2200" i="1">
                <a:solidFill>
                  <a:srgbClr val="009900"/>
                </a:solidFill>
                <a:ea typeface="굴림" panose="020B0600000101010101" pitchFamily="34" charset="-127"/>
              </a:rPr>
              <a:t>, W</a:t>
            </a:r>
            <a:r>
              <a:rPr lang="en-US" altLang="ko-KR" sz="2200" i="1" baseline="-25000">
                <a:solidFill>
                  <a:srgbClr val="009900"/>
                </a:solidFill>
                <a:ea typeface="굴림" panose="020B0600000101010101" pitchFamily="34" charset="-127"/>
              </a:rPr>
              <a:t>m</a:t>
            </a:r>
          </a:p>
          <a:p>
            <a:pPr lvl="1">
              <a:buClr>
                <a:schemeClr val="tx1"/>
              </a:buClr>
              <a:buFontTx/>
              <a:buChar char="1"/>
            </a:pPr>
            <a:endParaRPr lang="en-US" altLang="ko-KR" sz="2200" baseline="-25000">
              <a:ea typeface="굴림" panose="020B0600000101010101" pitchFamily="34" charset="-127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2.</a:t>
            </a:r>
            <a:r>
              <a:rPr lang="en-US" altLang="ko-KR" sz="2200">
                <a:ea typeface="굴림" panose="020B0600000101010101" pitchFamily="34" charset="-127"/>
              </a:rPr>
              <a:t> An</a:t>
            </a:r>
            <a:r>
              <a:rPr lang="en-US" altLang="ko-KR" sz="2200">
                <a:solidFill>
                  <a:srgbClr val="0000FF"/>
                </a:solidFill>
                <a:ea typeface="굴림" panose="020B0600000101010101" pitchFamily="34" charset="-127"/>
              </a:rPr>
              <a:t> adder</a:t>
            </a:r>
            <a:r>
              <a:rPr lang="en-US" altLang="ko-KR" sz="2200">
                <a:ea typeface="굴림" panose="020B0600000101010101" pitchFamily="34" charset="-127"/>
              </a:rPr>
              <a:t> function (linear combiner) for computing the weighted sum of  the inputs (real numbers):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en-US" altLang="ko-KR" sz="2200">
              <a:ea typeface="굴림" panose="020B0600000101010101" pitchFamily="34" charset="-127"/>
            </a:endParaRPr>
          </a:p>
          <a:p>
            <a:pPr lvl="1">
              <a:buClr>
                <a:schemeClr val="tx1"/>
              </a:buClr>
              <a:buFontTx/>
              <a:buNone/>
            </a:pPr>
            <a:endParaRPr lang="en-US" altLang="ko-KR" sz="2200">
              <a:ea typeface="굴림" panose="020B0600000101010101" pitchFamily="34" charset="-127"/>
            </a:endParaRPr>
          </a:p>
          <a:p>
            <a:pPr lvl="1">
              <a:buClr>
                <a:schemeClr val="tx1"/>
              </a:buClr>
              <a:buFontTx/>
              <a:buNone/>
            </a:pPr>
            <a:endParaRPr lang="en-US" altLang="ko-KR" sz="2200">
              <a:ea typeface="굴림" panose="020B0600000101010101" pitchFamily="34" charset="-127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ko-KR" sz="2400" b="1">
                <a:solidFill>
                  <a:srgbClr val="FF3300"/>
                </a:solidFill>
                <a:ea typeface="굴림" panose="020B0600000101010101" pitchFamily="34" charset="-127"/>
              </a:rPr>
              <a:t>3</a:t>
            </a:r>
            <a:r>
              <a:rPr lang="en-US" altLang="ko-KR" sz="2200">
                <a:solidFill>
                  <a:srgbClr val="0000FF"/>
                </a:solidFill>
                <a:ea typeface="굴림" panose="020B0600000101010101" pitchFamily="34" charset="-127"/>
              </a:rPr>
              <a:t> Activation function</a:t>
            </a:r>
            <a:r>
              <a:rPr lang="en-US" altLang="ko-KR" sz="2200">
                <a:ea typeface="굴림" panose="020B0600000101010101" pitchFamily="34" charset="-127"/>
              </a:rPr>
              <a:t> :       for limiting the amplitude of the neuron output. 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44B1818E-2E8D-6D5A-8857-D6F974ABE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3810000"/>
          <a:ext cx="2259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42720" progId="Equation.3">
                  <p:embed/>
                </p:oleObj>
              </mc:Choice>
              <mc:Fallback>
                <p:oleObj name="Equation" r:id="rId2" imgW="55872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810000"/>
                        <a:ext cx="2259013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8F3E179D-2C7C-93DF-A6E6-9FFB829C2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791200"/>
          <a:ext cx="2590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03040" progId="Equation.3">
                  <p:embed/>
                </p:oleObj>
              </mc:Choice>
              <mc:Fallback>
                <p:oleObj name="Equation" r:id="rId4" imgW="7743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2590800" cy="719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F430E8EB-58E5-3087-F1BE-C91947533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609600"/>
          </a:xfrm>
        </p:spPr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Why We Need Multi Layer ?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E10B3138-3628-E5F3-0CFA-0260B1DA1A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486400"/>
          </a:xfrm>
        </p:spPr>
        <p:txBody>
          <a:bodyPr/>
          <a:lstStyle/>
          <a:p>
            <a:r>
              <a:rPr lang="en-US" altLang="ko-KR" sz="2700">
                <a:ea typeface="굴림" panose="020B0600000101010101" pitchFamily="34" charset="-127"/>
              </a:rPr>
              <a:t>Linear Separable:</a:t>
            </a:r>
          </a:p>
          <a:p>
            <a:endParaRPr lang="en-US" altLang="ko-KR" sz="2700">
              <a:ea typeface="굴림" panose="020B0600000101010101" pitchFamily="34" charset="-127"/>
            </a:endParaRPr>
          </a:p>
          <a:p>
            <a:endParaRPr lang="en-US" altLang="ko-KR" sz="2700">
              <a:ea typeface="굴림" panose="020B0600000101010101" pitchFamily="34" charset="-127"/>
            </a:endParaRPr>
          </a:p>
          <a:p>
            <a:endParaRPr lang="en-US" altLang="ko-KR" sz="2700">
              <a:ea typeface="굴림" panose="020B0600000101010101" pitchFamily="34" charset="-127"/>
            </a:endParaRPr>
          </a:p>
          <a:p>
            <a:endParaRPr lang="en-US" altLang="ko-KR" sz="2700">
              <a:ea typeface="굴림" panose="020B0600000101010101" pitchFamily="34" charset="-127"/>
            </a:endParaRPr>
          </a:p>
          <a:p>
            <a:endParaRPr lang="en-US" altLang="ko-KR" sz="2700">
              <a:ea typeface="굴림" panose="020B0600000101010101" pitchFamily="34" charset="-127"/>
            </a:endParaRPr>
          </a:p>
          <a:p>
            <a:r>
              <a:rPr lang="en-US" altLang="ko-KR" sz="2700">
                <a:ea typeface="굴림" panose="020B0600000101010101" pitchFamily="34" charset="-127"/>
              </a:rPr>
              <a:t>Linear inseparable:</a:t>
            </a:r>
          </a:p>
          <a:p>
            <a:endParaRPr lang="en-US" altLang="ko-KR" sz="2700">
              <a:ea typeface="굴림" panose="020B0600000101010101" pitchFamily="34" charset="-127"/>
            </a:endParaRPr>
          </a:p>
          <a:p>
            <a:r>
              <a:rPr lang="en-US" altLang="ko-KR" sz="2700">
                <a:solidFill>
                  <a:srgbClr val="3366FF"/>
                </a:solidFill>
                <a:ea typeface="굴림" panose="020B0600000101010101" pitchFamily="34" charset="-127"/>
              </a:rPr>
              <a:t>Solution?</a:t>
            </a:r>
          </a:p>
        </p:txBody>
      </p:sp>
      <p:graphicFrame>
        <p:nvGraphicFramePr>
          <p:cNvPr id="234500" name="Object 4">
            <a:extLst>
              <a:ext uri="{FF2B5EF4-FFF2-40B4-BE49-F238E27FC236}">
                <a16:creationId xmlns:a16="http://schemas.microsoft.com/office/drawing/2014/main" id="{BE6153B6-FF97-77D0-FCC5-30FF39E3307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617663" y="4313238"/>
          <a:ext cx="9985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164880" progId="Equation.3">
                  <p:embed/>
                </p:oleObj>
              </mc:Choice>
              <mc:Fallback>
                <p:oleObj name="Equation" r:id="rId2" imgW="35532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313238"/>
                        <a:ext cx="99853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1" name="Line 5">
            <a:extLst>
              <a:ext uri="{FF2B5EF4-FFF2-40B4-BE49-F238E27FC236}">
                <a16:creationId xmlns:a16="http://schemas.microsoft.com/office/drawing/2014/main" id="{B471DAA1-4D07-25F7-BB37-10038D9B1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286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02" name="Line 6">
            <a:extLst>
              <a:ext uri="{FF2B5EF4-FFF2-40B4-BE49-F238E27FC236}">
                <a16:creationId xmlns:a16="http://schemas.microsoft.com/office/drawing/2014/main" id="{1A335511-48F4-9500-1CB9-435EAC79B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1148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03" name="Oval 7">
            <a:extLst>
              <a:ext uri="{FF2B5EF4-FFF2-40B4-BE49-F238E27FC236}">
                <a16:creationId xmlns:a16="http://schemas.microsoft.com/office/drawing/2014/main" id="{42D85666-F9AF-7099-0BBF-93F9304C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152400" cy="152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04" name="Oval 8">
            <a:extLst>
              <a:ext uri="{FF2B5EF4-FFF2-40B4-BE49-F238E27FC236}">
                <a16:creationId xmlns:a16="http://schemas.microsoft.com/office/drawing/2014/main" id="{0B986427-DB4C-34E4-9BE8-A4CCEBA2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000"/>
            <a:ext cx="152400" cy="152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05" name="Oval 9">
            <a:extLst>
              <a:ext uri="{FF2B5EF4-FFF2-40B4-BE49-F238E27FC236}">
                <a16:creationId xmlns:a16="http://schemas.microsoft.com/office/drawing/2014/main" id="{FD7A6384-0287-7698-88DD-F48CB2FB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8600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06" name="Oval 10">
            <a:extLst>
              <a:ext uri="{FF2B5EF4-FFF2-40B4-BE49-F238E27FC236}">
                <a16:creationId xmlns:a16="http://schemas.microsoft.com/office/drawing/2014/main" id="{AC07E1CF-5A41-BDAE-10A3-F4D4F09A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0"/>
            <a:ext cx="152400" cy="152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07" name="Line 11">
            <a:extLst>
              <a:ext uri="{FF2B5EF4-FFF2-40B4-BE49-F238E27FC236}">
                <a16:creationId xmlns:a16="http://schemas.microsoft.com/office/drawing/2014/main" id="{20638AFC-F588-466D-4C30-222A7FF41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895600"/>
            <a:ext cx="1295400" cy="1371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34508" name="Object 12">
            <a:extLst>
              <a:ext uri="{FF2B5EF4-FFF2-40B4-BE49-F238E27FC236}">
                <a16:creationId xmlns:a16="http://schemas.microsoft.com/office/drawing/2014/main" id="{C6950C65-C9A8-6EB5-0859-6B99E55E5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3053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64880" progId="Equation.3">
                  <p:embed/>
                </p:oleObj>
              </mc:Choice>
              <mc:Fallback>
                <p:oleObj name="Equation" r:id="rId4" imgW="35532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05300"/>
                        <a:ext cx="106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9" name="Line 13">
            <a:extLst>
              <a:ext uri="{FF2B5EF4-FFF2-40B4-BE49-F238E27FC236}">
                <a16:creationId xmlns:a16="http://schemas.microsoft.com/office/drawing/2014/main" id="{157CC259-CDAD-5320-FB67-D337760D4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86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10" name="Line 14">
            <a:extLst>
              <a:ext uri="{FF2B5EF4-FFF2-40B4-BE49-F238E27FC236}">
                <a16:creationId xmlns:a16="http://schemas.microsoft.com/office/drawing/2014/main" id="{EA240332-E7C6-41CE-92EC-FE102E01D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11" name="Oval 15">
            <a:extLst>
              <a:ext uri="{FF2B5EF4-FFF2-40B4-BE49-F238E27FC236}">
                <a16:creationId xmlns:a16="http://schemas.microsoft.com/office/drawing/2014/main" id="{F30280C2-6317-E4A5-2832-6DEDFA0DA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12" name="Oval 16">
            <a:extLst>
              <a:ext uri="{FF2B5EF4-FFF2-40B4-BE49-F238E27FC236}">
                <a16:creationId xmlns:a16="http://schemas.microsoft.com/office/drawing/2014/main" id="{33F8B461-7E4F-C371-FB0B-90C86F1A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13" name="Oval 17">
            <a:extLst>
              <a:ext uri="{FF2B5EF4-FFF2-40B4-BE49-F238E27FC236}">
                <a16:creationId xmlns:a16="http://schemas.microsoft.com/office/drawing/2014/main" id="{60FE6DA7-338D-36C9-D57F-AF1E34AC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14" name="Oval 18">
            <a:extLst>
              <a:ext uri="{FF2B5EF4-FFF2-40B4-BE49-F238E27FC236}">
                <a16:creationId xmlns:a16="http://schemas.microsoft.com/office/drawing/2014/main" id="{456B1A66-6F68-9C92-FDA8-856220E5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15" name="Line 19">
            <a:extLst>
              <a:ext uri="{FF2B5EF4-FFF2-40B4-BE49-F238E27FC236}">
                <a16:creationId xmlns:a16="http://schemas.microsoft.com/office/drawing/2014/main" id="{37E18825-5609-0D7F-ABC0-9D64CC44C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95600"/>
            <a:ext cx="1295400" cy="1371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34516" name="Object 20">
            <a:extLst>
              <a:ext uri="{FF2B5EF4-FFF2-40B4-BE49-F238E27FC236}">
                <a16:creationId xmlns:a16="http://schemas.microsoft.com/office/drawing/2014/main" id="{A344A708-C3CB-CC43-904A-D7A920B41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4864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64880" progId="Equation.3">
                  <p:embed/>
                </p:oleObj>
              </mc:Choice>
              <mc:Fallback>
                <p:oleObj name="Equation" r:id="rId6" imgW="355320" imgH="164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106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7" name="Line 21">
            <a:extLst>
              <a:ext uri="{FF2B5EF4-FFF2-40B4-BE49-F238E27FC236}">
                <a16:creationId xmlns:a16="http://schemas.microsoft.com/office/drawing/2014/main" id="{CF789C55-EC8A-6F44-A2E0-588F19080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006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18" name="Line 22">
            <a:extLst>
              <a:ext uri="{FF2B5EF4-FFF2-40B4-BE49-F238E27FC236}">
                <a16:creationId xmlns:a16="http://schemas.microsoft.com/office/drawing/2014/main" id="{2D9B6AA0-8368-B449-4229-712286980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66294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19" name="Oval 23">
            <a:extLst>
              <a:ext uri="{FF2B5EF4-FFF2-40B4-BE49-F238E27FC236}">
                <a16:creationId xmlns:a16="http://schemas.microsoft.com/office/drawing/2014/main" id="{710567F1-4570-A6AC-A824-1AB259BF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553200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20" name="Oval 24">
            <a:extLst>
              <a:ext uri="{FF2B5EF4-FFF2-40B4-BE49-F238E27FC236}">
                <a16:creationId xmlns:a16="http://schemas.microsoft.com/office/drawing/2014/main" id="{4AFF6939-97BE-ED9D-AAC9-8F64E9E7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81600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21" name="Oval 25">
            <a:extLst>
              <a:ext uri="{FF2B5EF4-FFF2-40B4-BE49-F238E27FC236}">
                <a16:creationId xmlns:a16="http://schemas.microsoft.com/office/drawing/2014/main" id="{972223E7-421C-C196-45B5-D89E17D88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553200"/>
            <a:ext cx="152400" cy="152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22" name="Oval 26">
            <a:extLst>
              <a:ext uri="{FF2B5EF4-FFF2-40B4-BE49-F238E27FC236}">
                <a16:creationId xmlns:a16="http://schemas.microsoft.com/office/drawing/2014/main" id="{F7D52D25-E976-225E-A7E5-012F7B7C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4523" name="Line 27">
            <a:extLst>
              <a:ext uri="{FF2B5EF4-FFF2-40B4-BE49-F238E27FC236}">
                <a16:creationId xmlns:a16="http://schemas.microsoft.com/office/drawing/2014/main" id="{FF0DFD56-7FF9-C1B8-D43B-67162605A1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1913" y="581977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24" name="Oval 28">
            <a:extLst>
              <a:ext uri="{FF2B5EF4-FFF2-40B4-BE49-F238E27FC236}">
                <a16:creationId xmlns:a16="http://schemas.microsoft.com/office/drawing/2014/main" id="{72D49AC7-87F5-1D75-3429-FDF01B1E0284}"/>
              </a:ext>
            </a:extLst>
          </p:cNvPr>
          <p:cNvSpPr>
            <a:spLocks noChangeArrowheads="1"/>
          </p:cNvSpPr>
          <p:nvPr/>
        </p:nvSpPr>
        <p:spPr bwMode="auto">
          <a:xfrm rot="-24634845">
            <a:off x="5695951" y="4681537"/>
            <a:ext cx="533400" cy="250507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>
            <a:extLst>
              <a:ext uri="{FF2B5EF4-FFF2-40B4-BE49-F238E27FC236}">
                <a16:creationId xmlns:a16="http://schemas.microsoft.com/office/drawing/2014/main" id="{805960D7-E474-B85B-CBD1-72CDF27F45AF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057400" y="2133600"/>
          <a:ext cx="5349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28600" progId="Equation.3">
                  <p:embed/>
                </p:oleObj>
              </mc:Choice>
              <mc:Fallback>
                <p:oleObj name="Equation" r:id="rId2" imgW="2030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534988" cy="587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7" name="Object 3">
            <a:extLst>
              <a:ext uri="{FF2B5EF4-FFF2-40B4-BE49-F238E27FC236}">
                <a16:creationId xmlns:a16="http://schemas.microsoft.com/office/drawing/2014/main" id="{F2173EFA-878B-096A-65C0-E2729834CF6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665788" y="3097213"/>
          <a:ext cx="4238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41200" progId="Equation.3">
                  <p:embed/>
                </p:oleObj>
              </mc:Choice>
              <mc:Fallback>
                <p:oleObj name="Equation" r:id="rId4" imgW="2412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3097213"/>
                        <a:ext cx="423862" cy="423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28" name="Group 4">
            <a:extLst>
              <a:ext uri="{FF2B5EF4-FFF2-40B4-BE49-F238E27FC236}">
                <a16:creationId xmlns:a16="http://schemas.microsoft.com/office/drawing/2014/main" id="{5F1F8AB0-D026-8442-B0B0-BADBE698F2B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231429" name="Oval 5">
              <a:extLst>
                <a:ext uri="{FF2B5EF4-FFF2-40B4-BE49-F238E27FC236}">
                  <a16:creationId xmlns:a16="http://schemas.microsoft.com/office/drawing/2014/main" id="{6F207374-1B83-FA7B-AE62-2FF4A50E0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0" name="Oval 6">
              <a:extLst>
                <a:ext uri="{FF2B5EF4-FFF2-40B4-BE49-F238E27FC236}">
                  <a16:creationId xmlns:a16="http://schemas.microsoft.com/office/drawing/2014/main" id="{8995F6BB-78DB-35D1-CE23-11EEF0F4F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1" name="Oval 7">
              <a:extLst>
                <a:ext uri="{FF2B5EF4-FFF2-40B4-BE49-F238E27FC236}">
                  <a16:creationId xmlns:a16="http://schemas.microsoft.com/office/drawing/2014/main" id="{3FF962A0-1A0B-CD65-F680-E7751A021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2" name="Oval 8">
              <a:extLst>
                <a:ext uri="{FF2B5EF4-FFF2-40B4-BE49-F238E27FC236}">
                  <a16:creationId xmlns:a16="http://schemas.microsoft.com/office/drawing/2014/main" id="{094799AC-D945-575E-754D-D5592BB2E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3" name="Oval 9">
              <a:extLst>
                <a:ext uri="{FF2B5EF4-FFF2-40B4-BE49-F238E27FC236}">
                  <a16:creationId xmlns:a16="http://schemas.microsoft.com/office/drawing/2014/main" id="{5220BDA0-6916-AF86-B4B2-F56C8518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4" name="Oval 10">
              <a:extLst>
                <a:ext uri="{FF2B5EF4-FFF2-40B4-BE49-F238E27FC236}">
                  <a16:creationId xmlns:a16="http://schemas.microsoft.com/office/drawing/2014/main" id="{58744C8D-01E9-7770-2E05-C18AB8D12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5" name="Oval 11">
              <a:extLst>
                <a:ext uri="{FF2B5EF4-FFF2-40B4-BE49-F238E27FC236}">
                  <a16:creationId xmlns:a16="http://schemas.microsoft.com/office/drawing/2014/main" id="{4319978E-3B4D-B212-46A6-26652D5B6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6" name="Oval 12">
              <a:extLst>
                <a:ext uri="{FF2B5EF4-FFF2-40B4-BE49-F238E27FC236}">
                  <a16:creationId xmlns:a16="http://schemas.microsoft.com/office/drawing/2014/main" id="{8C010E3A-1344-A209-E886-2CEAE74C4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7" name="Line 13">
              <a:extLst>
                <a:ext uri="{FF2B5EF4-FFF2-40B4-BE49-F238E27FC236}">
                  <a16:creationId xmlns:a16="http://schemas.microsoft.com/office/drawing/2014/main" id="{0824A738-B7EB-EDEB-E7D8-5BF80B127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8" name="Line 14">
              <a:extLst>
                <a:ext uri="{FF2B5EF4-FFF2-40B4-BE49-F238E27FC236}">
                  <a16:creationId xmlns:a16="http://schemas.microsoft.com/office/drawing/2014/main" id="{2C15FACC-89F0-BA69-2C32-84DA2513B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9" name="Line 15">
              <a:extLst>
                <a:ext uri="{FF2B5EF4-FFF2-40B4-BE49-F238E27FC236}">
                  <a16:creationId xmlns:a16="http://schemas.microsoft.com/office/drawing/2014/main" id="{480F44F0-0E80-58DE-C8AD-924B32C7D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0" name="Line 16">
              <a:extLst>
                <a:ext uri="{FF2B5EF4-FFF2-40B4-BE49-F238E27FC236}">
                  <a16:creationId xmlns:a16="http://schemas.microsoft.com/office/drawing/2014/main" id="{2E899546-AF8C-26A3-ED5C-04938D8B9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1" name="Line 17">
              <a:extLst>
                <a:ext uri="{FF2B5EF4-FFF2-40B4-BE49-F238E27FC236}">
                  <a16:creationId xmlns:a16="http://schemas.microsoft.com/office/drawing/2014/main" id="{609ACD66-F459-4A5D-B000-FEF86ACFF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2" name="Line 18">
              <a:extLst>
                <a:ext uri="{FF2B5EF4-FFF2-40B4-BE49-F238E27FC236}">
                  <a16:creationId xmlns:a16="http://schemas.microsoft.com/office/drawing/2014/main" id="{E8ED328F-66A3-F3D5-5B7D-9DF6A7F13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3" name="Line 19">
              <a:extLst>
                <a:ext uri="{FF2B5EF4-FFF2-40B4-BE49-F238E27FC236}">
                  <a16:creationId xmlns:a16="http://schemas.microsoft.com/office/drawing/2014/main" id="{07CA36F4-7772-7929-5362-81C6A5332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8F106156-6026-F4C6-A011-FBABF85A3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7DDDC725-0344-98D6-B5E8-97D2BE0D0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6" name="Line 22">
              <a:extLst>
                <a:ext uri="{FF2B5EF4-FFF2-40B4-BE49-F238E27FC236}">
                  <a16:creationId xmlns:a16="http://schemas.microsoft.com/office/drawing/2014/main" id="{57FE8304-4A0C-4001-1BB0-AB1E7048C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7" name="Line 23">
              <a:extLst>
                <a:ext uri="{FF2B5EF4-FFF2-40B4-BE49-F238E27FC236}">
                  <a16:creationId xmlns:a16="http://schemas.microsoft.com/office/drawing/2014/main" id="{618FEA7E-8170-F238-2A0D-2F39FF9AF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8" name="Line 24">
              <a:extLst>
                <a:ext uri="{FF2B5EF4-FFF2-40B4-BE49-F238E27FC236}">
                  <a16:creationId xmlns:a16="http://schemas.microsoft.com/office/drawing/2014/main" id="{83796134-9D28-5FBE-3CD9-252405923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9" name="Line 25">
              <a:extLst>
                <a:ext uri="{FF2B5EF4-FFF2-40B4-BE49-F238E27FC236}">
                  <a16:creationId xmlns:a16="http://schemas.microsoft.com/office/drawing/2014/main" id="{DE348CBE-F76D-CE02-75FF-3D4E99266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0" name="Line 26">
              <a:extLst>
                <a:ext uri="{FF2B5EF4-FFF2-40B4-BE49-F238E27FC236}">
                  <a16:creationId xmlns:a16="http://schemas.microsoft.com/office/drawing/2014/main" id="{58C54F2B-5856-E323-3A6B-0AC5EBDFA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1" name="Line 27">
              <a:extLst>
                <a:ext uri="{FF2B5EF4-FFF2-40B4-BE49-F238E27FC236}">
                  <a16:creationId xmlns:a16="http://schemas.microsoft.com/office/drawing/2014/main" id="{6AB17950-0B77-B330-FAD1-F31BCBE14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2" name="Line 28">
              <a:extLst>
                <a:ext uri="{FF2B5EF4-FFF2-40B4-BE49-F238E27FC236}">
                  <a16:creationId xmlns:a16="http://schemas.microsoft.com/office/drawing/2014/main" id="{29C95F86-5B46-3F0D-7FF1-0C9AD0F89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3" name="Line 29">
              <a:extLst>
                <a:ext uri="{FF2B5EF4-FFF2-40B4-BE49-F238E27FC236}">
                  <a16:creationId xmlns:a16="http://schemas.microsoft.com/office/drawing/2014/main" id="{023F3C27-A656-B346-BC39-48E0A5E32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4" name="Line 30">
              <a:extLst>
                <a:ext uri="{FF2B5EF4-FFF2-40B4-BE49-F238E27FC236}">
                  <a16:creationId xmlns:a16="http://schemas.microsoft.com/office/drawing/2014/main" id="{5974EEE6-9923-3EF2-4DD0-F0370E81A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5" name="Line 31">
              <a:extLst>
                <a:ext uri="{FF2B5EF4-FFF2-40B4-BE49-F238E27FC236}">
                  <a16:creationId xmlns:a16="http://schemas.microsoft.com/office/drawing/2014/main" id="{F4F15C8F-724C-50CA-AB56-A90FDEFA3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6" name="Line 32">
              <a:extLst>
                <a:ext uri="{FF2B5EF4-FFF2-40B4-BE49-F238E27FC236}">
                  <a16:creationId xmlns:a16="http://schemas.microsoft.com/office/drawing/2014/main" id="{8506F0DD-BB58-BB0B-1F39-D44F6A1D7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1457" name="Rectangle 33">
            <a:extLst>
              <a:ext uri="{FF2B5EF4-FFF2-40B4-BE49-F238E27FC236}">
                <a16:creationId xmlns:a16="http://schemas.microsoft.com/office/drawing/2014/main" id="{94D6E23E-4318-A312-3ABE-F685F574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25146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latin typeface="Times New Roman" panose="02020603050405020304" pitchFamily="18" charset="0"/>
              </a:rPr>
              <a:t>Output nodes</a:t>
            </a:r>
          </a:p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1458" name="Rectangle 34">
            <a:extLst>
              <a:ext uri="{FF2B5EF4-FFF2-40B4-BE49-F238E27FC236}">
                <a16:creationId xmlns:a16="http://schemas.microsoft.com/office/drawing/2014/main" id="{5A88FEED-BEC4-5D29-4FF7-9846B106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latin typeface="Times New Roman" panose="02020603050405020304" pitchFamily="18" charset="0"/>
              </a:rPr>
              <a:t>Input nodes</a:t>
            </a:r>
          </a:p>
        </p:txBody>
      </p:sp>
      <p:sp>
        <p:nvSpPr>
          <p:cNvPr id="231459" name="Rectangle 35">
            <a:extLst>
              <a:ext uri="{FF2B5EF4-FFF2-40B4-BE49-F238E27FC236}">
                <a16:creationId xmlns:a16="http://schemas.microsoft.com/office/drawing/2014/main" id="{BDCBE7B8-22F3-A840-23D0-A09B1E9D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latin typeface="Times New Roman" panose="02020603050405020304" pitchFamily="18" charset="0"/>
              </a:rPr>
              <a:t>Hidden nodes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1460" name="Rectangle 36">
            <a:extLst>
              <a:ext uri="{FF2B5EF4-FFF2-40B4-BE49-F238E27FC236}">
                <a16:creationId xmlns:a16="http://schemas.microsoft.com/office/drawing/2014/main" id="{7FD100AE-7659-FFE9-ABDD-1EA99629F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677988"/>
            <a:ext cx="409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Output Class</a:t>
            </a:r>
            <a:endParaRPr lang="en-US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1461" name="Rectangle 37">
            <a:extLst>
              <a:ext uri="{FF2B5EF4-FFF2-40B4-BE49-F238E27FC236}">
                <a16:creationId xmlns:a16="http://schemas.microsoft.com/office/drawing/2014/main" id="{9197F7AF-8B9A-715A-2916-00FE899A6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5791200"/>
            <a:ext cx="407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Input  Record </a:t>
            </a:r>
            <a:r>
              <a:rPr lang="en-US" altLang="en-US" sz="2400" b="1">
                <a:latin typeface="Times New Roman" panose="02020603050405020304" pitchFamily="18" charset="0"/>
              </a:rPr>
              <a:t>:      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i </a:t>
            </a:r>
          </a:p>
        </p:txBody>
      </p:sp>
      <p:sp>
        <p:nvSpPr>
          <p:cNvPr id="231462" name="Rectangle 38">
            <a:extLst>
              <a:ext uri="{FF2B5EF4-FFF2-40B4-BE49-F238E27FC236}">
                <a16:creationId xmlns:a16="http://schemas.microsoft.com/office/drawing/2014/main" id="{FD12F4FC-459C-DA7E-DF01-11EC27F0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400" i="1">
                <a:latin typeface="Times New Roman" panose="02020603050405020304" pitchFamily="18" charset="0"/>
              </a:rPr>
              <a:t>w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ij</a:t>
            </a:r>
          </a:p>
        </p:txBody>
      </p:sp>
      <p:sp>
        <p:nvSpPr>
          <p:cNvPr id="231463" name="Freeform 39">
            <a:extLst>
              <a:ext uri="{FF2B5EF4-FFF2-40B4-BE49-F238E27FC236}">
                <a16:creationId xmlns:a16="http://schemas.microsoft.com/office/drawing/2014/main" id="{C0DE1D98-4827-500B-DC08-0ED4D19E26C7}"/>
              </a:ext>
            </a:extLst>
          </p:cNvPr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384 w 385"/>
              <a:gd name="T1" fmla="*/ 0 h 101"/>
              <a:gd name="T2" fmla="*/ 313 w 385"/>
              <a:gd name="T3" fmla="*/ 5 h 101"/>
              <a:gd name="T4" fmla="*/ 254 w 385"/>
              <a:gd name="T5" fmla="*/ 15 h 101"/>
              <a:gd name="T6" fmla="*/ 230 w 385"/>
              <a:gd name="T7" fmla="*/ 25 h 101"/>
              <a:gd name="T8" fmla="*/ 213 w 385"/>
              <a:gd name="T9" fmla="*/ 30 h 101"/>
              <a:gd name="T10" fmla="*/ 201 w 385"/>
              <a:gd name="T11" fmla="*/ 40 h 101"/>
              <a:gd name="T12" fmla="*/ 195 w 385"/>
              <a:gd name="T13" fmla="*/ 50 h 101"/>
              <a:gd name="T14" fmla="*/ 189 w 385"/>
              <a:gd name="T15" fmla="*/ 60 h 101"/>
              <a:gd name="T16" fmla="*/ 177 w 385"/>
              <a:gd name="T17" fmla="*/ 70 h 101"/>
              <a:gd name="T18" fmla="*/ 160 w 385"/>
              <a:gd name="T19" fmla="*/ 75 h 101"/>
              <a:gd name="T20" fmla="*/ 136 w 385"/>
              <a:gd name="T21" fmla="*/ 85 h 101"/>
              <a:gd name="T22" fmla="*/ 71 w 385"/>
              <a:gd name="T23" fmla="*/ 95 h 101"/>
              <a:gd name="T24" fmla="*/ 0 w 385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1464" name="Text Box 40">
            <a:extLst>
              <a:ext uri="{FF2B5EF4-FFF2-40B4-BE49-F238E27FC236}">
                <a16:creationId xmlns:a16="http://schemas.microsoft.com/office/drawing/2014/main" id="{D4A4A3D9-BCD8-4757-42EE-459E4D718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619625"/>
            <a:ext cx="128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- weights</a:t>
            </a:r>
          </a:p>
        </p:txBody>
      </p:sp>
      <p:sp>
        <p:nvSpPr>
          <p:cNvPr id="231465" name="Text Box 41">
            <a:extLst>
              <a:ext uri="{FF2B5EF4-FFF2-40B4-BE49-F238E27FC236}">
                <a16:creationId xmlns:a16="http://schemas.microsoft.com/office/drawing/2014/main" id="{07B8D249-1D89-0E9A-BB16-CA25EC0C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562600"/>
            <a:ext cx="307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Network is fully connected</a:t>
            </a:r>
          </a:p>
        </p:txBody>
      </p:sp>
      <p:graphicFrame>
        <p:nvGraphicFramePr>
          <p:cNvPr id="231466" name="Object 42">
            <a:extLst>
              <a:ext uri="{FF2B5EF4-FFF2-40B4-BE49-F238E27FC236}">
                <a16:creationId xmlns:a16="http://schemas.microsoft.com/office/drawing/2014/main" id="{86B186C3-F30F-11EF-93F1-410AC6485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76600"/>
          <a:ext cx="53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41200" progId="Equation.3">
                  <p:embed/>
                </p:oleObj>
              </mc:Choice>
              <mc:Fallback>
                <p:oleObj name="Equation" r:id="rId6" imgW="20304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33400" cy="622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67" name="Rectangle 43">
            <a:extLst>
              <a:ext uri="{FF2B5EF4-FFF2-40B4-BE49-F238E27FC236}">
                <a16:creationId xmlns:a16="http://schemas.microsoft.com/office/drawing/2014/main" id="{753A2224-5363-6F0C-6D25-AD6392A6075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762000" y="533400"/>
            <a:ext cx="7696200" cy="9525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Multilayer Feed-Forward Neural Network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E62A9125-4453-EC56-9627-096F7B9E2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Overview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081F2CD9-DA83-6529-792D-D57299205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8C320E"/>
                </a:solidFill>
                <a:latin typeface="MS Mincho" panose="02020609040205080304" pitchFamily="49" charset="-128"/>
                <a:ea typeface="굴림" panose="020B0600000101010101" pitchFamily="34" charset="-127"/>
              </a:rPr>
              <a:t>Basics of Neural Network</a:t>
            </a:r>
          </a:p>
          <a:p>
            <a:endParaRPr lang="en-US" altLang="ko-KR" b="1">
              <a:solidFill>
                <a:srgbClr val="8C320E"/>
              </a:solidFill>
              <a:ea typeface="굴림" panose="020B0600000101010101" pitchFamily="34" charset="-127"/>
            </a:endParaRPr>
          </a:p>
          <a:p>
            <a:r>
              <a:rPr lang="en-US" altLang="ko-KR">
                <a:solidFill>
                  <a:srgbClr val="3399FF"/>
                </a:solidFill>
                <a:ea typeface="굴림" panose="020B0600000101010101" pitchFamily="34" charset="-127"/>
              </a:rPr>
              <a:t>Advanced Features of Neural Network</a:t>
            </a:r>
          </a:p>
          <a:p>
            <a:endParaRPr lang="en-US" altLang="ko-KR">
              <a:solidFill>
                <a:srgbClr val="3399FF"/>
              </a:solidFill>
              <a:ea typeface="굴림" panose="020B0600000101010101" pitchFamily="34" charset="-127"/>
            </a:endParaRPr>
          </a:p>
          <a:p>
            <a:r>
              <a:rPr lang="en-US" altLang="ko-KR">
                <a:solidFill>
                  <a:srgbClr val="8C320E"/>
                </a:solidFill>
                <a:ea typeface="굴림" panose="020B0600000101010101" pitchFamily="34" charset="-127"/>
              </a:rPr>
              <a:t>Applications I-II</a:t>
            </a:r>
          </a:p>
          <a:p>
            <a:endParaRPr lang="en-US" altLang="ko-KR">
              <a:solidFill>
                <a:srgbClr val="8C320E"/>
              </a:solidFill>
              <a:ea typeface="굴림" panose="020B0600000101010101" pitchFamily="34" charset="-127"/>
            </a:endParaRPr>
          </a:p>
          <a:p>
            <a:r>
              <a:rPr lang="en-US" altLang="ko-KR">
                <a:solidFill>
                  <a:srgbClr val="3399FF"/>
                </a:solidFill>
                <a:ea typeface="굴림" panose="020B0600000101010101" pitchFamily="34" charset="-127"/>
              </a:rPr>
              <a:t>Summary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solidFill>
                <a:srgbClr val="3399FF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2DC9D59A-8F55-8A2F-9CF7-A7EE03F32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914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   Neural Network  Learning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32B96615-D136-7579-A04A-E8E9518DD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772400" cy="495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8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endParaRPr lang="en-US" altLang="ko-KR" sz="28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 sz="2800">
                <a:solidFill>
                  <a:srgbClr val="FF3300"/>
                </a:solidFill>
                <a:ea typeface="굴림" panose="020B0600000101010101" pitchFamily="34" charset="-127"/>
              </a:rPr>
              <a:t>The inputs are fed simultaneously into the input layer.</a:t>
            </a:r>
          </a:p>
          <a:p>
            <a:endParaRPr lang="en-US" altLang="ko-KR" sz="2800">
              <a:ea typeface="굴림" panose="020B0600000101010101" pitchFamily="34" charset="-127"/>
            </a:endParaRPr>
          </a:p>
          <a:p>
            <a:r>
              <a:rPr lang="en-US" altLang="ko-KR" sz="2900">
                <a:ea typeface="굴림" panose="020B0600000101010101" pitchFamily="34" charset="-127"/>
              </a:rPr>
              <a:t>The weighted outputs of these units are fed  into </a:t>
            </a:r>
            <a:r>
              <a:rPr lang="en-US" altLang="ko-KR" sz="2900">
                <a:solidFill>
                  <a:schemeClr val="folHlink"/>
                </a:solidFill>
                <a:ea typeface="굴림" panose="020B0600000101010101" pitchFamily="34" charset="-127"/>
              </a:rPr>
              <a:t>hidden layer.</a:t>
            </a:r>
          </a:p>
          <a:p>
            <a:endParaRPr lang="en-US" altLang="ko-KR" sz="2900">
              <a:solidFill>
                <a:srgbClr val="862F14"/>
              </a:solidFill>
              <a:ea typeface="굴림" panose="020B0600000101010101" pitchFamily="34" charset="-127"/>
            </a:endParaRPr>
          </a:p>
          <a:p>
            <a:r>
              <a:rPr lang="en-US" altLang="ko-KR" sz="2800">
                <a:solidFill>
                  <a:srgbClr val="FF3300"/>
                </a:solidFill>
                <a:ea typeface="굴림" panose="020B0600000101010101" pitchFamily="34" charset="-127"/>
              </a:rPr>
              <a:t>The weighted outputs of the last hidden layer are inputs to units making up the output layer.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800">
              <a:solidFill>
                <a:schemeClr val="folHlink"/>
              </a:solidFill>
              <a:ea typeface="굴림" panose="020B0600000101010101" pitchFamily="34" charset="-127"/>
            </a:endParaRPr>
          </a:p>
          <a:p>
            <a:endParaRPr lang="ko-KR" altLang="en-US" sz="280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B2BFC45C-3C95-77AF-AEB8-282D39EB8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09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Multilayer Feed Forward Network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E4DE2908-0333-BBA2-4362-638F292D8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5638800"/>
          </a:xfrm>
        </p:spPr>
        <p:txBody>
          <a:bodyPr/>
          <a:lstStyle/>
          <a:p>
            <a:endParaRPr lang="ko-KR" altLang="en-US" sz="2400">
              <a:ea typeface="굴림" panose="020B0600000101010101" pitchFamily="34" charset="-127"/>
            </a:endParaRPr>
          </a:p>
          <a:p>
            <a:endParaRPr lang="ko-KR" altLang="en-US" sz="2400">
              <a:ea typeface="굴림" panose="020B0600000101010101" pitchFamily="34" charset="-127"/>
            </a:endParaRPr>
          </a:p>
          <a:p>
            <a:r>
              <a:rPr lang="en-US" altLang="ko-KR" sz="2400">
                <a:ea typeface="굴림" panose="020B0600000101010101" pitchFamily="34" charset="-127"/>
              </a:rPr>
              <a:t>The units in the hidden layers and output layer are sometimes referred to as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neurodes</a:t>
            </a:r>
            <a:r>
              <a:rPr lang="en-US" altLang="ko-KR" sz="2400">
                <a:ea typeface="굴림" panose="020B0600000101010101" pitchFamily="34" charset="-127"/>
              </a:rPr>
              <a:t>, due to their symbolic biological basis, or as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output units</a:t>
            </a:r>
            <a:r>
              <a:rPr lang="en-US" altLang="ko-KR" sz="2400">
                <a:ea typeface="굴림" panose="020B0600000101010101" pitchFamily="34" charset="-127"/>
              </a:rPr>
              <a:t>.</a:t>
            </a:r>
          </a:p>
          <a:p>
            <a:endParaRPr lang="en-US" altLang="ko-KR" sz="2400">
              <a:ea typeface="굴림" panose="020B0600000101010101" pitchFamily="34" charset="-127"/>
            </a:endParaRPr>
          </a:p>
          <a:p>
            <a:r>
              <a:rPr lang="en-US" altLang="ko-KR" sz="2400">
                <a:ea typeface="굴림" panose="020B0600000101010101" pitchFamily="34" charset="-127"/>
              </a:rPr>
              <a:t>A network containing two hidden layers is called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a three-layer</a:t>
            </a:r>
            <a:r>
              <a:rPr lang="en-US" altLang="ko-KR" sz="2400">
                <a:ea typeface="굴림" panose="020B0600000101010101" pitchFamily="34" charset="-127"/>
              </a:rPr>
              <a:t> neural network, and so on.</a:t>
            </a:r>
          </a:p>
          <a:p>
            <a:endParaRPr lang="en-US" altLang="ko-KR" sz="2400">
              <a:ea typeface="굴림" panose="020B0600000101010101" pitchFamily="34" charset="-127"/>
            </a:endParaRPr>
          </a:p>
          <a:p>
            <a:r>
              <a:rPr lang="en-US" altLang="ko-KR" sz="2400">
                <a:ea typeface="굴림" panose="020B0600000101010101" pitchFamily="34" charset="-127"/>
              </a:rPr>
              <a:t>The network is feed-forward in that none of the weights cycles back to an input unit or to an output unit of a previous layer.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D6F47B27-FFDA-D9EA-3DBF-A48F783C5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A Multilayered Feed – Forward Network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F9CD9A2-CBBA-3D40-C2DA-256ED772F5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762000"/>
            <a:ext cx="7620000" cy="5334000"/>
          </a:xfrm>
        </p:spPr>
        <p:txBody>
          <a:bodyPr/>
          <a:lstStyle/>
          <a:p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INPUT</a:t>
            </a:r>
            <a:r>
              <a:rPr lang="en-US" altLang="ko-KR" sz="2400">
                <a:ea typeface="굴림" panose="020B0600000101010101" pitchFamily="34" charset="-127"/>
              </a:rPr>
              <a:t>:  records without class attribute with normalized attributes values. </a:t>
            </a:r>
          </a:p>
          <a:p>
            <a:endParaRPr lang="en-US" altLang="ko-KR" sz="2400">
              <a:ea typeface="굴림" panose="020B0600000101010101" pitchFamily="34" charset="-127"/>
            </a:endParaRPr>
          </a:p>
          <a:p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INPUT VECTOR</a:t>
            </a:r>
            <a:r>
              <a:rPr lang="en-US" altLang="ko-KR" sz="2400">
                <a:ea typeface="굴림" panose="020B0600000101010101" pitchFamily="34" charset="-127"/>
              </a:rPr>
              <a:t>:    </a:t>
            </a:r>
            <a:r>
              <a:rPr lang="en-US" altLang="ko-KR" sz="2400">
                <a:solidFill>
                  <a:srgbClr val="3399FF"/>
                </a:solidFill>
                <a:ea typeface="굴림" panose="020B0600000101010101" pitchFamily="34" charset="-127"/>
              </a:rPr>
              <a:t>X = { x1, x2, …. xn}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34" charset="-127"/>
              </a:rPr>
              <a:t>    where n is the number of (non class) attributes. </a:t>
            </a:r>
          </a:p>
          <a:p>
            <a:endParaRPr lang="en-US" altLang="ko-KR" sz="24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INPUT LAYER</a:t>
            </a:r>
            <a:r>
              <a:rPr lang="en-US" altLang="ko-KR" sz="2400">
                <a:ea typeface="굴림" panose="020B0600000101010101" pitchFamily="34" charset="-127"/>
              </a:rPr>
              <a:t> – there are as many nodes as non-class attributes i.e. as the length of the input vector.</a:t>
            </a:r>
          </a:p>
          <a:p>
            <a:endParaRPr lang="en-US" altLang="ko-KR" sz="24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HIDDEN LAYER</a:t>
            </a:r>
            <a:r>
              <a:rPr lang="en-US" altLang="ko-KR" sz="2400">
                <a:ea typeface="굴림" panose="020B0600000101010101" pitchFamily="34" charset="-127"/>
              </a:rPr>
              <a:t> – the number of nodes in the hidden layer and the number of hidden layers depends on implementation.</a:t>
            </a:r>
          </a:p>
          <a:p>
            <a:endParaRPr lang="en-US" altLang="ko-KR" sz="2400">
              <a:ea typeface="굴림" panose="020B0600000101010101" pitchFamily="34" charset="-127"/>
            </a:endParaRPr>
          </a:p>
          <a:p>
            <a:endParaRPr lang="ko-KR" altLang="en-US" sz="240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FBE4AA33-CF95-71B5-C15B-59C53E3BB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Multilayered Feed–Forward Network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40695ADF-A9EC-6FF1-CE4C-1C574D065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848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ko-KR" altLang="en-US" sz="27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3200" b="1">
                <a:solidFill>
                  <a:srgbClr val="FF3300"/>
                </a:solidFill>
                <a:ea typeface="굴림" panose="020B0600000101010101" pitchFamily="34" charset="-127"/>
              </a:rPr>
              <a:t>OUTPUT LAYER</a:t>
            </a:r>
            <a:r>
              <a:rPr lang="en-US" altLang="ko-KR" sz="3200">
                <a:ea typeface="굴림" panose="020B0600000101010101" pitchFamily="34" charset="-127"/>
              </a:rPr>
              <a:t> – corresponds to the class attribute.</a:t>
            </a:r>
          </a:p>
          <a:p>
            <a:pPr>
              <a:lnSpc>
                <a:spcPct val="90000"/>
              </a:lnSpc>
            </a:pPr>
            <a:r>
              <a:rPr lang="en-US" altLang="ko-KR" sz="3200">
                <a:ea typeface="굴림" panose="020B0600000101010101" pitchFamily="34" charset="-127"/>
              </a:rPr>
              <a:t> There are as many nodes as classes (values of the class attribute).</a:t>
            </a:r>
          </a:p>
          <a:p>
            <a:pPr>
              <a:lnSpc>
                <a:spcPct val="90000"/>
              </a:lnSpc>
            </a:pPr>
            <a:endParaRPr lang="en-US" altLang="ko-KR" sz="3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7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ko-KR" altLang="en-US" sz="2700">
              <a:ea typeface="굴림" panose="020B0600000101010101" pitchFamily="34" charset="-127"/>
            </a:endParaRPr>
          </a:p>
        </p:txBody>
      </p:sp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AD888C97-AF58-9CE7-645F-9245694452F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4267200"/>
          <a:ext cx="8715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28600" progId="Equation.3">
                  <p:embed/>
                </p:oleObj>
              </mc:Choice>
              <mc:Fallback>
                <p:oleObj name="Equation" r:id="rId2" imgW="203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871538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7" name="Text Box 5">
            <a:extLst>
              <a:ext uri="{FF2B5EF4-FFF2-40B4-BE49-F238E27FC236}">
                <a16:creationId xmlns:a16="http://schemas.microsoft.com/office/drawing/2014/main" id="{503FE3FE-4D42-AD81-03B1-CB358F578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263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k= 1, 2,.. #classes</a:t>
            </a:r>
          </a:p>
        </p:txBody>
      </p:sp>
      <p:sp>
        <p:nvSpPr>
          <p:cNvPr id="202758" name="Text Box 6">
            <a:extLst>
              <a:ext uri="{FF2B5EF4-FFF2-40B4-BE49-F238E27FC236}">
                <a16:creationId xmlns:a16="http://schemas.microsoft.com/office/drawing/2014/main" id="{38959106-338A-5239-E3F9-04FB8F24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05400"/>
            <a:ext cx="7799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/>
              <a:t> Network is </a:t>
            </a:r>
            <a:r>
              <a:rPr lang="en-US" altLang="en-US" sz="2400">
                <a:solidFill>
                  <a:srgbClr val="FF3300"/>
                </a:solidFill>
              </a:rPr>
              <a:t>fully connected</a:t>
            </a:r>
            <a:r>
              <a:rPr lang="en-US" altLang="en-US" sz="2400"/>
              <a:t>, i.e. each unit provides input</a:t>
            </a:r>
          </a:p>
          <a:p>
            <a:r>
              <a:rPr lang="en-US" altLang="en-US" sz="2400"/>
              <a:t>to each unit in the next forward layer.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899CCD6-5120-5C9A-9B9F-A41D2EB74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990600"/>
          </a:xfrm>
        </p:spPr>
        <p:txBody>
          <a:bodyPr/>
          <a:lstStyle/>
          <a:p>
            <a:r>
              <a:rPr lang="en-US" altLang="ko-KR" sz="3200" b="1">
                <a:ea typeface="굴림" panose="020B0600000101010101" pitchFamily="34" charset="-127"/>
              </a:rPr>
              <a:t>Classification by Back propagation</a:t>
            </a:r>
            <a:r>
              <a:rPr lang="en-US" altLang="ko-KR" sz="3700">
                <a:ea typeface="굴림" panose="020B0600000101010101" pitchFamily="34" charset="-127"/>
              </a:rPr>
              <a:t> 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912DFC0-FC28-CD65-0C68-F398E410E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562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 sz="2800" i="1">
                <a:solidFill>
                  <a:srgbClr val="FF3300"/>
                </a:solidFill>
                <a:ea typeface="굴림" panose="020B0600000101010101" pitchFamily="34" charset="-127"/>
              </a:rPr>
              <a:t>Back Propagation  learns by iteratively processing a set of training data (samples).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solidFill>
                  <a:srgbClr val="862F14"/>
                </a:solidFill>
                <a:ea typeface="굴림" panose="020B0600000101010101" pitchFamily="34" charset="-127"/>
              </a:rPr>
              <a:t>For each sample, weights are modified  to minimize the error between  network</a:t>
            </a:r>
            <a:r>
              <a:rPr lang="en-US" altLang="ko-KR">
                <a:solidFill>
                  <a:srgbClr val="862F14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’</a:t>
            </a:r>
            <a:r>
              <a:rPr lang="en-US" altLang="ko-KR">
                <a:solidFill>
                  <a:srgbClr val="862F14"/>
                </a:solidFill>
                <a:ea typeface="굴림" panose="020B0600000101010101" pitchFamily="34" charset="-127"/>
              </a:rPr>
              <a:t>s classification and actual classification.</a:t>
            </a:r>
          </a:p>
          <a:p>
            <a:endParaRPr lang="en-US" altLang="ko-KR">
              <a:solidFill>
                <a:srgbClr val="862F14"/>
              </a:solidFill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AF5CC6-91A7-D811-12EE-4CA3A09D3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Steps in Back propagation Algorithm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630C01-616E-45D3-5BD6-87B31CEC8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ko-KR" altLang="en-US" sz="27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700">
                <a:ea typeface="굴림" panose="020B0600000101010101" pitchFamily="34" charset="-127"/>
              </a:rPr>
              <a:t>STEP ONE: </a:t>
            </a: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initialize the weights and biases.</a:t>
            </a:r>
          </a:p>
          <a:p>
            <a:pPr>
              <a:lnSpc>
                <a:spcPct val="80000"/>
              </a:lnSpc>
            </a:pPr>
            <a:endParaRPr lang="en-US" altLang="ko-KR" sz="27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700">
                <a:ea typeface="굴림" panose="020B0600000101010101" pitchFamily="34" charset="-127"/>
              </a:rPr>
              <a:t>The weights in the network are initialized to random numbers from the interval [-1,1].</a:t>
            </a:r>
          </a:p>
          <a:p>
            <a:pPr>
              <a:lnSpc>
                <a:spcPct val="80000"/>
              </a:lnSpc>
            </a:pPr>
            <a:endParaRPr lang="en-US" altLang="ko-KR" sz="27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700">
                <a:ea typeface="굴림" panose="020B0600000101010101" pitchFamily="34" charset="-127"/>
              </a:rPr>
              <a:t> </a:t>
            </a:r>
            <a:r>
              <a:rPr lang="en-US" altLang="ko-KR" sz="2700">
                <a:solidFill>
                  <a:schemeClr val="folHlink"/>
                </a:solidFill>
                <a:ea typeface="굴림" panose="020B0600000101010101" pitchFamily="34" charset="-127"/>
              </a:rPr>
              <a:t>Each unit has a BIAS associated with it </a:t>
            </a:r>
          </a:p>
          <a:p>
            <a:pPr>
              <a:lnSpc>
                <a:spcPct val="80000"/>
              </a:lnSpc>
            </a:pPr>
            <a:endParaRPr lang="en-US" altLang="ko-KR" sz="2700">
              <a:solidFill>
                <a:schemeClr val="fol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700">
                <a:ea typeface="굴림" panose="020B0600000101010101" pitchFamily="34" charset="-127"/>
              </a:rPr>
              <a:t>The biases are similarly initialized to  random numbers from the interval [-1,1].</a:t>
            </a:r>
          </a:p>
          <a:p>
            <a:pPr>
              <a:lnSpc>
                <a:spcPct val="80000"/>
              </a:lnSpc>
            </a:pPr>
            <a:endParaRPr lang="en-US" altLang="ko-KR" sz="27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STEP TWO: feed the training sample</a:t>
            </a:r>
            <a:r>
              <a:rPr lang="en-US" altLang="ko-KR" sz="2700">
                <a:ea typeface="굴림" panose="020B0600000101010101" pitchFamily="34" charset="-127"/>
              </a:rPr>
              <a:t>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E29BC9C-8DD1-DBB7-20E2-2A1822D38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Steps in Back propagation Algorithm </a:t>
            </a:r>
            <a:br>
              <a:rPr lang="en-US" altLang="ko-KR" sz="2900">
                <a:ea typeface="굴림" panose="020B0600000101010101" pitchFamily="34" charset="-127"/>
              </a:rPr>
            </a:br>
            <a:r>
              <a:rPr lang="en-US" altLang="ko-KR" sz="2900">
                <a:ea typeface="굴림" panose="020B0600000101010101" pitchFamily="34" charset="-127"/>
              </a:rPr>
              <a:t>( cont..)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4DD95D1-6D37-889B-E9A5-2315AA6B3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ko-KR" altLang="en-US" sz="27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STEP THREE</a:t>
            </a:r>
            <a:r>
              <a:rPr lang="en-US" altLang="ko-KR" sz="2700">
                <a:ea typeface="굴림" panose="020B0600000101010101" pitchFamily="34" charset="-127"/>
              </a:rPr>
              <a:t>: Propagate the inputs forward; we compute  the net input  and output of each unit in the hidden and output layers.</a:t>
            </a:r>
          </a:p>
          <a:p>
            <a:pPr>
              <a:lnSpc>
                <a:spcPct val="90000"/>
              </a:lnSpc>
            </a:pPr>
            <a:endParaRPr lang="en-US" altLang="ko-KR" sz="27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STEP FOUR</a:t>
            </a:r>
            <a:r>
              <a:rPr lang="en-US" altLang="ko-KR" sz="2700">
                <a:ea typeface="굴림" panose="020B0600000101010101" pitchFamily="34" charset="-127"/>
              </a:rPr>
              <a:t>: back propagate the error.</a:t>
            </a:r>
          </a:p>
          <a:p>
            <a:pPr>
              <a:lnSpc>
                <a:spcPct val="90000"/>
              </a:lnSpc>
            </a:pPr>
            <a:endParaRPr lang="en-US" altLang="ko-KR" sz="27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STEP FIVE</a:t>
            </a:r>
            <a:r>
              <a:rPr lang="en-US" altLang="ko-KR" sz="2700">
                <a:ea typeface="굴림" panose="020B0600000101010101" pitchFamily="34" charset="-127"/>
              </a:rPr>
              <a:t>: update weights and biases to reflect  the propagated errors.</a:t>
            </a:r>
          </a:p>
          <a:p>
            <a:pPr>
              <a:lnSpc>
                <a:spcPct val="90000"/>
              </a:lnSpc>
            </a:pPr>
            <a:endParaRPr lang="en-US" altLang="ko-KR" sz="27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STEP SIX</a:t>
            </a:r>
            <a:r>
              <a:rPr lang="en-US" altLang="ko-KR" sz="2700">
                <a:ea typeface="굴림" panose="020B0600000101010101" pitchFamily="34" charset="-127"/>
              </a:rPr>
              <a:t>: terminating conditions.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6DB1245E-6E73-D50F-2F71-4DE7D1FDC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045200" cy="747713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900">
                <a:ea typeface="굴림" panose="020B0600000101010101" pitchFamily="34" charset="-127"/>
              </a:rPr>
              <a:t>Propagation through Hidden Layer ( One Node )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79181110-7FFE-6676-2843-B920F0542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876800"/>
            <a:ext cx="8077200" cy="19812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000">
                <a:solidFill>
                  <a:srgbClr val="FF6600"/>
                </a:solidFill>
                <a:ea typeface="굴림" panose="020B0600000101010101" pitchFamily="34" charset="-127"/>
              </a:rPr>
              <a:t>The inputs to unit j are outputs from the previous layer</a:t>
            </a:r>
            <a:r>
              <a:rPr lang="en-US" altLang="ko-KR" sz="2000">
                <a:ea typeface="굴림" panose="020B0600000101010101" pitchFamily="34" charset="-127"/>
              </a:rPr>
              <a:t>. These are multiplied by their corresponding weights in order to form a weighted sum, which is added to the bias associated with unit j.</a:t>
            </a:r>
          </a:p>
          <a:p>
            <a:r>
              <a:rPr lang="en-US" altLang="ko-KR" sz="2000">
                <a:ea typeface="굴림" panose="020B0600000101010101" pitchFamily="34" charset="-127"/>
              </a:rPr>
              <a:t>A nonlinear activation function  f is applied to the net input</a:t>
            </a:r>
            <a:r>
              <a:rPr lang="en-US" altLang="ko-KR" sz="2400">
                <a:ea typeface="굴림" panose="020B0600000101010101" pitchFamily="34" charset="-127"/>
              </a:rPr>
              <a:t>.</a:t>
            </a:r>
          </a:p>
          <a:p>
            <a:endParaRPr lang="en-US" altLang="ko-KR" sz="2400">
              <a:ea typeface="굴림" panose="020B0600000101010101" pitchFamily="34" charset="-127"/>
            </a:endParaRPr>
          </a:p>
        </p:txBody>
      </p:sp>
      <p:grpSp>
        <p:nvGrpSpPr>
          <p:cNvPr id="209924" name="Group 4">
            <a:extLst>
              <a:ext uri="{FF2B5EF4-FFF2-40B4-BE49-F238E27FC236}">
                <a16:creationId xmlns:a16="http://schemas.microsoft.com/office/drawing/2014/main" id="{86085A0E-EBE6-192F-4D47-EF0B09BCAC3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8089900" cy="4041775"/>
            <a:chOff x="236" y="864"/>
            <a:chExt cx="5149" cy="2721"/>
          </a:xfrm>
        </p:grpSpPr>
        <p:sp>
          <p:nvSpPr>
            <p:cNvPr id="209925" name="Rectangle 5">
              <a:extLst>
                <a:ext uri="{FF2B5EF4-FFF2-40B4-BE49-F238E27FC236}">
                  <a16:creationId xmlns:a16="http://schemas.microsoft.com/office/drawing/2014/main" id="{099ED3EC-F46C-8707-9084-C580CB8A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882"/>
              <a:ext cx="1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3600" baseline="-250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09926" name="Rectangle 6">
              <a:extLst>
                <a:ext uri="{FF2B5EF4-FFF2-40B4-BE49-F238E27FC236}">
                  <a16:creationId xmlns:a16="http://schemas.microsoft.com/office/drawing/2014/main" id="{A4D76F0B-35F1-7C28-F019-7CC899F5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864"/>
              <a:ext cx="232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4400">
                  <a:latin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209927" name="Group 7">
              <a:extLst>
                <a:ext uri="{FF2B5EF4-FFF2-40B4-BE49-F238E27FC236}">
                  <a16:creationId xmlns:a16="http://schemas.microsoft.com/office/drawing/2014/main" id="{701D891D-CB11-0D94-5656-73A3F554F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" y="946"/>
              <a:ext cx="5149" cy="2639"/>
              <a:chOff x="236" y="946"/>
              <a:chExt cx="5149" cy="2639"/>
            </a:xfrm>
          </p:grpSpPr>
          <p:sp>
            <p:nvSpPr>
              <p:cNvPr id="209928" name="Oval 8">
                <a:extLst>
                  <a:ext uri="{FF2B5EF4-FFF2-40B4-BE49-F238E27FC236}">
                    <a16:creationId xmlns:a16="http://schemas.microsoft.com/office/drawing/2014/main" id="{304343F2-E694-C7F3-AB86-0B546D90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29" name="Oval 9">
                <a:extLst>
                  <a:ext uri="{FF2B5EF4-FFF2-40B4-BE49-F238E27FC236}">
                    <a16:creationId xmlns:a16="http://schemas.microsoft.com/office/drawing/2014/main" id="{D7CFA878-D783-0327-735C-9CB12605F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30" name="Line 10">
                <a:extLst>
                  <a:ext uri="{FF2B5EF4-FFF2-40B4-BE49-F238E27FC236}">
                    <a16:creationId xmlns:a16="http://schemas.microsoft.com/office/drawing/2014/main" id="{174FAE75-B8FA-82C2-B764-6A63E3D1F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31" name="Rectangle 11">
                <a:extLst>
                  <a:ext uri="{FF2B5EF4-FFF2-40B4-BE49-F238E27FC236}">
                    <a16:creationId xmlns:a16="http://schemas.microsoft.com/office/drawing/2014/main" id="{EB629AC2-998F-CE39-C469-BE6601506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521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440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932" name="Line 12">
                <a:extLst>
                  <a:ext uri="{FF2B5EF4-FFF2-40B4-BE49-F238E27FC236}">
                    <a16:creationId xmlns:a16="http://schemas.microsoft.com/office/drawing/2014/main" id="{4D63D909-E344-3951-381D-CB254B9DA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33" name="Rectangle 13">
                <a:extLst>
                  <a:ext uri="{FF2B5EF4-FFF2-40B4-BE49-F238E27FC236}">
                    <a16:creationId xmlns:a16="http://schemas.microsoft.com/office/drawing/2014/main" id="{90FC43A0-B5A3-2469-19BD-625105E1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2785"/>
                <a:ext cx="909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weighted </a:t>
                </a:r>
              </a:p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sum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34" name="Rectangle 14">
                <a:extLst>
                  <a:ext uri="{FF2B5EF4-FFF2-40B4-BE49-F238E27FC236}">
                    <a16:creationId xmlns:a16="http://schemas.microsoft.com/office/drawing/2014/main" id="{5D18279F-FAFB-B323-6170-5B6A2046F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" y="2785"/>
                <a:ext cx="779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Input</a:t>
                </a:r>
              </a:p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vector </a:t>
                </a:r>
                <a:r>
                  <a:rPr lang="en-US" altLang="en-US" sz="2400" b="1" i="1">
                    <a:latin typeface="Times New Roman" panose="02020603050405020304" pitchFamily="18" charset="0"/>
                  </a:rPr>
                  <a:t>x</a:t>
                </a:r>
                <a:endParaRPr lang="en-US" altLang="en-US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35" name="Rectangle 15">
                <a:extLst>
                  <a:ext uri="{FF2B5EF4-FFF2-40B4-BE49-F238E27FC236}">
                    <a16:creationId xmlns:a16="http://schemas.microsoft.com/office/drawing/2014/main" id="{9A5A453E-CB18-B263-DB1B-81D27C2F7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027"/>
                <a:ext cx="802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output </a:t>
                </a:r>
                <a:r>
                  <a:rPr lang="en-US" altLang="en-US" sz="2400" b="1" i="1">
                    <a:latin typeface="Times New Roman" panose="02020603050405020304" pitchFamily="18" charset="0"/>
                  </a:rPr>
                  <a:t>y</a:t>
                </a:r>
                <a:endParaRPr lang="en-US" altLang="en-US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36" name="Rectangle 16">
                <a:extLst>
                  <a:ext uri="{FF2B5EF4-FFF2-40B4-BE49-F238E27FC236}">
                    <a16:creationId xmlns:a16="http://schemas.microsoft.com/office/drawing/2014/main" id="{EBB313A4-CB28-D67E-0BF6-6517F7025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4" y="2785"/>
                <a:ext cx="979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Activation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function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37" name="Oval 17">
                <a:extLst>
                  <a:ext uri="{FF2B5EF4-FFF2-40B4-BE49-F238E27FC236}">
                    <a16:creationId xmlns:a16="http://schemas.microsoft.com/office/drawing/2014/main" id="{36F4816A-C8AB-C3DF-F6E6-EDEDAAB84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38" name="Line 18">
                <a:extLst>
                  <a:ext uri="{FF2B5EF4-FFF2-40B4-BE49-F238E27FC236}">
                    <a16:creationId xmlns:a16="http://schemas.microsoft.com/office/drawing/2014/main" id="{48966BBF-E884-4AE9-DA09-728469739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39" name="Rectangle 19">
                <a:extLst>
                  <a:ext uri="{FF2B5EF4-FFF2-40B4-BE49-F238E27FC236}">
                    <a16:creationId xmlns:a16="http://schemas.microsoft.com/office/drawing/2014/main" id="{D5763E6B-867C-12FD-D090-F15A783A3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" y="2785"/>
                <a:ext cx="803" cy="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weight</a:t>
                </a:r>
              </a:p>
              <a:p>
                <a:pPr algn="ctr" eaLnBrk="0" hangingPunct="0"/>
                <a:r>
                  <a:rPr lang="en-US" altLang="en-US" sz="2400" b="1">
                    <a:latin typeface="Times New Roman" panose="02020603050405020304" pitchFamily="18" charset="0"/>
                  </a:rPr>
                  <a:t>vector </a:t>
                </a:r>
                <a:r>
                  <a:rPr lang="en-US" altLang="en-US" sz="2400" b="1" i="1">
                    <a:latin typeface="Times New Roman" panose="02020603050405020304" pitchFamily="18" charset="0"/>
                  </a:rPr>
                  <a:t>w</a:t>
                </a:r>
                <a:endParaRPr lang="en-US" altLang="en-US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40" name="Freeform 20">
                <a:extLst>
                  <a:ext uri="{FF2B5EF4-FFF2-40B4-BE49-F238E27FC236}">
                    <a16:creationId xmlns:a16="http://schemas.microsoft.com/office/drawing/2014/main" id="{B39AB09C-6DB9-70EB-5300-D2D8D5634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9941" name="Rectangle 21">
                <a:extLst>
                  <a:ext uri="{FF2B5EF4-FFF2-40B4-BE49-F238E27FC236}">
                    <a16:creationId xmlns:a16="http://schemas.microsoft.com/office/drawing/2014/main" id="{E6E834D3-8CFA-7865-C2CD-FE5A01686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667"/>
                <a:ext cx="324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3600">
                    <a:latin typeface="Symbol" panose="05050102010706020507" pitchFamily="18" charset="2"/>
                  </a:rPr>
                  <a:t>å</a:t>
                </a:r>
              </a:p>
            </p:txBody>
          </p:sp>
          <p:sp>
            <p:nvSpPr>
              <p:cNvPr id="209942" name="Line 22">
                <a:extLst>
                  <a:ext uri="{FF2B5EF4-FFF2-40B4-BE49-F238E27FC236}">
                    <a16:creationId xmlns:a16="http://schemas.microsoft.com/office/drawing/2014/main" id="{A1D3E5F5-084C-C6AB-DDB5-9E4012EA2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43" name="Rectangle 23">
                <a:extLst>
                  <a:ext uri="{FF2B5EF4-FFF2-40B4-BE49-F238E27FC236}">
                    <a16:creationId xmlns:a16="http://schemas.microsoft.com/office/drawing/2014/main" id="{D9EBB9E4-B200-1D84-1CA9-243D2E837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" y="1259"/>
                <a:ext cx="34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i="1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2400" i="1" baseline="-25000">
                    <a:latin typeface="Times New Roman" panose="02020603050405020304" pitchFamily="18" charset="0"/>
                  </a:rPr>
                  <a:t>0j</a:t>
                </a:r>
              </a:p>
            </p:txBody>
          </p:sp>
          <p:sp>
            <p:nvSpPr>
              <p:cNvPr id="209944" name="Line 24">
                <a:extLst>
                  <a:ext uri="{FF2B5EF4-FFF2-40B4-BE49-F238E27FC236}">
                    <a16:creationId xmlns:a16="http://schemas.microsoft.com/office/drawing/2014/main" id="{E808B2AD-DC05-1C54-78F8-076A5038F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45" name="Line 25">
                <a:extLst>
                  <a:ext uri="{FF2B5EF4-FFF2-40B4-BE49-F238E27FC236}">
                    <a16:creationId xmlns:a16="http://schemas.microsoft.com/office/drawing/2014/main" id="{266ECF87-951F-BA2F-C554-9F269ABAB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46" name="Rectangle 26">
                <a:extLst>
                  <a:ext uri="{FF2B5EF4-FFF2-40B4-BE49-F238E27FC236}">
                    <a16:creationId xmlns:a16="http://schemas.microsoft.com/office/drawing/2014/main" id="{5D676151-08E2-CAB0-B59E-A4920BE18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" y="1615"/>
                <a:ext cx="34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i="1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2400" i="1" baseline="-25000">
                    <a:latin typeface="Times New Roman" panose="02020603050405020304" pitchFamily="18" charset="0"/>
                  </a:rPr>
                  <a:t>1j</a:t>
                </a:r>
              </a:p>
            </p:txBody>
          </p:sp>
          <p:sp>
            <p:nvSpPr>
              <p:cNvPr id="209947" name="Line 27">
                <a:extLst>
                  <a:ext uri="{FF2B5EF4-FFF2-40B4-BE49-F238E27FC236}">
                    <a16:creationId xmlns:a16="http://schemas.microsoft.com/office/drawing/2014/main" id="{CA37946D-F7B2-AB1B-7125-DFB59DD1A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48" name="Line 28">
                <a:extLst>
                  <a:ext uri="{FF2B5EF4-FFF2-40B4-BE49-F238E27FC236}">
                    <a16:creationId xmlns:a16="http://schemas.microsoft.com/office/drawing/2014/main" id="{32CFDEFE-EBFA-E2C1-6F37-1924C4395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49" name="Rectangle 29">
                <a:extLst>
                  <a:ext uri="{FF2B5EF4-FFF2-40B4-BE49-F238E27FC236}">
                    <a16:creationId xmlns:a16="http://schemas.microsoft.com/office/drawing/2014/main" id="{43B6A513-C114-1F5B-9F79-8AAABBB39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" y="2199"/>
                <a:ext cx="34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i="1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2400" i="1" baseline="-25000">
                    <a:latin typeface="Times New Roman" panose="02020603050405020304" pitchFamily="18" charset="0"/>
                  </a:rPr>
                  <a:t>nj</a:t>
                </a:r>
              </a:p>
            </p:txBody>
          </p:sp>
          <p:sp>
            <p:nvSpPr>
              <p:cNvPr id="209950" name="Line 30">
                <a:extLst>
                  <a:ext uri="{FF2B5EF4-FFF2-40B4-BE49-F238E27FC236}">
                    <a16:creationId xmlns:a16="http://schemas.microsoft.com/office/drawing/2014/main" id="{E04F1DC0-AFC2-E3AD-2385-DDF9BF61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9951" name="Rectangle 31">
                <a:extLst>
                  <a:ext uri="{FF2B5EF4-FFF2-40B4-BE49-F238E27FC236}">
                    <a16:creationId xmlns:a16="http://schemas.microsoft.com/office/drawing/2014/main" id="{D52FE5A6-4194-754F-25CF-8B0D515C8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1231"/>
                <a:ext cx="26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9952" name="Rectangle 32">
                <a:extLst>
                  <a:ext uri="{FF2B5EF4-FFF2-40B4-BE49-F238E27FC236}">
                    <a16:creationId xmlns:a16="http://schemas.microsoft.com/office/drawing/2014/main" id="{C80A648D-5CB4-A9F6-D5DC-BE12C2299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" y="1605"/>
                <a:ext cx="26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9953" name="Rectangle 33">
                <a:extLst>
                  <a:ext uri="{FF2B5EF4-FFF2-40B4-BE49-F238E27FC236}">
                    <a16:creationId xmlns:a16="http://schemas.microsoft.com/office/drawing/2014/main" id="{8A725AFE-E18A-8D57-674A-45A7E499F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" y="2163"/>
                <a:ext cx="26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  <p:sp>
        <p:nvSpPr>
          <p:cNvPr id="209954" name="Text Box 34">
            <a:extLst>
              <a:ext uri="{FF2B5EF4-FFF2-40B4-BE49-F238E27FC236}">
                <a16:creationId xmlns:a16="http://schemas.microsoft.com/office/drawing/2014/main" id="{B18B91D4-31F3-7B8D-AE35-0A0F4F857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295400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Bias </a:t>
            </a:r>
            <a:r>
              <a:rPr lang="en-US" altLang="en-US" sz="2400">
                <a:latin typeface="Tahoma" panose="020B0604030504040204" pitchFamily="34" charset="0"/>
                <a:sym typeface="Symbol" panose="05050102010706020507" pitchFamily="18" charset="2"/>
              </a:rPr>
              <a:t>j</a:t>
            </a: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6B2C9387-1071-322B-BAF0-28EA956B2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Propagate the inputs forward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E837D292-F8AA-56B8-3A84-7B8B238A0D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78486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3200">
                <a:ea typeface="굴림" panose="020B0600000101010101" pitchFamily="34" charset="-127"/>
              </a:rPr>
              <a:t>For unit j in the input layer, its  output is equal to its input, that is</a:t>
            </a:r>
            <a:r>
              <a:rPr lang="en-US" altLang="ko-KR" sz="2700">
                <a:ea typeface="굴림" panose="020B0600000101010101" pitchFamily="34" charset="-127"/>
              </a:rPr>
              <a:t>,</a:t>
            </a:r>
          </a:p>
          <a:p>
            <a:pPr>
              <a:lnSpc>
                <a:spcPct val="90000"/>
              </a:lnSpc>
            </a:pPr>
            <a:endParaRPr lang="ko-KR" altLang="en-US" sz="2700">
              <a:ea typeface="굴림" panose="020B0600000101010101" pitchFamily="34" charset="-127"/>
            </a:endParaRPr>
          </a:p>
        </p:txBody>
      </p:sp>
      <p:graphicFrame>
        <p:nvGraphicFramePr>
          <p:cNvPr id="206852" name="Object 4">
            <a:extLst>
              <a:ext uri="{FF2B5EF4-FFF2-40B4-BE49-F238E27FC236}">
                <a16:creationId xmlns:a16="http://schemas.microsoft.com/office/drawing/2014/main" id="{C9209B60-5763-DDF3-82CB-F35B1404C32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1828800"/>
          <a:ext cx="11318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41200" progId="Equation.3">
                  <p:embed/>
                </p:oleObj>
              </mc:Choice>
              <mc:Fallback>
                <p:oleObj name="Equation" r:id="rId2" imgW="482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28800"/>
                        <a:ext cx="1131888" cy="514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3" name="Text Box 5">
            <a:extLst>
              <a:ext uri="{FF2B5EF4-FFF2-40B4-BE49-F238E27FC236}">
                <a16:creationId xmlns:a16="http://schemas.microsoft.com/office/drawing/2014/main" id="{64967DCF-2270-5249-6939-76576366A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8400"/>
            <a:ext cx="7924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for input unit j.</a:t>
            </a:r>
          </a:p>
          <a:p>
            <a:pPr>
              <a:buFontTx/>
              <a:buChar char="•"/>
            </a:pPr>
            <a:r>
              <a:rPr lang="en-US" altLang="en-US" sz="2400"/>
              <a:t> The net input  to each unit in the hidden and output layers is computed as follows.</a:t>
            </a:r>
          </a:p>
          <a:p>
            <a:pPr>
              <a:buFontTx/>
              <a:buChar char="•"/>
            </a:pPr>
            <a:r>
              <a:rPr lang="en-US" altLang="en-US" sz="2400"/>
              <a:t>Given a unit j in a hidden or output layer, the net input is</a:t>
            </a:r>
          </a:p>
        </p:txBody>
      </p:sp>
      <p:graphicFrame>
        <p:nvGraphicFramePr>
          <p:cNvPr id="206854" name="Object 6">
            <a:extLst>
              <a:ext uri="{FF2B5EF4-FFF2-40B4-BE49-F238E27FC236}">
                <a16:creationId xmlns:a16="http://schemas.microsoft.com/office/drawing/2014/main" id="{9AA33880-972F-2871-69E7-080AD8B37F3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895600" y="4191000"/>
          <a:ext cx="23399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571320" progId="Equation.3">
                  <p:embed/>
                </p:oleObj>
              </mc:Choice>
              <mc:Fallback>
                <p:oleObj name="Equation" r:id="rId4" imgW="20952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339975" cy="550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5" name="Text Box 7">
            <a:extLst>
              <a:ext uri="{FF2B5EF4-FFF2-40B4-BE49-F238E27FC236}">
                <a16:creationId xmlns:a16="http://schemas.microsoft.com/office/drawing/2014/main" id="{6C04D215-8E7A-8CD9-0212-A0E518902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798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where wij is the weight of the connection from unit i in the previous layer to unit j; Oi is the output of unit I from the previous layer; </a:t>
            </a:r>
          </a:p>
        </p:txBody>
      </p:sp>
      <p:graphicFrame>
        <p:nvGraphicFramePr>
          <p:cNvPr id="206856" name="Object 8">
            <a:extLst>
              <a:ext uri="{FF2B5EF4-FFF2-40B4-BE49-F238E27FC236}">
                <a16:creationId xmlns:a16="http://schemas.microsoft.com/office/drawing/2014/main" id="{D3030FCF-A0B8-821B-D465-348C94CA1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791200"/>
          <a:ext cx="3889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66400" progId="Equation.3">
                  <p:embed/>
                </p:oleObj>
              </mc:Choice>
              <mc:Fallback>
                <p:oleObj name="Equation" r:id="rId6" imgW="21564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91200"/>
                        <a:ext cx="388938" cy="630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7" name="Text Box 9">
            <a:extLst>
              <a:ext uri="{FF2B5EF4-FFF2-40B4-BE49-F238E27FC236}">
                <a16:creationId xmlns:a16="http://schemas.microsoft.com/office/drawing/2014/main" id="{389A15E5-1CE9-0085-B6ED-7E6816C6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943600"/>
            <a:ext cx="250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is the bias of the unit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8776BC61-685F-63B2-CAC1-7470D0D75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38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Propagate the inputs forward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7D1696C2-B752-0616-8188-D52042F061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458200" cy="32766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Each unit in the hidden and output layers takes its net input and then applies </a:t>
            </a:r>
            <a:r>
              <a:rPr lang="en-US" altLang="ko-KR" sz="2800">
                <a:solidFill>
                  <a:srgbClr val="862F14"/>
                </a:solidFill>
                <a:ea typeface="굴림" panose="020B0600000101010101" pitchFamily="34" charset="-127"/>
              </a:rPr>
              <a:t>an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34" charset="-127"/>
              </a:rPr>
              <a:t>activation function</a:t>
            </a:r>
            <a:r>
              <a:rPr lang="en-US" altLang="ko-KR" sz="2800">
                <a:ea typeface="굴림" panose="020B0600000101010101" pitchFamily="34" charset="-127"/>
              </a:rPr>
              <a:t>. The function symbolizes the activation of the neuron represented by the unit. It is also called 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34" charset="-127"/>
              </a:rPr>
              <a:t>a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34" charset="-127"/>
              </a:rPr>
              <a:t>logistic, </a:t>
            </a:r>
            <a:r>
              <a:rPr lang="en-US" altLang="ko-KR" sz="2800">
                <a:solidFill>
                  <a:srgbClr val="3399FF"/>
                </a:solidFill>
                <a:ea typeface="굴림" panose="020B0600000101010101" pitchFamily="34" charset="-127"/>
              </a:rPr>
              <a:t>sigmoid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34" charset="-127"/>
              </a:rPr>
              <a:t>, </a:t>
            </a:r>
            <a:r>
              <a:rPr lang="en-US" altLang="ko-KR" sz="2800">
                <a:ea typeface="굴림" panose="020B0600000101010101" pitchFamily="34" charset="-127"/>
              </a:rPr>
              <a:t>or </a:t>
            </a:r>
            <a:r>
              <a:rPr lang="en-US" altLang="ko-KR" sz="2800">
                <a:solidFill>
                  <a:srgbClr val="FF9966"/>
                </a:solidFill>
                <a:ea typeface="굴림" panose="020B0600000101010101" pitchFamily="34" charset="-127"/>
              </a:rPr>
              <a:t>squashing function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34" charset="-127"/>
              </a:rPr>
              <a:t>.</a:t>
            </a:r>
          </a:p>
          <a:p>
            <a:r>
              <a:rPr lang="en-US" altLang="ko-KR" sz="3200">
                <a:ea typeface="굴림" panose="020B0600000101010101" pitchFamily="34" charset="-127"/>
              </a:rPr>
              <a:t>Given a net input Ij to unit j,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3200">
                <a:ea typeface="굴림" panose="020B0600000101010101" pitchFamily="34" charset="-127"/>
              </a:rPr>
              <a:t>                            Oj = f(Ij),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3200">
                <a:ea typeface="굴림" panose="020B0600000101010101" pitchFamily="34" charset="-127"/>
              </a:rPr>
              <a:t> the output of  unit j, is computed as</a:t>
            </a:r>
          </a:p>
        </p:txBody>
      </p:sp>
      <p:graphicFrame>
        <p:nvGraphicFramePr>
          <p:cNvPr id="207876" name="Object 4">
            <a:extLst>
              <a:ext uri="{FF2B5EF4-FFF2-40B4-BE49-F238E27FC236}">
                <a16:creationId xmlns:a16="http://schemas.microsoft.com/office/drawing/2014/main" id="{E25D7B70-EB9A-34C7-1925-B30FCB0C00B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010400" y="5257800"/>
          <a:ext cx="158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06080" progId="Equation.3">
                  <p:embed/>
                </p:oleObj>
              </mc:Choice>
              <mc:Fallback>
                <p:oleObj name="Equation" r:id="rId2" imgW="799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257800"/>
                        <a:ext cx="1584325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974642A-2563-E756-D73B-4CB16AD7E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Basics of Neural Network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0BE617B-7FDD-E9BE-F699-A84C8E40D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3399FF"/>
                </a:solidFill>
                <a:ea typeface="굴림" panose="020B0600000101010101" pitchFamily="34" charset="-127"/>
              </a:rPr>
              <a:t>What is a Neural Network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34" charset="-127"/>
              </a:rPr>
              <a:t>Neural Network Classifier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3399FF"/>
                </a:solidFill>
                <a:ea typeface="굴림" panose="020B0600000101010101" pitchFamily="34" charset="-127"/>
              </a:rPr>
              <a:t>Data Normalization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34" charset="-127"/>
              </a:rPr>
              <a:t>Neuron and bias of a neuron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3399FF"/>
                </a:solidFill>
                <a:ea typeface="굴림" panose="020B0600000101010101" pitchFamily="34" charset="-127"/>
              </a:rPr>
              <a:t>Single Layer Feed Forward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34" charset="-127"/>
              </a:rPr>
              <a:t>Limitation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3399FF"/>
                </a:solidFill>
                <a:ea typeface="굴림" panose="020B0600000101010101" pitchFamily="34" charset="-127"/>
              </a:rPr>
              <a:t>Multi Layer Feed Forward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34" charset="-127"/>
              </a:rPr>
              <a:t>Back propagation</a:t>
            </a:r>
          </a:p>
          <a:p>
            <a:pPr>
              <a:lnSpc>
                <a:spcPct val="90000"/>
              </a:lnSpc>
            </a:pPr>
            <a:endParaRPr lang="ko-KR" altLang="en-US" sz="2800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900D05FC-4273-777F-EC23-28F44BB47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       Back propagate the error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7E766760-1C77-77A5-D996-9AC919D173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8200"/>
            <a:ext cx="7848600" cy="1752600"/>
          </a:xfrm>
        </p:spPr>
        <p:txBody>
          <a:bodyPr/>
          <a:lstStyle/>
          <a:p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When reaching the Output layer,  the error is computed and propagated backwards.</a:t>
            </a:r>
          </a:p>
          <a:p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For  a unit k in the output layer the error is computed by a formula:</a:t>
            </a:r>
          </a:p>
        </p:txBody>
      </p:sp>
      <p:graphicFrame>
        <p:nvGraphicFramePr>
          <p:cNvPr id="203780" name="Object 4">
            <a:extLst>
              <a:ext uri="{FF2B5EF4-FFF2-40B4-BE49-F238E27FC236}">
                <a16:creationId xmlns:a16="http://schemas.microsoft.com/office/drawing/2014/main" id="{617808C2-CDF8-4744-A5C7-770E37B0630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314575" y="2667000"/>
          <a:ext cx="436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28600" progId="Equation.3">
                  <p:embed/>
                </p:oleObj>
              </mc:Choice>
              <mc:Fallback>
                <p:oleObj name="Equation" r:id="rId2" imgW="1638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67000"/>
                        <a:ext cx="43688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Text Box 5">
            <a:extLst>
              <a:ext uri="{FF2B5EF4-FFF2-40B4-BE49-F238E27FC236}">
                <a16:creationId xmlns:a16="http://schemas.microsoft.com/office/drawing/2014/main" id="{2E5004F3-B244-3A68-A212-C856E11A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8010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 sz="2000">
              <a:ea typeface="굴림" panose="020B0600000101010101" pitchFamily="34" charset="-127"/>
            </a:endParaRPr>
          </a:p>
          <a:p>
            <a:pPr>
              <a:buFontTx/>
              <a:buChar char="•"/>
            </a:pPr>
            <a:r>
              <a:rPr lang="ko-KR" altLang="en-US" sz="2000">
                <a:ea typeface="굴림" panose="020B0600000101010101" pitchFamily="34" charset="-127"/>
              </a:rPr>
              <a:t> </a:t>
            </a:r>
          </a:p>
          <a:p>
            <a:pPr>
              <a:buFontTx/>
              <a:buChar char="•"/>
            </a:pPr>
            <a:endParaRPr lang="ko-KR" altLang="en-US" sz="2000">
              <a:ea typeface="굴림" panose="020B0600000101010101" pitchFamily="34" charset="-127"/>
            </a:endParaRPr>
          </a:p>
        </p:txBody>
      </p:sp>
      <p:sp>
        <p:nvSpPr>
          <p:cNvPr id="203783" name="Text Box 7">
            <a:extLst>
              <a:ext uri="{FF2B5EF4-FFF2-40B4-BE49-F238E27FC236}">
                <a16:creationId xmlns:a16="http://schemas.microsoft.com/office/drawing/2014/main" id="{64A3802B-5A0F-A577-15FF-05A64175C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ea typeface="굴림" panose="020B0600000101010101" pitchFamily="34" charset="-127"/>
              </a:rPr>
              <a:t>Where  O k – actual output of unit k ( computed by activation function.   </a:t>
            </a:r>
          </a:p>
        </p:txBody>
      </p:sp>
      <p:sp>
        <p:nvSpPr>
          <p:cNvPr id="203787" name="Text Box 11">
            <a:extLst>
              <a:ext uri="{FF2B5EF4-FFF2-40B4-BE49-F238E27FC236}">
                <a16:creationId xmlns:a16="http://schemas.microsoft.com/office/drawing/2014/main" id="{F6BD4B67-B83F-11FF-159D-831C534F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ea typeface="굴림" panose="020B0600000101010101" pitchFamily="34" charset="-127"/>
              </a:rPr>
              <a:t>Tk – True output based of known class label; classification of training sample</a:t>
            </a:r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C2A0B2A2-4A87-5F8B-18CE-A4A9EB04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ea typeface="굴림" panose="020B0600000101010101" pitchFamily="34" charset="-127"/>
              </a:rPr>
              <a:t>Ok(1-Ok) – is a Derivative ( rate of change ) of activation function. </a:t>
            </a:r>
          </a:p>
        </p:txBody>
      </p:sp>
      <p:graphicFrame>
        <p:nvGraphicFramePr>
          <p:cNvPr id="203789" name="Object 13">
            <a:extLst>
              <a:ext uri="{FF2B5EF4-FFF2-40B4-BE49-F238E27FC236}">
                <a16:creationId xmlns:a16="http://schemas.microsoft.com/office/drawing/2014/main" id="{6E552D3A-B5AF-DAD0-C568-1D683A899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3897313"/>
          <a:ext cx="16081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393480" progId="Equation.3">
                  <p:embed/>
                </p:oleObj>
              </mc:Choice>
              <mc:Fallback>
                <p:oleObj name="Equation" r:id="rId4" imgW="8125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897313"/>
                        <a:ext cx="1608137" cy="663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B6FA433-2DEF-5C2E-63A5-934ED3533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       Back propagate the error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52F7508-309B-4599-5FCA-E2B07D7908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8200"/>
            <a:ext cx="7848600" cy="1752600"/>
          </a:xfrm>
        </p:spPr>
        <p:txBody>
          <a:bodyPr/>
          <a:lstStyle/>
          <a:p>
            <a:r>
              <a:rPr lang="en-US" altLang="ko-KR" sz="2700">
                <a:solidFill>
                  <a:schemeClr val="folHlink"/>
                </a:solidFill>
                <a:ea typeface="굴림" panose="020B0600000101010101" pitchFamily="34" charset="-127"/>
              </a:rPr>
              <a:t>The error is propagated backwards by updating weights and biases to reflect the error of the network classification .</a:t>
            </a:r>
          </a:p>
          <a:p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For  a unit j in the hidden layer the error is computed by a formula: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B5C83EBF-EFBC-AAE5-C5C8-469A9FCD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8010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 sz="2000">
              <a:ea typeface="굴림" panose="020B0600000101010101" pitchFamily="34" charset="-127"/>
            </a:endParaRPr>
          </a:p>
          <a:p>
            <a:pPr>
              <a:buFontTx/>
              <a:buChar char="•"/>
            </a:pPr>
            <a:r>
              <a:rPr lang="ko-KR" altLang="en-US" sz="2000">
                <a:ea typeface="굴림" panose="020B0600000101010101" pitchFamily="34" charset="-127"/>
              </a:rPr>
              <a:t> </a:t>
            </a:r>
          </a:p>
          <a:p>
            <a:pPr>
              <a:buFontTx/>
              <a:buChar char="•"/>
            </a:pPr>
            <a:endParaRPr lang="ko-KR" altLang="en-US" sz="2000">
              <a:ea typeface="굴림" panose="020B0600000101010101" pitchFamily="34" charset="-127"/>
            </a:endParaRPr>
          </a:p>
        </p:txBody>
      </p:sp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0417F693-74EC-1573-C5FE-FE27A4758E88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286000" y="3200400"/>
          <a:ext cx="403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571320" progId="Equation.3">
                  <p:embed/>
                </p:oleObj>
              </mc:Choice>
              <mc:Fallback>
                <p:oleObj name="Equation" r:id="rId2" imgW="339084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40386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>
            <a:extLst>
              <a:ext uri="{FF2B5EF4-FFF2-40B4-BE49-F238E27FC236}">
                <a16:creationId xmlns:a16="http://schemas.microsoft.com/office/drawing/2014/main" id="{7212714B-6C81-7AE2-84BF-52A0A4071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8247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where wjk is the weight of the connection from unit j to unit k in the next higher layer, and Errk is the error of unit k.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EC837ED-D3BE-BFEC-12F7-07B252563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     Update weights and biases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334F7E3-3136-811C-6084-CF51B1FA9A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01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Weights</a:t>
            </a:r>
            <a:r>
              <a:rPr lang="en-US" altLang="ko-KR" sz="2700">
                <a:ea typeface="굴림" panose="020B0600000101010101" pitchFamily="34" charset="-127"/>
              </a:rPr>
              <a:t> are updated by the following equations, where l is a constant between 0.0 and 1.0 reflecting </a:t>
            </a:r>
            <a:r>
              <a:rPr lang="en-US" altLang="ko-KR" sz="2700">
                <a:solidFill>
                  <a:schemeClr val="folHlink"/>
                </a:solidFill>
                <a:ea typeface="굴림" panose="020B0600000101010101" pitchFamily="34" charset="-127"/>
              </a:rPr>
              <a:t>the learning rate, this learning rate is </a:t>
            </a:r>
            <a:r>
              <a:rPr lang="en-US" altLang="ko-KR" sz="2700">
                <a:solidFill>
                  <a:srgbClr val="FF3300"/>
                </a:solidFill>
                <a:ea typeface="굴림" panose="020B0600000101010101" pitchFamily="34" charset="-127"/>
              </a:rPr>
              <a:t>fixed for implementation</a:t>
            </a:r>
            <a:r>
              <a:rPr lang="en-US" altLang="ko-KR" sz="2700">
                <a:solidFill>
                  <a:schemeClr val="folHlink"/>
                </a:solidFill>
                <a:ea typeface="굴림" panose="020B0600000101010101" pitchFamily="34" charset="-127"/>
              </a:rPr>
              <a:t>.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F63E9C1E-5ED6-D9C3-759F-ED6FE440F107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181600" y="2590800"/>
          <a:ext cx="2895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41200" progId="Equation.3">
                  <p:embed/>
                </p:oleObj>
              </mc:Choice>
              <mc:Fallback>
                <p:oleObj name="Equation" r:id="rId2" imgW="1002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2895600" cy="515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04F6B3BF-DE84-58A6-5526-E7869A54DF54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181600" y="3352800"/>
          <a:ext cx="2895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3">
                  <p:embed/>
                </p:oleObj>
              </mc:Choice>
              <mc:Fallback>
                <p:oleObj name="Equation" r:id="rId4" imgW="914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2895600" cy="525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>
            <a:extLst>
              <a:ext uri="{FF2B5EF4-FFF2-40B4-BE49-F238E27FC236}">
                <a16:creationId xmlns:a16="http://schemas.microsoft.com/office/drawing/2014/main" id="{3FD44C41-8C8B-66D2-6D15-8D7D8A6D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ko-KR" altLang="en-US" sz="2000">
                <a:solidFill>
                  <a:schemeClr val="accent2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000">
                <a:solidFill>
                  <a:schemeClr val="folHlink"/>
                </a:solidFill>
                <a:ea typeface="굴림" panose="020B0600000101010101" pitchFamily="34" charset="-127"/>
              </a:rPr>
              <a:t>Biases</a:t>
            </a:r>
            <a:r>
              <a:rPr lang="en-US" altLang="ko-KR" sz="2000">
                <a:ea typeface="굴림" panose="020B0600000101010101" pitchFamily="34" charset="-127"/>
              </a:rPr>
              <a:t> are updated by the following equations</a:t>
            </a: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D90BDD87-7B38-0DDC-E3C2-AF46A87EC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56260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241200" progId="Equation.3">
                  <p:embed/>
                </p:oleObj>
              </mc:Choice>
              <mc:Fallback>
                <p:oleObj name="Equation" r:id="rId6" imgW="8380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26670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8428B249-DB42-C1A1-9583-51634BADC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9530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241200" progId="Equation.3">
                  <p:embed/>
                </p:oleObj>
              </mc:Choice>
              <mc:Fallback>
                <p:oleObj name="Equation" r:id="rId8" imgW="8506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28194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12464AD-99AA-BEB8-A57B-00A3F4327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   Update weights and biases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25B10ED-28D4-180E-19AE-29D833F44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5638800"/>
          </a:xfrm>
        </p:spPr>
        <p:txBody>
          <a:bodyPr/>
          <a:lstStyle/>
          <a:p>
            <a:r>
              <a:rPr lang="en-US" altLang="ko-KR" sz="2400">
                <a:ea typeface="굴림" panose="020B0600000101010101" pitchFamily="34" charset="-127"/>
              </a:rPr>
              <a:t>We are updating weights and biases after the presentation of each sample.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This is called case updating.</a:t>
            </a:r>
          </a:p>
          <a:p>
            <a:endParaRPr lang="en-US" altLang="ko-KR" sz="240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r>
              <a:rPr lang="en-US" altLang="ko-KR" sz="2000">
                <a:solidFill>
                  <a:srgbClr val="FF0000"/>
                </a:solidFill>
                <a:ea typeface="굴림" panose="020B0600000101010101" pitchFamily="34" charset="-127"/>
              </a:rPr>
              <a:t>Epoch --- </a:t>
            </a:r>
            <a:r>
              <a:rPr lang="en-US" altLang="ko-KR" sz="2000">
                <a:ea typeface="굴림" panose="020B0600000101010101" pitchFamily="34" charset="-127"/>
              </a:rPr>
              <a:t>One iteration through the training set is called </a:t>
            </a:r>
            <a:r>
              <a:rPr lang="en-US" altLang="ko-KR" sz="2000">
                <a:solidFill>
                  <a:schemeClr val="folHlink"/>
                </a:solidFill>
                <a:ea typeface="굴림" panose="020B0600000101010101" pitchFamily="34" charset="-127"/>
              </a:rPr>
              <a:t>an epoch.</a:t>
            </a:r>
          </a:p>
          <a:p>
            <a:endParaRPr lang="en-US" altLang="ko-KR" sz="2700" b="1">
              <a:solidFill>
                <a:schemeClr val="folHlink"/>
              </a:solidFill>
              <a:ea typeface="굴림" panose="020B0600000101010101" pitchFamily="34" charset="-127"/>
            </a:endParaRPr>
          </a:p>
          <a:p>
            <a:r>
              <a:rPr lang="en-US" altLang="ko-KR" sz="2700" b="1">
                <a:solidFill>
                  <a:schemeClr val="folHlink"/>
                </a:solidFill>
                <a:ea typeface="굴림" panose="020B0600000101010101" pitchFamily="34" charset="-127"/>
              </a:rPr>
              <a:t>Epoch updating ------------</a:t>
            </a:r>
          </a:p>
          <a:p>
            <a:r>
              <a:rPr lang="en-US" altLang="ko-KR" sz="2000" b="1">
                <a:solidFill>
                  <a:srgbClr val="FF3300"/>
                </a:solidFill>
                <a:ea typeface="굴림" panose="020B0600000101010101" pitchFamily="34" charset="-127"/>
              </a:rPr>
              <a:t>Alternatively, the weight and bias increments could be accumulated in variables and the weights and biases updated after all of the samples of the training set have been presented. </a:t>
            </a:r>
          </a:p>
          <a:p>
            <a:endParaRPr lang="en-US" altLang="ko-KR" sz="2000" b="1">
              <a:solidFill>
                <a:schemeClr val="folHlink"/>
              </a:solidFill>
              <a:ea typeface="굴림" panose="020B0600000101010101" pitchFamily="34" charset="-127"/>
            </a:endParaRPr>
          </a:p>
          <a:p>
            <a:r>
              <a:rPr lang="en-US" altLang="ko-KR" sz="2000" b="1">
                <a:solidFill>
                  <a:schemeClr val="folHlink"/>
                </a:solidFill>
                <a:ea typeface="굴림" panose="020B0600000101010101" pitchFamily="34" charset="-127"/>
              </a:rPr>
              <a:t>Case updating is more accurate</a:t>
            </a:r>
          </a:p>
          <a:p>
            <a:endParaRPr lang="en-US" altLang="ko-KR" sz="2000">
              <a:solidFill>
                <a:srgbClr val="FF3300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B5D256E-C654-D33B-CFA7-2FCED6367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Terminating Conditions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4D87262-1852-E113-3A74-BF3A7C2C8A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6313" y="1905000"/>
            <a:ext cx="3563937" cy="407988"/>
          </a:xfrm>
        </p:spPr>
        <p:txBody>
          <a:bodyPr/>
          <a:lstStyle/>
          <a:p>
            <a:r>
              <a:rPr lang="en-US" altLang="ko-KR" sz="3200">
                <a:solidFill>
                  <a:srgbClr val="FF3300"/>
                </a:solidFill>
                <a:ea typeface="굴림" panose="020B0600000101010101" pitchFamily="34" charset="-127"/>
              </a:rPr>
              <a:t>Training stops</a:t>
            </a:r>
            <a:endParaRPr lang="en-US" altLang="ko-KR" sz="27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endParaRPr lang="ko-KR" altLang="en-US" sz="2700">
              <a:solidFill>
                <a:srgbClr val="FF3300"/>
              </a:solidFill>
              <a:ea typeface="굴림" panose="020B0600000101010101" pitchFamily="34" charset="-127"/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ECAEA184-9817-0DB7-DC62-03380647C3B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600200" y="2667000"/>
          <a:ext cx="604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241200" progId="Equation.3">
                  <p:embed/>
                </p:oleObj>
              </mc:Choice>
              <mc:Fallback>
                <p:oleObj name="Equation" r:id="rId2" imgW="291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604838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>
            <a:extLst>
              <a:ext uri="{FF2B5EF4-FFF2-40B4-BE49-F238E27FC236}">
                <a16:creationId xmlns:a16="http://schemas.microsoft.com/office/drawing/2014/main" id="{4A43004E-79B8-9582-B0A1-2FD4C615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>
                <a:ea typeface="굴림" panose="020B0600000101010101" pitchFamily="34" charset="-127"/>
              </a:rPr>
              <a:t> </a:t>
            </a:r>
            <a:r>
              <a:rPr lang="en-US" altLang="ko-KR" sz="2400">
                <a:ea typeface="굴림" panose="020B0600000101010101" pitchFamily="34" charset="-127"/>
              </a:rPr>
              <a:t>All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5377CDDD-292E-EFF1-B62E-68303A47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 sz="2400">
              <a:ea typeface="굴림" panose="020B0600000101010101" pitchFamily="34" charset="-127"/>
            </a:endParaRP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836DA41F-25E2-F1D7-6349-AA47A950E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908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>
                <a:ea typeface="굴림" panose="020B0600000101010101" pitchFamily="34" charset="-127"/>
              </a:rPr>
              <a:t>in the previous epoch are below some threshold, or</a:t>
            </a: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524C819C-E9E2-FF70-A645-625B999AF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8229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2400">
                <a:ea typeface="굴림" panose="020B0600000101010101" pitchFamily="34" charset="-127"/>
              </a:rPr>
              <a:t>The  percentage of samples misclassified in the previous epoch is below some threshold, or</a:t>
            </a:r>
          </a:p>
          <a:p>
            <a:pPr>
              <a:buFontTx/>
              <a:buChar char="•"/>
            </a:pPr>
            <a:endParaRPr lang="en-US" altLang="ko-KR" sz="2400">
              <a:ea typeface="굴림" panose="020B0600000101010101" pitchFamily="34" charset="-127"/>
            </a:endParaRPr>
          </a:p>
          <a:p>
            <a:pPr>
              <a:buFontTx/>
              <a:buChar char="•"/>
            </a:pPr>
            <a:r>
              <a:rPr lang="en-US" altLang="ko-KR" sz="2400">
                <a:ea typeface="굴림" panose="020B0600000101010101" pitchFamily="34" charset="-127"/>
              </a:rPr>
              <a:t> a pre specified number of epochs has expired.</a:t>
            </a:r>
          </a:p>
          <a:p>
            <a:pPr>
              <a:buFontTx/>
              <a:buChar char="•"/>
            </a:pPr>
            <a:endParaRPr lang="en-US" altLang="ko-KR" sz="2400">
              <a:ea typeface="굴림" panose="020B0600000101010101" pitchFamily="34" charset="-127"/>
            </a:endParaRPr>
          </a:p>
          <a:p>
            <a:pPr>
              <a:buFontTx/>
              <a:buChar char="•"/>
            </a:pPr>
            <a:r>
              <a:rPr lang="en-US" altLang="ko-KR" sz="2400">
                <a:ea typeface="굴림" panose="020B0600000101010101" pitchFamily="34" charset="-127"/>
              </a:rPr>
              <a:t> In practice, </a:t>
            </a:r>
            <a:r>
              <a:rPr lang="en-US" altLang="ko-KR" sz="2400">
                <a:solidFill>
                  <a:schemeClr val="folHlink"/>
                </a:solidFill>
                <a:ea typeface="굴림" panose="020B0600000101010101" pitchFamily="34" charset="-127"/>
              </a:rPr>
              <a:t>several hundreds of thousands of epochs</a:t>
            </a:r>
            <a:r>
              <a:rPr lang="en-US" altLang="ko-KR" sz="2400">
                <a:ea typeface="굴림" panose="020B0600000101010101" pitchFamily="34" charset="-127"/>
              </a:rPr>
              <a:t> may be required before the weights will converge.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id="{69DDE3A8-5062-CC98-6E0C-DF9FEAE51EE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39939" name="Oval 3">
              <a:extLst>
                <a:ext uri="{FF2B5EF4-FFF2-40B4-BE49-F238E27FC236}">
                  <a16:creationId xmlns:a16="http://schemas.microsoft.com/office/drawing/2014/main" id="{6A982CF2-4DAE-315B-32EB-7B0217E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0" name="Oval 4">
              <a:extLst>
                <a:ext uri="{FF2B5EF4-FFF2-40B4-BE49-F238E27FC236}">
                  <a16:creationId xmlns:a16="http://schemas.microsoft.com/office/drawing/2014/main" id="{F5FDAC69-B1A5-B218-0B62-4F0EF7B66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1" name="Oval 5">
              <a:extLst>
                <a:ext uri="{FF2B5EF4-FFF2-40B4-BE49-F238E27FC236}">
                  <a16:creationId xmlns:a16="http://schemas.microsoft.com/office/drawing/2014/main" id="{14867C39-057F-2BB4-AD74-E0E553A7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2" name="Oval 6">
              <a:extLst>
                <a:ext uri="{FF2B5EF4-FFF2-40B4-BE49-F238E27FC236}">
                  <a16:creationId xmlns:a16="http://schemas.microsoft.com/office/drawing/2014/main" id="{9F24888F-3D27-CEC8-0770-BF436AAC4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3" name="Oval 7">
              <a:extLst>
                <a:ext uri="{FF2B5EF4-FFF2-40B4-BE49-F238E27FC236}">
                  <a16:creationId xmlns:a16="http://schemas.microsoft.com/office/drawing/2014/main" id="{C0F7E03B-D229-8D2D-4D8E-615BF69A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4" name="Oval 8">
              <a:extLst>
                <a:ext uri="{FF2B5EF4-FFF2-40B4-BE49-F238E27FC236}">
                  <a16:creationId xmlns:a16="http://schemas.microsoft.com/office/drawing/2014/main" id="{4AA0D7AC-AFFC-E2C8-BAC4-BA158092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5" name="Oval 9">
              <a:extLst>
                <a:ext uri="{FF2B5EF4-FFF2-40B4-BE49-F238E27FC236}">
                  <a16:creationId xmlns:a16="http://schemas.microsoft.com/office/drawing/2014/main" id="{1E621339-B124-86A1-9234-BEE969F33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6" name="Oval 10">
              <a:extLst>
                <a:ext uri="{FF2B5EF4-FFF2-40B4-BE49-F238E27FC236}">
                  <a16:creationId xmlns:a16="http://schemas.microsoft.com/office/drawing/2014/main" id="{27950B0E-1693-6765-02B1-1FA2A524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7" name="Line 11">
              <a:extLst>
                <a:ext uri="{FF2B5EF4-FFF2-40B4-BE49-F238E27FC236}">
                  <a16:creationId xmlns:a16="http://schemas.microsoft.com/office/drawing/2014/main" id="{DADCDF1F-6B69-3795-665F-2A792D4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8" name="Line 12">
              <a:extLst>
                <a:ext uri="{FF2B5EF4-FFF2-40B4-BE49-F238E27FC236}">
                  <a16:creationId xmlns:a16="http://schemas.microsoft.com/office/drawing/2014/main" id="{EA78F6C9-F438-5112-3566-861EE360C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9" name="Line 13">
              <a:extLst>
                <a:ext uri="{FF2B5EF4-FFF2-40B4-BE49-F238E27FC236}">
                  <a16:creationId xmlns:a16="http://schemas.microsoft.com/office/drawing/2014/main" id="{89D55C80-82E7-6A73-E456-59DF35562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0" name="Line 14">
              <a:extLst>
                <a:ext uri="{FF2B5EF4-FFF2-40B4-BE49-F238E27FC236}">
                  <a16:creationId xmlns:a16="http://schemas.microsoft.com/office/drawing/2014/main" id="{25257E34-1791-DBD2-14CC-92C7357D2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1" name="Line 15">
              <a:extLst>
                <a:ext uri="{FF2B5EF4-FFF2-40B4-BE49-F238E27FC236}">
                  <a16:creationId xmlns:a16="http://schemas.microsoft.com/office/drawing/2014/main" id="{9886192D-1302-3165-1BC2-CEB1C86D7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2" name="Line 16">
              <a:extLst>
                <a:ext uri="{FF2B5EF4-FFF2-40B4-BE49-F238E27FC236}">
                  <a16:creationId xmlns:a16="http://schemas.microsoft.com/office/drawing/2014/main" id="{6AE31169-8F77-270D-E3F3-835A9474F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3" name="Line 17">
              <a:extLst>
                <a:ext uri="{FF2B5EF4-FFF2-40B4-BE49-F238E27FC236}">
                  <a16:creationId xmlns:a16="http://schemas.microsoft.com/office/drawing/2014/main" id="{91437CFC-FFDC-B6FD-C2E7-DC9C40984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4" name="Line 18">
              <a:extLst>
                <a:ext uri="{FF2B5EF4-FFF2-40B4-BE49-F238E27FC236}">
                  <a16:creationId xmlns:a16="http://schemas.microsoft.com/office/drawing/2014/main" id="{7D7B268B-489C-7A84-AB20-9141EC175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5" name="Line 19">
              <a:extLst>
                <a:ext uri="{FF2B5EF4-FFF2-40B4-BE49-F238E27FC236}">
                  <a16:creationId xmlns:a16="http://schemas.microsoft.com/office/drawing/2014/main" id="{B7DF2F6E-C08F-6326-2089-056B13A37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6" name="Line 20">
              <a:extLst>
                <a:ext uri="{FF2B5EF4-FFF2-40B4-BE49-F238E27FC236}">
                  <a16:creationId xmlns:a16="http://schemas.microsoft.com/office/drawing/2014/main" id="{D2FD2685-FB55-AA3B-ED63-12A672D0E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7" name="Line 21">
              <a:extLst>
                <a:ext uri="{FF2B5EF4-FFF2-40B4-BE49-F238E27FC236}">
                  <a16:creationId xmlns:a16="http://schemas.microsoft.com/office/drawing/2014/main" id="{757D87E4-81F1-D2E1-5009-39A396EA2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8" name="Line 22">
              <a:extLst>
                <a:ext uri="{FF2B5EF4-FFF2-40B4-BE49-F238E27FC236}">
                  <a16:creationId xmlns:a16="http://schemas.microsoft.com/office/drawing/2014/main" id="{D6AA57C9-0911-4390-F9D4-AF79D6D63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9" name="Line 23">
              <a:extLst>
                <a:ext uri="{FF2B5EF4-FFF2-40B4-BE49-F238E27FC236}">
                  <a16:creationId xmlns:a16="http://schemas.microsoft.com/office/drawing/2014/main" id="{577A8619-C634-DFA2-1E13-5A5DD6B75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0" name="Line 24">
              <a:extLst>
                <a:ext uri="{FF2B5EF4-FFF2-40B4-BE49-F238E27FC236}">
                  <a16:creationId xmlns:a16="http://schemas.microsoft.com/office/drawing/2014/main" id="{02004E6A-B5E1-0B89-6445-AF7739490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1" name="Line 25">
              <a:extLst>
                <a:ext uri="{FF2B5EF4-FFF2-40B4-BE49-F238E27FC236}">
                  <a16:creationId xmlns:a16="http://schemas.microsoft.com/office/drawing/2014/main" id="{6961E47A-739C-C183-947A-3784A014C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2" name="Line 26">
              <a:extLst>
                <a:ext uri="{FF2B5EF4-FFF2-40B4-BE49-F238E27FC236}">
                  <a16:creationId xmlns:a16="http://schemas.microsoft.com/office/drawing/2014/main" id="{2904698A-F815-DD08-E940-32757C0E9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3" name="Line 27">
              <a:extLst>
                <a:ext uri="{FF2B5EF4-FFF2-40B4-BE49-F238E27FC236}">
                  <a16:creationId xmlns:a16="http://schemas.microsoft.com/office/drawing/2014/main" id="{33D775D5-3D28-3964-D415-452B039A1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4" name="Line 28">
              <a:extLst>
                <a:ext uri="{FF2B5EF4-FFF2-40B4-BE49-F238E27FC236}">
                  <a16:creationId xmlns:a16="http://schemas.microsoft.com/office/drawing/2014/main" id="{916B615C-84EF-E7F4-069D-5199101E8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5" name="Line 29">
              <a:extLst>
                <a:ext uri="{FF2B5EF4-FFF2-40B4-BE49-F238E27FC236}">
                  <a16:creationId xmlns:a16="http://schemas.microsoft.com/office/drawing/2014/main" id="{472A94A9-C6D9-EAFB-F464-E6915E2E2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6" name="Line 30">
              <a:extLst>
                <a:ext uri="{FF2B5EF4-FFF2-40B4-BE49-F238E27FC236}">
                  <a16:creationId xmlns:a16="http://schemas.microsoft.com/office/drawing/2014/main" id="{2053E503-1B34-E34C-779F-41ACC3F4C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967" name="Rectangle 31">
            <a:extLst>
              <a:ext uri="{FF2B5EF4-FFF2-40B4-BE49-F238E27FC236}">
                <a16:creationId xmlns:a16="http://schemas.microsoft.com/office/drawing/2014/main" id="{3648F92A-509F-65D0-8A18-0E785DF33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Output nodes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39968" name="Rectangle 32">
            <a:extLst>
              <a:ext uri="{FF2B5EF4-FFF2-40B4-BE49-F238E27FC236}">
                <a16:creationId xmlns:a16="http://schemas.microsoft.com/office/drawing/2014/main" id="{48934BA4-2AF0-E6F9-9FDA-EBCBBA51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57800"/>
            <a:ext cx="173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Input nodes</a:t>
            </a:r>
          </a:p>
        </p:txBody>
      </p:sp>
      <p:sp>
        <p:nvSpPr>
          <p:cNvPr id="39969" name="Rectangle 33">
            <a:extLst>
              <a:ext uri="{FF2B5EF4-FFF2-40B4-BE49-F238E27FC236}">
                <a16:creationId xmlns:a16="http://schemas.microsoft.com/office/drawing/2014/main" id="{858E8C10-4E0C-7751-CC2F-A6B8A9CD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197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Hidden nodes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39970" name="Rectangle 34">
            <a:extLst>
              <a:ext uri="{FF2B5EF4-FFF2-40B4-BE49-F238E27FC236}">
                <a16:creationId xmlns:a16="http://schemas.microsoft.com/office/drawing/2014/main" id="{C30414CC-21F3-CDCA-E265-0B2E1FB8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Output vector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39971" name="Rectangle 35">
            <a:extLst>
              <a:ext uri="{FF2B5EF4-FFF2-40B4-BE49-F238E27FC236}">
                <a16:creationId xmlns:a16="http://schemas.microsoft.com/office/drawing/2014/main" id="{FA59BB64-0C18-84EA-2C35-0B924536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943600"/>
            <a:ext cx="218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Input vector: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34" charset="-127"/>
              </a:rPr>
              <a:t>x</a:t>
            </a:r>
            <a:r>
              <a:rPr lang="en-US" altLang="ko-KR" sz="2400" b="1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</a:t>
            </a:r>
          </a:p>
        </p:txBody>
      </p:sp>
      <p:sp>
        <p:nvSpPr>
          <p:cNvPr id="39972" name="Rectangle 36">
            <a:extLst>
              <a:ext uri="{FF2B5EF4-FFF2-40B4-BE49-F238E27FC236}">
                <a16:creationId xmlns:a16="http://schemas.microsoft.com/office/drawing/2014/main" id="{394B46C0-CBE7-466D-A962-381F3BFD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w</a:t>
            </a:r>
            <a:r>
              <a:rPr lang="en-US" altLang="ko-KR" sz="2400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ij</a:t>
            </a:r>
          </a:p>
        </p:txBody>
      </p:sp>
      <p:sp>
        <p:nvSpPr>
          <p:cNvPr id="39973" name="Freeform 37">
            <a:extLst>
              <a:ext uri="{FF2B5EF4-FFF2-40B4-BE49-F238E27FC236}">
                <a16:creationId xmlns:a16="http://schemas.microsoft.com/office/drawing/2014/main" id="{0B68FDE2-CDDB-0FD1-0722-B4E02D34659A}"/>
              </a:ext>
            </a:extLst>
          </p:cNvPr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384 w 385"/>
              <a:gd name="T1" fmla="*/ 0 h 101"/>
              <a:gd name="T2" fmla="*/ 313 w 385"/>
              <a:gd name="T3" fmla="*/ 5 h 101"/>
              <a:gd name="T4" fmla="*/ 254 w 385"/>
              <a:gd name="T5" fmla="*/ 15 h 101"/>
              <a:gd name="T6" fmla="*/ 230 w 385"/>
              <a:gd name="T7" fmla="*/ 25 h 101"/>
              <a:gd name="T8" fmla="*/ 213 w 385"/>
              <a:gd name="T9" fmla="*/ 30 h 101"/>
              <a:gd name="T10" fmla="*/ 201 w 385"/>
              <a:gd name="T11" fmla="*/ 40 h 101"/>
              <a:gd name="T12" fmla="*/ 195 w 385"/>
              <a:gd name="T13" fmla="*/ 50 h 101"/>
              <a:gd name="T14" fmla="*/ 189 w 385"/>
              <a:gd name="T15" fmla="*/ 60 h 101"/>
              <a:gd name="T16" fmla="*/ 177 w 385"/>
              <a:gd name="T17" fmla="*/ 70 h 101"/>
              <a:gd name="T18" fmla="*/ 160 w 385"/>
              <a:gd name="T19" fmla="*/ 75 h 101"/>
              <a:gd name="T20" fmla="*/ 136 w 385"/>
              <a:gd name="T21" fmla="*/ 85 h 101"/>
              <a:gd name="T22" fmla="*/ 71 w 385"/>
              <a:gd name="T23" fmla="*/ 95 h 101"/>
              <a:gd name="T24" fmla="*/ 0 w 385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9974" name="Object 38">
            <a:extLst>
              <a:ext uri="{FF2B5EF4-FFF2-40B4-BE49-F238E27FC236}">
                <a16:creationId xmlns:a16="http://schemas.microsoft.com/office/drawing/2014/main" id="{35277876-812D-518D-2527-F20FDED5D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20955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>
            <a:extLst>
              <a:ext uri="{FF2B5EF4-FFF2-40B4-BE49-F238E27FC236}">
                <a16:creationId xmlns:a16="http://schemas.microsoft.com/office/drawing/2014/main" id="{88505556-F687-6A9A-FCA5-5FD7F9746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076450"/>
          <a:ext cx="3657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28600" progId="Equation.3">
                  <p:embed/>
                </p:oleObj>
              </mc:Choice>
              <mc:Fallback>
                <p:oleObj name="Equation" r:id="rId4" imgW="16254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076450"/>
                        <a:ext cx="3657600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>
            <a:extLst>
              <a:ext uri="{FF2B5EF4-FFF2-40B4-BE49-F238E27FC236}">
                <a16:creationId xmlns:a16="http://schemas.microsoft.com/office/drawing/2014/main" id="{B048DE10-7C18-59D9-D9F8-75712B273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9718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90840" imgH="571320" progId="Equation.3">
                  <p:embed/>
                </p:oleObj>
              </mc:Choice>
              <mc:Fallback>
                <p:oleObj name="Equation" r:id="rId6" imgW="3390840" imgH="5713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3390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>
            <a:extLst>
              <a:ext uri="{FF2B5EF4-FFF2-40B4-BE49-F238E27FC236}">
                <a16:creationId xmlns:a16="http://schemas.microsoft.com/office/drawing/2014/main" id="{2474B319-B8E0-8C9B-9BE5-35F47398D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1054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720" imgH="419040" progId="Equation.3">
                  <p:embed/>
                </p:oleObj>
              </mc:Choice>
              <mc:Fallback>
                <p:oleObj name="Equation" r:id="rId8" imgW="2412720" imgH="4190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05400"/>
                        <a:ext cx="24130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>
            <a:extLst>
              <a:ext uri="{FF2B5EF4-FFF2-40B4-BE49-F238E27FC236}">
                <a16:creationId xmlns:a16="http://schemas.microsoft.com/office/drawing/2014/main" id="{5C7133A0-00DA-F599-CF89-710C1629C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5720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419040" progId="Equation.3">
                  <p:embed/>
                </p:oleObj>
              </mc:Choice>
              <mc:Fallback>
                <p:oleObj name="Equation" r:id="rId10" imgW="201924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72000"/>
                        <a:ext cx="20193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>
            <a:extLst>
              <a:ext uri="{FF2B5EF4-FFF2-40B4-BE49-F238E27FC236}">
                <a16:creationId xmlns:a16="http://schemas.microsoft.com/office/drawing/2014/main" id="{66BB536F-C8C2-AC93-6197-8C213F70A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048000"/>
          <a:ext cx="1677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406080" progId="Equation.3">
                  <p:embed/>
                </p:oleObj>
              </mc:Choice>
              <mc:Fallback>
                <p:oleObj name="Equation" r:id="rId12" imgW="799920" imgH="406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1677988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1" name="Rectangle 45">
            <a:extLst>
              <a:ext uri="{FF2B5EF4-FFF2-40B4-BE49-F238E27FC236}">
                <a16:creationId xmlns:a16="http://schemas.microsoft.com/office/drawing/2014/main" id="{87E690C5-D458-7C30-16A2-BB29E643A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609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Backpropagation Formulas</a:t>
            </a:r>
          </a:p>
        </p:txBody>
      </p:sp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36" name="Rectangle 44">
            <a:extLst>
              <a:ext uri="{FF2B5EF4-FFF2-40B4-BE49-F238E27FC236}">
                <a16:creationId xmlns:a16="http://schemas.microsoft.com/office/drawing/2014/main" id="{69DDCAA5-DDA0-9B69-9114-C2492C956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33400"/>
          </a:xfrm>
        </p:spPr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Example of Back propagation </a:t>
            </a:r>
          </a:p>
        </p:txBody>
      </p:sp>
      <p:pic>
        <p:nvPicPr>
          <p:cNvPr id="212996" name="Picture 4">
            <a:extLst>
              <a:ext uri="{FF2B5EF4-FFF2-40B4-BE49-F238E27FC236}">
                <a16:creationId xmlns:a16="http://schemas.microsoft.com/office/drawing/2014/main" id="{C9409636-4014-9CF5-BF0F-17C4EB4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200"/>
            <a:ext cx="5181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3053" name="Group 61">
            <a:extLst>
              <a:ext uri="{FF2B5EF4-FFF2-40B4-BE49-F238E27FC236}">
                <a16:creationId xmlns:a16="http://schemas.microsoft.com/office/drawing/2014/main" id="{B25726C8-3CE9-5067-7270-941DDD737D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4495800"/>
          <a:ext cx="7620000" cy="1600201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1323614306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59675175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51498899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19354137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692181416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92548891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1143156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461295520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120127028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419192534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367953257"/>
                    </a:ext>
                  </a:extLst>
                </a:gridCol>
              </a:tblGrid>
              <a:tr h="103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204709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298894"/>
                  </a:ext>
                </a:extLst>
              </a:tr>
            </a:tbl>
          </a:graphicData>
        </a:graphic>
      </p:graphicFrame>
      <p:sp>
        <p:nvSpPr>
          <p:cNvPr id="213045" name="Text Box 53">
            <a:extLst>
              <a:ext uri="{FF2B5EF4-FFF2-40B4-BE49-F238E27FC236}">
                <a16:creationId xmlns:a16="http://schemas.microsoft.com/office/drawing/2014/main" id="{05E6DFAC-C3A6-EB25-A8E5-9189FE28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Initial Input  and weight</a:t>
            </a:r>
          </a:p>
        </p:txBody>
      </p:sp>
      <p:sp>
        <p:nvSpPr>
          <p:cNvPr id="213047" name="Text Box 55">
            <a:extLst>
              <a:ext uri="{FF2B5EF4-FFF2-40B4-BE49-F238E27FC236}">
                <a16:creationId xmlns:a16="http://schemas.microsoft.com/office/drawing/2014/main" id="{10115202-DDDA-FBDB-5363-952A5641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13048" name="Text Box 56">
            <a:extLst>
              <a:ext uri="{FF2B5EF4-FFF2-40B4-BE49-F238E27FC236}">
                <a16:creationId xmlns:a16="http://schemas.microsoft.com/office/drawing/2014/main" id="{91C15A81-E41F-4ED8-58BB-B60EF33D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Initialize weights :</a:t>
            </a:r>
          </a:p>
        </p:txBody>
      </p:sp>
      <p:sp>
        <p:nvSpPr>
          <p:cNvPr id="213049" name="Text Box 57">
            <a:extLst>
              <a:ext uri="{FF2B5EF4-FFF2-40B4-BE49-F238E27FC236}">
                <a16:creationId xmlns:a16="http://schemas.microsoft.com/office/drawing/2014/main" id="{94B6BE64-1BA7-4CCC-3453-55555D60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322513"/>
            <a:ext cx="138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13050" name="Text Box 58">
            <a:extLst>
              <a:ext uri="{FF2B5EF4-FFF2-40B4-BE49-F238E27FC236}">
                <a16:creationId xmlns:a16="http://schemas.microsoft.com/office/drawing/2014/main" id="{EAC16C16-27D3-A872-1F19-278A3FBB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Input = 3, Hidden Neuron = 2 Output =1</a:t>
            </a:r>
          </a:p>
        </p:txBody>
      </p:sp>
      <p:sp>
        <p:nvSpPr>
          <p:cNvPr id="213051" name="Text Box 59">
            <a:extLst>
              <a:ext uri="{FF2B5EF4-FFF2-40B4-BE49-F238E27FC236}">
                <a16:creationId xmlns:a16="http://schemas.microsoft.com/office/drawing/2014/main" id="{7165C5AD-190D-E615-5EFD-BA011006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Random Numbers from -1.0 to 1.0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BF5980AB-DFF0-504D-EBBB-9C9DC1E2F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457200"/>
          </a:xfrm>
        </p:spPr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Example ( cont.. )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9645B1C-96C2-6957-C847-9CDAA4F122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05000"/>
            <a:ext cx="4267200" cy="2362200"/>
          </a:xfrm>
        </p:spPr>
        <p:txBody>
          <a:bodyPr/>
          <a:lstStyle/>
          <a:p>
            <a:r>
              <a:rPr lang="en-US" altLang="ko-KR" sz="1800" b="1">
                <a:ea typeface="굴림" panose="020B0600000101010101" pitchFamily="34" charset="-127"/>
              </a:rPr>
              <a:t>Bias added to Hidden </a:t>
            </a:r>
          </a:p>
          <a:p>
            <a:r>
              <a:rPr lang="en-US" altLang="ko-KR" sz="1800" b="1">
                <a:ea typeface="굴림" panose="020B0600000101010101" pitchFamily="34" charset="-127"/>
              </a:rPr>
              <a:t>+ Output nodes</a:t>
            </a:r>
          </a:p>
          <a:p>
            <a:r>
              <a:rPr lang="en-US" altLang="ko-KR" sz="1800" b="1">
                <a:ea typeface="굴림" panose="020B0600000101010101" pitchFamily="34" charset="-127"/>
              </a:rPr>
              <a:t>Initialize Bias </a:t>
            </a:r>
          </a:p>
          <a:p>
            <a:r>
              <a:rPr lang="en-US" altLang="ko-KR" sz="1800" b="1">
                <a:ea typeface="굴림" panose="020B0600000101010101" pitchFamily="34" charset="-127"/>
              </a:rPr>
              <a:t>Random Values from </a:t>
            </a:r>
          </a:p>
          <a:p>
            <a:r>
              <a:rPr lang="en-US" altLang="ko-KR" sz="1800" b="1">
                <a:ea typeface="굴림" panose="020B0600000101010101" pitchFamily="34" charset="-127"/>
              </a:rPr>
              <a:t>-1.0 to 1.0</a:t>
            </a:r>
          </a:p>
          <a:p>
            <a:endParaRPr lang="en-US" altLang="ko-KR" sz="1800" b="1">
              <a:ea typeface="굴림" panose="020B0600000101010101" pitchFamily="34" charset="-127"/>
            </a:endParaRPr>
          </a:p>
          <a:p>
            <a:r>
              <a:rPr lang="en-US" altLang="ko-KR" sz="1800" b="1">
                <a:ea typeface="굴림" panose="020B0600000101010101" pitchFamily="34" charset="-127"/>
              </a:rPr>
              <a:t>Bias ( Random )</a:t>
            </a:r>
          </a:p>
          <a:p>
            <a:endParaRPr lang="en-US" altLang="ko-KR" sz="1800" b="1">
              <a:ea typeface="굴림" panose="020B0600000101010101" pitchFamily="34" charset="-127"/>
            </a:endParaRPr>
          </a:p>
          <a:p>
            <a:endParaRPr lang="en-US" altLang="ko-KR" sz="1800" b="1">
              <a:ea typeface="굴림" panose="020B0600000101010101" pitchFamily="34" charset="-127"/>
            </a:endParaRPr>
          </a:p>
          <a:p>
            <a:endParaRPr lang="en-US" altLang="ko-KR" sz="1800" b="1">
              <a:ea typeface="굴림" panose="020B0600000101010101" pitchFamily="34" charset="-127"/>
            </a:endParaRPr>
          </a:p>
          <a:p>
            <a:endParaRPr lang="en-US" altLang="ko-KR" sz="2000">
              <a:ea typeface="굴림" panose="020B0600000101010101" pitchFamily="34" charset="-127"/>
            </a:endParaRPr>
          </a:p>
          <a:p>
            <a:endParaRPr lang="ko-KR" altLang="en-US" sz="2700">
              <a:ea typeface="굴림" panose="020B0600000101010101" pitchFamily="34" charset="-127"/>
            </a:endParaRPr>
          </a:p>
        </p:txBody>
      </p:sp>
      <p:graphicFrame>
        <p:nvGraphicFramePr>
          <p:cNvPr id="215071" name="Group 31">
            <a:extLst>
              <a:ext uri="{FF2B5EF4-FFF2-40B4-BE49-F238E27FC236}">
                <a16:creationId xmlns:a16="http://schemas.microsoft.com/office/drawing/2014/main" id="{63FFFF2B-56AB-8E62-5795-087BF6A01F6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66800" y="4419600"/>
          <a:ext cx="3657600" cy="187299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6937022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4966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32484"/>
                    </a:ext>
                  </a:extLst>
                </a:gridCol>
              </a:tblGrid>
              <a:tr h="87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l-GR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l-G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l-GR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l-G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l-GR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l-G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114607"/>
                  </a:ext>
                </a:extLst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839152"/>
                  </a:ext>
                </a:extLst>
              </a:tr>
            </a:tbl>
          </a:graphicData>
        </a:graphic>
      </p:graphicFrame>
      <p:pic>
        <p:nvPicPr>
          <p:cNvPr id="215063" name="Picture 23">
            <a:extLst>
              <a:ext uri="{FF2B5EF4-FFF2-40B4-BE49-F238E27FC236}">
                <a16:creationId xmlns:a16="http://schemas.microsoft.com/office/drawing/2014/main" id="{F4531E91-4403-AA6C-A4CA-827F040C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648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4" name="Picture 24">
            <a:extLst>
              <a:ext uri="{FF2B5EF4-FFF2-40B4-BE49-F238E27FC236}">
                <a16:creationId xmlns:a16="http://schemas.microsoft.com/office/drawing/2014/main" id="{AFA8A4C5-6F44-E596-22B1-63CAC89C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200"/>
            <a:ext cx="5181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5" name="Picture 25">
            <a:extLst>
              <a:ext uri="{FF2B5EF4-FFF2-40B4-BE49-F238E27FC236}">
                <a16:creationId xmlns:a16="http://schemas.microsoft.com/office/drawing/2014/main" id="{36A4BF4B-BB2B-E463-79F7-7CD830F9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5334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BF98CF27-B090-9614-8A29-92C5532356F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762000" y="533400"/>
            <a:ext cx="7696200" cy="6096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Net Input and Output Calculation</a:t>
            </a:r>
          </a:p>
        </p:txBody>
      </p:sp>
      <p:graphicFrame>
        <p:nvGraphicFramePr>
          <p:cNvPr id="217131" name="Group 43">
            <a:extLst>
              <a:ext uri="{FF2B5EF4-FFF2-40B4-BE49-F238E27FC236}">
                <a16:creationId xmlns:a16="http://schemas.microsoft.com/office/drawing/2014/main" id="{0CDFC845-ED20-EF23-E259-EAABBC440CE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762000" y="1905000"/>
          <a:ext cx="7620000" cy="4343401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3040105572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441867033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3566818003"/>
                    </a:ext>
                  </a:extLst>
                </a:gridCol>
              </a:tblGrid>
              <a:tr h="1063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Unit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Net Input </a:t>
                      </a:r>
                      <a:r>
                        <a:rPr kumimoji="0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Output O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709127"/>
                  </a:ext>
                </a:extLst>
              </a:tr>
              <a:tr h="965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 + 0 + 0.5 -0.4 = -0.7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852428"/>
                  </a:ext>
                </a:extLst>
              </a:tr>
              <a:tr h="966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 + 0 + 0.2 + 0.2 =0.1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697919"/>
                  </a:ext>
                </a:extLst>
              </a:tr>
              <a:tr h="1347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(-0.3)0.332-(0.2)(0.525)+0.1= -0.105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89317"/>
                  </a:ext>
                </a:extLst>
              </a:tr>
            </a:tbl>
          </a:graphicData>
        </a:graphic>
      </p:graphicFrame>
      <p:graphicFrame>
        <p:nvGraphicFramePr>
          <p:cNvPr id="217121" name="Object 33">
            <a:extLst>
              <a:ext uri="{FF2B5EF4-FFF2-40B4-BE49-F238E27FC236}">
                <a16:creationId xmlns:a16="http://schemas.microsoft.com/office/drawing/2014/main" id="{501EA362-9BA2-E16A-A59F-03EC7EDECF75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715000" y="4075113"/>
          <a:ext cx="1600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393480" progId="Equation.3">
                  <p:embed/>
                </p:oleObj>
              </mc:Choice>
              <mc:Fallback>
                <p:oleObj name="Equation" r:id="rId2" imgW="82548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75113"/>
                        <a:ext cx="1600200" cy="763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25" name="Object 37">
            <a:extLst>
              <a:ext uri="{FF2B5EF4-FFF2-40B4-BE49-F238E27FC236}">
                <a16:creationId xmlns:a16="http://schemas.microsoft.com/office/drawing/2014/main" id="{ACEC1A4F-1836-1EB1-6F70-0CB88B3F0C1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715000" y="30480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16002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28" name="Object 40">
            <a:extLst>
              <a:ext uri="{FF2B5EF4-FFF2-40B4-BE49-F238E27FC236}">
                <a16:creationId xmlns:a16="http://schemas.microsoft.com/office/drawing/2014/main" id="{1D58A1E1-A3BE-E7FF-B454-3B0F20C2D310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5715000" y="5121275"/>
          <a:ext cx="1600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393480" progId="Equation.3">
                  <p:embed/>
                </p:oleObj>
              </mc:Choice>
              <mc:Fallback>
                <p:oleObj name="Equation" r:id="rId6" imgW="86328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21275"/>
                        <a:ext cx="1600200" cy="730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32" name="Text Box 44">
            <a:extLst>
              <a:ext uri="{FF2B5EF4-FFF2-40B4-BE49-F238E27FC236}">
                <a16:creationId xmlns:a16="http://schemas.microsoft.com/office/drawing/2014/main" id="{91613F4D-F736-76F2-CE39-379B0910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313113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0.332</a:t>
            </a:r>
          </a:p>
        </p:txBody>
      </p:sp>
      <p:sp>
        <p:nvSpPr>
          <p:cNvPr id="217133" name="Text Box 45">
            <a:extLst>
              <a:ext uri="{FF2B5EF4-FFF2-40B4-BE49-F238E27FC236}">
                <a16:creationId xmlns:a16="http://schemas.microsoft.com/office/drawing/2014/main" id="{DCC8490A-35E2-FC58-B273-B5234AB1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91000"/>
            <a:ext cx="95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0.525</a:t>
            </a:r>
          </a:p>
        </p:txBody>
      </p:sp>
      <p:sp>
        <p:nvSpPr>
          <p:cNvPr id="217134" name="Text Box 46">
            <a:extLst>
              <a:ext uri="{FF2B5EF4-FFF2-40B4-BE49-F238E27FC236}">
                <a16:creationId xmlns:a16="http://schemas.microsoft.com/office/drawing/2014/main" id="{8D0CD043-45DF-D971-FEB6-5CED89525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334000"/>
            <a:ext cx="95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0.475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2C1E0E8D-BF14-043D-EA57-CEDC893D2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Calculation of Error at Each Node</a:t>
            </a:r>
          </a:p>
        </p:txBody>
      </p:sp>
      <p:graphicFrame>
        <p:nvGraphicFramePr>
          <p:cNvPr id="222235" name="Group 27">
            <a:extLst>
              <a:ext uri="{FF2B5EF4-FFF2-40B4-BE49-F238E27FC236}">
                <a16:creationId xmlns:a16="http://schemas.microsoft.com/office/drawing/2014/main" id="{DF267DFD-FDB4-57C6-68B8-340227189A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124200"/>
          <a:ext cx="7696200" cy="3023616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3806355572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67309209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Unit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Error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60173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0.475(1-0.475)(1-0.475) =0.1311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assume T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705174"/>
                  </a:ext>
                </a:extLst>
              </a:tr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0.525 x (1- 0.525)x 0.1311x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(-0.2) = 0.0065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849956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4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0.332 x (1-0.332) x 0.1311 x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(-0.3) = -0.0087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3152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AD991E0-9C9E-59C7-D625-8CC6F0A5F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69225" cy="838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Neural Networks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81EE9C4D-FA3A-3B20-27AC-497CCFDC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2192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i="1">
                <a:solidFill>
                  <a:srgbClr val="FF9966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What is a Neural Network?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409F6198-72F0-383B-9558-11EBF4338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5867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Similarity with biological network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Fundamental processing elements of a neural network is a neuron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1.</a:t>
            </a:r>
            <a:r>
              <a:rPr lang="en-US" altLang="ko-KR" sz="2000">
                <a:solidFill>
                  <a:srgbClr val="33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Receives inputs from other source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2.Combines them in someway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rgbClr val="33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3.Performs a generally nonlinear operation on the result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4.Outputs the final result</a:t>
            </a:r>
          </a:p>
        </p:txBody>
      </p:sp>
      <p:grpSp>
        <p:nvGrpSpPr>
          <p:cNvPr id="3080" name="Group 8">
            <a:extLst>
              <a:ext uri="{FF2B5EF4-FFF2-40B4-BE49-F238E27FC236}">
                <a16:creationId xmlns:a16="http://schemas.microsoft.com/office/drawing/2014/main" id="{28BBE4A4-0EF1-9B36-F4A6-DB9D01C4A7D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8426450" cy="2743200"/>
            <a:chOff x="288" y="1200"/>
            <a:chExt cx="5308" cy="1728"/>
          </a:xfrm>
        </p:grpSpPr>
        <p:sp>
          <p:nvSpPr>
            <p:cNvPr id="3078" name="Text Box 6">
              <a:extLst>
                <a:ext uri="{FF2B5EF4-FFF2-40B4-BE49-F238E27FC236}">
                  <a16:creationId xmlns:a16="http://schemas.microsoft.com/office/drawing/2014/main" id="{E7A391D2-395D-B1E9-F047-B2570A3D6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00"/>
              <a:ext cx="32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34" charset="-127"/>
                </a:rPr>
                <a:t>Biologically motivated approach to machine   learning</a:t>
              </a:r>
            </a:p>
          </p:txBody>
        </p:sp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240B6E2B-DCD1-254D-88B0-39B357089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200"/>
              <a:ext cx="1612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305DE655-E6F9-E703-A8F8-07734B441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8382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Calculation of weights and Bias Updating</a:t>
            </a: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CAA17B43-E1B6-39D8-55F6-31B3763AF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Learning Rate l =0.9</a:t>
            </a:r>
          </a:p>
        </p:txBody>
      </p:sp>
      <p:graphicFrame>
        <p:nvGraphicFramePr>
          <p:cNvPr id="224378" name="Group 122">
            <a:extLst>
              <a:ext uri="{FF2B5EF4-FFF2-40B4-BE49-F238E27FC236}">
                <a16:creationId xmlns:a16="http://schemas.microsoft.com/office/drawing/2014/main" id="{3F0BEA15-AB9F-8BD3-971F-359E402A232E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62000" y="1981200"/>
          <a:ext cx="7696200" cy="4465320"/>
        </p:xfrm>
        <a:graphic>
          <a:graphicData uri="http://schemas.openxmlformats.org/drawingml/2006/table">
            <a:tbl>
              <a:tblPr/>
              <a:tblGrid>
                <a:gridCol w="3848100">
                  <a:extLst>
                    <a:ext uri="{9D8B030D-6E8A-4147-A177-3AD203B41FA5}">
                      <a16:colId xmlns:a16="http://schemas.microsoft.com/office/drawing/2014/main" val="116467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461764398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Weight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New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8089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 + 0.9(0.1311)(0.332) = -0.261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949600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 + (0.9)(0.1311)(0.525) = -0.138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783896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 + 0.9(-0.0087)(1) = 0.192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76799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 + (0.9)(-0.0065)(1) = -0.306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11791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……..similarly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………similarly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460760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kumimoji="0" lang="el-G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l-G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 +(0.9)(0.1311)=0.218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73434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……..similarly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………similarly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207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188D2B08-1A1C-C3AF-3139-9BF248A7B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2192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anose="020B0600000101010101" pitchFamily="34" charset="-127"/>
              </a:rPr>
              <a:t>Network Pruning and Rule Extraction</a:t>
            </a:r>
            <a:endParaRPr lang="en-US" altLang="ko-KR" sz="2900">
              <a:ea typeface="굴림" panose="020B0600000101010101" pitchFamily="34" charset="-127"/>
            </a:endParaRP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CD36C3D-0ECD-0F77-97A7-349B7A7A5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01050" cy="48466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ko-KR" sz="3500">
                <a:solidFill>
                  <a:srgbClr val="FF3300"/>
                </a:solidFill>
                <a:ea typeface="굴림" panose="020B0600000101010101" pitchFamily="34" charset="-127"/>
              </a:rPr>
              <a:t>Network pruning</a:t>
            </a:r>
          </a:p>
          <a:p>
            <a:pPr lvl="1">
              <a:lnSpc>
                <a:spcPct val="110000"/>
              </a:lnSpc>
            </a:pPr>
            <a:r>
              <a:rPr lang="en-US" altLang="ko-KR" sz="3000">
                <a:ea typeface="굴림" panose="020B0600000101010101" pitchFamily="34" charset="-127"/>
              </a:rPr>
              <a:t>Fully connected network will be hard to articulate</a:t>
            </a:r>
          </a:p>
          <a:p>
            <a:pPr lvl="1">
              <a:lnSpc>
                <a:spcPct val="110000"/>
              </a:lnSpc>
            </a:pPr>
            <a:r>
              <a:rPr lang="en-US" altLang="ko-KR" sz="3000" i="1">
                <a:ea typeface="굴림" panose="020B0600000101010101" pitchFamily="34" charset="-127"/>
              </a:rPr>
              <a:t>N</a:t>
            </a:r>
            <a:r>
              <a:rPr lang="en-US" altLang="ko-KR" sz="3000">
                <a:ea typeface="굴림" panose="020B0600000101010101" pitchFamily="34" charset="-127"/>
              </a:rPr>
              <a:t> input nodes, </a:t>
            </a:r>
            <a:r>
              <a:rPr lang="en-US" altLang="ko-KR" sz="3000" i="1">
                <a:ea typeface="굴림" panose="020B0600000101010101" pitchFamily="34" charset="-127"/>
              </a:rPr>
              <a:t>h</a:t>
            </a:r>
            <a:r>
              <a:rPr lang="en-US" altLang="ko-KR" sz="3000">
                <a:ea typeface="굴림" panose="020B0600000101010101" pitchFamily="34" charset="-127"/>
              </a:rPr>
              <a:t> hidden nodes and </a:t>
            </a:r>
            <a:r>
              <a:rPr lang="en-US" altLang="ko-KR" sz="3000" i="1">
                <a:ea typeface="굴림" panose="020B0600000101010101" pitchFamily="34" charset="-127"/>
              </a:rPr>
              <a:t>m</a:t>
            </a:r>
            <a:r>
              <a:rPr lang="en-US" altLang="ko-KR" sz="3000">
                <a:ea typeface="굴림" panose="020B0600000101010101" pitchFamily="34" charset="-127"/>
              </a:rPr>
              <a:t> output nodes lead to </a:t>
            </a:r>
            <a:r>
              <a:rPr lang="en-US" altLang="ko-KR" sz="3000" i="1">
                <a:ea typeface="굴림" panose="020B0600000101010101" pitchFamily="34" charset="-127"/>
              </a:rPr>
              <a:t>h(m+N)</a:t>
            </a:r>
            <a:r>
              <a:rPr lang="en-US" altLang="ko-KR" sz="3000">
                <a:ea typeface="굴림" panose="020B0600000101010101" pitchFamily="34" charset="-127"/>
              </a:rPr>
              <a:t> weights</a:t>
            </a:r>
          </a:p>
          <a:p>
            <a:pPr lvl="1">
              <a:lnSpc>
                <a:spcPct val="110000"/>
              </a:lnSpc>
            </a:pPr>
            <a:r>
              <a:rPr lang="en-US" altLang="ko-KR" sz="3000">
                <a:solidFill>
                  <a:srgbClr val="FF3300"/>
                </a:solidFill>
                <a:ea typeface="굴림" panose="020B0600000101010101" pitchFamily="34" charset="-127"/>
              </a:rPr>
              <a:t>Pruning:</a:t>
            </a:r>
            <a:r>
              <a:rPr lang="en-US" altLang="ko-KR" sz="3000">
                <a:ea typeface="굴림" panose="020B0600000101010101" pitchFamily="34" charset="-127"/>
              </a:rPr>
              <a:t> Remove some of the links without affecting classification accuracy of the network</a:t>
            </a:r>
          </a:p>
        </p:txBody>
      </p:sp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1439515-B6F9-5106-42D3-F827E943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Advanced Features of  Neural Network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9374037-42F6-F8AD-82B8-9C0D82C64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Training with Subsets</a:t>
            </a: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Modular Neural Network</a:t>
            </a: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Evolution of Neural Network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2CB906F-D5F9-1FC8-4604-2CC201CDF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900"/>
              <a:t>Variants of Neural Networks</a:t>
            </a:r>
            <a:r>
              <a:rPr lang="pt-PT" altLang="en-US" sz="2900"/>
              <a:t> Learning</a:t>
            </a:r>
            <a:endParaRPr lang="en-US" altLang="ko-KR" sz="2900">
              <a:ea typeface="굴림" panose="020B0600000101010101" pitchFamily="34" charset="-127"/>
            </a:endParaRP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725C30D-B0EB-B52C-41F3-DD0FE2CE1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PT" altLang="en-US">
                <a:solidFill>
                  <a:srgbClr val="FF3300"/>
                </a:solidFill>
              </a:rPr>
              <a:t>Supervised learning/Classification</a:t>
            </a:r>
          </a:p>
          <a:p>
            <a:pPr lvl="1"/>
            <a:endParaRPr lang="pt-PT" altLang="en-US"/>
          </a:p>
          <a:p>
            <a:pPr lvl="1"/>
            <a:r>
              <a:rPr lang="pt-PT" altLang="en-US"/>
              <a:t>Control</a:t>
            </a:r>
          </a:p>
          <a:p>
            <a:pPr lvl="1"/>
            <a:r>
              <a:rPr lang="pt-PT" altLang="en-US"/>
              <a:t>Function approximation</a:t>
            </a:r>
          </a:p>
          <a:p>
            <a:pPr lvl="1"/>
            <a:r>
              <a:rPr lang="pt-PT" altLang="en-US"/>
              <a:t>Associative memory</a:t>
            </a:r>
          </a:p>
          <a:p>
            <a:endParaRPr lang="pt-PT" altLang="en-US"/>
          </a:p>
          <a:p>
            <a:r>
              <a:rPr lang="pt-PT" altLang="en-US">
                <a:solidFill>
                  <a:srgbClr val="FF3300"/>
                </a:solidFill>
              </a:rPr>
              <a:t>Unsupervised learning or Clustering</a:t>
            </a:r>
          </a:p>
          <a:p>
            <a:pPr lvl="1">
              <a:buFontTx/>
              <a:buNone/>
            </a:pPr>
            <a:endParaRPr lang="pt-PT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F5A3328-3526-A497-1440-08FC511FB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Training with Subsets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D19A862-103C-3E0A-F49D-264DABB89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Select subsets of data </a:t>
            </a:r>
          </a:p>
          <a:p>
            <a:r>
              <a:rPr lang="en-US" altLang="ko-KR">
                <a:ea typeface="굴림" panose="020B0600000101010101" pitchFamily="34" charset="-127"/>
              </a:rPr>
              <a:t>Build new classifier on subset</a:t>
            </a: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Aggregate with previous classifiers</a:t>
            </a:r>
          </a:p>
          <a:p>
            <a:r>
              <a:rPr lang="en-US" altLang="ko-KR">
                <a:ea typeface="굴림" panose="020B0600000101010101" pitchFamily="34" charset="-127"/>
              </a:rPr>
              <a:t>Compare error after adding classifier</a:t>
            </a: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Repeat as long as error decreases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517254B-A1A8-C979-7E01-F17604061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Training with subsets</a:t>
            </a:r>
          </a:p>
        </p:txBody>
      </p:sp>
      <p:grpSp>
        <p:nvGrpSpPr>
          <p:cNvPr id="112643" name="Group 3">
            <a:extLst>
              <a:ext uri="{FF2B5EF4-FFF2-40B4-BE49-F238E27FC236}">
                <a16:creationId xmlns:a16="http://schemas.microsoft.com/office/drawing/2014/main" id="{17957033-4E59-E98A-C665-23F2149946F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7639050" cy="4383088"/>
            <a:chOff x="528" y="1104"/>
            <a:chExt cx="4812" cy="2761"/>
          </a:xfrm>
        </p:grpSpPr>
        <p:grpSp>
          <p:nvGrpSpPr>
            <p:cNvPr id="112644" name="Group 4">
              <a:extLst>
                <a:ext uri="{FF2B5EF4-FFF2-40B4-BE49-F238E27FC236}">
                  <a16:creationId xmlns:a16="http://schemas.microsoft.com/office/drawing/2014/main" id="{14F43139-0850-EFBF-37DB-F02B64BB2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104"/>
              <a:ext cx="4812" cy="2761"/>
              <a:chOff x="528" y="1104"/>
              <a:chExt cx="4812" cy="2761"/>
            </a:xfrm>
          </p:grpSpPr>
          <p:sp>
            <p:nvSpPr>
              <p:cNvPr id="112645" name="Rectangle 5">
                <a:extLst>
                  <a:ext uri="{FF2B5EF4-FFF2-40B4-BE49-F238E27FC236}">
                    <a16:creationId xmlns:a16="http://schemas.microsoft.com/office/drawing/2014/main" id="{3C28DD33-E55F-4D6B-49B2-0C045B287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79" cy="201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46" name="Line 6">
                <a:extLst>
                  <a:ext uri="{FF2B5EF4-FFF2-40B4-BE49-F238E27FC236}">
                    <a16:creationId xmlns:a16="http://schemas.microsoft.com/office/drawing/2014/main" id="{36C376A1-4C0B-1A58-66E5-5E43F984F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112"/>
                <a:ext cx="77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47" name="Rectangle 7">
                <a:extLst>
                  <a:ext uri="{FF2B5EF4-FFF2-40B4-BE49-F238E27FC236}">
                    <a16:creationId xmlns:a16="http://schemas.microsoft.com/office/drawing/2014/main" id="{B23CF26C-918B-6CDF-6D0C-421C5D3CA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112"/>
                <a:ext cx="676" cy="223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Subset 1</a:t>
                </a:r>
              </a:p>
            </p:txBody>
          </p:sp>
          <p:sp>
            <p:nvSpPr>
              <p:cNvPr id="112648" name="Rectangle 8">
                <a:extLst>
                  <a:ext uri="{FF2B5EF4-FFF2-40B4-BE49-F238E27FC236}">
                    <a16:creationId xmlns:a16="http://schemas.microsoft.com/office/drawing/2014/main" id="{7F7CBF91-2A98-255F-EBC5-ABE8167AE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40"/>
                <a:ext cx="676" cy="223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Subset 2</a:t>
                </a:r>
              </a:p>
            </p:txBody>
          </p:sp>
          <p:sp>
            <p:nvSpPr>
              <p:cNvPr id="112649" name="Rectangle 9">
                <a:extLst>
                  <a:ext uri="{FF2B5EF4-FFF2-40B4-BE49-F238E27FC236}">
                    <a16:creationId xmlns:a16="http://schemas.microsoft.com/office/drawing/2014/main" id="{A5CBBD29-8914-C7E0-6621-29A45D579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68"/>
                <a:ext cx="676" cy="223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Subset 3</a:t>
                </a:r>
              </a:p>
            </p:txBody>
          </p:sp>
          <p:sp>
            <p:nvSpPr>
              <p:cNvPr id="112650" name="Rectangle 10">
                <a:extLst>
                  <a:ext uri="{FF2B5EF4-FFF2-40B4-BE49-F238E27FC236}">
                    <a16:creationId xmlns:a16="http://schemas.microsoft.com/office/drawing/2014/main" id="{5F19BC84-B9F3-D97D-CE11-D7C61201D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88"/>
                <a:ext cx="676" cy="223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Subset n</a:t>
                </a:r>
              </a:p>
            </p:txBody>
          </p:sp>
          <p:sp>
            <p:nvSpPr>
              <p:cNvPr id="112651" name="Rectangle 11">
                <a:extLst>
                  <a:ext uri="{FF2B5EF4-FFF2-40B4-BE49-F238E27FC236}">
                    <a16:creationId xmlns:a16="http://schemas.microsoft.com/office/drawing/2014/main" id="{DFB50F36-B39B-820C-C32C-6DB66B318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12"/>
                <a:ext cx="676" cy="223"/>
              </a:xfrm>
              <a:prstGeom prst="rect">
                <a:avLst/>
              </a:prstGeom>
              <a:solidFill>
                <a:srgbClr val="99CCFF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NN 1</a:t>
                </a:r>
              </a:p>
            </p:txBody>
          </p:sp>
          <p:sp>
            <p:nvSpPr>
              <p:cNvPr id="112652" name="Rectangle 12">
                <a:extLst>
                  <a:ext uri="{FF2B5EF4-FFF2-40B4-BE49-F238E27FC236}">
                    <a16:creationId xmlns:a16="http://schemas.microsoft.com/office/drawing/2014/main" id="{394FAB27-AF54-00A4-7DE4-48F578BA3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40"/>
                <a:ext cx="676" cy="223"/>
              </a:xfrm>
              <a:prstGeom prst="rect">
                <a:avLst/>
              </a:prstGeom>
              <a:solidFill>
                <a:srgbClr val="99CCFF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NN 2</a:t>
                </a:r>
              </a:p>
            </p:txBody>
          </p:sp>
          <p:sp>
            <p:nvSpPr>
              <p:cNvPr id="112653" name="Rectangle 13">
                <a:extLst>
                  <a:ext uri="{FF2B5EF4-FFF2-40B4-BE49-F238E27FC236}">
                    <a16:creationId xmlns:a16="http://schemas.microsoft.com/office/drawing/2014/main" id="{A4ED3F71-D5F0-0F23-4A30-B207049A9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68"/>
                <a:ext cx="676" cy="223"/>
              </a:xfrm>
              <a:prstGeom prst="rect">
                <a:avLst/>
              </a:prstGeom>
              <a:solidFill>
                <a:srgbClr val="99CCFF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NN 3</a:t>
                </a:r>
              </a:p>
            </p:txBody>
          </p:sp>
          <p:sp>
            <p:nvSpPr>
              <p:cNvPr id="112654" name="Rectangle 14">
                <a:extLst>
                  <a:ext uri="{FF2B5EF4-FFF2-40B4-BE49-F238E27FC236}">
                    <a16:creationId xmlns:a16="http://schemas.microsoft.com/office/drawing/2014/main" id="{D32A84FF-0BF3-33E1-D941-D2D654BF2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888"/>
                <a:ext cx="676" cy="223"/>
              </a:xfrm>
              <a:prstGeom prst="rect">
                <a:avLst/>
              </a:prstGeom>
              <a:solidFill>
                <a:srgbClr val="99CCFF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NN n</a:t>
                </a:r>
              </a:p>
            </p:txBody>
          </p:sp>
          <p:sp>
            <p:nvSpPr>
              <p:cNvPr id="112655" name="Line 15">
                <a:extLst>
                  <a:ext uri="{FF2B5EF4-FFF2-40B4-BE49-F238E27FC236}">
                    <a16:creationId xmlns:a16="http://schemas.microsoft.com/office/drawing/2014/main" id="{640888E2-3AC1-9EA4-8B0D-FC5C3236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33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56" name="Line 16">
                <a:extLst>
                  <a:ext uri="{FF2B5EF4-FFF2-40B4-BE49-F238E27FC236}">
                    <a16:creationId xmlns:a16="http://schemas.microsoft.com/office/drawing/2014/main" id="{4E6D3FFB-8F95-B0E0-6B6D-AB7AB835B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728"/>
                <a:ext cx="72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57" name="Line 17">
                <a:extLst>
                  <a:ext uri="{FF2B5EF4-FFF2-40B4-BE49-F238E27FC236}">
                    <a16:creationId xmlns:a16="http://schemas.microsoft.com/office/drawing/2014/main" id="{B9C217A0-5231-5682-2B79-B8A281455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115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58" name="Line 18">
                <a:extLst>
                  <a:ext uri="{FF2B5EF4-FFF2-40B4-BE49-F238E27FC236}">
                    <a16:creationId xmlns:a16="http://schemas.microsoft.com/office/drawing/2014/main" id="{337870F3-AFAA-8343-700E-4A63DE1A6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178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59" name="Line 19">
                <a:extLst>
                  <a:ext uri="{FF2B5EF4-FFF2-40B4-BE49-F238E27FC236}">
                    <a16:creationId xmlns:a16="http://schemas.microsoft.com/office/drawing/2014/main" id="{76F1AFA1-241E-113A-3644-7AA12305E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200"/>
                <a:ext cx="241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60" name="Line 20">
                <a:extLst>
                  <a:ext uri="{FF2B5EF4-FFF2-40B4-BE49-F238E27FC236}">
                    <a16:creationId xmlns:a16="http://schemas.microsoft.com/office/drawing/2014/main" id="{20C76438-B476-ACE8-961E-E390DAD1C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728"/>
                <a:ext cx="241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61" name="Line 21">
                <a:extLst>
                  <a:ext uri="{FF2B5EF4-FFF2-40B4-BE49-F238E27FC236}">
                    <a16:creationId xmlns:a16="http://schemas.microsoft.com/office/drawing/2014/main" id="{5A087C1C-8E5A-969D-4F57-806C3AC6E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531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62" name="AutoShape 22">
                <a:extLst>
                  <a:ext uri="{FF2B5EF4-FFF2-40B4-BE49-F238E27FC236}">
                    <a16:creationId xmlns:a16="http://schemas.microsoft.com/office/drawing/2014/main" id="{166D552C-6654-9CD9-DCAF-3126502F0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3391"/>
                <a:ext cx="981" cy="474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0000"/>
                </a:srgb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200" b="1">
                    <a:latin typeface="Tahoma" panose="020B0604030504040204" pitchFamily="34" charset="0"/>
                    <a:ea typeface="굴림" panose="020B0600000101010101" pitchFamily="34" charset="-127"/>
                  </a:rPr>
                  <a:t>A Single</a:t>
                </a:r>
              </a:p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200" b="1">
                    <a:latin typeface="Tahoma" panose="020B0604030504040204" pitchFamily="34" charset="0"/>
                    <a:ea typeface="굴림" panose="020B0600000101010101" pitchFamily="34" charset="-127"/>
                  </a:rPr>
                  <a:t>Neural Network</a:t>
                </a:r>
              </a:p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200" b="1">
                    <a:latin typeface="Tahoma" panose="020B0604030504040204" pitchFamily="34" charset="0"/>
                    <a:ea typeface="굴림" panose="020B0600000101010101" pitchFamily="34" charset="-127"/>
                  </a:rPr>
                  <a:t>Model</a:t>
                </a:r>
              </a:p>
            </p:txBody>
          </p:sp>
          <p:sp>
            <p:nvSpPr>
              <p:cNvPr id="112663" name="Line 23">
                <a:extLst>
                  <a:ext uri="{FF2B5EF4-FFF2-40B4-BE49-F238E27FC236}">
                    <a16:creationId xmlns:a16="http://schemas.microsoft.com/office/drawing/2014/main" id="{56EBF675-9E1E-A7A2-DA2A-0DA88A9B9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120"/>
                <a:ext cx="1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664" name="Text Box 24">
                <a:extLst>
                  <a:ext uri="{FF2B5EF4-FFF2-40B4-BE49-F238E27FC236}">
                    <a16:creationId xmlns:a16="http://schemas.microsoft.com/office/drawing/2014/main" id="{92AE42B1-7448-0938-506D-F9CB3957F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1824"/>
                <a:ext cx="576" cy="5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The</a:t>
                </a:r>
              </a:p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Whole</a:t>
                </a:r>
              </a:p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ko-KR" sz="1700">
                    <a:latin typeface="Tahoma" panose="020B0604030504040204" pitchFamily="34" charset="0"/>
                    <a:ea typeface="굴림" panose="020B0600000101010101" pitchFamily="34" charset="-127"/>
                  </a:rPr>
                  <a:t>Dataset</a:t>
                </a:r>
              </a:p>
            </p:txBody>
          </p:sp>
        </p:grpSp>
        <p:sp>
          <p:nvSpPr>
            <p:cNvPr id="112665" name="Text Box 25">
              <a:extLst>
                <a:ext uri="{FF2B5EF4-FFF2-40B4-BE49-F238E27FC236}">
                  <a16:creationId xmlns:a16="http://schemas.microsoft.com/office/drawing/2014/main" id="{D37DEAF3-241E-A3E2-2E14-F21A24277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24"/>
              <a:ext cx="9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ko-KR" sz="1200" b="1">
                  <a:latin typeface="Tahoma" panose="020B0604030504040204" pitchFamily="34" charset="0"/>
                  <a:ea typeface="굴림" panose="020B0600000101010101" pitchFamily="34" charset="-127"/>
                </a:rPr>
                <a:t>Split the dataset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ko-KR" sz="1200" b="1">
                  <a:latin typeface="Tahoma" panose="020B0604030504040204" pitchFamily="34" charset="0"/>
                  <a:ea typeface="굴림" panose="020B0600000101010101" pitchFamily="34" charset="-127"/>
                </a:rPr>
                <a:t>into subsets</a:t>
              </a:r>
            </a:p>
          </p:txBody>
        </p:sp>
        <p:sp>
          <p:nvSpPr>
            <p:cNvPr id="112666" name="Text Box 26">
              <a:extLst>
                <a:ext uri="{FF2B5EF4-FFF2-40B4-BE49-F238E27FC236}">
                  <a16:creationId xmlns:a16="http://schemas.microsoft.com/office/drawing/2014/main" id="{6C0ABC19-751D-96A5-F4A3-47A326310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60"/>
              <a:ext cx="73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ko-KR" sz="1200" b="1">
                  <a:latin typeface="Tahoma" panose="020B0604030504040204" pitchFamily="34" charset="0"/>
                  <a:ea typeface="굴림" panose="020B0600000101010101" pitchFamily="34" charset="-127"/>
                </a:rPr>
                <a:t>that can fit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ko-KR" sz="1200" b="1">
                  <a:latin typeface="Tahoma" panose="020B0604030504040204" pitchFamily="34" charset="0"/>
                  <a:ea typeface="굴림" panose="020B0600000101010101" pitchFamily="34" charset="-127"/>
                </a:rPr>
                <a:t>into memory</a:t>
              </a:r>
            </a:p>
          </p:txBody>
        </p:sp>
      </p:grpSp>
      <p:sp>
        <p:nvSpPr>
          <p:cNvPr id="112667" name="Text Box 27">
            <a:extLst>
              <a:ext uri="{FF2B5EF4-FFF2-40B4-BE49-F238E27FC236}">
                <a16:creationId xmlns:a16="http://schemas.microsoft.com/office/drawing/2014/main" id="{5742A1D9-1EAE-757E-CA8D-47A56F4BE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370046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2000">
                <a:latin typeface="Tahoma" panose="020B0604030504040204" pitchFamily="34" charset="0"/>
                <a:ea typeface="굴림" panose="020B0600000101010101" pitchFamily="34" charset="-127"/>
              </a:rPr>
              <a:t>.</a:t>
            </a:r>
          </a:p>
        </p:txBody>
      </p:sp>
      <p:sp>
        <p:nvSpPr>
          <p:cNvPr id="112668" name="Text Box 28">
            <a:extLst>
              <a:ext uri="{FF2B5EF4-FFF2-40B4-BE49-F238E27FC236}">
                <a16:creationId xmlns:a16="http://schemas.microsoft.com/office/drawing/2014/main" id="{0D9448B6-F8DE-042D-ED20-556887AD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22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2000">
                <a:latin typeface="Tahoma" panose="020B0604030504040204" pitchFamily="34" charset="0"/>
                <a:ea typeface="굴림" panose="020B0600000101010101" pitchFamily="34" charset="-127"/>
              </a:rPr>
              <a:t>.</a:t>
            </a:r>
          </a:p>
        </p:txBody>
      </p:sp>
      <p:sp>
        <p:nvSpPr>
          <p:cNvPr id="112669" name="Text Box 29">
            <a:extLst>
              <a:ext uri="{FF2B5EF4-FFF2-40B4-BE49-F238E27FC236}">
                <a16:creationId xmlns:a16="http://schemas.microsoft.com/office/drawing/2014/main" id="{3C25AAB7-8E97-0279-C3A3-F2513003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2000">
                <a:latin typeface="Tahoma" panose="020B0604030504040204" pitchFamily="34" charset="0"/>
                <a:ea typeface="굴림" panose="020B0600000101010101" pitchFamily="34" charset="-127"/>
              </a:rPr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068D3E6A-47CE-BF1A-AA7C-5466CC98E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solidFill>
                  <a:schemeClr val="folHlink"/>
                </a:solidFill>
                <a:ea typeface="굴림" panose="020B0600000101010101" pitchFamily="34" charset="-127"/>
              </a:rPr>
              <a:t>Modular Neural Network</a:t>
            </a:r>
            <a:br>
              <a:rPr lang="en-US" altLang="ko-KR" sz="2900">
                <a:solidFill>
                  <a:schemeClr val="folHlink"/>
                </a:solidFill>
                <a:ea typeface="굴림" panose="020B0600000101010101" pitchFamily="34" charset="-127"/>
              </a:rPr>
            </a:br>
            <a:endParaRPr lang="en-US" altLang="ko-KR" sz="2900">
              <a:solidFill>
                <a:schemeClr val="folHlink"/>
              </a:solidFill>
              <a:ea typeface="굴림" panose="020B0600000101010101" pitchFamily="34" charset="-127"/>
            </a:endParaRP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E9EA289-21AD-DA57-83AE-0CE2641E4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Modular Neural Network</a:t>
            </a:r>
          </a:p>
          <a:p>
            <a:pPr lvl="1"/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Made up of a combination of several neural networks.</a:t>
            </a:r>
          </a:p>
          <a:p>
            <a:pPr lvl="1"/>
            <a:endParaRPr lang="en-US" altLang="ko-KR">
              <a:ea typeface="굴림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The idea is to reduce the load for each neural network as opposed to trying to solve the problem on a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single neural network.</a:t>
            </a:r>
          </a:p>
          <a:p>
            <a:endParaRPr lang="en-US" altLang="ko-KR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endParaRPr lang="en-US" altLang="ko-KR">
              <a:solidFill>
                <a:schemeClr val="folHlink"/>
              </a:solidFill>
              <a:ea typeface="굴림" panose="020B0600000101010101" pitchFamily="34" charset="-127"/>
            </a:endParaRPr>
          </a:p>
          <a:p>
            <a:endParaRPr lang="ko-KR" altLang="en-US">
              <a:solidFill>
                <a:schemeClr val="folHlink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146C719-15EB-CA13-5948-2440FDA08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Evolving Network Architectures</a:t>
            </a:r>
            <a:br>
              <a:rPr lang="en-US" altLang="ko-KR">
                <a:ea typeface="굴림" panose="020B0600000101010101" pitchFamily="34" charset="-127"/>
              </a:rPr>
            </a:b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20FC2D2-7E20-02DA-385D-001458270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endParaRPr lang="en-US" altLang="ko-KR"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Small networks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34" charset="-127"/>
              </a:rPr>
              <a:t> without a hidden layer can’t solve problems such as XOR, that are </a:t>
            </a:r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not linearly separable.</a:t>
            </a:r>
          </a:p>
          <a:p>
            <a:endParaRPr lang="en-US" altLang="ko-KR">
              <a:solidFill>
                <a:srgbClr val="FF33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32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Large networks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</a:rPr>
              <a:t> can easily </a:t>
            </a:r>
            <a:r>
              <a:rPr lang="en-US" altLang="ko-KR" sz="32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overfit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</a:rPr>
              <a:t> a problem to match the training data, </a:t>
            </a:r>
            <a:r>
              <a:rPr lang="en-US" altLang="ko-KR" sz="32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limiting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</a:rPr>
              <a:t> their ability to </a:t>
            </a:r>
            <a:r>
              <a:rPr lang="en-US" altLang="ko-KR" sz="32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generalize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</a:rPr>
              <a:t> a problem set.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7347891-1C10-0CC5-B861-7CDF92D61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Constructive vs Destructive Algorithm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B4F7917-68D8-D4BA-A72E-BCD912BC3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Constructive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34" charset="-127"/>
              </a:rPr>
              <a:t> algorithms take a </a:t>
            </a:r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minimal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34" charset="-127"/>
              </a:rPr>
              <a:t>network and </a:t>
            </a:r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build up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34" charset="-127"/>
              </a:rPr>
              <a:t> new layers nodes and connections during training.</a:t>
            </a:r>
          </a:p>
          <a:p>
            <a:pPr>
              <a:lnSpc>
                <a:spcPct val="90000"/>
              </a:lnSpc>
            </a:pPr>
            <a:endParaRPr lang="en-US" altLang="ko-KR"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Destructive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34" charset="-127"/>
              </a:rPr>
              <a:t> algorithms take a </a:t>
            </a:r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maximal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34" charset="-127"/>
              </a:rPr>
              <a:t> network and </a:t>
            </a:r>
            <a:r>
              <a:rPr lang="en-US" altLang="ko-KR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prunes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34" charset="-127"/>
              </a:rPr>
              <a:t> unnecessary layers nodes and connections during training.	</a:t>
            </a:r>
          </a:p>
          <a:p>
            <a:pPr>
              <a:lnSpc>
                <a:spcPct val="90000"/>
              </a:lnSpc>
            </a:pPr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00ECF7F1-7FDB-F3D8-CE98-0A10CF598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Training Process of the MLP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A947D16-B538-9C81-2171-8A287F869B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r>
              <a:rPr lang="en-US" altLang="ko-KR" sz="2700">
                <a:ea typeface="굴림" panose="020B0600000101010101" pitchFamily="34" charset="-127"/>
              </a:rPr>
              <a:t>The training will be continued until the RMS is minimized.</a:t>
            </a:r>
          </a:p>
        </p:txBody>
      </p:sp>
      <p:sp>
        <p:nvSpPr>
          <p:cNvPr id="167940" name="Freeform 4">
            <a:extLst>
              <a:ext uri="{FF2B5EF4-FFF2-40B4-BE49-F238E27FC236}">
                <a16:creationId xmlns:a16="http://schemas.microsoft.com/office/drawing/2014/main" id="{0999F7BD-A8F1-5447-0B77-76C3E2C9DC92}"/>
              </a:ext>
            </a:extLst>
          </p:cNvPr>
          <p:cNvSpPr>
            <a:spLocks/>
          </p:cNvSpPr>
          <p:nvPr/>
        </p:nvSpPr>
        <p:spPr bwMode="auto">
          <a:xfrm>
            <a:off x="1676400" y="4038600"/>
            <a:ext cx="7239000" cy="2362200"/>
          </a:xfrm>
          <a:custGeom>
            <a:avLst/>
            <a:gdLst>
              <a:gd name="T0" fmla="*/ 0 w 4560"/>
              <a:gd name="T1" fmla="*/ 672 h 1488"/>
              <a:gd name="T2" fmla="*/ 240 w 4560"/>
              <a:gd name="T3" fmla="*/ 912 h 1488"/>
              <a:gd name="T4" fmla="*/ 672 w 4560"/>
              <a:gd name="T5" fmla="*/ 768 h 1488"/>
              <a:gd name="T6" fmla="*/ 1056 w 4560"/>
              <a:gd name="T7" fmla="*/ 96 h 1488"/>
              <a:gd name="T8" fmla="*/ 1776 w 4560"/>
              <a:gd name="T9" fmla="*/ 1344 h 1488"/>
              <a:gd name="T10" fmla="*/ 2448 w 4560"/>
              <a:gd name="T11" fmla="*/ 960 h 1488"/>
              <a:gd name="T12" fmla="*/ 2784 w 4560"/>
              <a:gd name="T13" fmla="*/ 432 h 1488"/>
              <a:gd name="T14" fmla="*/ 3648 w 4560"/>
              <a:gd name="T15" fmla="*/ 672 h 1488"/>
              <a:gd name="T16" fmla="*/ 4560 w 4560"/>
              <a:gd name="T17" fmla="*/ 4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60" h="1488">
                <a:moveTo>
                  <a:pt x="0" y="672"/>
                </a:moveTo>
                <a:cubicBezTo>
                  <a:pt x="64" y="784"/>
                  <a:pt x="128" y="896"/>
                  <a:pt x="240" y="912"/>
                </a:cubicBezTo>
                <a:cubicBezTo>
                  <a:pt x="352" y="928"/>
                  <a:pt x="536" y="904"/>
                  <a:pt x="672" y="768"/>
                </a:cubicBezTo>
                <a:cubicBezTo>
                  <a:pt x="808" y="632"/>
                  <a:pt x="872" y="0"/>
                  <a:pt x="1056" y="96"/>
                </a:cubicBezTo>
                <a:cubicBezTo>
                  <a:pt x="1240" y="192"/>
                  <a:pt x="1544" y="1200"/>
                  <a:pt x="1776" y="1344"/>
                </a:cubicBezTo>
                <a:cubicBezTo>
                  <a:pt x="2008" y="1488"/>
                  <a:pt x="2280" y="1112"/>
                  <a:pt x="2448" y="960"/>
                </a:cubicBezTo>
                <a:cubicBezTo>
                  <a:pt x="2616" y="808"/>
                  <a:pt x="2584" y="480"/>
                  <a:pt x="2784" y="432"/>
                </a:cubicBezTo>
                <a:cubicBezTo>
                  <a:pt x="2984" y="384"/>
                  <a:pt x="3352" y="736"/>
                  <a:pt x="3648" y="672"/>
                </a:cubicBezTo>
                <a:cubicBezTo>
                  <a:pt x="3944" y="608"/>
                  <a:pt x="4252" y="328"/>
                  <a:pt x="4560" y="48"/>
                </a:cubicBezTo>
              </a:path>
            </a:pathLst>
          </a:cu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7941" name="Oval 5">
            <a:extLst>
              <a:ext uri="{FF2B5EF4-FFF2-40B4-BE49-F238E27FC236}">
                <a16:creationId xmlns:a16="http://schemas.microsoft.com/office/drawing/2014/main" id="{C2B55D2B-BDE3-5AD6-1B47-8BAAC98D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42" name="Line 6">
            <a:extLst>
              <a:ext uri="{FF2B5EF4-FFF2-40B4-BE49-F238E27FC236}">
                <a16:creationId xmlns:a16="http://schemas.microsoft.com/office/drawing/2014/main" id="{77B51B73-BF4F-DF9C-9BFF-DDAC55F8E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DC78F6A7-DCD5-36B9-E4C4-A7E13FF2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9578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Global Minimum</a:t>
            </a:r>
          </a:p>
        </p:txBody>
      </p:sp>
      <p:sp>
        <p:nvSpPr>
          <p:cNvPr id="167944" name="Text Box 8">
            <a:extLst>
              <a:ext uri="{FF2B5EF4-FFF2-40B4-BE49-F238E27FC236}">
                <a16:creationId xmlns:a16="http://schemas.microsoft.com/office/drawing/2014/main" id="{11BA91BE-9C86-7324-8073-8EC5E398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33400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Local Minimum</a:t>
            </a: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A55CEEE2-E010-BB49-6AC4-9FF27DA9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599113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Local Minimum</a:t>
            </a:r>
          </a:p>
        </p:txBody>
      </p:sp>
      <p:sp>
        <p:nvSpPr>
          <p:cNvPr id="167946" name="Line 10">
            <a:extLst>
              <a:ext uri="{FF2B5EF4-FFF2-40B4-BE49-F238E27FC236}">
                <a16:creationId xmlns:a16="http://schemas.microsoft.com/office/drawing/2014/main" id="{2F8095AE-D31D-883B-2777-B3CAD84AD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7947" name="Line 11">
            <a:extLst>
              <a:ext uri="{FF2B5EF4-FFF2-40B4-BE49-F238E27FC236}">
                <a16:creationId xmlns:a16="http://schemas.microsoft.com/office/drawing/2014/main" id="{DBACF9F9-831F-EC44-3CDE-E4DE0DB5C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324600"/>
            <a:ext cx="777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F4047D1B-FDF8-5D5A-F635-6D1CBEEF7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760913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ea typeface="굴림" panose="020B0600000101010101" pitchFamily="34" charset="-127"/>
              </a:rPr>
              <a:t>ERROR</a:t>
            </a:r>
          </a:p>
        </p:txBody>
      </p:sp>
      <p:sp>
        <p:nvSpPr>
          <p:cNvPr id="167949" name="Text Box 13">
            <a:extLst>
              <a:ext uri="{FF2B5EF4-FFF2-40B4-BE49-F238E27FC236}">
                <a16:creationId xmlns:a16="http://schemas.microsoft.com/office/drawing/2014/main" id="{98DD38D7-6391-ED69-A1BE-C4A6D3E13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6415088"/>
            <a:ext cx="217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ea typeface="굴림" panose="020B0600000101010101" pitchFamily="34" charset="-127"/>
              </a:rPr>
              <a:t>W (N dimensional)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85F7351F-76A5-00BC-7782-FBFD72877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33400"/>
          </a:xfrm>
        </p:spPr>
        <p:txBody>
          <a:bodyPr/>
          <a:lstStyle/>
          <a:p>
            <a:r>
              <a:rPr lang="en-US" altLang="ko-KR" sz="2900" b="1">
                <a:solidFill>
                  <a:srgbClr val="FF3300"/>
                </a:solidFill>
                <a:ea typeface="굴림" panose="020B0600000101010101" pitchFamily="34" charset="-127"/>
              </a:rPr>
              <a:t>Similarity with Biological Network</a:t>
            </a:r>
          </a:p>
        </p:txBody>
      </p:sp>
      <p:pic>
        <p:nvPicPr>
          <p:cNvPr id="228355" name="Picture 3">
            <a:extLst>
              <a:ext uri="{FF2B5EF4-FFF2-40B4-BE49-F238E27FC236}">
                <a16:creationId xmlns:a16="http://schemas.microsoft.com/office/drawing/2014/main" id="{8D80E6D7-0FA3-3757-AAE6-6E9C3B5A676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95400"/>
            <a:ext cx="7361238" cy="33528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8356" name="Text Box 4">
            <a:extLst>
              <a:ext uri="{FF2B5EF4-FFF2-40B4-BE49-F238E27FC236}">
                <a16:creationId xmlns:a16="http://schemas.microsoft.com/office/drawing/2014/main" id="{67E0F3EB-44EC-674F-DE78-57AC545C8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6477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Fundamental processing element of a </a:t>
            </a:r>
            <a:br>
              <a:rPr lang="en-US" altLang="en-US"/>
            </a:br>
            <a:r>
              <a:rPr lang="en-US" altLang="en-US"/>
              <a:t>neural network is a neuron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A human brain has 100 billion neurons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An ant brain has 250,000 neurons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9C609123-65D1-494B-2DF2-125E962FF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38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Faster Convergence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3C6E20D-2269-92E8-7636-E9CAC5B70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300">
                <a:ea typeface="굴림" panose="020B0600000101010101" pitchFamily="34" charset="-127"/>
              </a:rPr>
              <a:t>Back prop requires many </a:t>
            </a:r>
            <a:r>
              <a:rPr lang="en-US" altLang="ko-KR" sz="2300" i="1">
                <a:ea typeface="굴림" panose="020B0600000101010101" pitchFamily="34" charset="-127"/>
              </a:rPr>
              <a:t>epoch</a:t>
            </a:r>
            <a:r>
              <a:rPr lang="en-US" altLang="ko-KR" sz="2300">
                <a:ea typeface="굴림" panose="020B0600000101010101" pitchFamily="34" charset="-127"/>
              </a:rPr>
              <a:t>s to converge</a:t>
            </a:r>
          </a:p>
          <a:p>
            <a:r>
              <a:rPr lang="en-US" altLang="ko-KR" sz="2300">
                <a:ea typeface="굴림" panose="020B0600000101010101" pitchFamily="34" charset="-127"/>
              </a:rPr>
              <a:t>Some ideas to overcome this</a:t>
            </a:r>
          </a:p>
          <a:p>
            <a:pPr lvl="1"/>
            <a:r>
              <a:rPr lang="en-US" altLang="ko-KR" sz="2000" i="1">
                <a:solidFill>
                  <a:srgbClr val="FF3300"/>
                </a:solidFill>
                <a:ea typeface="굴림" panose="020B0600000101010101" pitchFamily="34" charset="-127"/>
              </a:rPr>
              <a:t>Stochastic learning</a:t>
            </a:r>
          </a:p>
          <a:p>
            <a:pPr lvl="1"/>
            <a:endParaRPr lang="en-US" altLang="ko-KR" sz="2000" i="1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lvl="2"/>
            <a:r>
              <a:rPr lang="en-US" altLang="ko-KR" sz="1800" b="1">
                <a:ea typeface="굴림" panose="020B0600000101010101" pitchFamily="34" charset="-127"/>
              </a:rPr>
              <a:t>Update weights after each training example</a:t>
            </a:r>
          </a:p>
          <a:p>
            <a:pPr lvl="1"/>
            <a:endParaRPr lang="en-US" altLang="ko-KR" sz="2000" b="1" i="1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lvl="1"/>
            <a:r>
              <a:rPr lang="en-US" altLang="ko-KR" sz="2000" i="1">
                <a:solidFill>
                  <a:srgbClr val="FF3300"/>
                </a:solidFill>
                <a:ea typeface="굴림" panose="020B0600000101010101" pitchFamily="34" charset="-127"/>
              </a:rPr>
              <a:t>Momentum</a:t>
            </a:r>
          </a:p>
          <a:p>
            <a:pPr lvl="2"/>
            <a:endParaRPr lang="en-US" altLang="ko-KR" sz="1800">
              <a:ea typeface="굴림" panose="020B0600000101010101" pitchFamily="34" charset="-127"/>
            </a:endParaRPr>
          </a:p>
          <a:p>
            <a:pPr lvl="2"/>
            <a:r>
              <a:rPr lang="en-US" altLang="ko-KR" sz="1800" b="1">
                <a:ea typeface="굴림" panose="020B0600000101010101" pitchFamily="34" charset="-127"/>
              </a:rPr>
              <a:t>Add fraction of previous update to current update</a:t>
            </a:r>
          </a:p>
          <a:p>
            <a:pPr lvl="2"/>
            <a:endParaRPr lang="en-US" altLang="ko-KR" sz="1800" b="1">
              <a:ea typeface="굴림" panose="020B0600000101010101" pitchFamily="34" charset="-127"/>
            </a:endParaRPr>
          </a:p>
          <a:p>
            <a:pPr lvl="2"/>
            <a:r>
              <a:rPr lang="en-US" altLang="ko-KR" sz="1800" b="1">
                <a:ea typeface="굴림" panose="020B0600000101010101" pitchFamily="34" charset="-127"/>
              </a:rPr>
              <a:t>Faster convergence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C020634-4266-6C6E-6565-2F9D1B55D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Applications-I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6097718-1297-44D9-B976-4DEC66053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862F14"/>
                </a:solidFill>
                <a:ea typeface="굴림" panose="020B0600000101010101" pitchFamily="34" charset="-127"/>
              </a:rPr>
              <a:t>Handwritten Digit Recognition</a:t>
            </a:r>
          </a:p>
          <a:p>
            <a:r>
              <a:rPr lang="en-US" altLang="ko-KR">
                <a:ea typeface="굴림" panose="020B0600000101010101" pitchFamily="34" charset="-127"/>
              </a:rPr>
              <a:t>Face recognition</a:t>
            </a: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Time series prediction</a:t>
            </a:r>
          </a:p>
          <a:p>
            <a:r>
              <a:rPr lang="en-US" altLang="ko-KR">
                <a:ea typeface="굴림" panose="020B0600000101010101" pitchFamily="34" charset="-127"/>
              </a:rPr>
              <a:t>Process identification</a:t>
            </a:r>
          </a:p>
          <a:p>
            <a:r>
              <a:rPr lang="en-US" altLang="ko-KR">
                <a:solidFill>
                  <a:srgbClr val="862F14"/>
                </a:solidFill>
                <a:ea typeface="굴림" panose="020B0600000101010101" pitchFamily="34" charset="-127"/>
              </a:rPr>
              <a:t>Process control</a:t>
            </a:r>
          </a:p>
          <a:p>
            <a:r>
              <a:rPr lang="en-US" altLang="ko-KR">
                <a:ea typeface="굴림" panose="020B0600000101010101" pitchFamily="34" charset="-127"/>
              </a:rPr>
              <a:t>Optical character recognition</a:t>
            </a:r>
          </a:p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5F499EE-09DC-67CF-E9DE-9A7814A77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71500"/>
          </a:xfrm>
        </p:spPr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Application-II</a:t>
            </a:r>
            <a:endParaRPr lang="es-ES" altLang="en-US" sz="2900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55EA473-9D86-9801-6A1E-7F5BF34F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r>
              <a:rPr lang="en-GB" altLang="en-US" sz="2200">
                <a:solidFill>
                  <a:srgbClr val="FF3300"/>
                </a:solidFill>
              </a:rPr>
              <a:t>Forecasting/Market Prediction: f</a:t>
            </a: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inance and banking</a:t>
            </a:r>
          </a:p>
          <a:p>
            <a:pPr>
              <a:lnSpc>
                <a:spcPct val="90000"/>
              </a:lnSpc>
            </a:pPr>
            <a:endParaRPr lang="en-GB" altLang="en-US" sz="22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 </a:t>
            </a:r>
            <a:r>
              <a:rPr lang="en-US" altLang="ko-KR" sz="2200">
                <a:solidFill>
                  <a:schemeClr val="tx2"/>
                </a:solidFill>
                <a:ea typeface="굴림" panose="020B0600000101010101" pitchFamily="34" charset="-127"/>
              </a:rPr>
              <a:t>Manufacturing: quality control, fault diagnosis</a:t>
            </a:r>
          </a:p>
          <a:p>
            <a:pPr>
              <a:lnSpc>
                <a:spcPct val="90000"/>
              </a:lnSpc>
            </a:pPr>
            <a:endParaRPr lang="en-US" altLang="ko-KR" sz="220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solidFill>
                  <a:srgbClr val="862F14"/>
                </a:solidFill>
                <a:ea typeface="굴림" panose="020B0600000101010101" pitchFamily="34" charset="-127"/>
              </a:rPr>
              <a:t>Medicine: analysis of electrocardiogram data, RNA &amp; DNA sequencing, drug development without animal testing</a:t>
            </a:r>
          </a:p>
          <a:p>
            <a:pPr>
              <a:lnSpc>
                <a:spcPct val="90000"/>
              </a:lnSpc>
            </a:pPr>
            <a:endParaRPr lang="en-GB" altLang="en-US" sz="2200">
              <a:solidFill>
                <a:srgbClr val="862F14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/>
              <a:t> </a:t>
            </a:r>
            <a:endParaRPr lang="en-GB" altLang="en-US" sz="2200" i="1"/>
          </a:p>
          <a:p>
            <a:pPr>
              <a:lnSpc>
                <a:spcPct val="90000"/>
              </a:lnSpc>
            </a:pPr>
            <a:r>
              <a:rPr lang="en-GB" altLang="en-US" sz="2200"/>
              <a:t> </a:t>
            </a:r>
            <a:r>
              <a:rPr lang="en-GB" altLang="en-US" sz="2200">
                <a:solidFill>
                  <a:srgbClr val="3399FF"/>
                </a:solidFill>
              </a:rPr>
              <a:t>Control: process, robotics</a:t>
            </a:r>
            <a:endParaRPr lang="en-GB" altLang="en-US" sz="2200" i="1">
              <a:solidFill>
                <a:srgbClr val="3399FF"/>
              </a:solidFill>
            </a:endParaRPr>
          </a:p>
          <a:p>
            <a:pPr>
              <a:lnSpc>
                <a:spcPct val="90000"/>
              </a:lnSpc>
            </a:pPr>
            <a:endParaRPr lang="es-ES" altLang="en-US" sz="2200">
              <a:solidFill>
                <a:srgbClr val="3399FF"/>
              </a:solidFill>
            </a:endParaRPr>
          </a:p>
        </p:txBody>
      </p:sp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631CA637-A70E-1843-5299-90491E42F285}"/>
              </a:ext>
            </a:extLst>
          </p:cNvPr>
          <p:cNvGraphicFramePr>
            <a:graphicFrameLocks/>
          </p:cNvGraphicFramePr>
          <p:nvPr/>
        </p:nvGraphicFramePr>
        <p:xfrm>
          <a:off x="7848600" y="4953000"/>
          <a:ext cx="7207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7100" imgH="1270000" progId="">
                  <p:embed/>
                </p:oleObj>
              </mc:Choice>
              <mc:Fallback>
                <p:oleObj r:id="rId2" imgW="927100" imgH="127000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953000"/>
                        <a:ext cx="7207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D5470997-8EED-5400-2DA2-BCA9C21E6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524000"/>
          <a:ext cx="9890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795600" imgH="765720" progId="MS_ClipArt_Gallery.2">
                  <p:embed/>
                </p:oleObj>
              </mc:Choice>
              <mc:Fallback>
                <p:oleObj name="Clip" r:id="rId4" imgW="795600" imgH="7657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524000"/>
                        <a:ext cx="9890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AC8981C-8C7E-D96A-4B34-AC9CFA3CF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381000"/>
          </a:xfrm>
        </p:spPr>
        <p:txBody>
          <a:bodyPr/>
          <a:lstStyle/>
          <a:p>
            <a:r>
              <a:rPr lang="en-US" altLang="ko-KR" sz="290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4B8073D-2DFF-373B-1F6D-CF3B0E0A8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153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>
                <a:solidFill>
                  <a:srgbClr val="3399FF"/>
                </a:solidFill>
                <a:ea typeface="굴림" panose="020B0600000101010101" pitchFamily="34" charset="-127"/>
              </a:rPr>
              <a:t>We presented mainly the followings-</a:t>
            </a:r>
            <a:r>
              <a:rPr lang="en-US" altLang="ko-KR" sz="2200">
                <a:ea typeface="굴림" panose="020B0600000101010101" pitchFamily="34" charset="-127"/>
              </a:rPr>
              <a:t>------</a:t>
            </a: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Basic building block of Artificial Neural Network.</a:t>
            </a: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Construction , working and limitation of single layer neural network (</a:t>
            </a: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Single Layer Neural Network</a:t>
            </a:r>
            <a:r>
              <a:rPr lang="en-US" altLang="ko-KR" sz="2200">
                <a:ea typeface="굴림" panose="020B0600000101010101" pitchFamily="34" charset="-127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Back propagation algorithm for multi layer feed forward NN.</a:t>
            </a:r>
          </a:p>
          <a:p>
            <a:pPr>
              <a:lnSpc>
                <a:spcPct val="90000"/>
              </a:lnSpc>
            </a:pPr>
            <a:endParaRPr lang="en-US" altLang="ko-KR" sz="22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Some Advanced Features like training with subsets, Quicker convergence, Modular Neural Network, Evolution of NN.</a:t>
            </a: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Application of Neural Network.</a:t>
            </a:r>
          </a:p>
          <a:p>
            <a:pPr>
              <a:lnSpc>
                <a:spcPct val="90000"/>
              </a:lnSpc>
            </a:pPr>
            <a:endParaRPr lang="en-US" altLang="ko-KR" sz="22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200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1EC2A448-438E-CB81-AF8C-9D0FDD766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381000"/>
          </a:xfrm>
        </p:spPr>
        <p:txBody>
          <a:bodyPr/>
          <a:lstStyle/>
          <a:p>
            <a:r>
              <a:rPr lang="en-US" altLang="ko-KR" sz="4000">
                <a:ea typeface="굴림" panose="020B0600000101010101" pitchFamily="34" charset="-127"/>
              </a:rPr>
              <a:t>Remember</a:t>
            </a:r>
            <a:r>
              <a:rPr lang="en-US" altLang="ko-KR" sz="4000">
                <a:latin typeface="Tahoma" panose="020B0604030504040204" pitchFamily="34" charset="0"/>
                <a:ea typeface="굴림" panose="020B0600000101010101" pitchFamily="34" charset="-127"/>
              </a:rPr>
              <a:t>…</a:t>
            </a:r>
            <a:r>
              <a:rPr lang="en-US" altLang="ko-KR" sz="4000">
                <a:ea typeface="굴림" panose="020B0600000101010101" pitchFamily="34" charset="-127"/>
              </a:rPr>
              <a:t>..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0DB61BC8-7377-D3D1-BE7C-F70EA81EE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ANNs perform well, generally better with larger number of hidden units </a:t>
            </a:r>
          </a:p>
          <a:p>
            <a:pPr>
              <a:lnSpc>
                <a:spcPct val="80000"/>
              </a:lnSpc>
            </a:pPr>
            <a:endParaRPr lang="en-US" altLang="ko-KR" sz="22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200">
                <a:ea typeface="굴림" panose="020B0600000101010101" pitchFamily="34" charset="-127"/>
              </a:rPr>
              <a:t>More hidden units generally produce lower error</a:t>
            </a:r>
          </a:p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Determining network topology is difficult</a:t>
            </a:r>
          </a:p>
          <a:p>
            <a:pPr>
              <a:lnSpc>
                <a:spcPct val="80000"/>
              </a:lnSpc>
            </a:pPr>
            <a:endParaRPr lang="en-US" altLang="ko-KR" sz="22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200">
                <a:ea typeface="굴림" panose="020B0600000101010101" pitchFamily="34" charset="-127"/>
              </a:rPr>
              <a:t>Choosing single learning rate impossible</a:t>
            </a:r>
          </a:p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200">
                <a:solidFill>
                  <a:srgbClr val="FF3300"/>
                </a:solidFill>
                <a:ea typeface="굴림" panose="020B0600000101010101" pitchFamily="34" charset="-127"/>
              </a:rPr>
              <a:t>Difficult to reduce training time by altering the network topology or learning parameters </a:t>
            </a:r>
          </a:p>
          <a:p>
            <a:pPr>
              <a:lnSpc>
                <a:spcPct val="80000"/>
              </a:lnSpc>
            </a:pPr>
            <a:endParaRPr lang="en-US" altLang="ko-KR" sz="22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200">
                <a:ea typeface="굴림" panose="020B0600000101010101" pitchFamily="34" charset="-127"/>
              </a:rPr>
              <a:t>NN(Subset) often produce better results</a:t>
            </a:r>
          </a:p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ABCB218E-38E7-23A0-C83D-B0BD52D2B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Synapses,</a:t>
            </a:r>
            <a:br>
              <a:rPr lang="nl-NL" altLang="en-US"/>
            </a:br>
            <a:r>
              <a:rPr lang="nl-NL" altLang="en-US"/>
              <a:t>the basis of learning and memory </a:t>
            </a:r>
          </a:p>
        </p:txBody>
      </p:sp>
      <p:pic>
        <p:nvPicPr>
          <p:cNvPr id="230403" name="Picture 3">
            <a:extLst>
              <a:ext uri="{FF2B5EF4-FFF2-40B4-BE49-F238E27FC236}">
                <a16:creationId xmlns:a16="http://schemas.microsoft.com/office/drawing/2014/main" id="{B3B072A1-3FAF-1136-CC67-660F296C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7114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04" name="Picture 4">
            <a:extLst>
              <a:ext uri="{FF2B5EF4-FFF2-40B4-BE49-F238E27FC236}">
                <a16:creationId xmlns:a16="http://schemas.microsoft.com/office/drawing/2014/main" id="{012560EE-332F-3A48-55F6-389A7D7D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357981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B121CAFA-EA5C-2E32-0EA4-DCB92803C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ko-KR" altLang="en-US" sz="2900">
                <a:ea typeface="굴림" panose="020B0600000101010101" pitchFamily="34" charset="-127"/>
              </a:rPr>
              <a:t>              </a:t>
            </a:r>
            <a:r>
              <a:rPr lang="en-US" altLang="ko-KR" sz="3200">
                <a:ea typeface="굴림" panose="020B0600000101010101" pitchFamily="34" charset="-127"/>
              </a:rPr>
              <a:t>Neural Network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6C2B5229-3519-5BF9-41B3-293BC3981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ko-KR" altLang="en-US" sz="28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FF3300"/>
                </a:solidFill>
                <a:ea typeface="굴림" panose="020B0600000101010101" pitchFamily="34" charset="-127"/>
              </a:rPr>
              <a:t>Neural Network</a:t>
            </a:r>
            <a:r>
              <a:rPr lang="en-US" altLang="ko-KR" sz="2800">
                <a:ea typeface="굴림" panose="020B0600000101010101" pitchFamily="34" charset="-127"/>
              </a:rPr>
              <a:t> is a set of connected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800">
                <a:ea typeface="굴림" panose="020B0600000101010101" pitchFamily="34" charset="-127"/>
              </a:rPr>
              <a:t>    INPUT/OUTPUT UNITS, where each connection has a WEIGHT associated with it.</a:t>
            </a:r>
          </a:p>
          <a:p>
            <a:pPr>
              <a:lnSpc>
                <a:spcPct val="90000"/>
              </a:lnSpc>
            </a:pPr>
            <a:endParaRPr lang="en-US" altLang="ko-KR" sz="24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solidFill>
                  <a:srgbClr val="FF3300"/>
                </a:solidFill>
                <a:ea typeface="굴림" panose="020B0600000101010101" pitchFamily="34" charset="-127"/>
              </a:rPr>
              <a:t>Neural Network</a:t>
            </a:r>
            <a:r>
              <a:rPr lang="en-US" altLang="ko-KR" sz="2400">
                <a:ea typeface="굴림" panose="020B0600000101010101" pitchFamily="34" charset="-127"/>
              </a:rPr>
              <a:t> learning is also called CONNECTIONIST learning due to the connections between units.</a:t>
            </a:r>
          </a:p>
          <a:p>
            <a:pPr>
              <a:lnSpc>
                <a:spcPct val="90000"/>
              </a:lnSpc>
            </a:pPr>
            <a:endParaRPr lang="en-US" altLang="ko-KR" sz="2800">
              <a:solidFill>
                <a:srgbClr val="FF66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chemeClr val="folHlink"/>
                </a:solidFill>
                <a:ea typeface="굴림" panose="020B0600000101010101" pitchFamily="34" charset="-127"/>
              </a:rPr>
              <a:t>It is a case of SUPERVISED, INDUCTIVE or </a:t>
            </a:r>
            <a:r>
              <a:rPr lang="en-US" altLang="ko-KR" sz="2800">
                <a:solidFill>
                  <a:srgbClr val="FF0000"/>
                </a:solidFill>
                <a:ea typeface="굴림" panose="020B0600000101010101" pitchFamily="34" charset="-127"/>
              </a:rPr>
              <a:t>CLASSIFICATION</a:t>
            </a:r>
            <a:r>
              <a:rPr lang="en-US" altLang="ko-KR" sz="2800">
                <a:solidFill>
                  <a:schemeClr val="folHlink"/>
                </a:solidFill>
                <a:ea typeface="굴림" panose="020B0600000101010101" pitchFamily="34" charset="-127"/>
              </a:rPr>
              <a:t>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11610BD-60A3-7A83-0722-C9D2440BE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34" charset="-127"/>
              </a:rPr>
              <a:t>Neural Network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D27CCD0D-798D-D962-BDD7-02244A880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3366FF"/>
                </a:solidFill>
                <a:ea typeface="굴림" panose="020B0600000101010101" pitchFamily="34" charset="-127"/>
              </a:rPr>
              <a:t>Neural Network</a:t>
            </a:r>
            <a:r>
              <a:rPr lang="en-US" altLang="ko-KR" sz="2800">
                <a:ea typeface="굴림" panose="020B0600000101010101" pitchFamily="34" charset="-127"/>
              </a:rPr>
              <a:t> learns by adjusting the weights so as to be able to correctly classify the training data and hence, after testing phase, to classify unknown data.</a:t>
            </a:r>
          </a:p>
          <a:p>
            <a:pPr>
              <a:lnSpc>
                <a:spcPct val="90000"/>
              </a:lnSpc>
            </a:pPr>
            <a:endParaRPr lang="en-US" altLang="ko-KR" sz="28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FF3300"/>
                </a:solidFill>
                <a:ea typeface="굴림" panose="020B0600000101010101" pitchFamily="34" charset="-127"/>
              </a:rPr>
              <a:t>Neural Network</a:t>
            </a:r>
            <a:r>
              <a:rPr lang="en-US" altLang="ko-KR" sz="2800">
                <a:ea typeface="굴림" panose="020B0600000101010101" pitchFamily="34" charset="-127"/>
              </a:rPr>
              <a:t> needs long time for training.</a:t>
            </a:r>
          </a:p>
          <a:p>
            <a:pPr>
              <a:lnSpc>
                <a:spcPct val="90000"/>
              </a:lnSpc>
            </a:pPr>
            <a:endParaRPr lang="en-US" altLang="ko-KR" sz="280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rgbClr val="FF3300"/>
                </a:solidFill>
                <a:ea typeface="굴림" panose="020B0600000101010101" pitchFamily="34" charset="-127"/>
              </a:rPr>
              <a:t>Neural Network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800">
                <a:ea typeface="굴림" panose="020B0600000101010101" pitchFamily="34" charset="-127"/>
              </a:rPr>
              <a:t>has a high tolerance to noisy and incomplete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005AD773-6DBD-79A8-1DC0-8A7723EDE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Neural Network Classifier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A7EEA9DA-0136-D8C8-4579-C9341416F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b="1">
                <a:solidFill>
                  <a:srgbClr val="FF3300"/>
                </a:solidFill>
                <a:ea typeface="굴림" panose="020B0600000101010101" pitchFamily="34" charset="-127"/>
              </a:rPr>
              <a:t>Input: Classification data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34" charset="-127"/>
              </a:rPr>
              <a:t>             </a:t>
            </a:r>
            <a:r>
              <a:rPr lang="en-US" altLang="ko-KR" sz="2000">
                <a:solidFill>
                  <a:srgbClr val="3366FF"/>
                </a:solidFill>
                <a:latin typeface="Arial Black" panose="020B0A04020102020204" pitchFamily="34" charset="0"/>
                <a:ea typeface="굴림" panose="020B0600000101010101" pitchFamily="34" charset="-127"/>
              </a:rPr>
              <a:t>It contains classification attribute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34" charset="-127"/>
              </a:rPr>
              <a:t>Data is divided, as in any classification problem.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34" charset="-127"/>
              </a:rPr>
              <a:t>           [</a:t>
            </a:r>
            <a:r>
              <a:rPr lang="en-US" altLang="ko-KR" sz="2000">
                <a:solidFill>
                  <a:srgbClr val="3366FF"/>
                </a:solidFill>
                <a:ea typeface="굴림" panose="020B0600000101010101" pitchFamily="34" charset="-127"/>
              </a:rPr>
              <a:t>Training data and Testing data</a:t>
            </a:r>
            <a:r>
              <a:rPr lang="en-US" altLang="ko-KR" sz="2000"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b="1" u="sng">
                <a:solidFill>
                  <a:srgbClr val="FF3300"/>
                </a:solidFill>
                <a:ea typeface="굴림" panose="020B0600000101010101" pitchFamily="34" charset="-127"/>
              </a:rPr>
              <a:t>All data must be normalized.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34" charset="-127"/>
              </a:rPr>
              <a:t>   (i.e. all values of attributes in the database are changed to contain values in the internal [0,1] or[-1,1])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34" charset="-127"/>
              </a:rPr>
              <a:t> </a:t>
            </a:r>
            <a:r>
              <a:rPr lang="en-US" altLang="ko-KR" sz="2000">
                <a:solidFill>
                  <a:srgbClr val="3366FF"/>
                </a:solidFill>
                <a:ea typeface="굴림" panose="020B0600000101010101" pitchFamily="34" charset="-127"/>
              </a:rPr>
              <a:t>Neural Network can work with data in the range of (0,1) or (-1,1)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u="sng">
              <a:solidFill>
                <a:srgbClr val="3366FF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b="1">
                <a:solidFill>
                  <a:srgbClr val="FF3300"/>
                </a:solidFill>
                <a:ea typeface="굴림" panose="020B0600000101010101" pitchFamily="34" charset="-127"/>
              </a:rPr>
              <a:t>Two basic normalization techniques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34" charset="-127"/>
              </a:rPr>
              <a:t>       [1] Max-Min normalization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34" charset="-127"/>
              </a:rPr>
              <a:t>       [2] Decimal Scaling normalization</a:t>
            </a:r>
          </a:p>
          <a:p>
            <a:pPr>
              <a:lnSpc>
                <a:spcPct val="80000"/>
              </a:lnSpc>
            </a:pPr>
            <a:endParaRPr lang="en-US" altLang="ko-KR" sz="200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189943BA8E3545AD4191DF7685B505" ma:contentTypeVersion="16" ma:contentTypeDescription="Create a new document." ma:contentTypeScope="" ma:versionID="26db08fa9c99350a9edbac23469dbbf9">
  <xsd:schema xmlns:xsd="http://www.w3.org/2001/XMLSchema" xmlns:xs="http://www.w3.org/2001/XMLSchema" xmlns:p="http://schemas.microsoft.com/office/2006/metadata/properties" xmlns:ns2="0363924c-1432-4c90-b630-3516fc4af79f" xmlns:ns3="cd0fea8b-91ae-4b8b-a9f7-ecc4bd900f26" targetNamespace="http://schemas.microsoft.com/office/2006/metadata/properties" ma:root="true" ma:fieldsID="165f7a42c0042eb42e6258843fd649c1" ns2:_="" ns3:_="">
    <xsd:import namespace="0363924c-1432-4c90-b630-3516fc4af79f"/>
    <xsd:import namespace="cd0fea8b-91ae-4b8b-a9f7-ecc4bd900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CSVfil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3924c-1432-4c90-b630-3516fc4af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dd8ad4f-cc15-4810-85dc-b5f6d8699e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CSVfile" ma:index="20" nillable="true" ma:displayName="CSV file" ma:description="https://www.kaggle.com/datasets/vikasukani/parkinsons-disease-data-set" ma:format="Hyperlink" ma:internalName="CSVfil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fea8b-91ae-4b8b-a9f7-ecc4bd900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bcc49f2-7324-436b-a960-562509b5cfb2}" ma:internalName="TaxCatchAll" ma:showField="CatchAllData" ma:web="cd0fea8b-91ae-4b8b-a9f7-ecc4bd900f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SVfile xmlns="0363924c-1432-4c90-b630-3516fc4af79f">
      <Url xsi:nil="true"/>
      <Description xsi:nil="true"/>
    </CSVfile>
    <lcf76f155ced4ddcb4097134ff3c332f xmlns="0363924c-1432-4c90-b630-3516fc4af79f">
      <Terms xmlns="http://schemas.microsoft.com/office/infopath/2007/PartnerControls"/>
    </lcf76f155ced4ddcb4097134ff3c332f>
    <TaxCatchAll xmlns="cd0fea8b-91ae-4b8b-a9f7-ecc4bd900f26" xsi:nil="true"/>
  </documentManagement>
</p:properties>
</file>

<file path=customXml/itemProps1.xml><?xml version="1.0" encoding="utf-8"?>
<ds:datastoreItem xmlns:ds="http://schemas.openxmlformats.org/officeDocument/2006/customXml" ds:itemID="{C5FEFA8B-8CFE-48F9-8EEE-604C0A593266}"/>
</file>

<file path=customXml/itemProps2.xml><?xml version="1.0" encoding="utf-8"?>
<ds:datastoreItem xmlns:ds="http://schemas.openxmlformats.org/officeDocument/2006/customXml" ds:itemID="{21AEFFD5-03B0-4533-B8A4-2C98DF65878E}"/>
</file>

<file path=customXml/itemProps3.xml><?xml version="1.0" encoding="utf-8"?>
<ds:datastoreItem xmlns:ds="http://schemas.openxmlformats.org/officeDocument/2006/customXml" ds:itemID="{9D078185-804F-462E-ADFA-115583270C2C}"/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1264</TotalTime>
  <Words>3394</Words>
  <Application>Microsoft Office PowerPoint</Application>
  <PresentationFormat>On-screen Show (4:3)</PresentationFormat>
  <Paragraphs>598</Paragraphs>
  <Slides>54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Arial Black</vt:lpstr>
      <vt:lpstr>Times New Roman</vt:lpstr>
      <vt:lpstr>Wingdings</vt:lpstr>
      <vt:lpstr>굴림</vt:lpstr>
      <vt:lpstr>Tahoma</vt:lpstr>
      <vt:lpstr>Bauhaus 93</vt:lpstr>
      <vt:lpstr>MS Mincho</vt:lpstr>
      <vt:lpstr>Symbol</vt:lpstr>
      <vt:lpstr>Studio</vt:lpstr>
      <vt:lpstr>Microsoft Equation 3.0</vt:lpstr>
      <vt:lpstr>Microsoft Clip Gallery</vt:lpstr>
      <vt:lpstr>FUNDAMENTAL OF NERUAL NETWORK</vt:lpstr>
      <vt:lpstr>Overview</vt:lpstr>
      <vt:lpstr>Basics of Neural Network</vt:lpstr>
      <vt:lpstr>Neural Networks</vt:lpstr>
      <vt:lpstr>Similarity with Biological Network</vt:lpstr>
      <vt:lpstr>Synapses, the basis of learning and memory </vt:lpstr>
      <vt:lpstr>              Neural Network</vt:lpstr>
      <vt:lpstr>Neural Network</vt:lpstr>
      <vt:lpstr>Neural Network Classifier</vt:lpstr>
      <vt:lpstr>Data Normalization</vt:lpstr>
      <vt:lpstr>Example of Max-Min Normalization</vt:lpstr>
      <vt:lpstr>     Decimal Scaling Normalization </vt:lpstr>
      <vt:lpstr>One Neuron as a Network</vt:lpstr>
      <vt:lpstr>One Neuron as a Network</vt:lpstr>
      <vt:lpstr>Bias of a Neuron   </vt:lpstr>
      <vt:lpstr>PowerPoint Presentation</vt:lpstr>
      <vt:lpstr>Neuron with Activation</vt:lpstr>
      <vt:lpstr>Why We Need Multi Layer ?</vt:lpstr>
      <vt:lpstr>A Multilayer Feed-Forward Neural Network</vt:lpstr>
      <vt:lpstr>   Neural Network  Learning</vt:lpstr>
      <vt:lpstr>A Multilayer Feed Forward Network</vt:lpstr>
      <vt:lpstr>A Multilayered Feed – Forward Network</vt:lpstr>
      <vt:lpstr>A Multilayered Feed–Forward Network</vt:lpstr>
      <vt:lpstr>Classification by Back propagation  </vt:lpstr>
      <vt:lpstr>Steps in Back propagation Algorithm</vt:lpstr>
      <vt:lpstr>Steps in Back propagation Algorithm  ( cont..)</vt:lpstr>
      <vt:lpstr>Propagation through Hidden Layer ( One Node )</vt:lpstr>
      <vt:lpstr>Propagate the inputs forward</vt:lpstr>
      <vt:lpstr>Propagate the inputs forward</vt:lpstr>
      <vt:lpstr>       Back propagate the error</vt:lpstr>
      <vt:lpstr>       Back propagate the error</vt:lpstr>
      <vt:lpstr>     Update weights and biases </vt:lpstr>
      <vt:lpstr>   Update weights and biases</vt:lpstr>
      <vt:lpstr>Terminating Conditions</vt:lpstr>
      <vt:lpstr>Backpropagation Formulas</vt:lpstr>
      <vt:lpstr>Example of Back propagation </vt:lpstr>
      <vt:lpstr>Example ( cont.. )</vt:lpstr>
      <vt:lpstr>Net Input and Output Calculation</vt:lpstr>
      <vt:lpstr>Calculation of Error at Each Node</vt:lpstr>
      <vt:lpstr>Calculation of weights and Bias Updating</vt:lpstr>
      <vt:lpstr>Network Pruning and Rule Extraction</vt:lpstr>
      <vt:lpstr>Advanced Features of  Neural Network</vt:lpstr>
      <vt:lpstr>Variants of Neural Networks Learning</vt:lpstr>
      <vt:lpstr>Training with Subsets</vt:lpstr>
      <vt:lpstr>Training with subsets</vt:lpstr>
      <vt:lpstr>Modular Neural Network </vt:lpstr>
      <vt:lpstr>Evolving Network Architectures </vt:lpstr>
      <vt:lpstr>Constructive vs Destructive Algorithm</vt:lpstr>
      <vt:lpstr>Training Process of the MLP</vt:lpstr>
      <vt:lpstr>Faster Convergence</vt:lpstr>
      <vt:lpstr>Applications-I</vt:lpstr>
      <vt:lpstr>Application-II</vt:lpstr>
      <vt:lpstr>Summary</vt:lpstr>
      <vt:lpstr>Remember…..</vt:lpstr>
    </vt:vector>
  </TitlesOfParts>
  <Company>Stony Brook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graduate</dc:creator>
  <cp:lastModifiedBy>rajeshri shinkar</cp:lastModifiedBy>
  <cp:revision>85</cp:revision>
  <dcterms:created xsi:type="dcterms:W3CDTF">2005-02-26T16:43:08Z</dcterms:created>
  <dcterms:modified xsi:type="dcterms:W3CDTF">2024-01-17T03:03:10Z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0x010100F4189943BA8E3545AD4191DF7685B505</vt:lpwstr>
  </property>
</Properties>
</file>