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0" r:id="rId4"/>
    <p:sldId id="261" r:id="rId5"/>
    <p:sldId id="262" r:id="rId6"/>
    <p:sldId id="263" r:id="rId7"/>
    <p:sldId id="264" r:id="rId8"/>
    <p:sldId id="265" r:id="rId9"/>
    <p:sldId id="279" r:id="rId10"/>
    <p:sldId id="266" r:id="rId11"/>
    <p:sldId id="281" r:id="rId12"/>
    <p:sldId id="277" r:id="rId13"/>
    <p:sldId id="267" r:id="rId14"/>
    <p:sldId id="268" r:id="rId15"/>
    <p:sldId id="269" r:id="rId16"/>
    <p:sldId id="270" r:id="rId17"/>
    <p:sldId id="271" r:id="rId18"/>
    <p:sldId id="272" r:id="rId19"/>
    <p:sldId id="273" r:id="rId20"/>
    <p:sldId id="274" r:id="rId21"/>
    <p:sldId id="275" r:id="rId22"/>
    <p:sldId id="27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58" d="100"/>
          <a:sy n="58" d="100"/>
        </p:scale>
        <p:origin x="62" y="45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 Id="rId30" Type="http://schemas.openxmlformats.org/officeDocument/2006/relationships/customXml" Target="../customXml/item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7E30F-4EB7-DD50-0A35-FA6EC1518F3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7309A87-7937-DB5A-FBAD-FB604DD4FD4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9280631-C9F0-DABE-6C25-FF1190F8E939}"/>
              </a:ext>
            </a:extLst>
          </p:cNvPr>
          <p:cNvSpPr>
            <a:spLocks noGrp="1"/>
          </p:cNvSpPr>
          <p:nvPr>
            <p:ph type="dt" sz="half" idx="10"/>
          </p:nvPr>
        </p:nvSpPr>
        <p:spPr/>
        <p:txBody>
          <a:bodyPr/>
          <a:lstStyle/>
          <a:p>
            <a:fld id="{A3DA8CFD-80B2-4386-867D-C2531DED4E4A}" type="datetimeFigureOut">
              <a:rPr lang="en-IN" smtClean="0"/>
              <a:t>23-04-2024</a:t>
            </a:fld>
            <a:endParaRPr lang="en-IN"/>
          </a:p>
        </p:txBody>
      </p:sp>
      <p:sp>
        <p:nvSpPr>
          <p:cNvPr id="5" name="Footer Placeholder 4">
            <a:extLst>
              <a:ext uri="{FF2B5EF4-FFF2-40B4-BE49-F238E27FC236}">
                <a16:creationId xmlns:a16="http://schemas.microsoft.com/office/drawing/2014/main" id="{60BBB8DB-717C-7FA9-89AF-480ABD2664C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0C2229F-0BE9-2B03-3133-7946C19CE491}"/>
              </a:ext>
            </a:extLst>
          </p:cNvPr>
          <p:cNvSpPr>
            <a:spLocks noGrp="1"/>
          </p:cNvSpPr>
          <p:nvPr>
            <p:ph type="sldNum" sz="quarter" idx="12"/>
          </p:nvPr>
        </p:nvSpPr>
        <p:spPr/>
        <p:txBody>
          <a:bodyPr/>
          <a:lstStyle/>
          <a:p>
            <a:fld id="{F3BB1DE2-1C4C-4D82-ABE9-62F2EF40BD5D}" type="slidenum">
              <a:rPr lang="en-IN" smtClean="0"/>
              <a:t>‹#›</a:t>
            </a:fld>
            <a:endParaRPr lang="en-IN"/>
          </a:p>
        </p:txBody>
      </p:sp>
    </p:spTree>
    <p:extLst>
      <p:ext uri="{BB962C8B-B14F-4D97-AF65-F5344CB8AC3E}">
        <p14:creationId xmlns:p14="http://schemas.microsoft.com/office/powerpoint/2010/main" val="20049937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D8188-6938-29B2-6F0E-2FA38A27691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2344EAE-A250-F7DB-E979-6A8434E88FA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B183908-434F-DDE9-0DA3-4994E31DBFAA}"/>
              </a:ext>
            </a:extLst>
          </p:cNvPr>
          <p:cNvSpPr>
            <a:spLocks noGrp="1"/>
          </p:cNvSpPr>
          <p:nvPr>
            <p:ph type="dt" sz="half" idx="10"/>
          </p:nvPr>
        </p:nvSpPr>
        <p:spPr/>
        <p:txBody>
          <a:bodyPr/>
          <a:lstStyle/>
          <a:p>
            <a:fld id="{A3DA8CFD-80B2-4386-867D-C2531DED4E4A}" type="datetimeFigureOut">
              <a:rPr lang="en-IN" smtClean="0"/>
              <a:t>23-04-2024</a:t>
            </a:fld>
            <a:endParaRPr lang="en-IN"/>
          </a:p>
        </p:txBody>
      </p:sp>
      <p:sp>
        <p:nvSpPr>
          <p:cNvPr id="5" name="Footer Placeholder 4">
            <a:extLst>
              <a:ext uri="{FF2B5EF4-FFF2-40B4-BE49-F238E27FC236}">
                <a16:creationId xmlns:a16="http://schemas.microsoft.com/office/drawing/2014/main" id="{53BF751B-72D1-5C7D-6155-6560EC05A11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2803129-B0B6-2177-8AB2-3EB7A5FEE99E}"/>
              </a:ext>
            </a:extLst>
          </p:cNvPr>
          <p:cNvSpPr>
            <a:spLocks noGrp="1"/>
          </p:cNvSpPr>
          <p:nvPr>
            <p:ph type="sldNum" sz="quarter" idx="12"/>
          </p:nvPr>
        </p:nvSpPr>
        <p:spPr/>
        <p:txBody>
          <a:bodyPr/>
          <a:lstStyle/>
          <a:p>
            <a:fld id="{F3BB1DE2-1C4C-4D82-ABE9-62F2EF40BD5D}" type="slidenum">
              <a:rPr lang="en-IN" smtClean="0"/>
              <a:t>‹#›</a:t>
            </a:fld>
            <a:endParaRPr lang="en-IN"/>
          </a:p>
        </p:txBody>
      </p:sp>
    </p:spTree>
    <p:extLst>
      <p:ext uri="{BB962C8B-B14F-4D97-AF65-F5344CB8AC3E}">
        <p14:creationId xmlns:p14="http://schemas.microsoft.com/office/powerpoint/2010/main" val="34424669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B312A00-0DAC-8553-4C02-A0DA7E102EF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CA85417-EA33-7056-F681-9B02C049046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7C67D1D-52FE-D1AE-1153-E47AEF837654}"/>
              </a:ext>
            </a:extLst>
          </p:cNvPr>
          <p:cNvSpPr>
            <a:spLocks noGrp="1"/>
          </p:cNvSpPr>
          <p:nvPr>
            <p:ph type="dt" sz="half" idx="10"/>
          </p:nvPr>
        </p:nvSpPr>
        <p:spPr/>
        <p:txBody>
          <a:bodyPr/>
          <a:lstStyle/>
          <a:p>
            <a:fld id="{A3DA8CFD-80B2-4386-867D-C2531DED4E4A}" type="datetimeFigureOut">
              <a:rPr lang="en-IN" smtClean="0"/>
              <a:t>23-04-2024</a:t>
            </a:fld>
            <a:endParaRPr lang="en-IN"/>
          </a:p>
        </p:txBody>
      </p:sp>
      <p:sp>
        <p:nvSpPr>
          <p:cNvPr id="5" name="Footer Placeholder 4">
            <a:extLst>
              <a:ext uri="{FF2B5EF4-FFF2-40B4-BE49-F238E27FC236}">
                <a16:creationId xmlns:a16="http://schemas.microsoft.com/office/drawing/2014/main" id="{41D84931-5B50-FB4B-42A2-11ADC39659B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6DC4F28-46DE-55B0-8681-EB49B87BEDD3}"/>
              </a:ext>
            </a:extLst>
          </p:cNvPr>
          <p:cNvSpPr>
            <a:spLocks noGrp="1"/>
          </p:cNvSpPr>
          <p:nvPr>
            <p:ph type="sldNum" sz="quarter" idx="12"/>
          </p:nvPr>
        </p:nvSpPr>
        <p:spPr/>
        <p:txBody>
          <a:bodyPr/>
          <a:lstStyle/>
          <a:p>
            <a:fld id="{F3BB1DE2-1C4C-4D82-ABE9-62F2EF40BD5D}" type="slidenum">
              <a:rPr lang="en-IN" smtClean="0"/>
              <a:t>‹#›</a:t>
            </a:fld>
            <a:endParaRPr lang="en-IN"/>
          </a:p>
        </p:txBody>
      </p:sp>
    </p:spTree>
    <p:extLst>
      <p:ext uri="{BB962C8B-B14F-4D97-AF65-F5344CB8AC3E}">
        <p14:creationId xmlns:p14="http://schemas.microsoft.com/office/powerpoint/2010/main" val="434400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74A4A-EFA6-F19B-4CB1-F1CE43FDCDE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40FF077-4D4E-CE73-C652-FD7702864A5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61B6AEA-D1E9-7478-F3E6-E1BF37766C82}"/>
              </a:ext>
            </a:extLst>
          </p:cNvPr>
          <p:cNvSpPr>
            <a:spLocks noGrp="1"/>
          </p:cNvSpPr>
          <p:nvPr>
            <p:ph type="dt" sz="half" idx="10"/>
          </p:nvPr>
        </p:nvSpPr>
        <p:spPr/>
        <p:txBody>
          <a:bodyPr/>
          <a:lstStyle/>
          <a:p>
            <a:fld id="{A3DA8CFD-80B2-4386-867D-C2531DED4E4A}" type="datetimeFigureOut">
              <a:rPr lang="en-IN" smtClean="0"/>
              <a:t>23-04-2024</a:t>
            </a:fld>
            <a:endParaRPr lang="en-IN"/>
          </a:p>
        </p:txBody>
      </p:sp>
      <p:sp>
        <p:nvSpPr>
          <p:cNvPr id="5" name="Footer Placeholder 4">
            <a:extLst>
              <a:ext uri="{FF2B5EF4-FFF2-40B4-BE49-F238E27FC236}">
                <a16:creationId xmlns:a16="http://schemas.microsoft.com/office/drawing/2014/main" id="{B0B85120-C34E-C00E-5219-7F38058C6FB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F555EBA-B9AC-08DE-DD66-B56D0DA56EFE}"/>
              </a:ext>
            </a:extLst>
          </p:cNvPr>
          <p:cNvSpPr>
            <a:spLocks noGrp="1"/>
          </p:cNvSpPr>
          <p:nvPr>
            <p:ph type="sldNum" sz="quarter" idx="12"/>
          </p:nvPr>
        </p:nvSpPr>
        <p:spPr/>
        <p:txBody>
          <a:bodyPr/>
          <a:lstStyle/>
          <a:p>
            <a:fld id="{F3BB1DE2-1C4C-4D82-ABE9-62F2EF40BD5D}" type="slidenum">
              <a:rPr lang="en-IN" smtClean="0"/>
              <a:t>‹#›</a:t>
            </a:fld>
            <a:endParaRPr lang="en-IN"/>
          </a:p>
        </p:txBody>
      </p:sp>
    </p:spTree>
    <p:extLst>
      <p:ext uri="{BB962C8B-B14F-4D97-AF65-F5344CB8AC3E}">
        <p14:creationId xmlns:p14="http://schemas.microsoft.com/office/powerpoint/2010/main" val="26262093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36D48-512C-F572-CB3B-37B01F817EC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A2C2C31-3A5B-6E86-2B57-D3A7A0C4013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A7F0B44-44DD-389F-68BB-61B2AE504A21}"/>
              </a:ext>
            </a:extLst>
          </p:cNvPr>
          <p:cNvSpPr>
            <a:spLocks noGrp="1"/>
          </p:cNvSpPr>
          <p:nvPr>
            <p:ph type="dt" sz="half" idx="10"/>
          </p:nvPr>
        </p:nvSpPr>
        <p:spPr/>
        <p:txBody>
          <a:bodyPr/>
          <a:lstStyle/>
          <a:p>
            <a:fld id="{A3DA8CFD-80B2-4386-867D-C2531DED4E4A}" type="datetimeFigureOut">
              <a:rPr lang="en-IN" smtClean="0"/>
              <a:t>23-04-2024</a:t>
            </a:fld>
            <a:endParaRPr lang="en-IN"/>
          </a:p>
        </p:txBody>
      </p:sp>
      <p:sp>
        <p:nvSpPr>
          <p:cNvPr id="5" name="Footer Placeholder 4">
            <a:extLst>
              <a:ext uri="{FF2B5EF4-FFF2-40B4-BE49-F238E27FC236}">
                <a16:creationId xmlns:a16="http://schemas.microsoft.com/office/drawing/2014/main" id="{01960AB1-B9BB-F039-BEC3-758C5A365FD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225D753-D164-D708-55A7-95B2FCBCE4A3}"/>
              </a:ext>
            </a:extLst>
          </p:cNvPr>
          <p:cNvSpPr>
            <a:spLocks noGrp="1"/>
          </p:cNvSpPr>
          <p:nvPr>
            <p:ph type="sldNum" sz="quarter" idx="12"/>
          </p:nvPr>
        </p:nvSpPr>
        <p:spPr/>
        <p:txBody>
          <a:bodyPr/>
          <a:lstStyle/>
          <a:p>
            <a:fld id="{F3BB1DE2-1C4C-4D82-ABE9-62F2EF40BD5D}" type="slidenum">
              <a:rPr lang="en-IN" smtClean="0"/>
              <a:t>‹#›</a:t>
            </a:fld>
            <a:endParaRPr lang="en-IN"/>
          </a:p>
        </p:txBody>
      </p:sp>
    </p:spTree>
    <p:extLst>
      <p:ext uri="{BB962C8B-B14F-4D97-AF65-F5344CB8AC3E}">
        <p14:creationId xmlns:p14="http://schemas.microsoft.com/office/powerpoint/2010/main" val="5093422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F8D74-59D0-B592-6CA8-8A89AABCB96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84247E1-C74F-F23C-BC55-3D16013DF0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4DE353C-2FCA-886E-6C28-DF4F3A3D022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75D4906-61F0-D665-E611-9B73E00D0F30}"/>
              </a:ext>
            </a:extLst>
          </p:cNvPr>
          <p:cNvSpPr>
            <a:spLocks noGrp="1"/>
          </p:cNvSpPr>
          <p:nvPr>
            <p:ph type="dt" sz="half" idx="10"/>
          </p:nvPr>
        </p:nvSpPr>
        <p:spPr/>
        <p:txBody>
          <a:bodyPr/>
          <a:lstStyle/>
          <a:p>
            <a:fld id="{A3DA8CFD-80B2-4386-867D-C2531DED4E4A}" type="datetimeFigureOut">
              <a:rPr lang="en-IN" smtClean="0"/>
              <a:t>23-04-2024</a:t>
            </a:fld>
            <a:endParaRPr lang="en-IN"/>
          </a:p>
        </p:txBody>
      </p:sp>
      <p:sp>
        <p:nvSpPr>
          <p:cNvPr id="6" name="Footer Placeholder 5">
            <a:extLst>
              <a:ext uri="{FF2B5EF4-FFF2-40B4-BE49-F238E27FC236}">
                <a16:creationId xmlns:a16="http://schemas.microsoft.com/office/drawing/2014/main" id="{6466F081-A379-6037-02EB-42029394C7B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41234F3-C3DB-0D49-8B1D-E222EA4C3827}"/>
              </a:ext>
            </a:extLst>
          </p:cNvPr>
          <p:cNvSpPr>
            <a:spLocks noGrp="1"/>
          </p:cNvSpPr>
          <p:nvPr>
            <p:ph type="sldNum" sz="quarter" idx="12"/>
          </p:nvPr>
        </p:nvSpPr>
        <p:spPr/>
        <p:txBody>
          <a:bodyPr/>
          <a:lstStyle/>
          <a:p>
            <a:fld id="{F3BB1DE2-1C4C-4D82-ABE9-62F2EF40BD5D}" type="slidenum">
              <a:rPr lang="en-IN" smtClean="0"/>
              <a:t>‹#›</a:t>
            </a:fld>
            <a:endParaRPr lang="en-IN"/>
          </a:p>
        </p:txBody>
      </p:sp>
    </p:spTree>
    <p:extLst>
      <p:ext uri="{BB962C8B-B14F-4D97-AF65-F5344CB8AC3E}">
        <p14:creationId xmlns:p14="http://schemas.microsoft.com/office/powerpoint/2010/main" val="17976167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CA84E-5603-EE93-8646-16D0DED0202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B387252-936F-C641-34CB-85275BE19DB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D87DD27-BF22-A7C1-CE74-C2E25ACC234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A239575-27BE-7C5C-1DF9-9AA9EF85A03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33E48F6-D3EB-E38E-8D25-9B19773C682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28F104C-A242-5656-F48A-0C942D9815F7}"/>
              </a:ext>
            </a:extLst>
          </p:cNvPr>
          <p:cNvSpPr>
            <a:spLocks noGrp="1"/>
          </p:cNvSpPr>
          <p:nvPr>
            <p:ph type="dt" sz="half" idx="10"/>
          </p:nvPr>
        </p:nvSpPr>
        <p:spPr/>
        <p:txBody>
          <a:bodyPr/>
          <a:lstStyle/>
          <a:p>
            <a:fld id="{A3DA8CFD-80B2-4386-867D-C2531DED4E4A}" type="datetimeFigureOut">
              <a:rPr lang="en-IN" smtClean="0"/>
              <a:t>23-04-2024</a:t>
            </a:fld>
            <a:endParaRPr lang="en-IN"/>
          </a:p>
        </p:txBody>
      </p:sp>
      <p:sp>
        <p:nvSpPr>
          <p:cNvPr id="8" name="Footer Placeholder 7">
            <a:extLst>
              <a:ext uri="{FF2B5EF4-FFF2-40B4-BE49-F238E27FC236}">
                <a16:creationId xmlns:a16="http://schemas.microsoft.com/office/drawing/2014/main" id="{2D1DDCCA-97C2-F1DA-5C58-1046FF1234B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3DB9B81-36AA-E6EE-7B51-142969C9BC9E}"/>
              </a:ext>
            </a:extLst>
          </p:cNvPr>
          <p:cNvSpPr>
            <a:spLocks noGrp="1"/>
          </p:cNvSpPr>
          <p:nvPr>
            <p:ph type="sldNum" sz="quarter" idx="12"/>
          </p:nvPr>
        </p:nvSpPr>
        <p:spPr/>
        <p:txBody>
          <a:bodyPr/>
          <a:lstStyle/>
          <a:p>
            <a:fld id="{F3BB1DE2-1C4C-4D82-ABE9-62F2EF40BD5D}" type="slidenum">
              <a:rPr lang="en-IN" smtClean="0"/>
              <a:t>‹#›</a:t>
            </a:fld>
            <a:endParaRPr lang="en-IN"/>
          </a:p>
        </p:txBody>
      </p:sp>
    </p:spTree>
    <p:extLst>
      <p:ext uri="{BB962C8B-B14F-4D97-AF65-F5344CB8AC3E}">
        <p14:creationId xmlns:p14="http://schemas.microsoft.com/office/powerpoint/2010/main" val="29846853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934DA-55D5-A5E7-CA76-F775D2B16B5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4438D63-DD02-A121-F381-E24F84EE37D9}"/>
              </a:ext>
            </a:extLst>
          </p:cNvPr>
          <p:cNvSpPr>
            <a:spLocks noGrp="1"/>
          </p:cNvSpPr>
          <p:nvPr>
            <p:ph type="dt" sz="half" idx="10"/>
          </p:nvPr>
        </p:nvSpPr>
        <p:spPr/>
        <p:txBody>
          <a:bodyPr/>
          <a:lstStyle/>
          <a:p>
            <a:fld id="{A3DA8CFD-80B2-4386-867D-C2531DED4E4A}" type="datetimeFigureOut">
              <a:rPr lang="en-IN" smtClean="0"/>
              <a:t>23-04-2024</a:t>
            </a:fld>
            <a:endParaRPr lang="en-IN"/>
          </a:p>
        </p:txBody>
      </p:sp>
      <p:sp>
        <p:nvSpPr>
          <p:cNvPr id="4" name="Footer Placeholder 3">
            <a:extLst>
              <a:ext uri="{FF2B5EF4-FFF2-40B4-BE49-F238E27FC236}">
                <a16:creationId xmlns:a16="http://schemas.microsoft.com/office/drawing/2014/main" id="{90F89167-C463-D2C7-6A74-669F0F1CCB0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E14FD61-2995-2B01-73BD-10BD7DF98EF6}"/>
              </a:ext>
            </a:extLst>
          </p:cNvPr>
          <p:cNvSpPr>
            <a:spLocks noGrp="1"/>
          </p:cNvSpPr>
          <p:nvPr>
            <p:ph type="sldNum" sz="quarter" idx="12"/>
          </p:nvPr>
        </p:nvSpPr>
        <p:spPr/>
        <p:txBody>
          <a:bodyPr/>
          <a:lstStyle/>
          <a:p>
            <a:fld id="{F3BB1DE2-1C4C-4D82-ABE9-62F2EF40BD5D}" type="slidenum">
              <a:rPr lang="en-IN" smtClean="0"/>
              <a:t>‹#›</a:t>
            </a:fld>
            <a:endParaRPr lang="en-IN"/>
          </a:p>
        </p:txBody>
      </p:sp>
    </p:spTree>
    <p:extLst>
      <p:ext uri="{BB962C8B-B14F-4D97-AF65-F5344CB8AC3E}">
        <p14:creationId xmlns:p14="http://schemas.microsoft.com/office/powerpoint/2010/main" val="26642977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29EBFD2-1207-FA18-33FD-3A4F3271EAA0}"/>
              </a:ext>
            </a:extLst>
          </p:cNvPr>
          <p:cNvSpPr>
            <a:spLocks noGrp="1"/>
          </p:cNvSpPr>
          <p:nvPr>
            <p:ph type="dt" sz="half" idx="10"/>
          </p:nvPr>
        </p:nvSpPr>
        <p:spPr/>
        <p:txBody>
          <a:bodyPr/>
          <a:lstStyle/>
          <a:p>
            <a:fld id="{A3DA8CFD-80B2-4386-867D-C2531DED4E4A}" type="datetimeFigureOut">
              <a:rPr lang="en-IN" smtClean="0"/>
              <a:t>23-04-2024</a:t>
            </a:fld>
            <a:endParaRPr lang="en-IN"/>
          </a:p>
        </p:txBody>
      </p:sp>
      <p:sp>
        <p:nvSpPr>
          <p:cNvPr id="3" name="Footer Placeholder 2">
            <a:extLst>
              <a:ext uri="{FF2B5EF4-FFF2-40B4-BE49-F238E27FC236}">
                <a16:creationId xmlns:a16="http://schemas.microsoft.com/office/drawing/2014/main" id="{AE54BDF1-56CC-39A8-F83B-BC71C50AA3E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8F837A6-740A-02F1-2D66-9A46623B6710}"/>
              </a:ext>
            </a:extLst>
          </p:cNvPr>
          <p:cNvSpPr>
            <a:spLocks noGrp="1"/>
          </p:cNvSpPr>
          <p:nvPr>
            <p:ph type="sldNum" sz="quarter" idx="12"/>
          </p:nvPr>
        </p:nvSpPr>
        <p:spPr/>
        <p:txBody>
          <a:bodyPr/>
          <a:lstStyle/>
          <a:p>
            <a:fld id="{F3BB1DE2-1C4C-4D82-ABE9-62F2EF40BD5D}" type="slidenum">
              <a:rPr lang="en-IN" smtClean="0"/>
              <a:t>‹#›</a:t>
            </a:fld>
            <a:endParaRPr lang="en-IN"/>
          </a:p>
        </p:txBody>
      </p:sp>
    </p:spTree>
    <p:extLst>
      <p:ext uri="{BB962C8B-B14F-4D97-AF65-F5344CB8AC3E}">
        <p14:creationId xmlns:p14="http://schemas.microsoft.com/office/powerpoint/2010/main" val="29444870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9DB32-5D0C-AD21-5C5B-24A33E9FFB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B38CC53-5ED5-B57B-DFB6-0580F9129B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C00E0DE-42DE-1261-4CC2-66806590DB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E9CE9C-5B15-E7CE-F3E6-61AA6D791A79}"/>
              </a:ext>
            </a:extLst>
          </p:cNvPr>
          <p:cNvSpPr>
            <a:spLocks noGrp="1"/>
          </p:cNvSpPr>
          <p:nvPr>
            <p:ph type="dt" sz="half" idx="10"/>
          </p:nvPr>
        </p:nvSpPr>
        <p:spPr/>
        <p:txBody>
          <a:bodyPr/>
          <a:lstStyle/>
          <a:p>
            <a:fld id="{A3DA8CFD-80B2-4386-867D-C2531DED4E4A}" type="datetimeFigureOut">
              <a:rPr lang="en-IN" smtClean="0"/>
              <a:t>23-04-2024</a:t>
            </a:fld>
            <a:endParaRPr lang="en-IN"/>
          </a:p>
        </p:txBody>
      </p:sp>
      <p:sp>
        <p:nvSpPr>
          <p:cNvPr id="6" name="Footer Placeholder 5">
            <a:extLst>
              <a:ext uri="{FF2B5EF4-FFF2-40B4-BE49-F238E27FC236}">
                <a16:creationId xmlns:a16="http://schemas.microsoft.com/office/drawing/2014/main" id="{590F167B-A973-CB4B-5EB2-85405E3B8BC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FC5550E-60D9-8078-0ABF-6FC66CC52B48}"/>
              </a:ext>
            </a:extLst>
          </p:cNvPr>
          <p:cNvSpPr>
            <a:spLocks noGrp="1"/>
          </p:cNvSpPr>
          <p:nvPr>
            <p:ph type="sldNum" sz="quarter" idx="12"/>
          </p:nvPr>
        </p:nvSpPr>
        <p:spPr/>
        <p:txBody>
          <a:bodyPr/>
          <a:lstStyle/>
          <a:p>
            <a:fld id="{F3BB1DE2-1C4C-4D82-ABE9-62F2EF40BD5D}" type="slidenum">
              <a:rPr lang="en-IN" smtClean="0"/>
              <a:t>‹#›</a:t>
            </a:fld>
            <a:endParaRPr lang="en-IN"/>
          </a:p>
        </p:txBody>
      </p:sp>
    </p:spTree>
    <p:extLst>
      <p:ext uri="{BB962C8B-B14F-4D97-AF65-F5344CB8AC3E}">
        <p14:creationId xmlns:p14="http://schemas.microsoft.com/office/powerpoint/2010/main" val="17033747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5D4DE-8833-F2C5-8277-0FE0491BDB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FC166F1-21ED-909D-357A-2B97CE1C7A1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600EFE2-5D16-3F84-3352-D033586B3C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A7F5AC-64A2-65D4-823C-4FC4F47E03C8}"/>
              </a:ext>
            </a:extLst>
          </p:cNvPr>
          <p:cNvSpPr>
            <a:spLocks noGrp="1"/>
          </p:cNvSpPr>
          <p:nvPr>
            <p:ph type="dt" sz="half" idx="10"/>
          </p:nvPr>
        </p:nvSpPr>
        <p:spPr/>
        <p:txBody>
          <a:bodyPr/>
          <a:lstStyle/>
          <a:p>
            <a:fld id="{A3DA8CFD-80B2-4386-867D-C2531DED4E4A}" type="datetimeFigureOut">
              <a:rPr lang="en-IN" smtClean="0"/>
              <a:t>23-04-2024</a:t>
            </a:fld>
            <a:endParaRPr lang="en-IN"/>
          </a:p>
        </p:txBody>
      </p:sp>
      <p:sp>
        <p:nvSpPr>
          <p:cNvPr id="6" name="Footer Placeholder 5">
            <a:extLst>
              <a:ext uri="{FF2B5EF4-FFF2-40B4-BE49-F238E27FC236}">
                <a16:creationId xmlns:a16="http://schemas.microsoft.com/office/drawing/2014/main" id="{4CDE48C3-DE41-0EB3-8C56-7504B6D3227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7EF4EAD-9097-E390-91F3-3C4533FB1CB5}"/>
              </a:ext>
            </a:extLst>
          </p:cNvPr>
          <p:cNvSpPr>
            <a:spLocks noGrp="1"/>
          </p:cNvSpPr>
          <p:nvPr>
            <p:ph type="sldNum" sz="quarter" idx="12"/>
          </p:nvPr>
        </p:nvSpPr>
        <p:spPr/>
        <p:txBody>
          <a:bodyPr/>
          <a:lstStyle/>
          <a:p>
            <a:fld id="{F3BB1DE2-1C4C-4D82-ABE9-62F2EF40BD5D}" type="slidenum">
              <a:rPr lang="en-IN" smtClean="0"/>
              <a:t>‹#›</a:t>
            </a:fld>
            <a:endParaRPr lang="en-IN"/>
          </a:p>
        </p:txBody>
      </p:sp>
    </p:spTree>
    <p:extLst>
      <p:ext uri="{BB962C8B-B14F-4D97-AF65-F5344CB8AC3E}">
        <p14:creationId xmlns:p14="http://schemas.microsoft.com/office/powerpoint/2010/main" val="21773052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extLst>
              <a:ext uri="{BEBA8EAE-BF5A-486C-A8C5-ECC9F3942E4B}">
                <a14:imgProps xmlns:a14="http://schemas.microsoft.com/office/drawing/2010/main">
                  <a14:imgLayer r:embed="rId14">
                    <a14:imgEffect>
                      <a14:artisticPencilGrayscale/>
                    </a14:imgEffect>
                    <a14:imgEffect>
                      <a14:saturation sat="300000"/>
                    </a14:imgEffect>
                  </a14:imgLayer>
                </a14:imgProps>
              </a:ext>
            </a:extLst>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A7784A-DE01-9A74-E798-91973F036B7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79B50C2-349B-BAFA-F0E7-6E6CA51705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A95F9F6-2DB5-E71C-72AA-42B37B42E70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DA8CFD-80B2-4386-867D-C2531DED4E4A}" type="datetimeFigureOut">
              <a:rPr lang="en-IN" smtClean="0"/>
              <a:t>23-04-2024</a:t>
            </a:fld>
            <a:endParaRPr lang="en-IN"/>
          </a:p>
        </p:txBody>
      </p:sp>
      <p:sp>
        <p:nvSpPr>
          <p:cNvPr id="5" name="Footer Placeholder 4">
            <a:extLst>
              <a:ext uri="{FF2B5EF4-FFF2-40B4-BE49-F238E27FC236}">
                <a16:creationId xmlns:a16="http://schemas.microsoft.com/office/drawing/2014/main" id="{16C3D7E3-753E-A89E-E48F-279CC038546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1E7E537-D466-EFD7-7129-F9E385118C7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BB1DE2-1C4C-4D82-ABE9-62F2EF40BD5D}" type="slidenum">
              <a:rPr lang="en-IN" smtClean="0"/>
              <a:t>‹#›</a:t>
            </a:fld>
            <a:endParaRPr lang="en-IN"/>
          </a:p>
        </p:txBody>
      </p:sp>
    </p:spTree>
    <p:extLst>
      <p:ext uri="{BB962C8B-B14F-4D97-AF65-F5344CB8AC3E}">
        <p14:creationId xmlns:p14="http://schemas.microsoft.com/office/powerpoint/2010/main" val="3899571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springboard.com/blog/data-science/data-science-definition/" TargetMode="External"/><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s://www.springboard.com/blog/data-science/what-does-a-data-scientist-do/" TargetMode="External"/><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hyperlink" Target="https://www.springboard.com/blog/data-analytics/web-scraping-basics/" TargetMode="External"/><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hyperlink" Target="https://www.springboard.com/blog/software-engineering/low-code-revolution/" TargetMode="External"/><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hyperlink" Target="https://www.springboard.com/blog/data-science/python-libraries-for-machine-learning/" TargetMode="Externa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towardsdatascience.com/how-to-use-gpus-for-machine-learning-with-the-new-nvidia-data-science-workstation-64ef37460fa0" TargetMode="External"/><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s://www.springboard.com/blog/data-science/beginners-guide-neural-network-in-python-scikit-learn-0-18/" TargetMode="External"/><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A9CE9-1116-C078-259E-2A395199D26C}"/>
              </a:ext>
            </a:extLst>
          </p:cNvPr>
          <p:cNvSpPr>
            <a:spLocks noGrp="1"/>
          </p:cNvSpPr>
          <p:nvPr>
            <p:ph type="ctrTitle"/>
          </p:nvPr>
        </p:nvSpPr>
        <p:spPr/>
        <p:txBody>
          <a:bodyPr/>
          <a:lstStyle/>
          <a:p>
            <a:r>
              <a:rPr lang="en-US" dirty="0"/>
              <a:t>Popular open-source libraries for Deep Learning</a:t>
            </a:r>
            <a:endParaRPr lang="en-IN" dirty="0"/>
          </a:p>
        </p:txBody>
      </p:sp>
      <p:sp>
        <p:nvSpPr>
          <p:cNvPr id="3" name="Subtitle 2">
            <a:extLst>
              <a:ext uri="{FF2B5EF4-FFF2-40B4-BE49-F238E27FC236}">
                <a16:creationId xmlns:a16="http://schemas.microsoft.com/office/drawing/2014/main" id="{C74EB105-E018-8859-15E9-09510CD23032}"/>
              </a:ext>
            </a:extLst>
          </p:cNvPr>
          <p:cNvSpPr>
            <a:spLocks noGrp="1"/>
          </p:cNvSpPr>
          <p:nvPr>
            <p:ph type="subTitle" idx="1"/>
          </p:nvPr>
        </p:nvSpPr>
        <p:spPr/>
        <p:txBody>
          <a:bodyPr>
            <a:normAutofit lnSpcReduction="10000"/>
          </a:bodyPr>
          <a:lstStyle/>
          <a:p>
            <a:endParaRPr lang="en-US" dirty="0"/>
          </a:p>
          <a:p>
            <a:endParaRPr lang="en-IN" dirty="0"/>
          </a:p>
          <a:p>
            <a:r>
              <a:rPr lang="en-IN" dirty="0" err="1"/>
              <a:t>Dr.</a:t>
            </a:r>
            <a:r>
              <a:rPr lang="en-IN" dirty="0"/>
              <a:t> Rajeshri Shinkar</a:t>
            </a:r>
          </a:p>
          <a:p>
            <a:r>
              <a:rPr lang="en-IN" dirty="0"/>
              <a:t>Asst. Prof.</a:t>
            </a:r>
          </a:p>
          <a:p>
            <a:endParaRPr lang="en-IN" dirty="0"/>
          </a:p>
        </p:txBody>
      </p:sp>
    </p:spTree>
    <p:extLst>
      <p:ext uri="{BB962C8B-B14F-4D97-AF65-F5344CB8AC3E}">
        <p14:creationId xmlns:p14="http://schemas.microsoft.com/office/powerpoint/2010/main" val="20795769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E46D587-39F6-60CC-051E-80A1DD31DA16}"/>
              </a:ext>
            </a:extLst>
          </p:cNvPr>
          <p:cNvPicPr>
            <a:picLocks noChangeAspect="1"/>
          </p:cNvPicPr>
          <p:nvPr/>
        </p:nvPicPr>
        <p:blipFill>
          <a:blip r:embed="rId2"/>
          <a:stretch>
            <a:fillRect/>
          </a:stretch>
        </p:blipFill>
        <p:spPr>
          <a:xfrm>
            <a:off x="344142" y="215348"/>
            <a:ext cx="5022988" cy="1567060"/>
          </a:xfrm>
          <a:prstGeom prst="rect">
            <a:avLst/>
          </a:prstGeom>
        </p:spPr>
      </p:pic>
      <p:sp>
        <p:nvSpPr>
          <p:cNvPr id="5" name="TextBox 4">
            <a:extLst>
              <a:ext uri="{FF2B5EF4-FFF2-40B4-BE49-F238E27FC236}">
                <a16:creationId xmlns:a16="http://schemas.microsoft.com/office/drawing/2014/main" id="{7D4682B7-186E-A6CF-DC43-DC2AFB09D216}"/>
              </a:ext>
            </a:extLst>
          </p:cNvPr>
          <p:cNvSpPr txBox="1"/>
          <p:nvPr/>
        </p:nvSpPr>
        <p:spPr>
          <a:xfrm>
            <a:off x="516835" y="1782408"/>
            <a:ext cx="9793357" cy="5016758"/>
          </a:xfrm>
          <a:prstGeom prst="rect">
            <a:avLst/>
          </a:prstGeom>
          <a:noFill/>
        </p:spPr>
        <p:txBody>
          <a:bodyPr wrap="square">
            <a:spAutoFit/>
          </a:bodyPr>
          <a:lstStyle/>
          <a:p>
            <a:pPr marL="285750" indent="-285750" algn="l">
              <a:buFont typeface="Arial" panose="020B0604020202020204" pitchFamily="34" charset="0"/>
              <a:buChar char="•"/>
            </a:pPr>
            <a:r>
              <a:rPr lang="en-US" sz="2000" b="1" i="0" dirty="0" err="1">
                <a:solidFill>
                  <a:srgbClr val="32354F"/>
                </a:solidFill>
                <a:effectLst/>
                <a:highlight>
                  <a:srgbClr val="FFFFFF"/>
                </a:highlight>
                <a:latin typeface="Times New Roman" panose="02020603050405020304" pitchFamily="18" charset="0"/>
                <a:cs typeface="Times New Roman" panose="02020603050405020304" pitchFamily="18" charset="0"/>
              </a:rPr>
              <a:t>PyTorch</a:t>
            </a:r>
            <a:r>
              <a:rPr lang="en-US" sz="2000" b="1" i="0" dirty="0">
                <a:solidFill>
                  <a:srgbClr val="32354F"/>
                </a:solidFill>
                <a:effectLst/>
                <a:highlight>
                  <a:srgbClr val="FFFFFF"/>
                </a:highlight>
                <a:latin typeface="Times New Roman" panose="02020603050405020304" pitchFamily="18" charset="0"/>
                <a:cs typeface="Times New Roman" panose="02020603050405020304" pitchFamily="18" charset="0"/>
              </a:rPr>
              <a:t> is an open-source machine learning Python library that’s based on the C programming language framework, Torch. </a:t>
            </a:r>
          </a:p>
          <a:p>
            <a:pPr marL="285750" indent="-285750" algn="l">
              <a:buFont typeface="Arial" panose="020B0604020202020204" pitchFamily="34" charset="0"/>
              <a:buChar char="•"/>
            </a:pPr>
            <a:r>
              <a:rPr lang="en-US" sz="2000" b="1" i="0" dirty="0" err="1">
                <a:solidFill>
                  <a:srgbClr val="32354F"/>
                </a:solidFill>
                <a:effectLst/>
                <a:highlight>
                  <a:srgbClr val="FFFFFF"/>
                </a:highlight>
                <a:latin typeface="Times New Roman" panose="02020603050405020304" pitchFamily="18" charset="0"/>
                <a:cs typeface="Times New Roman" panose="02020603050405020304" pitchFamily="18" charset="0"/>
              </a:rPr>
              <a:t>PyTorch</a:t>
            </a:r>
            <a:r>
              <a:rPr lang="en-US" sz="2000" b="1" i="0" dirty="0">
                <a:solidFill>
                  <a:srgbClr val="32354F"/>
                </a:solidFill>
                <a:effectLst/>
                <a:highlight>
                  <a:srgbClr val="FFFFFF"/>
                </a:highlight>
                <a:latin typeface="Times New Roman" panose="02020603050405020304" pitchFamily="18" charset="0"/>
                <a:cs typeface="Times New Roman" panose="02020603050405020304" pitchFamily="18" charset="0"/>
              </a:rPr>
              <a:t> qualifies as a </a:t>
            </a:r>
            <a:r>
              <a:rPr lang="en-US" sz="2000" b="1" i="0" u="none" strike="noStrike" dirty="0">
                <a:solidFill>
                  <a:srgbClr val="5E0BD1"/>
                </a:solidFill>
                <a:effectLst/>
                <a:highlight>
                  <a:srgbClr val="FFFFFF"/>
                </a:highlight>
                <a:latin typeface="Times New Roman" panose="02020603050405020304" pitchFamily="18" charset="0"/>
                <a:cs typeface="Times New Roman" panose="02020603050405020304" pitchFamily="18" charset="0"/>
                <a:hlinkClick r:id="rId3"/>
              </a:rPr>
              <a:t>data science</a:t>
            </a:r>
            <a:r>
              <a:rPr lang="en-US" sz="2000" b="1" i="0" dirty="0">
                <a:solidFill>
                  <a:srgbClr val="32354F"/>
                </a:solidFill>
                <a:effectLst/>
                <a:highlight>
                  <a:srgbClr val="FFFFFF"/>
                </a:highlight>
                <a:latin typeface="Times New Roman" panose="02020603050405020304" pitchFamily="18" charset="0"/>
                <a:cs typeface="Times New Roman" panose="02020603050405020304" pitchFamily="18" charset="0"/>
              </a:rPr>
              <a:t> library and can integrate with other similar Python libraries such as NumPy. It’s able to seamlessly create computational graphs that can be changed anytime while the Python program is running. </a:t>
            </a:r>
          </a:p>
          <a:p>
            <a:pPr marL="285750" indent="-285750" algn="l">
              <a:buFont typeface="Arial" panose="020B0604020202020204" pitchFamily="34" charset="0"/>
              <a:buChar char="•"/>
            </a:pPr>
            <a:r>
              <a:rPr lang="en-US" sz="2000" b="1" i="0" dirty="0">
                <a:solidFill>
                  <a:srgbClr val="32354F"/>
                </a:solidFill>
                <a:effectLst/>
                <a:highlight>
                  <a:srgbClr val="FFFFFF"/>
                </a:highlight>
                <a:latin typeface="Times New Roman" panose="02020603050405020304" pitchFamily="18" charset="0"/>
                <a:cs typeface="Times New Roman" panose="02020603050405020304" pitchFamily="18" charset="0"/>
              </a:rPr>
              <a:t>It’s mainly used in ML and DL applications such as computer vision and natural language processing.</a:t>
            </a:r>
          </a:p>
          <a:p>
            <a:pPr marL="285750" indent="-285750" algn="l">
              <a:buFont typeface="Arial" panose="020B0604020202020204" pitchFamily="34" charset="0"/>
              <a:buChar char="•"/>
            </a:pPr>
            <a:r>
              <a:rPr lang="en-US" sz="2000" b="1" i="0" dirty="0" err="1">
                <a:solidFill>
                  <a:srgbClr val="32354F"/>
                </a:solidFill>
                <a:effectLst/>
                <a:highlight>
                  <a:srgbClr val="FFFFFF"/>
                </a:highlight>
                <a:latin typeface="Times New Roman" panose="02020603050405020304" pitchFamily="18" charset="0"/>
                <a:cs typeface="Times New Roman" panose="02020603050405020304" pitchFamily="18" charset="0"/>
              </a:rPr>
              <a:t>PyTorch</a:t>
            </a:r>
            <a:r>
              <a:rPr lang="en-US" sz="2000" b="1" i="0" dirty="0">
                <a:solidFill>
                  <a:srgbClr val="32354F"/>
                </a:solidFill>
                <a:effectLst/>
                <a:highlight>
                  <a:srgbClr val="FFFFFF"/>
                </a:highlight>
                <a:latin typeface="Times New Roman" panose="02020603050405020304" pitchFamily="18" charset="0"/>
                <a:cs typeface="Times New Roman" panose="02020603050405020304" pitchFamily="18" charset="0"/>
              </a:rPr>
              <a:t> is known for its high speeds of execution even when it’s handling heavy and extensive graphs. </a:t>
            </a:r>
          </a:p>
          <a:p>
            <a:pPr marL="285750" indent="-285750" algn="l">
              <a:buFont typeface="Arial" panose="020B0604020202020204" pitchFamily="34" charset="0"/>
              <a:buChar char="•"/>
            </a:pPr>
            <a:r>
              <a:rPr lang="en-US" sz="2000" b="1" i="0" dirty="0">
                <a:solidFill>
                  <a:srgbClr val="32354F"/>
                </a:solidFill>
                <a:effectLst/>
                <a:highlight>
                  <a:srgbClr val="FFFFFF"/>
                </a:highlight>
                <a:latin typeface="Times New Roman" panose="02020603050405020304" pitchFamily="18" charset="0"/>
                <a:cs typeface="Times New Roman" panose="02020603050405020304" pitchFamily="18" charset="0"/>
              </a:rPr>
              <a:t>It’s also highly flexible, which allows it to operate on simplified processors in addition to CPUs and GPUs.</a:t>
            </a:r>
          </a:p>
          <a:p>
            <a:pPr marL="285750" indent="-285750" algn="l">
              <a:buFont typeface="Arial" panose="020B0604020202020204" pitchFamily="34" charset="0"/>
              <a:buChar char="•"/>
            </a:pPr>
            <a:r>
              <a:rPr lang="en-US" sz="2000" b="1" i="0" dirty="0">
                <a:solidFill>
                  <a:srgbClr val="32354F"/>
                </a:solidFill>
                <a:effectLst/>
                <a:highlight>
                  <a:srgbClr val="FFFFFF"/>
                </a:highlight>
                <a:latin typeface="Times New Roman" panose="02020603050405020304" pitchFamily="18" charset="0"/>
                <a:cs typeface="Times New Roman" panose="02020603050405020304" pitchFamily="18" charset="0"/>
              </a:rPr>
              <a:t> </a:t>
            </a:r>
            <a:r>
              <a:rPr lang="en-US" sz="2000" b="1" i="0" dirty="0" err="1">
                <a:solidFill>
                  <a:srgbClr val="32354F"/>
                </a:solidFill>
                <a:effectLst/>
                <a:highlight>
                  <a:srgbClr val="FFFFFF"/>
                </a:highlight>
                <a:latin typeface="Times New Roman" panose="02020603050405020304" pitchFamily="18" charset="0"/>
                <a:cs typeface="Times New Roman" panose="02020603050405020304" pitchFamily="18" charset="0"/>
              </a:rPr>
              <a:t>PyTorch</a:t>
            </a:r>
            <a:r>
              <a:rPr lang="en-US" sz="2000" b="1" i="0" dirty="0">
                <a:solidFill>
                  <a:srgbClr val="32354F"/>
                </a:solidFill>
                <a:effectLst/>
                <a:highlight>
                  <a:srgbClr val="FFFFFF"/>
                </a:highlight>
                <a:latin typeface="Times New Roman" panose="02020603050405020304" pitchFamily="18" charset="0"/>
                <a:cs typeface="Times New Roman" panose="02020603050405020304" pitchFamily="18" charset="0"/>
              </a:rPr>
              <a:t> comes with a collection of powerful APIs that lets you expand on the </a:t>
            </a:r>
            <a:r>
              <a:rPr lang="en-US" sz="2000" b="1" i="0" dirty="0" err="1">
                <a:solidFill>
                  <a:srgbClr val="32354F"/>
                </a:solidFill>
                <a:effectLst/>
                <a:highlight>
                  <a:srgbClr val="FFFFFF"/>
                </a:highlight>
                <a:latin typeface="Times New Roman" panose="02020603050405020304" pitchFamily="18" charset="0"/>
                <a:cs typeface="Times New Roman" panose="02020603050405020304" pitchFamily="18" charset="0"/>
              </a:rPr>
              <a:t>PyTorch</a:t>
            </a:r>
            <a:r>
              <a:rPr lang="en-US" sz="2000" b="1" i="0" dirty="0">
                <a:solidFill>
                  <a:srgbClr val="32354F"/>
                </a:solidFill>
                <a:effectLst/>
                <a:highlight>
                  <a:srgbClr val="FFFFFF"/>
                </a:highlight>
                <a:latin typeface="Times New Roman" panose="02020603050405020304" pitchFamily="18" charset="0"/>
                <a:cs typeface="Times New Roman" panose="02020603050405020304" pitchFamily="18" charset="0"/>
              </a:rPr>
              <a:t> library, as well as a natural language toolkit for smoother processing. It’s compatible with Python’s IDE tools, which makes for an easy debugging process.</a:t>
            </a:r>
          </a:p>
          <a:p>
            <a:br>
              <a:rPr lang="en-US" sz="2000" b="1" dirty="0">
                <a:latin typeface="Times New Roman" panose="02020603050405020304" pitchFamily="18" charset="0"/>
                <a:cs typeface="Times New Roman" panose="02020603050405020304" pitchFamily="18" charset="0"/>
              </a:rPr>
            </a:b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337104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BA17BDE-EC52-B6CC-9A83-F9B1563B8AF3}"/>
              </a:ext>
            </a:extLst>
          </p:cNvPr>
          <p:cNvPicPr>
            <a:picLocks noChangeAspect="1"/>
          </p:cNvPicPr>
          <p:nvPr/>
        </p:nvPicPr>
        <p:blipFill>
          <a:blip r:embed="rId2"/>
          <a:stretch>
            <a:fillRect/>
          </a:stretch>
        </p:blipFill>
        <p:spPr>
          <a:xfrm>
            <a:off x="5079516" y="224873"/>
            <a:ext cx="1476375" cy="2114550"/>
          </a:xfrm>
          <a:prstGeom prst="rect">
            <a:avLst/>
          </a:prstGeom>
        </p:spPr>
      </p:pic>
      <p:sp>
        <p:nvSpPr>
          <p:cNvPr id="4" name="TextBox 3">
            <a:extLst>
              <a:ext uri="{FF2B5EF4-FFF2-40B4-BE49-F238E27FC236}">
                <a16:creationId xmlns:a16="http://schemas.microsoft.com/office/drawing/2014/main" id="{9127DF3F-D6F2-4166-4B2E-4AB287A93D5E}"/>
              </a:ext>
            </a:extLst>
          </p:cNvPr>
          <p:cNvSpPr txBox="1"/>
          <p:nvPr/>
        </p:nvSpPr>
        <p:spPr>
          <a:xfrm>
            <a:off x="139149" y="2413338"/>
            <a:ext cx="11887199" cy="3108543"/>
          </a:xfrm>
          <a:prstGeom prst="rect">
            <a:avLst/>
          </a:prstGeom>
          <a:noFill/>
        </p:spPr>
        <p:txBody>
          <a:bodyPr wrap="square">
            <a:spAutoFit/>
          </a:bodyPr>
          <a:lstStyle/>
          <a:p>
            <a:pPr algn="just"/>
            <a:r>
              <a:rPr lang="en-US" sz="3200" b="1" i="0" dirty="0" err="1">
                <a:solidFill>
                  <a:srgbClr val="474747"/>
                </a:solidFill>
                <a:effectLst/>
                <a:highlight>
                  <a:srgbClr val="FFFFFF"/>
                </a:highlight>
                <a:latin typeface="Google Sans"/>
              </a:rPr>
              <a:t>PyTorch</a:t>
            </a:r>
            <a:r>
              <a:rPr lang="en-US" sz="3200" b="1" i="0" dirty="0">
                <a:solidFill>
                  <a:srgbClr val="474747"/>
                </a:solidFill>
                <a:effectLst/>
                <a:highlight>
                  <a:srgbClr val="FFFFFF"/>
                </a:highlight>
                <a:latin typeface="Google Sans"/>
              </a:rPr>
              <a:t> is a fully featured framework for </a:t>
            </a:r>
            <a:r>
              <a:rPr lang="en-US" sz="3200" b="1" i="0" dirty="0">
                <a:solidFill>
                  <a:srgbClr val="040C28"/>
                </a:solidFill>
                <a:effectLst/>
                <a:highlight>
                  <a:srgbClr val="D3E3FD"/>
                </a:highlight>
                <a:latin typeface="Google Sans"/>
              </a:rPr>
              <a:t>building deep learning models</a:t>
            </a:r>
            <a:r>
              <a:rPr lang="en-US" sz="3200" b="1" i="0" dirty="0">
                <a:solidFill>
                  <a:srgbClr val="474747"/>
                </a:solidFill>
                <a:effectLst/>
                <a:highlight>
                  <a:srgbClr val="FFFFFF"/>
                </a:highlight>
                <a:latin typeface="Google Sans"/>
              </a:rPr>
              <a:t>, which is a type of machine learning that's commonly used in applications like image recognition and language processing. Written in Python, it's relatively easy for most machine learning developers to learn and use.</a:t>
            </a:r>
            <a:endParaRPr lang="en-US" sz="3200" b="1" i="0" dirty="0">
              <a:solidFill>
                <a:srgbClr val="1F1F1F"/>
              </a:solidFill>
              <a:effectLst/>
              <a:highlight>
                <a:srgbClr val="FFFFFF"/>
              </a:highlight>
              <a:latin typeface="arial" panose="020B0604020202020204" pitchFamily="34" charset="0"/>
            </a:endParaRPr>
          </a:p>
          <a:p>
            <a:pPr algn="just"/>
            <a:br>
              <a:rPr lang="en-US" b="0" i="0" dirty="0">
                <a:solidFill>
                  <a:srgbClr val="1F1F1F"/>
                </a:solidFill>
                <a:effectLst/>
                <a:highlight>
                  <a:srgbClr val="FFFFFF"/>
                </a:highlight>
                <a:latin typeface="arial" panose="020B0604020202020204" pitchFamily="34" charset="0"/>
              </a:rPr>
            </a:br>
            <a:endParaRPr lang="en-IN" dirty="0"/>
          </a:p>
        </p:txBody>
      </p:sp>
    </p:spTree>
    <p:extLst>
      <p:ext uri="{BB962C8B-B14F-4D97-AF65-F5344CB8AC3E}">
        <p14:creationId xmlns:p14="http://schemas.microsoft.com/office/powerpoint/2010/main" val="24644565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C19DDA5-A8F9-8597-A3AD-C89500D69B32}"/>
              </a:ext>
            </a:extLst>
          </p:cNvPr>
          <p:cNvPicPr>
            <a:picLocks noChangeAspect="1"/>
          </p:cNvPicPr>
          <p:nvPr/>
        </p:nvPicPr>
        <p:blipFill>
          <a:blip r:embed="rId2"/>
          <a:stretch>
            <a:fillRect/>
          </a:stretch>
        </p:blipFill>
        <p:spPr>
          <a:xfrm>
            <a:off x="285956" y="49696"/>
            <a:ext cx="5555105" cy="1818861"/>
          </a:xfrm>
          <a:prstGeom prst="rect">
            <a:avLst/>
          </a:prstGeom>
        </p:spPr>
      </p:pic>
      <p:sp>
        <p:nvSpPr>
          <p:cNvPr id="4" name="TextBox 3">
            <a:extLst>
              <a:ext uri="{FF2B5EF4-FFF2-40B4-BE49-F238E27FC236}">
                <a16:creationId xmlns:a16="http://schemas.microsoft.com/office/drawing/2014/main" id="{DD935C01-F447-DE5E-E31C-700BEEC10DBB}"/>
              </a:ext>
            </a:extLst>
          </p:cNvPr>
          <p:cNvSpPr txBox="1"/>
          <p:nvPr/>
        </p:nvSpPr>
        <p:spPr>
          <a:xfrm>
            <a:off x="848139" y="2508626"/>
            <a:ext cx="9316277" cy="4093428"/>
          </a:xfrm>
          <a:prstGeom prst="rect">
            <a:avLst/>
          </a:prstGeom>
          <a:noFill/>
        </p:spPr>
        <p:txBody>
          <a:bodyPr wrap="square">
            <a:spAutoFit/>
          </a:bodyPr>
          <a:lstStyle/>
          <a:p>
            <a:pPr marL="285750" indent="-285750" algn="l">
              <a:buFont typeface="Arial" panose="020B0604020202020204" pitchFamily="34" charset="0"/>
              <a:buChar char="•"/>
            </a:pPr>
            <a:r>
              <a:rPr lang="en-US" sz="2000" b="1" i="0" dirty="0">
                <a:solidFill>
                  <a:srgbClr val="32354F"/>
                </a:solidFill>
                <a:effectLst/>
                <a:highlight>
                  <a:srgbClr val="FFFFFF"/>
                </a:highlight>
                <a:latin typeface="Times New Roman" panose="02020603050405020304" pitchFamily="18" charset="0"/>
                <a:cs typeface="Times New Roman" panose="02020603050405020304" pitchFamily="18" charset="0"/>
              </a:rPr>
              <a:t>Pandas is a data science and analysis Python library that allows developers to build intuitive and seamless high-level data structures. </a:t>
            </a:r>
          </a:p>
          <a:p>
            <a:pPr marL="285750" indent="-285750" algn="l">
              <a:buFont typeface="Arial" panose="020B0604020202020204" pitchFamily="34" charset="0"/>
              <a:buChar char="•"/>
            </a:pPr>
            <a:r>
              <a:rPr lang="en-US" sz="2000" b="1" i="0" dirty="0">
                <a:solidFill>
                  <a:srgbClr val="32354F"/>
                </a:solidFill>
                <a:effectLst/>
                <a:highlight>
                  <a:srgbClr val="FFFFFF"/>
                </a:highlight>
                <a:latin typeface="Times New Roman" panose="02020603050405020304" pitchFamily="18" charset="0"/>
                <a:cs typeface="Times New Roman" panose="02020603050405020304" pitchFamily="18" charset="0"/>
              </a:rPr>
              <a:t>Built on top of NumPy, Pandas is responsible for preparing data sets and points for machine training. Pandas uses two types of data structures, one-dimensional (series) and two-dimensional (</a:t>
            </a:r>
            <a:r>
              <a:rPr lang="en-US" sz="2000" b="1" i="0" dirty="0" err="1">
                <a:solidFill>
                  <a:srgbClr val="32354F"/>
                </a:solidFill>
                <a:effectLst/>
                <a:highlight>
                  <a:srgbClr val="FFFFFF"/>
                </a:highlight>
                <a:latin typeface="Times New Roman" panose="02020603050405020304" pitchFamily="18" charset="0"/>
                <a:cs typeface="Times New Roman" panose="02020603050405020304" pitchFamily="18" charset="0"/>
              </a:rPr>
              <a:t>DataFrame</a:t>
            </a:r>
            <a:r>
              <a:rPr lang="en-US" sz="2000" b="1" i="0" dirty="0">
                <a:solidFill>
                  <a:srgbClr val="32354F"/>
                </a:solidFill>
                <a:effectLst/>
                <a:highlight>
                  <a:srgbClr val="FFFFFF"/>
                </a:highlight>
                <a:latin typeface="Times New Roman" panose="02020603050405020304" pitchFamily="18" charset="0"/>
                <a:cs typeface="Times New Roman" panose="02020603050405020304" pitchFamily="18" charset="0"/>
              </a:rPr>
              <a:t>), which, together, allow Pandas to be used in a variety of sectors, from science and statistics to finance and engineering.</a:t>
            </a:r>
          </a:p>
          <a:p>
            <a:pPr marL="285750" indent="-285750" algn="l">
              <a:buFont typeface="Arial" panose="020B0604020202020204" pitchFamily="34" charset="0"/>
              <a:buChar char="•"/>
            </a:pPr>
            <a:r>
              <a:rPr lang="en-US" sz="2000" b="1" i="0" dirty="0">
                <a:solidFill>
                  <a:srgbClr val="32354F"/>
                </a:solidFill>
                <a:effectLst/>
                <a:highlight>
                  <a:srgbClr val="FFFFFF"/>
                </a:highlight>
                <a:latin typeface="Times New Roman" panose="02020603050405020304" pitchFamily="18" charset="0"/>
                <a:cs typeface="Times New Roman" panose="02020603050405020304" pitchFamily="18" charset="0"/>
              </a:rPr>
              <a:t>The Pandas library is flexible and can be used in tandem with other scientific and numerical libraries. </a:t>
            </a:r>
          </a:p>
          <a:p>
            <a:pPr marL="285750" indent="-285750" algn="l">
              <a:buFont typeface="Arial" panose="020B0604020202020204" pitchFamily="34" charset="0"/>
              <a:buChar char="•"/>
            </a:pPr>
            <a:r>
              <a:rPr lang="en-US" sz="2000" b="1" i="0" dirty="0">
                <a:solidFill>
                  <a:srgbClr val="32354F"/>
                </a:solidFill>
                <a:effectLst/>
                <a:highlight>
                  <a:srgbClr val="FFFFFF"/>
                </a:highlight>
                <a:latin typeface="Times New Roman" panose="02020603050405020304" pitchFamily="18" charset="0"/>
                <a:cs typeface="Times New Roman" panose="02020603050405020304" pitchFamily="18" charset="0"/>
              </a:rPr>
              <a:t>Its data structures are easy to use because they’re highly descriptive, quick, and compliant. With Pandas, you can manipulate data functionality by grouping, integrating, and re-indexing it using minimal commands.</a:t>
            </a:r>
          </a:p>
          <a:p>
            <a:br>
              <a:rPr lang="en-US" sz="2000" b="1" dirty="0">
                <a:latin typeface="Times New Roman" panose="02020603050405020304" pitchFamily="18" charset="0"/>
                <a:cs typeface="Times New Roman" panose="02020603050405020304" pitchFamily="18" charset="0"/>
              </a:rPr>
            </a:b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21713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5D1DB01-441B-71B5-C1A4-0A6E43FA5819}"/>
              </a:ext>
            </a:extLst>
          </p:cNvPr>
          <p:cNvPicPr>
            <a:picLocks noChangeAspect="1"/>
          </p:cNvPicPr>
          <p:nvPr/>
        </p:nvPicPr>
        <p:blipFill>
          <a:blip r:embed="rId2"/>
          <a:stretch>
            <a:fillRect/>
          </a:stretch>
        </p:blipFill>
        <p:spPr>
          <a:xfrm>
            <a:off x="333996" y="201888"/>
            <a:ext cx="7362825" cy="1895475"/>
          </a:xfrm>
          <a:prstGeom prst="rect">
            <a:avLst/>
          </a:prstGeom>
        </p:spPr>
      </p:pic>
      <p:sp>
        <p:nvSpPr>
          <p:cNvPr id="4" name="TextBox 3">
            <a:extLst>
              <a:ext uri="{FF2B5EF4-FFF2-40B4-BE49-F238E27FC236}">
                <a16:creationId xmlns:a16="http://schemas.microsoft.com/office/drawing/2014/main" id="{1264550A-1CFC-6700-77C2-3FE61613D757}"/>
              </a:ext>
            </a:extLst>
          </p:cNvPr>
          <p:cNvSpPr txBox="1"/>
          <p:nvPr/>
        </p:nvSpPr>
        <p:spPr>
          <a:xfrm>
            <a:off x="609601" y="2413337"/>
            <a:ext cx="9581322" cy="2862322"/>
          </a:xfrm>
          <a:prstGeom prst="rect">
            <a:avLst/>
          </a:prstGeom>
          <a:noFill/>
        </p:spPr>
        <p:txBody>
          <a:bodyPr wrap="square">
            <a:spAutoFit/>
          </a:bodyPr>
          <a:lstStyle/>
          <a:p>
            <a:pPr marL="285750" indent="-285750" algn="l">
              <a:buFont typeface="Arial" panose="020B0604020202020204" pitchFamily="34" charset="0"/>
              <a:buChar char="•"/>
            </a:pPr>
            <a:r>
              <a:rPr lang="en-US" sz="2000" b="1" i="0" dirty="0">
                <a:solidFill>
                  <a:srgbClr val="32354F"/>
                </a:solidFill>
                <a:effectLst/>
                <a:highlight>
                  <a:srgbClr val="FFFFFF"/>
                </a:highlight>
                <a:latin typeface="Times New Roman" panose="02020603050405020304" pitchFamily="18" charset="0"/>
                <a:cs typeface="Times New Roman" panose="02020603050405020304" pitchFamily="18" charset="0"/>
              </a:rPr>
              <a:t>Matplotlib is a data visualization library that’s used for making plots and graphs.</a:t>
            </a:r>
          </a:p>
          <a:p>
            <a:pPr marL="285750" indent="-285750" algn="l">
              <a:buFont typeface="Arial" panose="020B0604020202020204" pitchFamily="34" charset="0"/>
              <a:buChar char="•"/>
            </a:pPr>
            <a:r>
              <a:rPr lang="en-US" sz="2000" b="1" i="0" dirty="0">
                <a:solidFill>
                  <a:srgbClr val="32354F"/>
                </a:solidFill>
                <a:effectLst/>
                <a:highlight>
                  <a:srgbClr val="FFFFFF"/>
                </a:highlight>
                <a:latin typeface="Times New Roman" panose="02020603050405020304" pitchFamily="18" charset="0"/>
                <a:cs typeface="Times New Roman" panose="02020603050405020304" pitchFamily="18" charset="0"/>
              </a:rPr>
              <a:t> It’s an extension of SciPy and is able to handle NumPy data structures as well as complex data models made by Pandas.</a:t>
            </a:r>
          </a:p>
          <a:p>
            <a:pPr marL="285750" indent="-285750" algn="l">
              <a:buFont typeface="Arial" panose="020B0604020202020204" pitchFamily="34" charset="0"/>
              <a:buChar char="•"/>
            </a:pPr>
            <a:r>
              <a:rPr lang="en-US" sz="2000" b="1" i="0" dirty="0">
                <a:solidFill>
                  <a:srgbClr val="32354F"/>
                </a:solidFill>
                <a:effectLst/>
                <a:highlight>
                  <a:srgbClr val="FFFFFF"/>
                </a:highlight>
                <a:latin typeface="Times New Roman" panose="02020603050405020304" pitchFamily="18" charset="0"/>
                <a:cs typeface="Times New Roman" panose="02020603050405020304" pitchFamily="18" charset="0"/>
              </a:rPr>
              <a:t> Although its expertise is limited to 2D plotting, Matplotlib can produce high-quality and publish-ready diagrams, graphs, plots, histograms, error charts, scatter plots and bar charts.</a:t>
            </a:r>
          </a:p>
          <a:p>
            <a:pPr marL="285750" indent="-285750" algn="l">
              <a:buFont typeface="Arial" panose="020B0604020202020204" pitchFamily="34" charset="0"/>
              <a:buChar char="•"/>
            </a:pPr>
            <a:r>
              <a:rPr lang="en-US" sz="2000" b="1" i="0" dirty="0">
                <a:solidFill>
                  <a:srgbClr val="32354F"/>
                </a:solidFill>
                <a:effectLst/>
                <a:highlight>
                  <a:srgbClr val="FFFFFF"/>
                </a:highlight>
                <a:latin typeface="Times New Roman" panose="02020603050405020304" pitchFamily="18" charset="0"/>
                <a:cs typeface="Times New Roman" panose="02020603050405020304" pitchFamily="18" charset="0"/>
              </a:rPr>
              <a:t>Matplotlib is intuitive and easy to use, making it a great choice for beginners. </a:t>
            </a:r>
          </a:p>
          <a:p>
            <a:pPr marL="285750" indent="-285750" algn="l">
              <a:buFont typeface="Arial" panose="020B0604020202020204" pitchFamily="34" charset="0"/>
              <a:buChar char="•"/>
            </a:pPr>
            <a:r>
              <a:rPr lang="en-US" sz="2000" b="1" i="0" dirty="0">
                <a:solidFill>
                  <a:srgbClr val="32354F"/>
                </a:solidFill>
                <a:effectLst/>
                <a:highlight>
                  <a:srgbClr val="FFFFFF"/>
                </a:highlight>
                <a:latin typeface="Times New Roman" panose="02020603050405020304" pitchFamily="18" charset="0"/>
                <a:cs typeface="Times New Roman" panose="02020603050405020304" pitchFamily="18" charset="0"/>
              </a:rPr>
              <a:t>It’s even easier to use for people with preexisting knowledge in various other graph-plotting tools. It offers GUI toolkit support, including </a:t>
            </a:r>
            <a:r>
              <a:rPr lang="en-US" sz="2000" b="1" i="0" dirty="0" err="1">
                <a:solidFill>
                  <a:srgbClr val="32354F"/>
                </a:solidFill>
                <a:effectLst/>
                <a:highlight>
                  <a:srgbClr val="FFFFFF"/>
                </a:highlight>
                <a:latin typeface="Times New Roman" panose="02020603050405020304" pitchFamily="18" charset="0"/>
                <a:cs typeface="Times New Roman" panose="02020603050405020304" pitchFamily="18" charset="0"/>
              </a:rPr>
              <a:t>wxPython</a:t>
            </a:r>
            <a:r>
              <a:rPr lang="en-US" sz="2000" b="1" i="0" dirty="0">
                <a:solidFill>
                  <a:srgbClr val="32354F"/>
                </a:solidFill>
                <a:effectLst/>
                <a:highlight>
                  <a:srgbClr val="FFFFFF"/>
                </a:highlight>
                <a:latin typeface="Times New Roman" panose="02020603050405020304" pitchFamily="18" charset="0"/>
                <a:cs typeface="Times New Roman" panose="02020603050405020304" pitchFamily="18" charset="0"/>
              </a:rPr>
              <a:t>, </a:t>
            </a:r>
            <a:r>
              <a:rPr lang="en-US" sz="2000" b="1" i="0" dirty="0" err="1">
                <a:solidFill>
                  <a:srgbClr val="32354F"/>
                </a:solidFill>
                <a:effectLst/>
                <a:highlight>
                  <a:srgbClr val="FFFFFF"/>
                </a:highlight>
                <a:latin typeface="Times New Roman" panose="02020603050405020304" pitchFamily="18" charset="0"/>
                <a:cs typeface="Times New Roman" panose="02020603050405020304" pitchFamily="18" charset="0"/>
              </a:rPr>
              <a:t>Tkinter</a:t>
            </a:r>
            <a:r>
              <a:rPr lang="en-US" sz="2000" b="1" i="0" dirty="0">
                <a:solidFill>
                  <a:srgbClr val="32354F"/>
                </a:solidFill>
                <a:effectLst/>
                <a:highlight>
                  <a:srgbClr val="FFFFFF"/>
                </a:highlight>
                <a:latin typeface="Times New Roman" panose="02020603050405020304" pitchFamily="18" charset="0"/>
                <a:cs typeface="Times New Roman" panose="02020603050405020304" pitchFamily="18" charset="0"/>
              </a:rPr>
              <a:t>, and Qt.</a:t>
            </a:r>
          </a:p>
        </p:txBody>
      </p:sp>
    </p:spTree>
    <p:extLst>
      <p:ext uri="{BB962C8B-B14F-4D97-AF65-F5344CB8AC3E}">
        <p14:creationId xmlns:p14="http://schemas.microsoft.com/office/powerpoint/2010/main" val="28649526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227AF39-C909-CEA6-50FA-32279457C2B5}"/>
              </a:ext>
            </a:extLst>
          </p:cNvPr>
          <p:cNvPicPr>
            <a:picLocks noChangeAspect="1"/>
          </p:cNvPicPr>
          <p:nvPr/>
        </p:nvPicPr>
        <p:blipFill>
          <a:blip r:embed="rId2"/>
          <a:stretch>
            <a:fillRect/>
          </a:stretch>
        </p:blipFill>
        <p:spPr>
          <a:xfrm>
            <a:off x="245786" y="1"/>
            <a:ext cx="5520037" cy="1802296"/>
          </a:xfrm>
          <a:prstGeom prst="rect">
            <a:avLst/>
          </a:prstGeom>
        </p:spPr>
      </p:pic>
      <p:sp>
        <p:nvSpPr>
          <p:cNvPr id="4" name="TextBox 3">
            <a:extLst>
              <a:ext uri="{FF2B5EF4-FFF2-40B4-BE49-F238E27FC236}">
                <a16:creationId xmlns:a16="http://schemas.microsoft.com/office/drawing/2014/main" id="{17A2CAB8-DF73-F0A9-789C-CCEDAF11DF65}"/>
              </a:ext>
            </a:extLst>
          </p:cNvPr>
          <p:cNvSpPr txBox="1"/>
          <p:nvPr/>
        </p:nvSpPr>
        <p:spPr>
          <a:xfrm>
            <a:off x="357808" y="1958012"/>
            <a:ext cx="9395791" cy="3785652"/>
          </a:xfrm>
          <a:prstGeom prst="rect">
            <a:avLst/>
          </a:prstGeom>
          <a:noFill/>
        </p:spPr>
        <p:txBody>
          <a:bodyPr wrap="square">
            <a:spAutoFit/>
          </a:bodyPr>
          <a:lstStyle/>
          <a:p>
            <a:pPr marL="285750" indent="-285750" algn="l">
              <a:buFont typeface="Arial" panose="020B0604020202020204" pitchFamily="34" charset="0"/>
              <a:buChar char="•"/>
            </a:pPr>
            <a:r>
              <a:rPr lang="en-US" sz="2000" b="1" i="0" dirty="0">
                <a:solidFill>
                  <a:srgbClr val="32354F"/>
                </a:solidFill>
                <a:effectLst/>
                <a:highlight>
                  <a:srgbClr val="FFFFFF"/>
                </a:highlight>
                <a:latin typeface="Times New Roman" panose="02020603050405020304" pitchFamily="18" charset="0"/>
                <a:cs typeface="Times New Roman" panose="02020603050405020304" pitchFamily="18" charset="0"/>
              </a:rPr>
              <a:t>Beautiful Soup is a Python package used for web scraping and data collection that parses XML and HTML documents and prepares them for manipulation. </a:t>
            </a:r>
          </a:p>
          <a:p>
            <a:pPr marL="285750" indent="-285750" algn="l">
              <a:buFont typeface="Arial" panose="020B0604020202020204" pitchFamily="34" charset="0"/>
              <a:buChar char="•"/>
            </a:pPr>
            <a:r>
              <a:rPr lang="en-US" sz="2000" b="1" i="0" dirty="0">
                <a:solidFill>
                  <a:srgbClr val="32354F"/>
                </a:solidFill>
                <a:effectLst/>
                <a:highlight>
                  <a:srgbClr val="FFFFFF"/>
                </a:highlight>
                <a:latin typeface="Times New Roman" panose="02020603050405020304" pitchFamily="18" charset="0"/>
                <a:cs typeface="Times New Roman" panose="02020603050405020304" pitchFamily="18" charset="0"/>
              </a:rPr>
              <a:t>It creates a parse tree for all the parsed pages of a website that can then be used to seamlessly extract the web content’s data from HTML. Thanks to its versatility and the type of data it’s able to scrape, Beautiful Soup is used by </a:t>
            </a:r>
            <a:r>
              <a:rPr lang="en-US" sz="2000" b="1" i="0" u="none" strike="noStrike" dirty="0">
                <a:solidFill>
                  <a:srgbClr val="5E0BD1"/>
                </a:solidFill>
                <a:effectLst/>
                <a:highlight>
                  <a:srgbClr val="FFFFFF"/>
                </a:highlight>
                <a:latin typeface="Times New Roman" panose="02020603050405020304" pitchFamily="18" charset="0"/>
                <a:cs typeface="Times New Roman" panose="02020603050405020304" pitchFamily="18" charset="0"/>
                <a:hlinkClick r:id="rId3"/>
              </a:rPr>
              <a:t>data scientists</a:t>
            </a:r>
            <a:r>
              <a:rPr lang="en-US" sz="2000" b="1" i="0" dirty="0">
                <a:solidFill>
                  <a:srgbClr val="32354F"/>
                </a:solidFill>
                <a:effectLst/>
                <a:highlight>
                  <a:srgbClr val="FFFFFF"/>
                </a:highlight>
                <a:latin typeface="Times New Roman" panose="02020603050405020304" pitchFamily="18" charset="0"/>
                <a:cs typeface="Times New Roman" panose="02020603050405020304" pitchFamily="18" charset="0"/>
              </a:rPr>
              <a:t> and analysts as well as by ML and DL developers looking for data to train their programs.</a:t>
            </a:r>
          </a:p>
          <a:p>
            <a:pPr marL="285750" indent="-285750" algn="l">
              <a:buFont typeface="Arial" panose="020B0604020202020204" pitchFamily="34" charset="0"/>
              <a:buChar char="•"/>
            </a:pPr>
            <a:r>
              <a:rPr lang="en-US" sz="2000" b="1" i="0" dirty="0">
                <a:solidFill>
                  <a:srgbClr val="32354F"/>
                </a:solidFill>
                <a:effectLst/>
                <a:highlight>
                  <a:srgbClr val="FFFFFF"/>
                </a:highlight>
                <a:latin typeface="Times New Roman" panose="02020603050405020304" pitchFamily="18" charset="0"/>
                <a:cs typeface="Times New Roman" panose="02020603050405020304" pitchFamily="18" charset="0"/>
              </a:rPr>
              <a:t>Beautiful Soup is incredibly fast and efficient at doing its job and doesn’t require extensive hardware resources to function. It’s extremely lenient and works with a variety of websites and encoded data types. </a:t>
            </a:r>
          </a:p>
          <a:p>
            <a:pPr marL="285750" indent="-285750" algn="l">
              <a:buFont typeface="Arial" panose="020B0604020202020204" pitchFamily="34" charset="0"/>
              <a:buChar char="•"/>
            </a:pPr>
            <a:r>
              <a:rPr lang="en-US" sz="2000" b="1" i="0" dirty="0">
                <a:solidFill>
                  <a:srgbClr val="32354F"/>
                </a:solidFill>
                <a:effectLst/>
                <a:highlight>
                  <a:srgbClr val="FFFFFF"/>
                </a:highlight>
                <a:latin typeface="Times New Roman" panose="02020603050405020304" pitchFamily="18" charset="0"/>
                <a:cs typeface="Times New Roman" panose="02020603050405020304" pitchFamily="18" charset="0"/>
              </a:rPr>
              <a:t>Beautiful Soup is easy to use even for absolute Python beginners thanks to its simplistic code, comprehensive documentation, and active online community.</a:t>
            </a:r>
          </a:p>
        </p:txBody>
      </p:sp>
    </p:spTree>
    <p:extLst>
      <p:ext uri="{BB962C8B-B14F-4D97-AF65-F5344CB8AC3E}">
        <p14:creationId xmlns:p14="http://schemas.microsoft.com/office/powerpoint/2010/main" val="18759543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A9BD7D9-CF82-6399-BE60-1AA2A6E40587}"/>
              </a:ext>
            </a:extLst>
          </p:cNvPr>
          <p:cNvPicPr>
            <a:picLocks noChangeAspect="1"/>
          </p:cNvPicPr>
          <p:nvPr/>
        </p:nvPicPr>
        <p:blipFill>
          <a:blip r:embed="rId2"/>
          <a:stretch>
            <a:fillRect/>
          </a:stretch>
        </p:blipFill>
        <p:spPr>
          <a:xfrm>
            <a:off x="128173" y="157576"/>
            <a:ext cx="6581775" cy="2143125"/>
          </a:xfrm>
          <a:prstGeom prst="rect">
            <a:avLst/>
          </a:prstGeom>
        </p:spPr>
      </p:pic>
      <p:sp>
        <p:nvSpPr>
          <p:cNvPr id="4" name="TextBox 3">
            <a:extLst>
              <a:ext uri="{FF2B5EF4-FFF2-40B4-BE49-F238E27FC236}">
                <a16:creationId xmlns:a16="http://schemas.microsoft.com/office/drawing/2014/main" id="{DE682F64-D1BA-31E1-D529-2215BBDAAAE6}"/>
              </a:ext>
            </a:extLst>
          </p:cNvPr>
          <p:cNvSpPr txBox="1"/>
          <p:nvPr/>
        </p:nvSpPr>
        <p:spPr>
          <a:xfrm>
            <a:off x="251791" y="2501350"/>
            <a:ext cx="8984974" cy="4401205"/>
          </a:xfrm>
          <a:prstGeom prst="rect">
            <a:avLst/>
          </a:prstGeom>
          <a:noFill/>
        </p:spPr>
        <p:txBody>
          <a:bodyPr wrap="square">
            <a:spAutoFit/>
          </a:bodyPr>
          <a:lstStyle/>
          <a:p>
            <a:pPr marL="285750" indent="-285750" algn="l">
              <a:buFont typeface="Arial" panose="020B0604020202020204" pitchFamily="34" charset="0"/>
              <a:buChar char="•"/>
            </a:pPr>
            <a:r>
              <a:rPr lang="en-US" sz="2000" b="1" i="0" dirty="0">
                <a:solidFill>
                  <a:srgbClr val="32354F"/>
                </a:solidFill>
                <a:effectLst/>
                <a:highlight>
                  <a:srgbClr val="FFFFFF"/>
                </a:highlight>
                <a:latin typeface="Times New Roman" panose="02020603050405020304" pitchFamily="18" charset="0"/>
                <a:cs typeface="Times New Roman" panose="02020603050405020304" pitchFamily="18" charset="0"/>
              </a:rPr>
              <a:t>Scrapy is a free and open-source web scraping Python library. It’s designed for </a:t>
            </a:r>
            <a:r>
              <a:rPr lang="en-US" sz="2000" b="1" i="0" u="none" strike="noStrike" dirty="0">
                <a:solidFill>
                  <a:srgbClr val="5E0BD1"/>
                </a:solidFill>
                <a:effectLst/>
                <a:highlight>
                  <a:srgbClr val="FFFFFF"/>
                </a:highlight>
                <a:latin typeface="Times New Roman" panose="02020603050405020304" pitchFamily="18" charset="0"/>
                <a:cs typeface="Times New Roman" panose="02020603050405020304" pitchFamily="18" charset="0"/>
                <a:hlinkClick r:id="rId3"/>
              </a:rPr>
              <a:t>large-scale web scraping</a:t>
            </a:r>
            <a:r>
              <a:rPr lang="en-US" sz="2000" b="1" i="0" dirty="0">
                <a:solidFill>
                  <a:srgbClr val="32354F"/>
                </a:solidFill>
                <a:effectLst/>
                <a:highlight>
                  <a:srgbClr val="FFFFFF"/>
                </a:highlight>
                <a:latin typeface="Times New Roman" panose="02020603050405020304" pitchFamily="18" charset="0"/>
                <a:cs typeface="Times New Roman" panose="02020603050405020304" pitchFamily="18" charset="0"/>
              </a:rPr>
              <a:t>. </a:t>
            </a:r>
          </a:p>
          <a:p>
            <a:pPr marL="285750" indent="-285750" algn="l">
              <a:buFont typeface="Arial" panose="020B0604020202020204" pitchFamily="34" charset="0"/>
              <a:buChar char="•"/>
            </a:pPr>
            <a:r>
              <a:rPr lang="en-US" sz="2000" b="1" i="0" dirty="0">
                <a:solidFill>
                  <a:srgbClr val="32354F"/>
                </a:solidFill>
                <a:effectLst/>
                <a:highlight>
                  <a:srgbClr val="FFFFFF"/>
                </a:highlight>
                <a:latin typeface="Times New Roman" panose="02020603050405020304" pitchFamily="18" charset="0"/>
                <a:cs typeface="Times New Roman" panose="02020603050405020304" pitchFamily="18" charset="0"/>
              </a:rPr>
              <a:t>It comes included with all the tools needed to extract data from websites and process them into use-ready states. In addition to web scraping and crawling, </a:t>
            </a:r>
          </a:p>
          <a:p>
            <a:pPr marL="285750" indent="-285750" algn="l">
              <a:buFont typeface="Arial" panose="020B0604020202020204" pitchFamily="34" charset="0"/>
              <a:buChar char="•"/>
            </a:pPr>
            <a:r>
              <a:rPr lang="en-US" sz="2000" b="1" i="0" dirty="0">
                <a:solidFill>
                  <a:srgbClr val="32354F"/>
                </a:solidFill>
                <a:effectLst/>
                <a:highlight>
                  <a:srgbClr val="FFFFFF"/>
                </a:highlight>
                <a:latin typeface="Times New Roman" panose="02020603050405020304" pitchFamily="18" charset="0"/>
                <a:cs typeface="Times New Roman" panose="02020603050405020304" pitchFamily="18" charset="0"/>
              </a:rPr>
              <a:t>Scrapy also allows you to use APIs to extract data directly from websites that offer it.</a:t>
            </a:r>
          </a:p>
          <a:p>
            <a:pPr marL="285750" indent="-285750" algn="l">
              <a:buFont typeface="Arial" panose="020B0604020202020204" pitchFamily="34" charset="0"/>
              <a:buChar char="•"/>
            </a:pPr>
            <a:r>
              <a:rPr lang="en-US" sz="2000" b="1" i="0" dirty="0">
                <a:solidFill>
                  <a:srgbClr val="32354F"/>
                </a:solidFill>
                <a:effectLst/>
                <a:highlight>
                  <a:srgbClr val="FFFFFF"/>
                </a:highlight>
                <a:latin typeface="Times New Roman" panose="02020603050405020304" pitchFamily="18" charset="0"/>
                <a:cs typeface="Times New Roman" panose="02020603050405020304" pitchFamily="18" charset="0"/>
              </a:rPr>
              <a:t>One of </a:t>
            </a:r>
            <a:r>
              <a:rPr lang="en-US" sz="2000" b="1" i="0" dirty="0" err="1">
                <a:solidFill>
                  <a:srgbClr val="32354F"/>
                </a:solidFill>
                <a:effectLst/>
                <a:highlight>
                  <a:srgbClr val="FFFFFF"/>
                </a:highlight>
                <a:latin typeface="Times New Roman" panose="02020603050405020304" pitchFamily="18" charset="0"/>
                <a:cs typeface="Times New Roman" panose="02020603050405020304" pitchFamily="18" charset="0"/>
              </a:rPr>
              <a:t>Scrapy’s</a:t>
            </a:r>
            <a:r>
              <a:rPr lang="en-US" sz="2000" b="1" i="0" dirty="0">
                <a:solidFill>
                  <a:srgbClr val="32354F"/>
                </a:solidFill>
                <a:effectLst/>
                <a:highlight>
                  <a:srgbClr val="FFFFFF"/>
                </a:highlight>
                <a:latin typeface="Times New Roman" panose="02020603050405020304" pitchFamily="18" charset="0"/>
                <a:cs typeface="Times New Roman" panose="02020603050405020304" pitchFamily="18" charset="0"/>
              </a:rPr>
              <a:t> biggest advantages is its incredible data scraping speeds in relation to its efficient CPU and memory use.</a:t>
            </a:r>
          </a:p>
          <a:p>
            <a:pPr marL="285750" indent="-285750" algn="l">
              <a:buFont typeface="Arial" panose="020B0604020202020204" pitchFamily="34" charset="0"/>
              <a:buChar char="•"/>
            </a:pPr>
            <a:r>
              <a:rPr lang="en-US" sz="2000" b="1" i="0" dirty="0">
                <a:solidFill>
                  <a:srgbClr val="32354F"/>
                </a:solidFill>
                <a:effectLst/>
                <a:highlight>
                  <a:srgbClr val="FFFFFF"/>
                </a:highlight>
                <a:latin typeface="Times New Roman" panose="02020603050405020304" pitchFamily="18" charset="0"/>
                <a:cs typeface="Times New Roman" panose="02020603050405020304" pitchFamily="18" charset="0"/>
              </a:rPr>
              <a:t> </a:t>
            </a:r>
            <a:r>
              <a:rPr lang="en-US" sz="2000" b="1" i="0" dirty="0" err="1">
                <a:solidFill>
                  <a:srgbClr val="32354F"/>
                </a:solidFill>
                <a:effectLst/>
                <a:highlight>
                  <a:srgbClr val="FFFFFF"/>
                </a:highlight>
                <a:latin typeface="Times New Roman" panose="02020603050405020304" pitchFamily="18" charset="0"/>
                <a:cs typeface="Times New Roman" panose="02020603050405020304" pitchFamily="18" charset="0"/>
              </a:rPr>
              <a:t>Scrapy’s</a:t>
            </a:r>
            <a:r>
              <a:rPr lang="en-US" sz="2000" b="1" i="0" dirty="0">
                <a:solidFill>
                  <a:srgbClr val="32354F"/>
                </a:solidFill>
                <a:effectLst/>
                <a:highlight>
                  <a:srgbClr val="FFFFFF"/>
                </a:highlight>
                <a:latin typeface="Times New Roman" panose="02020603050405020304" pitchFamily="18" charset="0"/>
                <a:cs typeface="Times New Roman" panose="02020603050405020304" pitchFamily="18" charset="0"/>
              </a:rPr>
              <a:t> spiders make parallel requests to the website and don’t have a long wait line. In addition to being easily extendable, Scrapy is extremely beginner- and user-friendly thanks to its strong community of developers and sufficient documentation.</a:t>
            </a:r>
          </a:p>
          <a:p>
            <a:br>
              <a:rPr lang="en-US" sz="2000" b="1" dirty="0">
                <a:latin typeface="Times New Roman" panose="02020603050405020304" pitchFamily="18" charset="0"/>
                <a:cs typeface="Times New Roman" panose="02020603050405020304" pitchFamily="18" charset="0"/>
              </a:rPr>
            </a:b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4918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59192C1-D474-00E0-9CC5-5AD6905D212E}"/>
              </a:ext>
            </a:extLst>
          </p:cNvPr>
          <p:cNvPicPr>
            <a:picLocks noChangeAspect="1"/>
          </p:cNvPicPr>
          <p:nvPr/>
        </p:nvPicPr>
        <p:blipFill>
          <a:blip r:embed="rId2"/>
          <a:stretch>
            <a:fillRect/>
          </a:stretch>
        </p:blipFill>
        <p:spPr>
          <a:xfrm>
            <a:off x="206651" y="138320"/>
            <a:ext cx="7219950" cy="1943100"/>
          </a:xfrm>
          <a:prstGeom prst="rect">
            <a:avLst/>
          </a:prstGeom>
        </p:spPr>
      </p:pic>
      <p:sp>
        <p:nvSpPr>
          <p:cNvPr id="4" name="TextBox 3">
            <a:extLst>
              <a:ext uri="{FF2B5EF4-FFF2-40B4-BE49-F238E27FC236}">
                <a16:creationId xmlns:a16="http://schemas.microsoft.com/office/drawing/2014/main" id="{70EC614A-82C5-0B96-A9A1-813A79DDDF0D}"/>
              </a:ext>
            </a:extLst>
          </p:cNvPr>
          <p:cNvSpPr txBox="1"/>
          <p:nvPr/>
        </p:nvSpPr>
        <p:spPr>
          <a:xfrm>
            <a:off x="490331" y="2513091"/>
            <a:ext cx="9263270" cy="3170099"/>
          </a:xfrm>
          <a:prstGeom prst="rect">
            <a:avLst/>
          </a:prstGeom>
          <a:noFill/>
        </p:spPr>
        <p:txBody>
          <a:bodyPr wrap="square">
            <a:spAutoFit/>
          </a:bodyPr>
          <a:lstStyle/>
          <a:p>
            <a:pPr marL="285750" indent="-285750" algn="l">
              <a:buFont typeface="Arial" panose="020B0604020202020204" pitchFamily="34" charset="0"/>
              <a:buChar char="•"/>
            </a:pPr>
            <a:r>
              <a:rPr lang="en-US" sz="2000" b="1" i="0" dirty="0">
                <a:solidFill>
                  <a:srgbClr val="32354F"/>
                </a:solidFill>
                <a:effectLst/>
                <a:highlight>
                  <a:srgbClr val="FFFFFF"/>
                </a:highlight>
                <a:latin typeface="Times New Roman" panose="02020603050405020304" pitchFamily="18" charset="0"/>
                <a:cs typeface="Times New Roman" panose="02020603050405020304" pitchFamily="18" charset="0"/>
              </a:rPr>
              <a:t>Seaborn is an open-source data visualization and plotting Python library. It’s based on the plotting library Matplotlib and includes the extensive data structures of Pandas. </a:t>
            </a:r>
          </a:p>
          <a:p>
            <a:pPr marL="285750" indent="-285750" algn="l">
              <a:buFont typeface="Arial" panose="020B0604020202020204" pitchFamily="34" charset="0"/>
              <a:buChar char="•"/>
            </a:pPr>
            <a:r>
              <a:rPr lang="en-US" sz="2000" b="1" i="0" dirty="0">
                <a:solidFill>
                  <a:srgbClr val="32354F"/>
                </a:solidFill>
                <a:effectLst/>
                <a:highlight>
                  <a:srgbClr val="FFFFFF"/>
                </a:highlight>
                <a:latin typeface="Times New Roman" panose="02020603050405020304" pitchFamily="18" charset="0"/>
                <a:cs typeface="Times New Roman" panose="02020603050405020304" pitchFamily="18" charset="0"/>
              </a:rPr>
              <a:t>Seaborn provides a high-level and feature-heavy interface to draw accurate and informative statistical graphs. It’s used in ML and DL projects because of its ability to generate sensible plots of learning and execution data.</a:t>
            </a:r>
          </a:p>
          <a:p>
            <a:pPr marL="285750" indent="-285750" algn="l">
              <a:buFont typeface="Arial" panose="020B0604020202020204" pitchFamily="34" charset="0"/>
              <a:buChar char="•"/>
            </a:pPr>
            <a:r>
              <a:rPr lang="en-US" sz="2000" b="1" i="0" dirty="0">
                <a:solidFill>
                  <a:srgbClr val="32354F"/>
                </a:solidFill>
                <a:effectLst/>
                <a:highlight>
                  <a:srgbClr val="FFFFFF"/>
                </a:highlight>
                <a:latin typeface="Times New Roman" panose="02020603050405020304" pitchFamily="18" charset="0"/>
                <a:cs typeface="Times New Roman" panose="02020603050405020304" pitchFamily="18" charset="0"/>
              </a:rPr>
              <a:t>Seaborn produces the most visually appealing and attractive graphs and plots, making it perfect for use in publications and marketing. </a:t>
            </a:r>
          </a:p>
          <a:p>
            <a:pPr marL="285750" indent="-285750" algn="l">
              <a:buFont typeface="Arial" panose="020B0604020202020204" pitchFamily="34" charset="0"/>
              <a:buChar char="•"/>
            </a:pPr>
            <a:r>
              <a:rPr lang="en-US" sz="2000" b="1" i="0" dirty="0">
                <a:solidFill>
                  <a:srgbClr val="32354F"/>
                </a:solidFill>
                <a:effectLst/>
                <a:highlight>
                  <a:srgbClr val="FFFFFF"/>
                </a:highlight>
                <a:latin typeface="Times New Roman" panose="02020603050405020304" pitchFamily="18" charset="0"/>
                <a:cs typeface="Times New Roman" panose="02020603050405020304" pitchFamily="18" charset="0"/>
              </a:rPr>
              <a:t>Additionally, Seaborn allows you to create extensive graphs with little code and simple commands, so it can help save time and effort on your behalf.</a:t>
            </a:r>
          </a:p>
        </p:txBody>
      </p:sp>
    </p:spTree>
    <p:extLst>
      <p:ext uri="{BB962C8B-B14F-4D97-AF65-F5344CB8AC3E}">
        <p14:creationId xmlns:p14="http://schemas.microsoft.com/office/powerpoint/2010/main" val="32784100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49D8EFC-6A2F-8351-1CEF-0D0CA7A102C6}"/>
              </a:ext>
            </a:extLst>
          </p:cNvPr>
          <p:cNvPicPr>
            <a:picLocks noChangeAspect="1"/>
          </p:cNvPicPr>
          <p:nvPr/>
        </p:nvPicPr>
        <p:blipFill>
          <a:blip r:embed="rId2"/>
          <a:stretch>
            <a:fillRect/>
          </a:stretch>
        </p:blipFill>
        <p:spPr>
          <a:xfrm>
            <a:off x="146809" y="0"/>
            <a:ext cx="6677025" cy="2152650"/>
          </a:xfrm>
          <a:prstGeom prst="rect">
            <a:avLst/>
          </a:prstGeom>
        </p:spPr>
      </p:pic>
      <p:sp>
        <p:nvSpPr>
          <p:cNvPr id="4" name="TextBox 3">
            <a:extLst>
              <a:ext uri="{FF2B5EF4-FFF2-40B4-BE49-F238E27FC236}">
                <a16:creationId xmlns:a16="http://schemas.microsoft.com/office/drawing/2014/main" id="{E43DD81F-8048-7790-C3C7-3E1BFE4FEEC0}"/>
              </a:ext>
            </a:extLst>
          </p:cNvPr>
          <p:cNvSpPr txBox="1"/>
          <p:nvPr/>
        </p:nvSpPr>
        <p:spPr>
          <a:xfrm>
            <a:off x="146809" y="2274838"/>
            <a:ext cx="9117496" cy="3477875"/>
          </a:xfrm>
          <a:prstGeom prst="rect">
            <a:avLst/>
          </a:prstGeom>
          <a:noFill/>
        </p:spPr>
        <p:txBody>
          <a:bodyPr wrap="square">
            <a:spAutoFit/>
          </a:bodyPr>
          <a:lstStyle/>
          <a:p>
            <a:pPr marL="285750" indent="-285750" algn="l">
              <a:buFont typeface="Arial" panose="020B0604020202020204" pitchFamily="34" charset="0"/>
              <a:buChar char="•"/>
            </a:pPr>
            <a:r>
              <a:rPr lang="en-US" sz="2000" b="1" i="0" dirty="0" err="1">
                <a:solidFill>
                  <a:srgbClr val="32354F"/>
                </a:solidFill>
                <a:effectLst/>
                <a:highlight>
                  <a:srgbClr val="FFFFFF"/>
                </a:highlight>
                <a:latin typeface="Times New Roman" panose="02020603050405020304" pitchFamily="18" charset="0"/>
                <a:cs typeface="Times New Roman" panose="02020603050405020304" pitchFamily="18" charset="0"/>
              </a:rPr>
              <a:t>PyCaret</a:t>
            </a:r>
            <a:r>
              <a:rPr lang="en-US" sz="2000" b="1" i="0" dirty="0">
                <a:solidFill>
                  <a:srgbClr val="32354F"/>
                </a:solidFill>
                <a:effectLst/>
                <a:highlight>
                  <a:srgbClr val="FFFFFF"/>
                </a:highlight>
                <a:latin typeface="Times New Roman" panose="02020603050405020304" pitchFamily="18" charset="0"/>
                <a:cs typeface="Times New Roman" panose="02020603050405020304" pitchFamily="18" charset="0"/>
              </a:rPr>
              <a:t> is an open-source Python machine learning library that’s based on the Caret machine learning library written in R. </a:t>
            </a:r>
            <a:r>
              <a:rPr lang="en-US" sz="2000" b="1" i="0" dirty="0" err="1">
                <a:solidFill>
                  <a:srgbClr val="32354F"/>
                </a:solidFill>
                <a:effectLst/>
                <a:highlight>
                  <a:srgbClr val="FFFFFF"/>
                </a:highlight>
                <a:latin typeface="Times New Roman" panose="02020603050405020304" pitchFamily="18" charset="0"/>
                <a:cs typeface="Times New Roman" panose="02020603050405020304" pitchFamily="18" charset="0"/>
              </a:rPr>
              <a:t>PyCaret</a:t>
            </a:r>
            <a:r>
              <a:rPr lang="en-US" sz="2000" b="1" i="0" dirty="0">
                <a:solidFill>
                  <a:srgbClr val="32354F"/>
                </a:solidFill>
                <a:effectLst/>
                <a:highlight>
                  <a:srgbClr val="FFFFFF"/>
                </a:highlight>
                <a:latin typeface="Times New Roman" panose="02020603050405020304" pitchFamily="18" charset="0"/>
                <a:cs typeface="Times New Roman" panose="02020603050405020304" pitchFamily="18" charset="0"/>
              </a:rPr>
              <a:t> offers features that automate and simplify standard practices and ML programs. </a:t>
            </a:r>
          </a:p>
          <a:p>
            <a:pPr marL="285750" indent="-285750" algn="l">
              <a:buFont typeface="Arial" panose="020B0604020202020204" pitchFamily="34" charset="0"/>
              <a:buChar char="•"/>
            </a:pPr>
            <a:r>
              <a:rPr lang="en-US" sz="2000" b="1" i="0" dirty="0">
                <a:solidFill>
                  <a:srgbClr val="32354F"/>
                </a:solidFill>
                <a:effectLst/>
                <a:highlight>
                  <a:srgbClr val="FFFFFF"/>
                </a:highlight>
                <a:latin typeface="Times New Roman" panose="02020603050405020304" pitchFamily="18" charset="0"/>
                <a:cs typeface="Times New Roman" panose="02020603050405020304" pitchFamily="18" charset="0"/>
              </a:rPr>
              <a:t>It allows ML developers to spot-check a myriad of standard ML and DL algorithms on a classification or regression data set with a single command. </a:t>
            </a:r>
          </a:p>
          <a:p>
            <a:pPr marL="285750" indent="-285750" algn="l">
              <a:buFont typeface="Arial" panose="020B0604020202020204" pitchFamily="34" charset="0"/>
              <a:buChar char="•"/>
            </a:pPr>
            <a:r>
              <a:rPr lang="en-US" sz="2000" b="1" i="0" dirty="0" err="1">
                <a:solidFill>
                  <a:srgbClr val="32354F"/>
                </a:solidFill>
                <a:effectLst/>
                <a:highlight>
                  <a:srgbClr val="FFFFFF"/>
                </a:highlight>
                <a:latin typeface="Times New Roman" panose="02020603050405020304" pitchFamily="18" charset="0"/>
                <a:cs typeface="Times New Roman" panose="02020603050405020304" pitchFamily="18" charset="0"/>
              </a:rPr>
              <a:t>PyCaret</a:t>
            </a:r>
            <a:r>
              <a:rPr lang="en-US" sz="2000" b="1" i="0" dirty="0">
                <a:solidFill>
                  <a:srgbClr val="32354F"/>
                </a:solidFill>
                <a:effectLst/>
                <a:highlight>
                  <a:srgbClr val="FFFFFF"/>
                </a:highlight>
                <a:latin typeface="Times New Roman" panose="02020603050405020304" pitchFamily="18" charset="0"/>
                <a:cs typeface="Times New Roman" panose="02020603050405020304" pitchFamily="18" charset="0"/>
              </a:rPr>
              <a:t> is moderately easy to use even though there’s a learning curve. It’s important to note that </a:t>
            </a:r>
            <a:r>
              <a:rPr lang="en-US" sz="2000" b="1" i="0" dirty="0" err="1">
                <a:solidFill>
                  <a:srgbClr val="32354F"/>
                </a:solidFill>
                <a:effectLst/>
                <a:highlight>
                  <a:srgbClr val="FFFFFF"/>
                </a:highlight>
                <a:latin typeface="Times New Roman" panose="02020603050405020304" pitchFamily="18" charset="0"/>
                <a:cs typeface="Times New Roman" panose="02020603050405020304" pitchFamily="18" charset="0"/>
              </a:rPr>
              <a:t>PyCaret</a:t>
            </a:r>
            <a:r>
              <a:rPr lang="en-US" sz="2000" b="1" i="0" dirty="0">
                <a:solidFill>
                  <a:srgbClr val="32354F"/>
                </a:solidFill>
                <a:effectLst/>
                <a:highlight>
                  <a:srgbClr val="FFFFFF"/>
                </a:highlight>
                <a:latin typeface="Times New Roman" panose="02020603050405020304" pitchFamily="18" charset="0"/>
                <a:cs typeface="Times New Roman" panose="02020603050405020304" pitchFamily="18" charset="0"/>
              </a:rPr>
              <a:t> is </a:t>
            </a:r>
            <a:r>
              <a:rPr lang="en-US" sz="2000" b="1" i="0" u="none" strike="noStrike" dirty="0">
                <a:solidFill>
                  <a:srgbClr val="5E0BD1"/>
                </a:solidFill>
                <a:effectLst/>
                <a:highlight>
                  <a:srgbClr val="FFFFFF"/>
                </a:highlight>
                <a:latin typeface="Times New Roman" panose="02020603050405020304" pitchFamily="18" charset="0"/>
                <a:cs typeface="Times New Roman" panose="02020603050405020304" pitchFamily="18" charset="0"/>
                <a:hlinkClick r:id="rId3"/>
              </a:rPr>
              <a:t>low-code</a:t>
            </a:r>
            <a:r>
              <a:rPr lang="en-US" sz="2000" b="1" i="0" dirty="0">
                <a:solidFill>
                  <a:srgbClr val="32354F"/>
                </a:solidFill>
                <a:effectLst/>
                <a:highlight>
                  <a:srgbClr val="FFFFFF"/>
                </a:highlight>
                <a:latin typeface="Times New Roman" panose="02020603050405020304" pitchFamily="18" charset="0"/>
                <a:cs typeface="Times New Roman" panose="02020603050405020304" pitchFamily="18" charset="0"/>
              </a:rPr>
              <a:t>, which makes it a low-energy and efficient library to use. </a:t>
            </a:r>
          </a:p>
          <a:p>
            <a:pPr marL="285750" indent="-285750" algn="l">
              <a:buFont typeface="Arial" panose="020B0604020202020204" pitchFamily="34" charset="0"/>
              <a:buChar char="•"/>
            </a:pPr>
            <a:r>
              <a:rPr lang="en-US" sz="2000" b="1" i="0" dirty="0">
                <a:solidFill>
                  <a:srgbClr val="32354F"/>
                </a:solidFill>
                <a:effectLst/>
                <a:highlight>
                  <a:srgbClr val="FFFFFF"/>
                </a:highlight>
                <a:latin typeface="Times New Roman" panose="02020603050405020304" pitchFamily="18" charset="0"/>
                <a:cs typeface="Times New Roman" panose="02020603050405020304" pitchFamily="18" charset="0"/>
              </a:rPr>
              <a:t>In addition to its ability to compare different machine learning models for you, </a:t>
            </a:r>
            <a:r>
              <a:rPr lang="en-US" sz="2000" b="1" i="0" dirty="0" err="1">
                <a:solidFill>
                  <a:srgbClr val="32354F"/>
                </a:solidFill>
                <a:effectLst/>
                <a:highlight>
                  <a:srgbClr val="FFFFFF"/>
                </a:highlight>
                <a:latin typeface="Times New Roman" panose="02020603050405020304" pitchFamily="18" charset="0"/>
                <a:cs typeface="Times New Roman" panose="02020603050405020304" pitchFamily="18" charset="0"/>
              </a:rPr>
              <a:t>PyCaret</a:t>
            </a:r>
            <a:r>
              <a:rPr lang="en-US" sz="2000" b="1" i="0" dirty="0">
                <a:solidFill>
                  <a:srgbClr val="32354F"/>
                </a:solidFill>
                <a:effectLst/>
                <a:highlight>
                  <a:srgbClr val="FFFFFF"/>
                </a:highlight>
                <a:latin typeface="Times New Roman" panose="02020603050405020304" pitchFamily="18" charset="0"/>
                <a:cs typeface="Times New Roman" panose="02020603050405020304" pitchFamily="18" charset="0"/>
              </a:rPr>
              <a:t> has simple commands or basic data processing and feature engineering.</a:t>
            </a:r>
          </a:p>
        </p:txBody>
      </p:sp>
    </p:spTree>
    <p:extLst>
      <p:ext uri="{BB962C8B-B14F-4D97-AF65-F5344CB8AC3E}">
        <p14:creationId xmlns:p14="http://schemas.microsoft.com/office/powerpoint/2010/main" val="6775293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F968C7D-16C7-D6CB-7072-AAFC5E7CFD91}"/>
              </a:ext>
            </a:extLst>
          </p:cNvPr>
          <p:cNvPicPr>
            <a:picLocks noChangeAspect="1"/>
          </p:cNvPicPr>
          <p:nvPr/>
        </p:nvPicPr>
        <p:blipFill>
          <a:blip r:embed="rId2"/>
          <a:stretch>
            <a:fillRect/>
          </a:stretch>
        </p:blipFill>
        <p:spPr>
          <a:xfrm>
            <a:off x="245580" y="284301"/>
            <a:ext cx="5413098" cy="1875803"/>
          </a:xfrm>
          <a:prstGeom prst="rect">
            <a:avLst/>
          </a:prstGeom>
        </p:spPr>
      </p:pic>
      <p:sp>
        <p:nvSpPr>
          <p:cNvPr id="4" name="TextBox 3">
            <a:extLst>
              <a:ext uri="{FF2B5EF4-FFF2-40B4-BE49-F238E27FC236}">
                <a16:creationId xmlns:a16="http://schemas.microsoft.com/office/drawing/2014/main" id="{DC48FCA0-5178-587B-ABB5-A9AA8F516FAA}"/>
              </a:ext>
            </a:extLst>
          </p:cNvPr>
          <p:cNvSpPr txBox="1"/>
          <p:nvPr/>
        </p:nvSpPr>
        <p:spPr>
          <a:xfrm>
            <a:off x="410817" y="2252943"/>
            <a:ext cx="8613913" cy="2554545"/>
          </a:xfrm>
          <a:prstGeom prst="rect">
            <a:avLst/>
          </a:prstGeom>
          <a:noFill/>
        </p:spPr>
        <p:txBody>
          <a:bodyPr wrap="square">
            <a:spAutoFit/>
          </a:bodyPr>
          <a:lstStyle/>
          <a:p>
            <a:pPr marL="285750" indent="-285750" algn="l">
              <a:buFont typeface="Arial" panose="020B0604020202020204" pitchFamily="34" charset="0"/>
              <a:buChar char="•"/>
            </a:pPr>
            <a:r>
              <a:rPr lang="en-US" sz="2000" b="1" i="0" dirty="0">
                <a:solidFill>
                  <a:srgbClr val="32354F"/>
                </a:solidFill>
                <a:effectLst/>
                <a:highlight>
                  <a:srgbClr val="FFFFFF"/>
                </a:highlight>
                <a:latin typeface="Times New Roman" panose="02020603050405020304" pitchFamily="18" charset="0"/>
                <a:cs typeface="Times New Roman" panose="02020603050405020304" pitchFamily="18" charset="0"/>
              </a:rPr>
              <a:t>OpenCV is a library consisting of various programming functions, which makes it useful for real-time computer vision programs. </a:t>
            </a:r>
          </a:p>
          <a:p>
            <a:pPr marL="285750" indent="-285750" algn="l">
              <a:buFont typeface="Arial" panose="020B0604020202020204" pitchFamily="34" charset="0"/>
              <a:buChar char="•"/>
            </a:pPr>
            <a:r>
              <a:rPr lang="en-US" sz="2000" b="1" i="0" dirty="0">
                <a:solidFill>
                  <a:srgbClr val="32354F"/>
                </a:solidFill>
                <a:effectLst/>
                <a:highlight>
                  <a:srgbClr val="FFFFFF"/>
                </a:highlight>
                <a:latin typeface="Times New Roman" panose="02020603050405020304" pitchFamily="18" charset="0"/>
                <a:cs typeface="Times New Roman" panose="02020603050405020304" pitchFamily="18" charset="0"/>
              </a:rPr>
              <a:t>It’s able to process a variety of visual inputs from image and video data and identify objects, faces, and handwriting.</a:t>
            </a:r>
          </a:p>
          <a:p>
            <a:pPr marL="285750" indent="-285750" algn="l">
              <a:buFont typeface="Arial" panose="020B0604020202020204" pitchFamily="34" charset="0"/>
              <a:buChar char="•"/>
            </a:pPr>
            <a:r>
              <a:rPr lang="en-US" sz="2000" b="1" i="0" dirty="0">
                <a:solidFill>
                  <a:srgbClr val="32354F"/>
                </a:solidFill>
                <a:effectLst/>
                <a:highlight>
                  <a:srgbClr val="FFFFFF"/>
                </a:highlight>
                <a:latin typeface="Times New Roman" panose="02020603050405020304" pitchFamily="18" charset="0"/>
                <a:cs typeface="Times New Roman" panose="02020603050405020304" pitchFamily="18" charset="0"/>
              </a:rPr>
              <a:t>OpenCV was designed with computational efficiency in mind. </a:t>
            </a:r>
          </a:p>
          <a:p>
            <a:pPr marL="285750" indent="-285750" algn="l">
              <a:buFont typeface="Arial" panose="020B0604020202020204" pitchFamily="34" charset="0"/>
              <a:buChar char="•"/>
            </a:pPr>
            <a:r>
              <a:rPr lang="en-US" sz="2000" b="1" i="0" dirty="0">
                <a:solidFill>
                  <a:srgbClr val="32354F"/>
                </a:solidFill>
                <a:effectLst/>
                <a:highlight>
                  <a:srgbClr val="FFFFFF"/>
                </a:highlight>
                <a:latin typeface="Times New Roman" panose="02020603050405020304" pitchFamily="18" charset="0"/>
                <a:cs typeface="Times New Roman" panose="02020603050405020304" pitchFamily="18" charset="0"/>
              </a:rPr>
              <a:t>The library takes full advantage of its multicore processing functions to allow for a strong focus on real-time data processing in applications. It also has a supportive and active online community that keeps it going.</a:t>
            </a:r>
          </a:p>
        </p:txBody>
      </p:sp>
    </p:spTree>
    <p:extLst>
      <p:ext uri="{BB962C8B-B14F-4D97-AF65-F5344CB8AC3E}">
        <p14:creationId xmlns:p14="http://schemas.microsoft.com/office/powerpoint/2010/main" val="21720876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351B149-FF57-B383-A073-F953C104C560}"/>
              </a:ext>
            </a:extLst>
          </p:cNvPr>
          <p:cNvPicPr>
            <a:picLocks noChangeAspect="1"/>
          </p:cNvPicPr>
          <p:nvPr/>
        </p:nvPicPr>
        <p:blipFill>
          <a:blip r:embed="rId2"/>
          <a:stretch>
            <a:fillRect/>
          </a:stretch>
        </p:blipFill>
        <p:spPr>
          <a:xfrm>
            <a:off x="286164" y="0"/>
            <a:ext cx="5611053" cy="1947821"/>
          </a:xfrm>
          <a:prstGeom prst="rect">
            <a:avLst/>
          </a:prstGeom>
        </p:spPr>
      </p:pic>
      <p:sp>
        <p:nvSpPr>
          <p:cNvPr id="4" name="TextBox 3">
            <a:extLst>
              <a:ext uri="{FF2B5EF4-FFF2-40B4-BE49-F238E27FC236}">
                <a16:creationId xmlns:a16="http://schemas.microsoft.com/office/drawing/2014/main" id="{DC514388-1EE9-1849-9F4F-53B5F2632E6C}"/>
              </a:ext>
            </a:extLst>
          </p:cNvPr>
          <p:cNvSpPr txBox="1"/>
          <p:nvPr/>
        </p:nvSpPr>
        <p:spPr>
          <a:xfrm>
            <a:off x="172278" y="2136338"/>
            <a:ext cx="8693426" cy="4093428"/>
          </a:xfrm>
          <a:prstGeom prst="rect">
            <a:avLst/>
          </a:prstGeom>
          <a:noFill/>
        </p:spPr>
        <p:txBody>
          <a:bodyPr wrap="square">
            <a:spAutoFit/>
          </a:bodyPr>
          <a:lstStyle/>
          <a:p>
            <a:pPr marL="285750" indent="-285750" algn="l">
              <a:buFont typeface="Arial" panose="020B0604020202020204" pitchFamily="34" charset="0"/>
              <a:buChar char="•"/>
            </a:pPr>
            <a:r>
              <a:rPr lang="en-US" sz="2000" b="1" i="0" dirty="0">
                <a:solidFill>
                  <a:srgbClr val="32354F"/>
                </a:solidFill>
                <a:effectLst/>
                <a:highlight>
                  <a:srgbClr val="FFFFFF"/>
                </a:highlight>
                <a:latin typeface="Times New Roman" panose="02020603050405020304" pitchFamily="18" charset="0"/>
                <a:cs typeface="Times New Roman" panose="02020603050405020304" pitchFamily="18" charset="0"/>
              </a:rPr>
              <a:t>Caffe is an open-source deep-learning library and framework that’s written in C++ with a Python interface.</a:t>
            </a:r>
          </a:p>
          <a:p>
            <a:pPr marL="285750" indent="-285750" algn="l">
              <a:buFont typeface="Arial" panose="020B0604020202020204" pitchFamily="34" charset="0"/>
              <a:buChar char="•"/>
            </a:pPr>
            <a:r>
              <a:rPr lang="en-US" sz="2000" b="1" i="0" dirty="0">
                <a:solidFill>
                  <a:srgbClr val="32354F"/>
                </a:solidFill>
                <a:effectLst/>
                <a:highlight>
                  <a:srgbClr val="FFFFFF"/>
                </a:highlight>
                <a:latin typeface="Times New Roman" panose="02020603050405020304" pitchFamily="18" charset="0"/>
                <a:cs typeface="Times New Roman" panose="02020603050405020304" pitchFamily="18" charset="0"/>
              </a:rPr>
              <a:t> Caffe stands for Convolutional Architecture for Fast Feature Embedding. It has valuable applications in academic research and startup prototyping and large-scale, industrial applications in AI, computer vision, and multimedia.</a:t>
            </a:r>
          </a:p>
          <a:p>
            <a:pPr marL="285750" indent="-285750" algn="l">
              <a:buFont typeface="Arial" panose="020B0604020202020204" pitchFamily="34" charset="0"/>
              <a:buChar char="•"/>
            </a:pPr>
            <a:r>
              <a:rPr lang="en-US" sz="2000" b="1" i="0" dirty="0">
                <a:solidFill>
                  <a:srgbClr val="32354F"/>
                </a:solidFill>
                <a:effectLst/>
                <a:highlight>
                  <a:srgbClr val="FFFFFF"/>
                </a:highlight>
                <a:latin typeface="Times New Roman" panose="02020603050405020304" pitchFamily="18" charset="0"/>
                <a:cs typeface="Times New Roman" panose="02020603050405020304" pitchFamily="18" charset="0"/>
              </a:rPr>
              <a:t>Caffe has an expressive architecture, allowing you to define and optimize your models without relying on complex code. </a:t>
            </a:r>
          </a:p>
          <a:p>
            <a:pPr marL="285750" indent="-285750" algn="l">
              <a:buFont typeface="Arial" panose="020B0604020202020204" pitchFamily="34" charset="0"/>
              <a:buChar char="•"/>
            </a:pPr>
            <a:r>
              <a:rPr lang="en-US" sz="2000" b="1" i="0" dirty="0">
                <a:solidFill>
                  <a:srgbClr val="32354F"/>
                </a:solidFill>
                <a:effectLst/>
                <a:highlight>
                  <a:srgbClr val="FFFFFF"/>
                </a:highlight>
                <a:latin typeface="Times New Roman" panose="02020603050405020304" pitchFamily="18" charset="0"/>
                <a:cs typeface="Times New Roman" panose="02020603050405020304" pitchFamily="18" charset="0"/>
              </a:rPr>
              <a:t>It also allows for smooth switching between CPUs and GPUs, training machines on a GPU, and then deploying them on a variety of devices and environments. Caffe has the capacity to process over 60 million images per day, making it perfect for undetermined experiments and scaled industry deployment.</a:t>
            </a:r>
          </a:p>
        </p:txBody>
      </p:sp>
    </p:spTree>
    <p:extLst>
      <p:ext uri="{BB962C8B-B14F-4D97-AF65-F5344CB8AC3E}">
        <p14:creationId xmlns:p14="http://schemas.microsoft.com/office/powerpoint/2010/main" val="8607817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B0094B1-113F-9776-22F8-89C693955B04}"/>
              </a:ext>
            </a:extLst>
          </p:cNvPr>
          <p:cNvPicPr>
            <a:picLocks noChangeAspect="1"/>
          </p:cNvPicPr>
          <p:nvPr/>
        </p:nvPicPr>
        <p:blipFill>
          <a:blip r:embed="rId2"/>
          <a:stretch>
            <a:fillRect/>
          </a:stretch>
        </p:blipFill>
        <p:spPr>
          <a:xfrm>
            <a:off x="1233487" y="219489"/>
            <a:ext cx="5962443" cy="2430946"/>
          </a:xfrm>
          <a:prstGeom prst="rect">
            <a:avLst/>
          </a:prstGeom>
        </p:spPr>
      </p:pic>
      <p:sp>
        <p:nvSpPr>
          <p:cNvPr id="4" name="TextBox 3">
            <a:extLst>
              <a:ext uri="{FF2B5EF4-FFF2-40B4-BE49-F238E27FC236}">
                <a16:creationId xmlns:a16="http://schemas.microsoft.com/office/drawing/2014/main" id="{AF31044C-6B24-9986-68E9-ED5244D0BF90}"/>
              </a:ext>
            </a:extLst>
          </p:cNvPr>
          <p:cNvSpPr txBox="1"/>
          <p:nvPr/>
        </p:nvSpPr>
        <p:spPr>
          <a:xfrm>
            <a:off x="318052" y="3105764"/>
            <a:ext cx="9952383" cy="3046988"/>
          </a:xfrm>
          <a:prstGeom prst="rect">
            <a:avLst/>
          </a:prstGeom>
          <a:noFill/>
        </p:spPr>
        <p:txBody>
          <a:bodyPr wrap="square">
            <a:spAutoFit/>
          </a:bodyPr>
          <a:lstStyle/>
          <a:p>
            <a:endParaRPr lang="en-US" sz="2400" b="1" i="0" dirty="0">
              <a:solidFill>
                <a:srgbClr val="32354F"/>
              </a:solidFill>
              <a:effectLst/>
              <a:highlight>
                <a:srgbClr val="FFFFFF"/>
              </a:highligh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b="1" i="0" dirty="0">
                <a:solidFill>
                  <a:srgbClr val="32354F"/>
                </a:solidFill>
                <a:effectLst/>
                <a:highlight>
                  <a:srgbClr val="FFFFFF"/>
                </a:highlight>
                <a:latin typeface="Times New Roman" panose="02020603050405020304" pitchFamily="18" charset="0"/>
                <a:cs typeface="Times New Roman" panose="02020603050405020304" pitchFamily="18" charset="0"/>
              </a:rPr>
              <a:t>NumPy is an open-source numerical and popular Python library. </a:t>
            </a:r>
          </a:p>
          <a:p>
            <a:pPr marL="285750" indent="-285750">
              <a:buFont typeface="Arial" panose="020B0604020202020204" pitchFamily="34" charset="0"/>
              <a:buChar char="•"/>
            </a:pPr>
            <a:r>
              <a:rPr lang="en-US" sz="2400" b="1" i="0" dirty="0">
                <a:solidFill>
                  <a:srgbClr val="32354F"/>
                </a:solidFill>
                <a:effectLst/>
                <a:highlight>
                  <a:srgbClr val="FFFFFF"/>
                </a:highlight>
                <a:latin typeface="Times New Roman" panose="02020603050405020304" pitchFamily="18" charset="0"/>
                <a:cs typeface="Times New Roman" panose="02020603050405020304" pitchFamily="18" charset="0"/>
              </a:rPr>
              <a:t>It can be used to perform a variety of mathematical operations on arrays and matrices. </a:t>
            </a:r>
          </a:p>
          <a:p>
            <a:pPr marL="285750" indent="-285750">
              <a:buFont typeface="Arial" panose="020B0604020202020204" pitchFamily="34" charset="0"/>
              <a:buChar char="•"/>
            </a:pPr>
            <a:r>
              <a:rPr lang="en-US" sz="2400" b="1" i="0" dirty="0">
                <a:solidFill>
                  <a:srgbClr val="32354F"/>
                </a:solidFill>
                <a:effectLst/>
                <a:highlight>
                  <a:srgbClr val="FFFFFF"/>
                </a:highlight>
                <a:latin typeface="Times New Roman" panose="02020603050405020304" pitchFamily="18" charset="0"/>
                <a:cs typeface="Times New Roman" panose="02020603050405020304" pitchFamily="18" charset="0"/>
              </a:rPr>
              <a:t>It is one of the most used scientific computing libraries, and it’s often used by scientists for data analysis. Additionally, its ability to process multidimensional arrays—handling linear algebra and Fourier transformation.</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347603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522F4F5-D026-8C15-41DD-7F5C0C21F732}"/>
              </a:ext>
            </a:extLst>
          </p:cNvPr>
          <p:cNvSpPr txBox="1"/>
          <p:nvPr/>
        </p:nvSpPr>
        <p:spPr>
          <a:xfrm>
            <a:off x="3048000" y="3135652"/>
            <a:ext cx="6096000" cy="1200329"/>
          </a:xfrm>
          <a:prstGeom prst="rect">
            <a:avLst/>
          </a:prstGeom>
          <a:noFill/>
        </p:spPr>
        <p:txBody>
          <a:bodyPr wrap="square">
            <a:spAutoFit/>
          </a:bodyPr>
          <a:lstStyle/>
          <a:p>
            <a:r>
              <a:rPr lang="en-IN" dirty="0">
                <a:hlinkClick r:id="rId2"/>
              </a:rPr>
              <a:t>References:</a:t>
            </a:r>
          </a:p>
          <a:p>
            <a:r>
              <a:rPr lang="en-IN" dirty="0">
                <a:hlinkClick r:id="rId2"/>
              </a:rPr>
              <a:t>https://www.springboard.com/blog/data-science/python-libraries-for-machine-learning/</a:t>
            </a:r>
            <a:endParaRPr lang="en-IN" dirty="0"/>
          </a:p>
          <a:p>
            <a:endParaRPr lang="en-IN" dirty="0"/>
          </a:p>
        </p:txBody>
      </p:sp>
    </p:spTree>
    <p:extLst>
      <p:ext uri="{BB962C8B-B14F-4D97-AF65-F5344CB8AC3E}">
        <p14:creationId xmlns:p14="http://schemas.microsoft.com/office/powerpoint/2010/main" val="12698218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D4B7CD6-AE84-6D0E-3151-CEDBD3CBB124}"/>
              </a:ext>
            </a:extLst>
          </p:cNvPr>
          <p:cNvSpPr/>
          <p:nvPr/>
        </p:nvSpPr>
        <p:spPr>
          <a:xfrm>
            <a:off x="6003634" y="2967335"/>
            <a:ext cx="184730" cy="923330"/>
          </a:xfrm>
          <a:prstGeom prst="rect">
            <a:avLst/>
          </a:prstGeom>
          <a:noFill/>
        </p:spPr>
        <p:txBody>
          <a:bodyPr wrap="none" lIns="91440" tIns="45720" rIns="91440" bIns="45720">
            <a:spAutoFit/>
          </a:bodyPr>
          <a:lstStyle/>
          <a:p>
            <a:pPr algn="ct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373410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27985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1611F90-2ED9-B100-0FD8-F46B709C731A}"/>
              </a:ext>
            </a:extLst>
          </p:cNvPr>
          <p:cNvSpPr txBox="1"/>
          <p:nvPr/>
        </p:nvSpPr>
        <p:spPr>
          <a:xfrm>
            <a:off x="940903" y="2139652"/>
            <a:ext cx="9077739" cy="2862322"/>
          </a:xfrm>
          <a:prstGeom prst="rect">
            <a:avLst/>
          </a:prstGeom>
          <a:noFill/>
        </p:spPr>
        <p:txBody>
          <a:bodyPr wrap="square">
            <a:spAutoFit/>
          </a:bodyPr>
          <a:lstStyle/>
          <a:p>
            <a:pPr marL="285750" indent="-285750" algn="l">
              <a:buFont typeface="Arial" panose="020B0604020202020204" pitchFamily="34" charset="0"/>
              <a:buChar char="•"/>
            </a:pPr>
            <a:r>
              <a:rPr lang="en-US" sz="2000" b="1" i="0" dirty="0">
                <a:solidFill>
                  <a:srgbClr val="32354F"/>
                </a:solidFill>
                <a:effectLst/>
                <a:highlight>
                  <a:srgbClr val="FFFFFF"/>
                </a:highlight>
                <a:latin typeface="Times New Roman" panose="02020603050405020304" pitchFamily="18" charset="0"/>
                <a:cs typeface="Times New Roman" panose="02020603050405020304" pitchFamily="18" charset="0"/>
              </a:rPr>
              <a:t>Compared with regular Python lists, NumPy arrays require significantly less storage area. </a:t>
            </a:r>
          </a:p>
          <a:p>
            <a:pPr marL="285750" indent="-285750" algn="l">
              <a:buFont typeface="Arial" panose="020B0604020202020204" pitchFamily="34" charset="0"/>
              <a:buChar char="•"/>
            </a:pPr>
            <a:r>
              <a:rPr lang="en-US" sz="2000" b="1" i="0" dirty="0">
                <a:solidFill>
                  <a:srgbClr val="32354F"/>
                </a:solidFill>
                <a:effectLst/>
                <a:highlight>
                  <a:srgbClr val="FFFFFF"/>
                </a:highlight>
                <a:latin typeface="Times New Roman" panose="02020603050405020304" pitchFamily="18" charset="0"/>
                <a:cs typeface="Times New Roman" panose="02020603050405020304" pitchFamily="18" charset="0"/>
              </a:rPr>
              <a:t>They’re also much faster and more convenient to use than the former. </a:t>
            </a:r>
          </a:p>
          <a:p>
            <a:pPr marL="285750" indent="-285750" algn="l">
              <a:buFont typeface="Arial" panose="020B0604020202020204" pitchFamily="34" charset="0"/>
              <a:buChar char="•"/>
            </a:pPr>
            <a:r>
              <a:rPr lang="en-US" sz="2000" b="1" i="0" dirty="0">
                <a:solidFill>
                  <a:srgbClr val="32354F"/>
                </a:solidFill>
                <a:effectLst/>
                <a:highlight>
                  <a:srgbClr val="FFFFFF"/>
                </a:highlight>
                <a:latin typeface="Times New Roman" panose="02020603050405020304" pitchFamily="18" charset="0"/>
                <a:cs typeface="Times New Roman" panose="02020603050405020304" pitchFamily="18" charset="0"/>
              </a:rPr>
              <a:t>NumPy allows you to manipulate the data in the matrix and to transpose and reshape it. </a:t>
            </a:r>
          </a:p>
          <a:p>
            <a:pPr marL="285750" indent="-285750" algn="l">
              <a:buFont typeface="Arial" panose="020B0604020202020204" pitchFamily="34" charset="0"/>
              <a:buChar char="•"/>
            </a:pPr>
            <a:r>
              <a:rPr lang="en-US" sz="2000" b="1" i="0" dirty="0">
                <a:solidFill>
                  <a:srgbClr val="32354F"/>
                </a:solidFill>
                <a:effectLst/>
                <a:highlight>
                  <a:srgbClr val="FFFFFF"/>
                </a:highlight>
                <a:latin typeface="Times New Roman" panose="02020603050405020304" pitchFamily="18" charset="0"/>
                <a:cs typeface="Times New Roman" panose="02020603050405020304" pitchFamily="18" charset="0"/>
              </a:rPr>
              <a:t>Compiled, </a:t>
            </a:r>
            <a:r>
              <a:rPr lang="en-US" sz="2000" b="1" i="0" dirty="0" err="1">
                <a:solidFill>
                  <a:srgbClr val="32354F"/>
                </a:solidFill>
                <a:effectLst/>
                <a:highlight>
                  <a:srgbClr val="FFFFFF"/>
                </a:highlight>
                <a:latin typeface="Times New Roman" panose="02020603050405020304" pitchFamily="18" charset="0"/>
                <a:cs typeface="Times New Roman" panose="02020603050405020304" pitchFamily="18" charset="0"/>
              </a:rPr>
              <a:t>Numpy’s</a:t>
            </a:r>
            <a:r>
              <a:rPr lang="en-US" sz="2000" b="1" i="0" dirty="0">
                <a:solidFill>
                  <a:srgbClr val="32354F"/>
                </a:solidFill>
                <a:effectLst/>
                <a:highlight>
                  <a:srgbClr val="FFFFFF"/>
                </a:highlight>
                <a:latin typeface="Times New Roman" panose="02020603050405020304" pitchFamily="18" charset="0"/>
                <a:cs typeface="Times New Roman" panose="02020603050405020304" pitchFamily="18" charset="0"/>
              </a:rPr>
              <a:t> capabilities help you improve the performance of your machine learning model without much hassle.</a:t>
            </a:r>
          </a:p>
          <a:p>
            <a:br>
              <a:rPr lang="en-US" sz="2000" b="1" dirty="0">
                <a:latin typeface="Times New Roman" panose="02020603050405020304" pitchFamily="18" charset="0"/>
                <a:cs typeface="Times New Roman" panose="02020603050405020304" pitchFamily="18" charset="0"/>
              </a:rPr>
            </a:b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920340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C7F192D-656B-A297-D4B0-3A6DC506D40E}"/>
              </a:ext>
            </a:extLst>
          </p:cNvPr>
          <p:cNvPicPr>
            <a:picLocks noChangeAspect="1"/>
          </p:cNvPicPr>
          <p:nvPr/>
        </p:nvPicPr>
        <p:blipFill>
          <a:blip r:embed="rId2"/>
          <a:stretch>
            <a:fillRect/>
          </a:stretch>
        </p:blipFill>
        <p:spPr>
          <a:xfrm>
            <a:off x="593863" y="137077"/>
            <a:ext cx="8115300" cy="2343150"/>
          </a:xfrm>
          <a:prstGeom prst="rect">
            <a:avLst/>
          </a:prstGeom>
        </p:spPr>
      </p:pic>
      <p:sp>
        <p:nvSpPr>
          <p:cNvPr id="4" name="TextBox 3">
            <a:extLst>
              <a:ext uri="{FF2B5EF4-FFF2-40B4-BE49-F238E27FC236}">
                <a16:creationId xmlns:a16="http://schemas.microsoft.com/office/drawing/2014/main" id="{0A077BED-7835-7868-D000-AB66E227342A}"/>
              </a:ext>
            </a:extLst>
          </p:cNvPr>
          <p:cNvSpPr txBox="1"/>
          <p:nvPr/>
        </p:nvSpPr>
        <p:spPr>
          <a:xfrm>
            <a:off x="593863" y="3085112"/>
            <a:ext cx="10394674" cy="3785652"/>
          </a:xfrm>
          <a:prstGeom prst="rect">
            <a:avLst/>
          </a:prstGeom>
          <a:noFill/>
        </p:spPr>
        <p:txBody>
          <a:bodyPr wrap="square">
            <a:spAutoFit/>
          </a:bodyPr>
          <a:lstStyle/>
          <a:p>
            <a:pPr marL="285750" indent="-285750" algn="l">
              <a:buFont typeface="Arial" panose="020B0604020202020204" pitchFamily="34" charset="0"/>
              <a:buChar char="•"/>
            </a:pPr>
            <a:r>
              <a:rPr lang="en-US" sz="2000" b="1" i="0" dirty="0">
                <a:solidFill>
                  <a:srgbClr val="32354F"/>
                </a:solidFill>
                <a:effectLst/>
                <a:highlight>
                  <a:srgbClr val="FFFFFF"/>
                </a:highlight>
                <a:latin typeface="Times New Roman" panose="02020603050405020304" pitchFamily="18" charset="0"/>
                <a:cs typeface="Times New Roman" panose="02020603050405020304" pitchFamily="18" charset="0"/>
              </a:rPr>
              <a:t>SciPy is a free and open-source library that’s based on NumPy. </a:t>
            </a:r>
            <a:endParaRPr lang="en-US" sz="2000" b="1" dirty="0">
              <a:solidFill>
                <a:srgbClr val="32354F"/>
              </a:solidFill>
              <a:highlight>
                <a:srgbClr val="FFFFFF"/>
              </a:highlight>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2000" b="1" i="0" dirty="0">
                <a:solidFill>
                  <a:srgbClr val="32354F"/>
                </a:solidFill>
                <a:effectLst/>
                <a:highlight>
                  <a:srgbClr val="FFFFFF"/>
                </a:highlight>
                <a:latin typeface="Times New Roman" panose="02020603050405020304" pitchFamily="18" charset="0"/>
                <a:cs typeface="Times New Roman" panose="02020603050405020304" pitchFamily="18" charset="0"/>
              </a:rPr>
              <a:t>It can be used to perform scientific and technical computing on large sets of data. Similar to NumPy, SciPy comes with embedded modules for array optimization and linear algebra. It’s considered a foundational Python library due to its critical role in scientific analysis and engineering.</a:t>
            </a:r>
          </a:p>
          <a:p>
            <a:pPr algn="l"/>
            <a:r>
              <a:rPr lang="en-US" sz="2000" b="1" i="0" dirty="0">
                <a:solidFill>
                  <a:srgbClr val="32354F"/>
                </a:solidFill>
                <a:effectLst/>
                <a:highlight>
                  <a:srgbClr val="FFFFFF"/>
                </a:highlight>
                <a:latin typeface="Times New Roman" panose="02020603050405020304" pitchFamily="18" charset="0"/>
                <a:cs typeface="Times New Roman" panose="02020603050405020304" pitchFamily="18" charset="0"/>
              </a:rPr>
              <a:t>*SciPy depends greatly on NumPy for its array manipulation subroutines and includes all of NumPy’s functions. However, it adds to them to make them full-fledged scientific tools that are still user-friendly.</a:t>
            </a:r>
          </a:p>
          <a:p>
            <a:pPr algn="l"/>
            <a:r>
              <a:rPr lang="en-US" sz="2000" b="1" i="0" dirty="0">
                <a:solidFill>
                  <a:srgbClr val="32354F"/>
                </a:solidFill>
                <a:effectLst/>
                <a:highlight>
                  <a:srgbClr val="FFFFFF"/>
                </a:highlight>
                <a:latin typeface="Times New Roman" panose="02020603050405020304" pitchFamily="18" charset="0"/>
                <a:cs typeface="Times New Roman" panose="02020603050405020304" pitchFamily="18" charset="0"/>
              </a:rPr>
              <a:t>SciPy is ideal for image manipulation and provides basic processing features of non-scientific high-level mathematical functions. </a:t>
            </a:r>
          </a:p>
          <a:p>
            <a:pPr algn="l"/>
            <a:r>
              <a:rPr lang="en-US" sz="2000" b="1" dirty="0">
                <a:solidFill>
                  <a:srgbClr val="32354F"/>
                </a:solidFill>
                <a:highlight>
                  <a:srgbClr val="FFFFFF"/>
                </a:highlight>
                <a:latin typeface="Times New Roman" panose="02020603050405020304" pitchFamily="18" charset="0"/>
                <a:cs typeface="Times New Roman" panose="02020603050405020304" pitchFamily="18" charset="0"/>
              </a:rPr>
              <a:t>* </a:t>
            </a:r>
            <a:r>
              <a:rPr lang="en-US" sz="2000" b="1" i="0" dirty="0">
                <a:solidFill>
                  <a:srgbClr val="32354F"/>
                </a:solidFill>
                <a:effectLst/>
                <a:highlight>
                  <a:srgbClr val="FFFFFF"/>
                </a:highlight>
                <a:latin typeface="Times New Roman" panose="02020603050405020304" pitchFamily="18" charset="0"/>
                <a:cs typeface="Times New Roman" panose="02020603050405020304" pitchFamily="18" charset="0"/>
              </a:rPr>
              <a:t>It’s easy to use and fast to execute. It also includes high-level commands that play a role in data visualization and manipulation.</a:t>
            </a:r>
          </a:p>
        </p:txBody>
      </p:sp>
    </p:spTree>
    <p:extLst>
      <p:ext uri="{BB962C8B-B14F-4D97-AF65-F5344CB8AC3E}">
        <p14:creationId xmlns:p14="http://schemas.microsoft.com/office/powerpoint/2010/main" val="29266494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2408EF0-3CC0-3D4E-E40F-BAFA85979DCF}"/>
              </a:ext>
            </a:extLst>
          </p:cNvPr>
          <p:cNvPicPr>
            <a:picLocks noChangeAspect="1"/>
          </p:cNvPicPr>
          <p:nvPr/>
        </p:nvPicPr>
        <p:blipFill>
          <a:blip r:embed="rId2"/>
          <a:stretch>
            <a:fillRect/>
          </a:stretch>
        </p:blipFill>
        <p:spPr>
          <a:xfrm>
            <a:off x="809625" y="500062"/>
            <a:ext cx="7327210" cy="2322651"/>
          </a:xfrm>
          <a:prstGeom prst="rect">
            <a:avLst/>
          </a:prstGeom>
        </p:spPr>
      </p:pic>
      <p:sp>
        <p:nvSpPr>
          <p:cNvPr id="4" name="TextBox 3">
            <a:extLst>
              <a:ext uri="{FF2B5EF4-FFF2-40B4-BE49-F238E27FC236}">
                <a16:creationId xmlns:a16="http://schemas.microsoft.com/office/drawing/2014/main" id="{48836846-BC4D-6CAA-133C-4ABB0B535DA4}"/>
              </a:ext>
            </a:extLst>
          </p:cNvPr>
          <p:cNvSpPr txBox="1"/>
          <p:nvPr/>
        </p:nvSpPr>
        <p:spPr>
          <a:xfrm>
            <a:off x="503583" y="3380125"/>
            <a:ext cx="7633252" cy="3477875"/>
          </a:xfrm>
          <a:prstGeom prst="rect">
            <a:avLst/>
          </a:prstGeom>
          <a:noFill/>
        </p:spPr>
        <p:txBody>
          <a:bodyPr wrap="square">
            <a:spAutoFit/>
          </a:bodyPr>
          <a:lstStyle/>
          <a:p>
            <a:pPr marL="285750" indent="-285750" algn="l">
              <a:buFont typeface="Arial" panose="020B0604020202020204" pitchFamily="34" charset="0"/>
              <a:buChar char="•"/>
            </a:pPr>
            <a:r>
              <a:rPr lang="en-US" sz="2000" b="1" i="0" dirty="0">
                <a:solidFill>
                  <a:srgbClr val="32354F"/>
                </a:solidFill>
                <a:effectLst/>
                <a:highlight>
                  <a:srgbClr val="FFFFFF"/>
                </a:highlight>
                <a:latin typeface="Times New Roman" panose="02020603050405020304" pitchFamily="18" charset="0"/>
                <a:cs typeface="Times New Roman" panose="02020603050405020304" pitchFamily="18" charset="0"/>
              </a:rPr>
              <a:t>Based on NumPy and SciPy, scikit-learn is a free Python library that’s often considered a direct extension of SciPy. </a:t>
            </a:r>
          </a:p>
          <a:p>
            <a:pPr marL="285750" indent="-285750" algn="l">
              <a:buFont typeface="Arial" panose="020B0604020202020204" pitchFamily="34" charset="0"/>
              <a:buChar char="•"/>
            </a:pPr>
            <a:r>
              <a:rPr lang="en-US" sz="2000" b="1" i="0" dirty="0">
                <a:solidFill>
                  <a:srgbClr val="32354F"/>
                </a:solidFill>
                <a:effectLst/>
                <a:highlight>
                  <a:srgbClr val="FFFFFF"/>
                </a:highlight>
                <a:latin typeface="Times New Roman" panose="02020603050405020304" pitchFamily="18" charset="0"/>
                <a:cs typeface="Times New Roman" panose="02020603050405020304" pitchFamily="18" charset="0"/>
              </a:rPr>
              <a:t>It was specifically designed for data modeling and developing machine learning algorithms, both supervised and unsupervised.</a:t>
            </a:r>
          </a:p>
          <a:p>
            <a:pPr marL="285750" indent="-285750" algn="l">
              <a:buFont typeface="Arial" panose="020B0604020202020204" pitchFamily="34" charset="0"/>
              <a:buChar char="•"/>
            </a:pPr>
            <a:r>
              <a:rPr lang="en-US" sz="2000" b="1" i="0" dirty="0">
                <a:solidFill>
                  <a:srgbClr val="32354F"/>
                </a:solidFill>
                <a:effectLst/>
                <a:highlight>
                  <a:srgbClr val="FFFFFF"/>
                </a:highlight>
                <a:latin typeface="Times New Roman" panose="02020603050405020304" pitchFamily="18" charset="0"/>
                <a:cs typeface="Times New Roman" panose="02020603050405020304" pitchFamily="18" charset="0"/>
              </a:rPr>
              <a:t>It is simple, intuitive, and consistent interface, scikit-learn is both beginner and user-friendly. </a:t>
            </a:r>
          </a:p>
          <a:p>
            <a:pPr marL="285750" indent="-285750" algn="l">
              <a:buFont typeface="Arial" panose="020B0604020202020204" pitchFamily="34" charset="0"/>
              <a:buChar char="•"/>
            </a:pPr>
            <a:r>
              <a:rPr lang="en-US" sz="2000" b="1" i="0" dirty="0">
                <a:solidFill>
                  <a:srgbClr val="32354F"/>
                </a:solidFill>
                <a:effectLst/>
                <a:highlight>
                  <a:srgbClr val="FFFFFF"/>
                </a:highlight>
                <a:latin typeface="Times New Roman" panose="02020603050405020304" pitchFamily="18" charset="0"/>
                <a:cs typeface="Times New Roman" panose="02020603050405020304" pitchFamily="18" charset="0"/>
              </a:rPr>
              <a:t>Although the use of scikit-learn is limited because it only excels in data modeling, it does an excellent job at allowing users to manipulate and share data however they need.</a:t>
            </a:r>
          </a:p>
          <a:p>
            <a:br>
              <a:rPr lang="en-US" sz="2000" b="1" dirty="0">
                <a:latin typeface="Times New Roman" panose="02020603050405020304" pitchFamily="18" charset="0"/>
                <a:cs typeface="Times New Roman" panose="02020603050405020304" pitchFamily="18" charset="0"/>
              </a:rPr>
            </a:b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491007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68A58F9-8D25-6AD7-88FA-A8D03ECD2616}"/>
              </a:ext>
            </a:extLst>
          </p:cNvPr>
          <p:cNvPicPr>
            <a:picLocks noChangeAspect="1"/>
          </p:cNvPicPr>
          <p:nvPr/>
        </p:nvPicPr>
        <p:blipFill>
          <a:blip r:embed="rId2"/>
          <a:stretch>
            <a:fillRect/>
          </a:stretch>
        </p:blipFill>
        <p:spPr>
          <a:xfrm>
            <a:off x="353046" y="122583"/>
            <a:ext cx="6354873" cy="1586947"/>
          </a:xfrm>
          <a:prstGeom prst="rect">
            <a:avLst/>
          </a:prstGeom>
        </p:spPr>
      </p:pic>
      <p:sp>
        <p:nvSpPr>
          <p:cNvPr id="4" name="TextBox 3">
            <a:extLst>
              <a:ext uri="{FF2B5EF4-FFF2-40B4-BE49-F238E27FC236}">
                <a16:creationId xmlns:a16="http://schemas.microsoft.com/office/drawing/2014/main" id="{8753E939-8F96-07FB-84CB-B6B81CE68EA6}"/>
              </a:ext>
            </a:extLst>
          </p:cNvPr>
          <p:cNvSpPr txBox="1"/>
          <p:nvPr/>
        </p:nvSpPr>
        <p:spPr>
          <a:xfrm>
            <a:off x="596346" y="2036229"/>
            <a:ext cx="9488557" cy="3785652"/>
          </a:xfrm>
          <a:prstGeom prst="rect">
            <a:avLst/>
          </a:prstGeom>
          <a:noFill/>
        </p:spPr>
        <p:txBody>
          <a:bodyPr wrap="square">
            <a:spAutoFit/>
          </a:bodyPr>
          <a:lstStyle/>
          <a:p>
            <a:pPr marL="285750" indent="-285750" algn="l">
              <a:buFont typeface="Arial" panose="020B0604020202020204" pitchFamily="34" charset="0"/>
              <a:buChar char="•"/>
            </a:pPr>
            <a:r>
              <a:rPr lang="en-US" sz="2000" b="1" i="0" dirty="0">
                <a:solidFill>
                  <a:srgbClr val="32354F"/>
                </a:solidFill>
                <a:effectLst/>
                <a:highlight>
                  <a:srgbClr val="FFFFFF"/>
                </a:highlight>
                <a:latin typeface="Times New Roman" panose="02020603050405020304" pitchFamily="18" charset="0"/>
                <a:cs typeface="Times New Roman" panose="02020603050405020304" pitchFamily="18" charset="0"/>
              </a:rPr>
              <a:t>Theano is a numerical computation Python library made specifically for machine learning. </a:t>
            </a:r>
          </a:p>
          <a:p>
            <a:pPr algn="l"/>
            <a:r>
              <a:rPr lang="en-US" sz="2000" b="1" i="0" dirty="0">
                <a:solidFill>
                  <a:srgbClr val="32354F"/>
                </a:solidFill>
                <a:effectLst/>
                <a:highlight>
                  <a:srgbClr val="FFFFFF"/>
                </a:highlight>
                <a:latin typeface="Times New Roman" panose="02020603050405020304" pitchFamily="18" charset="0"/>
                <a:cs typeface="Times New Roman" panose="02020603050405020304" pitchFamily="18" charset="0"/>
              </a:rPr>
              <a:t>* It allows for efficient definition, optimization, and evaluation of mathematical expressions and matrix calculations to employ multidimensional arrays to create deep learning models.</a:t>
            </a:r>
          </a:p>
          <a:p>
            <a:pPr algn="l"/>
            <a:r>
              <a:rPr lang="en-US" sz="2000" b="1" i="0" dirty="0">
                <a:solidFill>
                  <a:srgbClr val="32354F"/>
                </a:solidFill>
                <a:effectLst/>
                <a:highlight>
                  <a:srgbClr val="FFFFFF"/>
                </a:highlight>
                <a:latin typeface="Times New Roman" panose="02020603050405020304" pitchFamily="18" charset="0"/>
                <a:cs typeface="Times New Roman" panose="02020603050405020304" pitchFamily="18" charset="0"/>
              </a:rPr>
              <a:t>* It’s a highly specific library and almost exclusively used by ML and DL developers and programmers.</a:t>
            </a:r>
          </a:p>
          <a:p>
            <a:pPr marL="285750" indent="-285750" algn="l">
              <a:buFont typeface="Arial" panose="020B0604020202020204" pitchFamily="34" charset="0"/>
              <a:buChar char="•"/>
            </a:pPr>
            <a:r>
              <a:rPr lang="en-US" sz="2000" b="1" i="0" dirty="0">
                <a:solidFill>
                  <a:srgbClr val="32354F"/>
                </a:solidFill>
                <a:effectLst/>
                <a:highlight>
                  <a:srgbClr val="FFFFFF"/>
                </a:highlight>
                <a:latin typeface="Times New Roman" panose="02020603050405020304" pitchFamily="18" charset="0"/>
                <a:cs typeface="Times New Roman" panose="02020603050405020304" pitchFamily="18" charset="0"/>
              </a:rPr>
              <a:t>Theano supports integration with NumPy, and </a:t>
            </a:r>
            <a:r>
              <a:rPr lang="en-US" sz="2000" b="1" i="0" u="none" strike="noStrike" dirty="0">
                <a:solidFill>
                  <a:srgbClr val="5E0BD1"/>
                </a:solidFill>
                <a:effectLst/>
                <a:highlight>
                  <a:srgbClr val="FFFFFF"/>
                </a:highlight>
                <a:latin typeface="Times New Roman" panose="02020603050405020304" pitchFamily="18" charset="0"/>
                <a:cs typeface="Times New Roman" panose="02020603050405020304" pitchFamily="18" charset="0"/>
                <a:hlinkClick r:id="rId3"/>
              </a:rPr>
              <a:t>when used with a graphics processing unit</a:t>
            </a:r>
            <a:r>
              <a:rPr lang="en-US" sz="2000" b="1" i="0" dirty="0">
                <a:solidFill>
                  <a:srgbClr val="32354F"/>
                </a:solidFill>
                <a:effectLst/>
                <a:highlight>
                  <a:srgbClr val="FFFFFF"/>
                </a:highlight>
                <a:latin typeface="Times New Roman" panose="02020603050405020304" pitchFamily="18" charset="0"/>
                <a:cs typeface="Times New Roman" panose="02020603050405020304" pitchFamily="18" charset="0"/>
              </a:rPr>
              <a:t> (GPU) rather than a central processing unit (CPU), it performs data-intensive computations 140 times faster. </a:t>
            </a:r>
          </a:p>
          <a:p>
            <a:pPr marL="285750" indent="-285750" algn="l">
              <a:buFont typeface="Arial" panose="020B0604020202020204" pitchFamily="34" charset="0"/>
              <a:buChar char="•"/>
            </a:pPr>
            <a:r>
              <a:rPr lang="en-US" sz="2000" b="1" i="0" dirty="0">
                <a:solidFill>
                  <a:srgbClr val="32354F"/>
                </a:solidFill>
                <a:effectLst/>
                <a:highlight>
                  <a:srgbClr val="FFFFFF"/>
                </a:highlight>
                <a:latin typeface="Times New Roman" panose="02020603050405020304" pitchFamily="18" charset="0"/>
                <a:cs typeface="Times New Roman" panose="02020603050405020304" pitchFamily="18" charset="0"/>
              </a:rPr>
              <a:t>Additionally, Theano has built-in validation and unit testing tools to avoid bugs and errors later on in the code.</a:t>
            </a:r>
          </a:p>
        </p:txBody>
      </p:sp>
    </p:spTree>
    <p:extLst>
      <p:ext uri="{BB962C8B-B14F-4D97-AF65-F5344CB8AC3E}">
        <p14:creationId xmlns:p14="http://schemas.microsoft.com/office/powerpoint/2010/main" val="7168094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C93F41B-E8BE-FE1D-6F72-71C50A8ABB66}"/>
              </a:ext>
            </a:extLst>
          </p:cNvPr>
          <p:cNvPicPr>
            <a:picLocks noChangeAspect="1"/>
          </p:cNvPicPr>
          <p:nvPr/>
        </p:nvPicPr>
        <p:blipFill>
          <a:blip r:embed="rId2"/>
          <a:stretch>
            <a:fillRect/>
          </a:stretch>
        </p:blipFill>
        <p:spPr>
          <a:xfrm>
            <a:off x="393218" y="151986"/>
            <a:ext cx="4576348" cy="1610553"/>
          </a:xfrm>
          <a:prstGeom prst="rect">
            <a:avLst/>
          </a:prstGeom>
        </p:spPr>
      </p:pic>
      <p:sp>
        <p:nvSpPr>
          <p:cNvPr id="4" name="TextBox 3">
            <a:extLst>
              <a:ext uri="{FF2B5EF4-FFF2-40B4-BE49-F238E27FC236}">
                <a16:creationId xmlns:a16="http://schemas.microsoft.com/office/drawing/2014/main" id="{0106A7FD-3D0C-623C-19ED-402C1D88B845}"/>
              </a:ext>
            </a:extLst>
          </p:cNvPr>
          <p:cNvSpPr txBox="1"/>
          <p:nvPr/>
        </p:nvSpPr>
        <p:spPr>
          <a:xfrm>
            <a:off x="393218" y="2123015"/>
            <a:ext cx="9462051" cy="3785652"/>
          </a:xfrm>
          <a:prstGeom prst="rect">
            <a:avLst/>
          </a:prstGeom>
          <a:noFill/>
        </p:spPr>
        <p:txBody>
          <a:bodyPr wrap="square">
            <a:spAutoFit/>
          </a:bodyPr>
          <a:lstStyle/>
          <a:p>
            <a:pPr algn="l"/>
            <a:r>
              <a:rPr lang="en-US" sz="2000" b="1" i="0" dirty="0">
                <a:solidFill>
                  <a:srgbClr val="32354F"/>
                </a:solidFill>
                <a:effectLst/>
                <a:highlight>
                  <a:srgbClr val="FFFFFF"/>
                </a:highlight>
                <a:latin typeface="Times New Roman" panose="02020603050405020304" pitchFamily="18" charset="0"/>
                <a:cs typeface="Times New Roman" panose="02020603050405020304" pitchFamily="18" charset="0"/>
              </a:rPr>
              <a:t>* TensorFlow is a free and open-source Python library that specializes in differentiable programming. </a:t>
            </a:r>
          </a:p>
          <a:p>
            <a:pPr marL="285750" indent="-285750" algn="l">
              <a:buFont typeface="Arial" panose="020B0604020202020204" pitchFamily="34" charset="0"/>
              <a:buChar char="•"/>
            </a:pPr>
            <a:r>
              <a:rPr lang="en-US" sz="2000" b="1" i="0" dirty="0">
                <a:solidFill>
                  <a:srgbClr val="32354F"/>
                </a:solidFill>
                <a:effectLst/>
                <a:highlight>
                  <a:srgbClr val="FFFFFF"/>
                </a:highlight>
                <a:latin typeface="Times New Roman" panose="02020603050405020304" pitchFamily="18" charset="0"/>
                <a:cs typeface="Times New Roman" panose="02020603050405020304" pitchFamily="18" charset="0"/>
              </a:rPr>
              <a:t>The library offers a collection of tools and resources that help make building DL and ML models and </a:t>
            </a:r>
            <a:r>
              <a:rPr lang="en-US" sz="2000" b="1" i="0" u="none" strike="noStrike" dirty="0">
                <a:solidFill>
                  <a:srgbClr val="5E0BD1"/>
                </a:solidFill>
                <a:effectLst/>
                <a:highlight>
                  <a:srgbClr val="FFFFFF"/>
                </a:highlight>
                <a:latin typeface="Times New Roman" panose="02020603050405020304" pitchFamily="18" charset="0"/>
                <a:cs typeface="Times New Roman" panose="02020603050405020304" pitchFamily="18" charset="0"/>
                <a:hlinkClick r:id="rId3"/>
              </a:rPr>
              <a:t>neural networks straightforward for beginners</a:t>
            </a:r>
            <a:r>
              <a:rPr lang="en-US" sz="2000" b="1" i="0" dirty="0">
                <a:solidFill>
                  <a:srgbClr val="32354F"/>
                </a:solidFill>
                <a:effectLst/>
                <a:highlight>
                  <a:srgbClr val="FFFFFF"/>
                </a:highlight>
                <a:latin typeface="Times New Roman" panose="02020603050405020304" pitchFamily="18" charset="0"/>
                <a:cs typeface="Times New Roman" panose="02020603050405020304" pitchFamily="18" charset="0"/>
              </a:rPr>
              <a:t> and professionals. </a:t>
            </a:r>
          </a:p>
          <a:p>
            <a:pPr marL="285750" indent="-285750" algn="l">
              <a:buFont typeface="Arial" panose="020B0604020202020204" pitchFamily="34" charset="0"/>
              <a:buChar char="•"/>
            </a:pPr>
            <a:r>
              <a:rPr lang="en-US" sz="2000" b="1" i="0" dirty="0">
                <a:solidFill>
                  <a:srgbClr val="32354F"/>
                </a:solidFill>
                <a:effectLst/>
                <a:highlight>
                  <a:srgbClr val="FFFFFF"/>
                </a:highlight>
                <a:latin typeface="Times New Roman" panose="02020603050405020304" pitchFamily="18" charset="0"/>
                <a:cs typeface="Times New Roman" panose="02020603050405020304" pitchFamily="18" charset="0"/>
              </a:rPr>
              <a:t> TensorFlow’s architecture and framework are flexible and allow it to run on several computational platforms such as CPU and GPU. However, it performs its best when working on a tensor processing unit (TPU).</a:t>
            </a:r>
          </a:p>
          <a:p>
            <a:pPr algn="l"/>
            <a:r>
              <a:rPr lang="en-US" sz="2000" b="1" i="0" dirty="0">
                <a:solidFill>
                  <a:srgbClr val="32354F"/>
                </a:solidFill>
                <a:effectLst/>
                <a:highlight>
                  <a:srgbClr val="FFFFFF"/>
                </a:highlight>
                <a:latin typeface="Times New Roman" panose="02020603050405020304" pitchFamily="18" charset="0"/>
                <a:cs typeface="Times New Roman" panose="02020603050405020304" pitchFamily="18" charset="0"/>
              </a:rPr>
              <a:t>* TensorFlow can be used to implement reinforcement-learning in ML and DL models and allows you to directly visualize your machine learning models with its built-in tools. TensorFlow isn’t limited to working on desktop devices. It lets you create and train smart models on servers and smartphones.</a:t>
            </a:r>
          </a:p>
        </p:txBody>
      </p:sp>
    </p:spTree>
    <p:extLst>
      <p:ext uri="{BB962C8B-B14F-4D97-AF65-F5344CB8AC3E}">
        <p14:creationId xmlns:p14="http://schemas.microsoft.com/office/powerpoint/2010/main" val="6756287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0257795-43DB-FCE7-DA9D-80496C3ED544}"/>
              </a:ext>
            </a:extLst>
          </p:cNvPr>
          <p:cNvPicPr>
            <a:picLocks noChangeAspect="1"/>
          </p:cNvPicPr>
          <p:nvPr/>
        </p:nvPicPr>
        <p:blipFill>
          <a:blip r:embed="rId2"/>
          <a:stretch>
            <a:fillRect/>
          </a:stretch>
        </p:blipFill>
        <p:spPr>
          <a:xfrm>
            <a:off x="238539" y="206030"/>
            <a:ext cx="5022574" cy="1982870"/>
          </a:xfrm>
          <a:prstGeom prst="rect">
            <a:avLst/>
          </a:prstGeom>
        </p:spPr>
      </p:pic>
      <p:sp>
        <p:nvSpPr>
          <p:cNvPr id="4" name="TextBox 3">
            <a:extLst>
              <a:ext uri="{FF2B5EF4-FFF2-40B4-BE49-F238E27FC236}">
                <a16:creationId xmlns:a16="http://schemas.microsoft.com/office/drawing/2014/main" id="{B17ECC43-9AA7-B4CC-5061-912EDFFB8E3A}"/>
              </a:ext>
            </a:extLst>
          </p:cNvPr>
          <p:cNvSpPr txBox="1"/>
          <p:nvPr/>
        </p:nvSpPr>
        <p:spPr>
          <a:xfrm>
            <a:off x="821635" y="2461594"/>
            <a:ext cx="9144000" cy="4093428"/>
          </a:xfrm>
          <a:prstGeom prst="rect">
            <a:avLst/>
          </a:prstGeom>
          <a:noFill/>
        </p:spPr>
        <p:txBody>
          <a:bodyPr wrap="square">
            <a:spAutoFit/>
          </a:bodyPr>
          <a:lstStyle/>
          <a:p>
            <a:pPr marL="285750" indent="-285750" algn="l">
              <a:buFont typeface="Arial" panose="020B0604020202020204" pitchFamily="34" charset="0"/>
              <a:buChar char="•"/>
            </a:pPr>
            <a:r>
              <a:rPr lang="en-US" sz="2000" b="1" i="0" dirty="0" err="1">
                <a:solidFill>
                  <a:srgbClr val="32354F"/>
                </a:solidFill>
                <a:effectLst/>
                <a:highlight>
                  <a:srgbClr val="FFFFFF"/>
                </a:highlight>
                <a:latin typeface="Times New Roman" panose="02020603050405020304" pitchFamily="18" charset="0"/>
                <a:cs typeface="Times New Roman" panose="02020603050405020304" pitchFamily="18" charset="0"/>
              </a:rPr>
              <a:t>Keras</a:t>
            </a:r>
            <a:r>
              <a:rPr lang="en-US" sz="2000" b="1" i="0" dirty="0">
                <a:solidFill>
                  <a:srgbClr val="32354F"/>
                </a:solidFill>
                <a:effectLst/>
                <a:highlight>
                  <a:srgbClr val="FFFFFF"/>
                </a:highlight>
                <a:latin typeface="Times New Roman" panose="02020603050405020304" pitchFamily="18" charset="0"/>
                <a:cs typeface="Times New Roman" panose="02020603050405020304" pitchFamily="18" charset="0"/>
              </a:rPr>
              <a:t> is an open-source Python library designed for developing and evaluating neural networks within deep learning and machine learning models. </a:t>
            </a:r>
          </a:p>
          <a:p>
            <a:pPr marL="285750" indent="-285750" algn="l">
              <a:buFont typeface="Arial" panose="020B0604020202020204" pitchFamily="34" charset="0"/>
              <a:buChar char="•"/>
            </a:pPr>
            <a:r>
              <a:rPr lang="en-US" sz="2000" b="1" i="0" dirty="0">
                <a:solidFill>
                  <a:srgbClr val="32354F"/>
                </a:solidFill>
                <a:effectLst/>
                <a:highlight>
                  <a:srgbClr val="FFFFFF"/>
                </a:highlight>
                <a:latin typeface="Times New Roman" panose="02020603050405020304" pitchFamily="18" charset="0"/>
                <a:cs typeface="Times New Roman" panose="02020603050405020304" pitchFamily="18" charset="0"/>
              </a:rPr>
              <a:t>It can run on top of Theano and TensorFlow, making it possible to start training neural networks with a little code. </a:t>
            </a:r>
          </a:p>
          <a:p>
            <a:pPr marL="285750" indent="-285750" algn="l">
              <a:buFont typeface="Arial" panose="020B0604020202020204" pitchFamily="34" charset="0"/>
              <a:buChar char="•"/>
            </a:pPr>
            <a:r>
              <a:rPr lang="en-US" sz="2000" b="1" i="0" dirty="0">
                <a:solidFill>
                  <a:srgbClr val="32354F"/>
                </a:solidFill>
                <a:effectLst/>
                <a:highlight>
                  <a:srgbClr val="FFFFFF"/>
                </a:highlight>
                <a:latin typeface="Times New Roman" panose="02020603050405020304" pitchFamily="18" charset="0"/>
                <a:cs typeface="Times New Roman" panose="02020603050405020304" pitchFamily="18" charset="0"/>
              </a:rPr>
              <a:t>The </a:t>
            </a:r>
            <a:r>
              <a:rPr lang="en-US" sz="2000" b="1" i="0" dirty="0" err="1">
                <a:solidFill>
                  <a:srgbClr val="32354F"/>
                </a:solidFill>
                <a:effectLst/>
                <a:highlight>
                  <a:srgbClr val="FFFFFF"/>
                </a:highlight>
                <a:latin typeface="Times New Roman" panose="02020603050405020304" pitchFamily="18" charset="0"/>
                <a:cs typeface="Times New Roman" panose="02020603050405020304" pitchFamily="18" charset="0"/>
              </a:rPr>
              <a:t>Keras</a:t>
            </a:r>
            <a:r>
              <a:rPr lang="en-US" sz="2000" b="1" i="0" dirty="0">
                <a:solidFill>
                  <a:srgbClr val="32354F"/>
                </a:solidFill>
                <a:effectLst/>
                <a:highlight>
                  <a:srgbClr val="FFFFFF"/>
                </a:highlight>
                <a:latin typeface="Times New Roman" panose="02020603050405020304" pitchFamily="18" charset="0"/>
                <a:cs typeface="Times New Roman" panose="02020603050405020304" pitchFamily="18" charset="0"/>
              </a:rPr>
              <a:t> library is modular, flexible, and extensible, making it beginner- and user-friendly. It also offers a fully functioning model for creating neural networks as it integrates with objectives, layers, optimizers, and activation functions.</a:t>
            </a:r>
          </a:p>
          <a:p>
            <a:pPr marL="285750" indent="-285750" algn="l">
              <a:buFont typeface="Arial" panose="020B0604020202020204" pitchFamily="34" charset="0"/>
              <a:buChar char="•"/>
            </a:pPr>
            <a:r>
              <a:rPr lang="en-US" sz="2000" b="1" i="0" dirty="0" err="1">
                <a:solidFill>
                  <a:srgbClr val="32354F"/>
                </a:solidFill>
                <a:effectLst/>
                <a:highlight>
                  <a:srgbClr val="FFFFFF"/>
                </a:highlight>
                <a:latin typeface="Times New Roman" panose="02020603050405020304" pitchFamily="18" charset="0"/>
                <a:cs typeface="Times New Roman" panose="02020603050405020304" pitchFamily="18" charset="0"/>
              </a:rPr>
              <a:t>Keras</a:t>
            </a:r>
            <a:r>
              <a:rPr lang="en-US" sz="2000" b="1" i="0" dirty="0">
                <a:solidFill>
                  <a:srgbClr val="32354F"/>
                </a:solidFill>
                <a:effectLst/>
                <a:highlight>
                  <a:srgbClr val="FFFFFF"/>
                </a:highlight>
                <a:latin typeface="Times New Roman" panose="02020603050405020304" pitchFamily="18" charset="0"/>
                <a:cs typeface="Times New Roman" panose="02020603050405020304" pitchFamily="18" charset="0"/>
              </a:rPr>
              <a:t> framework is flexible and portable, allowing it to operate in multiple environments and work on both CPUs and GPUs. </a:t>
            </a:r>
          </a:p>
          <a:p>
            <a:pPr marL="285750" indent="-285750" algn="l">
              <a:buFont typeface="Arial" panose="020B0604020202020204" pitchFamily="34" charset="0"/>
              <a:buChar char="•"/>
            </a:pPr>
            <a:r>
              <a:rPr lang="en-US" sz="2000" b="1" i="0" dirty="0">
                <a:solidFill>
                  <a:srgbClr val="32354F"/>
                </a:solidFill>
                <a:effectLst/>
                <a:highlight>
                  <a:srgbClr val="FFFFFF"/>
                </a:highlight>
                <a:latin typeface="Times New Roman" panose="02020603050405020304" pitchFamily="18" charset="0"/>
                <a:cs typeface="Times New Roman" panose="02020603050405020304" pitchFamily="18" charset="0"/>
              </a:rPr>
              <a:t>It allows for fast and efficient prototyping, research work, and data modeling and visualization. </a:t>
            </a:r>
            <a:r>
              <a:rPr lang="en-US" sz="2000" b="1" i="0" dirty="0" err="1">
                <a:solidFill>
                  <a:srgbClr val="32354F"/>
                </a:solidFill>
                <a:effectLst/>
                <a:highlight>
                  <a:srgbClr val="FFFFFF"/>
                </a:highlight>
                <a:latin typeface="Times New Roman" panose="02020603050405020304" pitchFamily="18" charset="0"/>
                <a:cs typeface="Times New Roman" panose="02020603050405020304" pitchFamily="18" charset="0"/>
              </a:rPr>
              <a:t>Keras</a:t>
            </a:r>
            <a:r>
              <a:rPr lang="en-US" sz="2000" b="1" i="0" dirty="0">
                <a:solidFill>
                  <a:srgbClr val="32354F"/>
                </a:solidFill>
                <a:effectLst/>
                <a:highlight>
                  <a:srgbClr val="FFFFFF"/>
                </a:highlight>
                <a:latin typeface="Times New Roman" panose="02020603050405020304" pitchFamily="18" charset="0"/>
                <a:cs typeface="Times New Roman" panose="02020603050405020304" pitchFamily="18" charset="0"/>
              </a:rPr>
              <a:t> also has one of the widest ranges when it comes to data types because it can work on text images and images to train models.</a:t>
            </a:r>
          </a:p>
        </p:txBody>
      </p:sp>
    </p:spTree>
    <p:extLst>
      <p:ext uri="{BB962C8B-B14F-4D97-AF65-F5344CB8AC3E}">
        <p14:creationId xmlns:p14="http://schemas.microsoft.com/office/powerpoint/2010/main" val="35215377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5CF106C-9A34-4619-DAF6-0586FE23C38E}"/>
              </a:ext>
            </a:extLst>
          </p:cNvPr>
          <p:cNvPicPr>
            <a:picLocks noChangeAspect="1"/>
          </p:cNvPicPr>
          <p:nvPr/>
        </p:nvPicPr>
        <p:blipFill>
          <a:blip r:embed="rId2"/>
          <a:stretch>
            <a:fillRect/>
          </a:stretch>
        </p:blipFill>
        <p:spPr>
          <a:xfrm>
            <a:off x="5272087" y="0"/>
            <a:ext cx="1647825" cy="800100"/>
          </a:xfrm>
          <a:prstGeom prst="rect">
            <a:avLst/>
          </a:prstGeom>
        </p:spPr>
      </p:pic>
      <p:sp>
        <p:nvSpPr>
          <p:cNvPr id="6" name="TextBox 5">
            <a:extLst>
              <a:ext uri="{FF2B5EF4-FFF2-40B4-BE49-F238E27FC236}">
                <a16:creationId xmlns:a16="http://schemas.microsoft.com/office/drawing/2014/main" id="{E5D59EC6-8AC4-2F6A-2831-6B8695F180D8}"/>
              </a:ext>
            </a:extLst>
          </p:cNvPr>
          <p:cNvSpPr txBox="1"/>
          <p:nvPr/>
        </p:nvSpPr>
        <p:spPr>
          <a:xfrm>
            <a:off x="708991" y="800100"/>
            <a:ext cx="11211339" cy="2308324"/>
          </a:xfrm>
          <a:prstGeom prst="rect">
            <a:avLst/>
          </a:prstGeom>
          <a:noFill/>
        </p:spPr>
        <p:txBody>
          <a:bodyPr wrap="square">
            <a:spAutoFit/>
          </a:bodyPr>
          <a:lstStyle/>
          <a:p>
            <a:pPr algn="just"/>
            <a:r>
              <a:rPr lang="en-US" sz="3600" b="1" i="0" dirty="0" err="1">
                <a:solidFill>
                  <a:srgbClr val="4D5156"/>
                </a:solidFill>
                <a:effectLst/>
                <a:highlight>
                  <a:srgbClr val="FFFFFF"/>
                </a:highlight>
                <a:latin typeface="arial" panose="020B0604020202020204" pitchFamily="34" charset="0"/>
              </a:rPr>
              <a:t>Keras</a:t>
            </a:r>
            <a:r>
              <a:rPr lang="en-US" sz="3600" b="1" i="0" dirty="0">
                <a:solidFill>
                  <a:srgbClr val="4D5156"/>
                </a:solidFill>
                <a:effectLst/>
                <a:highlight>
                  <a:srgbClr val="FFFFFF"/>
                </a:highlight>
                <a:latin typeface="arial" panose="020B0604020202020204" pitchFamily="34" charset="0"/>
              </a:rPr>
              <a:t> is an open-source library that provides a Python interface for artificial neural networks. </a:t>
            </a:r>
            <a:r>
              <a:rPr lang="en-US" sz="3600" b="1" i="0" dirty="0" err="1">
                <a:solidFill>
                  <a:srgbClr val="4D5156"/>
                </a:solidFill>
                <a:effectLst/>
                <a:highlight>
                  <a:srgbClr val="FFFFFF"/>
                </a:highlight>
                <a:latin typeface="arial" panose="020B0604020202020204" pitchFamily="34" charset="0"/>
              </a:rPr>
              <a:t>Keras</a:t>
            </a:r>
            <a:r>
              <a:rPr lang="en-US" sz="3600" b="1" i="0" dirty="0">
                <a:solidFill>
                  <a:srgbClr val="4D5156"/>
                </a:solidFill>
                <a:effectLst/>
                <a:highlight>
                  <a:srgbClr val="FFFFFF"/>
                </a:highlight>
                <a:latin typeface="arial" panose="020B0604020202020204" pitchFamily="34" charset="0"/>
              </a:rPr>
              <a:t> acts as an interface for the TensorFlow library.</a:t>
            </a:r>
            <a:endParaRPr lang="en-IN" sz="3600" b="1" dirty="0"/>
          </a:p>
        </p:txBody>
      </p:sp>
      <p:sp>
        <p:nvSpPr>
          <p:cNvPr id="8" name="TextBox 7">
            <a:extLst>
              <a:ext uri="{FF2B5EF4-FFF2-40B4-BE49-F238E27FC236}">
                <a16:creationId xmlns:a16="http://schemas.microsoft.com/office/drawing/2014/main" id="{737F8C0F-0801-0A47-D427-4B50962CFC4A}"/>
              </a:ext>
            </a:extLst>
          </p:cNvPr>
          <p:cNvSpPr txBox="1"/>
          <p:nvPr/>
        </p:nvSpPr>
        <p:spPr>
          <a:xfrm>
            <a:off x="708991" y="4071301"/>
            <a:ext cx="10774017" cy="3108543"/>
          </a:xfrm>
          <a:prstGeom prst="rect">
            <a:avLst/>
          </a:prstGeom>
          <a:noFill/>
        </p:spPr>
        <p:txBody>
          <a:bodyPr wrap="square">
            <a:spAutoFit/>
          </a:bodyPr>
          <a:lstStyle/>
          <a:p>
            <a:pPr algn="l"/>
            <a:r>
              <a:rPr lang="en-US" sz="3200" b="1" i="0" dirty="0" err="1">
                <a:solidFill>
                  <a:srgbClr val="474747"/>
                </a:solidFill>
                <a:effectLst/>
                <a:highlight>
                  <a:srgbClr val="FFFFFF"/>
                </a:highlight>
                <a:latin typeface="Google Sans"/>
              </a:rPr>
              <a:t>Keras</a:t>
            </a:r>
            <a:r>
              <a:rPr lang="en-US" sz="3200" b="1" i="0" dirty="0">
                <a:solidFill>
                  <a:srgbClr val="474747"/>
                </a:solidFill>
                <a:effectLst/>
                <a:highlight>
                  <a:srgbClr val="FFFFFF"/>
                </a:highlight>
                <a:latin typeface="Google Sans"/>
              </a:rPr>
              <a:t> is a high-level, deep learning API developed by Google for </a:t>
            </a:r>
            <a:r>
              <a:rPr lang="en-US" sz="3200" b="1" i="0" dirty="0">
                <a:solidFill>
                  <a:srgbClr val="040C28"/>
                </a:solidFill>
                <a:effectLst/>
                <a:highlight>
                  <a:srgbClr val="D3E3FD"/>
                </a:highlight>
                <a:latin typeface="Google Sans"/>
              </a:rPr>
              <a:t>implementing neural networks</a:t>
            </a:r>
            <a:r>
              <a:rPr lang="en-US" sz="3200" b="1" i="0" dirty="0">
                <a:solidFill>
                  <a:srgbClr val="474747"/>
                </a:solidFill>
                <a:effectLst/>
                <a:highlight>
                  <a:srgbClr val="FFFFFF"/>
                </a:highlight>
                <a:latin typeface="Google Sans"/>
              </a:rPr>
              <a:t>. It is written in Python and is used to make the implementation of neural networks easy. It also supports multiple backend neural network computation.</a:t>
            </a:r>
            <a:endParaRPr lang="en-US" sz="3200" b="1" i="0" dirty="0">
              <a:solidFill>
                <a:srgbClr val="1F1F1F"/>
              </a:solidFill>
              <a:effectLst/>
              <a:highlight>
                <a:srgbClr val="FFFFFF"/>
              </a:highlight>
              <a:latin typeface="arial" panose="020B0604020202020204" pitchFamily="34" charset="0"/>
            </a:endParaRPr>
          </a:p>
          <a:p>
            <a:br>
              <a:rPr lang="en-US" b="0" i="0" dirty="0">
                <a:solidFill>
                  <a:srgbClr val="1F1F1F"/>
                </a:solidFill>
                <a:effectLst/>
                <a:highlight>
                  <a:srgbClr val="FFFFFF"/>
                </a:highlight>
                <a:latin typeface="arial" panose="020B0604020202020204" pitchFamily="34" charset="0"/>
              </a:rPr>
            </a:br>
            <a:endParaRPr lang="en-IN" dirty="0"/>
          </a:p>
        </p:txBody>
      </p:sp>
      <p:sp>
        <p:nvSpPr>
          <p:cNvPr id="10" name="Rectangle 9">
            <a:extLst>
              <a:ext uri="{FF2B5EF4-FFF2-40B4-BE49-F238E27FC236}">
                <a16:creationId xmlns:a16="http://schemas.microsoft.com/office/drawing/2014/main" id="{27AF6BC6-0DA7-F337-0CA3-3B6DB1F79159}"/>
              </a:ext>
            </a:extLst>
          </p:cNvPr>
          <p:cNvSpPr/>
          <p:nvPr/>
        </p:nvSpPr>
        <p:spPr>
          <a:xfrm>
            <a:off x="2710878" y="2967335"/>
            <a:ext cx="6770251"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What is </a:t>
            </a:r>
            <a:r>
              <a:rPr lang="en-US" sz="5400" b="0" cap="none" spc="0" dirty="0" err="1">
                <a:ln w="0"/>
                <a:solidFill>
                  <a:schemeClr val="tx1"/>
                </a:solidFill>
                <a:effectLst>
                  <a:outerShdw blurRad="38100" dist="19050" dir="2700000" algn="tl" rotWithShape="0">
                    <a:schemeClr val="dk1">
                      <a:alpha val="40000"/>
                    </a:schemeClr>
                  </a:outerShdw>
                </a:effectLst>
              </a:rPr>
              <a:t>Keras</a:t>
            </a:r>
            <a:r>
              <a:rPr lang="en-US" sz="5400" b="0" cap="none" spc="0" dirty="0">
                <a:ln w="0"/>
                <a:solidFill>
                  <a:schemeClr val="tx1"/>
                </a:solidFill>
                <a:effectLst>
                  <a:outerShdw blurRad="38100" dist="19050" dir="2700000" algn="tl" rotWithShape="0">
                    <a:schemeClr val="dk1">
                      <a:alpha val="40000"/>
                    </a:schemeClr>
                  </a:outerShdw>
                </a:effectLst>
              </a:rPr>
              <a:t> used for?</a:t>
            </a:r>
          </a:p>
        </p:txBody>
      </p:sp>
    </p:spTree>
    <p:extLst>
      <p:ext uri="{BB962C8B-B14F-4D97-AF65-F5344CB8AC3E}">
        <p14:creationId xmlns:p14="http://schemas.microsoft.com/office/powerpoint/2010/main" val="37114891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4189943BA8E3545AD4191DF7685B505" ma:contentTypeVersion="16" ma:contentTypeDescription="Create a new document." ma:contentTypeScope="" ma:versionID="26db08fa9c99350a9edbac23469dbbf9">
  <xsd:schema xmlns:xsd="http://www.w3.org/2001/XMLSchema" xmlns:xs="http://www.w3.org/2001/XMLSchema" xmlns:p="http://schemas.microsoft.com/office/2006/metadata/properties" xmlns:ns2="0363924c-1432-4c90-b630-3516fc4af79f" xmlns:ns3="cd0fea8b-91ae-4b8b-a9f7-ecc4bd900f26" targetNamespace="http://schemas.microsoft.com/office/2006/metadata/properties" ma:root="true" ma:fieldsID="165f7a42c0042eb42e6258843fd649c1" ns2:_="" ns3:_="">
    <xsd:import namespace="0363924c-1432-4c90-b630-3516fc4af79f"/>
    <xsd:import namespace="cd0fea8b-91ae-4b8b-a9f7-ecc4bd900f26"/>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3:SharedWithUsers" minOccurs="0"/>
                <xsd:element ref="ns3:SharedWithDetails" minOccurs="0"/>
                <xsd:element ref="ns2:lcf76f155ced4ddcb4097134ff3c332f" minOccurs="0"/>
                <xsd:element ref="ns3:TaxCatchAll" minOccurs="0"/>
                <xsd:element ref="ns2:MediaServiceGenerationTime" minOccurs="0"/>
                <xsd:element ref="ns2:MediaServiceEventHashCode" minOccurs="0"/>
                <xsd:element ref="ns2:MediaServiceOCR" minOccurs="0"/>
                <xsd:element ref="ns2:CSVfile"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363924c-1432-4c90-b630-3516fc4af7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3dd8ad4f-cc15-4810-85dc-b5f6d8699e75" ma:termSetId="09814cd3-568e-fe90-9814-8d621ff8fb84" ma:anchorId="fba54fb3-c3e1-fe81-a776-ca4b69148c4d" ma:open="true" ma:isKeyword="false">
      <xsd:complexType>
        <xsd:sequence>
          <xsd:element ref="pc:Terms" minOccurs="0" maxOccurs="1"/>
        </xsd:sequence>
      </xsd:complex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CSVfile" ma:index="20" nillable="true" ma:displayName="CSV file" ma:description="https://www.kaggle.com/datasets/vikasukani/parkinsons-disease-data-set" ma:format="Hyperlink" ma:internalName="CSVfil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ObjectDetectorVersions" ma:index="21" nillable="true" ma:displayName="MediaServiceObjectDetectorVersions" ma:hidden="true" ma:indexed="true" ma:internalName="MediaServiceObjectDetectorVersions" ma:readOnly="true">
      <xsd:simpleType>
        <xsd:restriction base="dms:Text"/>
      </xsd:simpleType>
    </xsd:element>
    <xsd:element name="MediaServiceSearchProperties" ma:index="22"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d0fea8b-91ae-4b8b-a9f7-ecc4bd900f26"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TaxCatchAll" ma:index="16" nillable="true" ma:displayName="Taxonomy Catch All Column" ma:hidden="true" ma:list="{4bcc49f2-7324-436b-a960-562509b5cfb2}" ma:internalName="TaxCatchAll" ma:showField="CatchAllData" ma:web="cd0fea8b-91ae-4b8b-a9f7-ecc4bd900f26">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CSVfile xmlns="0363924c-1432-4c90-b630-3516fc4af79f">
      <Url xsi:nil="true"/>
      <Description xsi:nil="true"/>
    </CSVfile>
    <lcf76f155ced4ddcb4097134ff3c332f xmlns="0363924c-1432-4c90-b630-3516fc4af79f">
      <Terms xmlns="http://schemas.microsoft.com/office/infopath/2007/PartnerControls"/>
    </lcf76f155ced4ddcb4097134ff3c332f>
    <TaxCatchAll xmlns="cd0fea8b-91ae-4b8b-a9f7-ecc4bd900f26" xsi:nil="true"/>
  </documentManagement>
</p:properties>
</file>

<file path=customXml/itemProps1.xml><?xml version="1.0" encoding="utf-8"?>
<ds:datastoreItem xmlns:ds="http://schemas.openxmlformats.org/officeDocument/2006/customXml" ds:itemID="{DF76D49E-AA80-4D7C-948B-693335B4FD3F}"/>
</file>

<file path=customXml/itemProps2.xml><?xml version="1.0" encoding="utf-8"?>
<ds:datastoreItem xmlns:ds="http://schemas.openxmlformats.org/officeDocument/2006/customXml" ds:itemID="{172EC05C-C047-4746-AD83-0AA9061FE6B1}"/>
</file>

<file path=customXml/itemProps3.xml><?xml version="1.0" encoding="utf-8"?>
<ds:datastoreItem xmlns:ds="http://schemas.openxmlformats.org/officeDocument/2006/customXml" ds:itemID="{284A3A29-93AB-4EDA-88ED-183D0A79DF7D}"/>
</file>

<file path=docProps/app.xml><?xml version="1.0" encoding="utf-8"?>
<Properties xmlns="http://schemas.openxmlformats.org/officeDocument/2006/extended-properties" xmlns:vt="http://schemas.openxmlformats.org/officeDocument/2006/docPropsVTypes">
  <TotalTime>34</TotalTime>
  <Words>2035</Words>
  <Application>Microsoft Office PowerPoint</Application>
  <PresentationFormat>Widescreen</PresentationFormat>
  <Paragraphs>89</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Arial</vt:lpstr>
      <vt:lpstr>Calibri</vt:lpstr>
      <vt:lpstr>Calibri Light</vt:lpstr>
      <vt:lpstr>Google Sans</vt:lpstr>
      <vt:lpstr>Times New Roman</vt:lpstr>
      <vt:lpstr>Office Theme</vt:lpstr>
      <vt:lpstr>Popular open-source libraries for Deep Learning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Popular open-source libraries for Deep Learning</dc:title>
  <dc:creator>rajeshri shinkar</dc:creator>
  <cp:lastModifiedBy>rajeshri shinkar</cp:lastModifiedBy>
  <cp:revision>10</cp:revision>
  <dcterms:created xsi:type="dcterms:W3CDTF">2024-04-08T04:33:23Z</dcterms:created>
  <dcterms:modified xsi:type="dcterms:W3CDTF">2024-04-23T07:47:58Z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0x010100F4189943BA8E3545AD4191DF7685B505</vt:lpwstr>
  </property>
</Properties>
</file>