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77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4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370080" y="1521000"/>
            <a:ext cx="10300320" cy="761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10671120" y="0"/>
            <a:ext cx="1520640" cy="725040"/>
          </a:xfrm>
          <a:prstGeom prst="rect">
            <a:avLst/>
          </a:prstGeom>
        </p:spPr>
        <p:txBody>
          <a:bodyPr lIns="0" tIns="0" rIns="0" bIns="0">
            <a:normAutofit fontScale="64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10671120" y="794160"/>
            <a:ext cx="1520640" cy="725040"/>
          </a:xfrm>
          <a:prstGeom prst="rect">
            <a:avLst/>
          </a:prstGeom>
        </p:spPr>
        <p:txBody>
          <a:bodyPr lIns="0" tIns="0" rIns="0" bIns="0">
            <a:normAutofit fontScale="64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370080" y="1521000"/>
            <a:ext cx="10300320" cy="761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10671120" y="0"/>
            <a:ext cx="741960" cy="725040"/>
          </a:xfrm>
          <a:prstGeom prst="rect">
            <a:avLst/>
          </a:prstGeom>
        </p:spPr>
        <p:txBody>
          <a:bodyPr lIns="0" tIns="0" rIns="0" bIns="0">
            <a:normAutofit fontScale="10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11450520" y="0"/>
            <a:ext cx="741960" cy="725040"/>
          </a:xfrm>
          <a:prstGeom prst="rect">
            <a:avLst/>
          </a:prstGeom>
        </p:spPr>
        <p:txBody>
          <a:bodyPr lIns="0" tIns="0" rIns="0" bIns="0">
            <a:normAutofit fontScale="10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10671120" y="794160"/>
            <a:ext cx="741960" cy="725040"/>
          </a:xfrm>
          <a:prstGeom prst="rect">
            <a:avLst/>
          </a:prstGeom>
        </p:spPr>
        <p:txBody>
          <a:bodyPr lIns="0" tIns="0" rIns="0" bIns="0">
            <a:normAutofit fontScale="10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11450520" y="794160"/>
            <a:ext cx="741960" cy="725040"/>
          </a:xfrm>
          <a:prstGeom prst="rect">
            <a:avLst/>
          </a:prstGeom>
        </p:spPr>
        <p:txBody>
          <a:bodyPr lIns="0" tIns="0" rIns="0" bIns="0">
            <a:normAutofit fontScale="10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370080" y="1521000"/>
            <a:ext cx="10300320" cy="761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10671120" y="0"/>
            <a:ext cx="489240" cy="725040"/>
          </a:xfrm>
          <a:prstGeom prst="rect">
            <a:avLst/>
          </a:prstGeom>
        </p:spPr>
        <p:txBody>
          <a:bodyPr lIns="0" tIns="0" rIns="0" bIns="0">
            <a:normAutofit fontScale="4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11185200" y="0"/>
            <a:ext cx="489240" cy="725040"/>
          </a:xfrm>
          <a:prstGeom prst="rect">
            <a:avLst/>
          </a:prstGeom>
        </p:spPr>
        <p:txBody>
          <a:bodyPr lIns="0" tIns="0" rIns="0" bIns="0">
            <a:normAutofit fontScale="4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11699280" y="0"/>
            <a:ext cx="489240" cy="725040"/>
          </a:xfrm>
          <a:prstGeom prst="rect">
            <a:avLst/>
          </a:prstGeom>
        </p:spPr>
        <p:txBody>
          <a:bodyPr lIns="0" tIns="0" rIns="0" bIns="0">
            <a:normAutofit fontScale="4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10671120" y="794160"/>
            <a:ext cx="489240" cy="725040"/>
          </a:xfrm>
          <a:prstGeom prst="rect">
            <a:avLst/>
          </a:prstGeom>
        </p:spPr>
        <p:txBody>
          <a:bodyPr lIns="0" tIns="0" rIns="0" bIns="0">
            <a:normAutofit fontScale="4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11185200" y="794160"/>
            <a:ext cx="489240" cy="725040"/>
          </a:xfrm>
          <a:prstGeom prst="rect">
            <a:avLst/>
          </a:prstGeom>
        </p:spPr>
        <p:txBody>
          <a:bodyPr lIns="0" tIns="0" rIns="0" bIns="0">
            <a:normAutofit fontScale="4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PlaceHolder 7"/>
          <p:cNvSpPr>
            <a:spLocks noGrp="1"/>
          </p:cNvSpPr>
          <p:nvPr>
            <p:ph type="body"/>
          </p:nvPr>
        </p:nvSpPr>
        <p:spPr>
          <a:xfrm>
            <a:off x="11699280" y="794160"/>
            <a:ext cx="489240" cy="725040"/>
          </a:xfrm>
          <a:prstGeom prst="rect">
            <a:avLst/>
          </a:prstGeom>
        </p:spPr>
        <p:txBody>
          <a:bodyPr lIns="0" tIns="0" rIns="0" bIns="0">
            <a:normAutofit fontScale="4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370080" y="1521000"/>
            <a:ext cx="10300320" cy="761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subTitle"/>
          </p:nvPr>
        </p:nvSpPr>
        <p:spPr>
          <a:xfrm>
            <a:off x="10671120" y="0"/>
            <a:ext cx="1520640" cy="1520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70080" y="1521000"/>
            <a:ext cx="10300320" cy="761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10671120" y="0"/>
            <a:ext cx="1520640" cy="1520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370080" y="1521000"/>
            <a:ext cx="10300320" cy="761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10671120" y="0"/>
            <a:ext cx="741960" cy="1520640"/>
          </a:xfrm>
          <a:prstGeom prst="rect">
            <a:avLst/>
          </a:prstGeom>
        </p:spPr>
        <p:txBody>
          <a:bodyPr lIns="0" tIns="0" rIns="0" bIns="0">
            <a:normAutofit fontScale="31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11450520" y="0"/>
            <a:ext cx="741960" cy="1520640"/>
          </a:xfrm>
          <a:prstGeom prst="rect">
            <a:avLst/>
          </a:prstGeom>
        </p:spPr>
        <p:txBody>
          <a:bodyPr lIns="0" tIns="0" rIns="0" bIns="0">
            <a:normAutofit fontScale="31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70080" y="1521000"/>
            <a:ext cx="10300320" cy="761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subTitle"/>
          </p:nvPr>
        </p:nvSpPr>
        <p:spPr>
          <a:xfrm>
            <a:off x="370080" y="1521000"/>
            <a:ext cx="10300320" cy="3529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370080" y="1521000"/>
            <a:ext cx="10300320" cy="761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10671120" y="0"/>
            <a:ext cx="741960" cy="725040"/>
          </a:xfrm>
          <a:prstGeom prst="rect">
            <a:avLst/>
          </a:prstGeom>
        </p:spPr>
        <p:txBody>
          <a:bodyPr lIns="0" tIns="0" rIns="0" bIns="0">
            <a:normAutofit fontScale="10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11450520" y="0"/>
            <a:ext cx="741960" cy="1520640"/>
          </a:xfrm>
          <a:prstGeom prst="rect">
            <a:avLst/>
          </a:prstGeom>
        </p:spPr>
        <p:txBody>
          <a:bodyPr lIns="0" tIns="0" rIns="0" bIns="0">
            <a:normAutofit fontScale="31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10671120" y="794160"/>
            <a:ext cx="741960" cy="725040"/>
          </a:xfrm>
          <a:prstGeom prst="rect">
            <a:avLst/>
          </a:prstGeom>
        </p:spPr>
        <p:txBody>
          <a:bodyPr lIns="0" tIns="0" rIns="0" bIns="0">
            <a:normAutofit fontScale="10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70080" y="1521000"/>
            <a:ext cx="10300320" cy="761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10671120" y="0"/>
            <a:ext cx="1520640" cy="1520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70080" y="1521000"/>
            <a:ext cx="10300320" cy="761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10671120" y="0"/>
            <a:ext cx="741960" cy="1520640"/>
          </a:xfrm>
          <a:prstGeom prst="rect">
            <a:avLst/>
          </a:prstGeom>
        </p:spPr>
        <p:txBody>
          <a:bodyPr lIns="0" tIns="0" rIns="0" bIns="0">
            <a:normAutofit fontScale="31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11450520" y="0"/>
            <a:ext cx="741960" cy="725040"/>
          </a:xfrm>
          <a:prstGeom prst="rect">
            <a:avLst/>
          </a:prstGeom>
        </p:spPr>
        <p:txBody>
          <a:bodyPr lIns="0" tIns="0" rIns="0" bIns="0">
            <a:normAutofit fontScale="10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11450520" y="794160"/>
            <a:ext cx="741960" cy="725040"/>
          </a:xfrm>
          <a:prstGeom prst="rect">
            <a:avLst/>
          </a:prstGeom>
        </p:spPr>
        <p:txBody>
          <a:bodyPr lIns="0" tIns="0" rIns="0" bIns="0">
            <a:normAutofit fontScale="10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370080" y="1521000"/>
            <a:ext cx="10300320" cy="761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10671120" y="0"/>
            <a:ext cx="741960" cy="725040"/>
          </a:xfrm>
          <a:prstGeom prst="rect">
            <a:avLst/>
          </a:prstGeom>
        </p:spPr>
        <p:txBody>
          <a:bodyPr lIns="0" tIns="0" rIns="0" bIns="0">
            <a:normAutofit fontScale="10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11450520" y="0"/>
            <a:ext cx="741960" cy="725040"/>
          </a:xfrm>
          <a:prstGeom prst="rect">
            <a:avLst/>
          </a:prstGeom>
        </p:spPr>
        <p:txBody>
          <a:bodyPr lIns="0" tIns="0" rIns="0" bIns="0">
            <a:normAutofit fontScale="10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10671120" y="794160"/>
            <a:ext cx="1520640" cy="725040"/>
          </a:xfrm>
          <a:prstGeom prst="rect">
            <a:avLst/>
          </a:prstGeom>
        </p:spPr>
        <p:txBody>
          <a:bodyPr lIns="0" tIns="0" rIns="0" bIns="0">
            <a:normAutofit fontScale="64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370080" y="1521000"/>
            <a:ext cx="10300320" cy="761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10671120" y="0"/>
            <a:ext cx="1520640" cy="725040"/>
          </a:xfrm>
          <a:prstGeom prst="rect">
            <a:avLst/>
          </a:prstGeom>
        </p:spPr>
        <p:txBody>
          <a:bodyPr lIns="0" tIns="0" rIns="0" bIns="0">
            <a:normAutofit fontScale="64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10671120" y="794160"/>
            <a:ext cx="1520640" cy="725040"/>
          </a:xfrm>
          <a:prstGeom prst="rect">
            <a:avLst/>
          </a:prstGeom>
        </p:spPr>
        <p:txBody>
          <a:bodyPr lIns="0" tIns="0" rIns="0" bIns="0">
            <a:normAutofit fontScale="64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370080" y="1521000"/>
            <a:ext cx="10300320" cy="761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10671120" y="0"/>
            <a:ext cx="741960" cy="725040"/>
          </a:xfrm>
          <a:prstGeom prst="rect">
            <a:avLst/>
          </a:prstGeom>
        </p:spPr>
        <p:txBody>
          <a:bodyPr lIns="0" tIns="0" rIns="0" bIns="0">
            <a:normAutofit fontScale="10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11450520" y="0"/>
            <a:ext cx="741960" cy="725040"/>
          </a:xfrm>
          <a:prstGeom prst="rect">
            <a:avLst/>
          </a:prstGeom>
        </p:spPr>
        <p:txBody>
          <a:bodyPr lIns="0" tIns="0" rIns="0" bIns="0">
            <a:normAutofit fontScale="10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10671120" y="794160"/>
            <a:ext cx="741960" cy="725040"/>
          </a:xfrm>
          <a:prstGeom prst="rect">
            <a:avLst/>
          </a:prstGeom>
        </p:spPr>
        <p:txBody>
          <a:bodyPr lIns="0" tIns="0" rIns="0" bIns="0">
            <a:normAutofit fontScale="10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11450520" y="794160"/>
            <a:ext cx="741960" cy="725040"/>
          </a:xfrm>
          <a:prstGeom prst="rect">
            <a:avLst/>
          </a:prstGeom>
        </p:spPr>
        <p:txBody>
          <a:bodyPr lIns="0" tIns="0" rIns="0" bIns="0">
            <a:normAutofit fontScale="10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370080" y="1521000"/>
            <a:ext cx="10300320" cy="761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10671120" y="0"/>
            <a:ext cx="489240" cy="725040"/>
          </a:xfrm>
          <a:prstGeom prst="rect">
            <a:avLst/>
          </a:prstGeom>
        </p:spPr>
        <p:txBody>
          <a:bodyPr lIns="0" tIns="0" rIns="0" bIns="0">
            <a:normAutofit fontScale="4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11185200" y="0"/>
            <a:ext cx="489240" cy="725040"/>
          </a:xfrm>
          <a:prstGeom prst="rect">
            <a:avLst/>
          </a:prstGeom>
        </p:spPr>
        <p:txBody>
          <a:bodyPr lIns="0" tIns="0" rIns="0" bIns="0">
            <a:normAutofit fontScale="4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body"/>
          </p:nvPr>
        </p:nvSpPr>
        <p:spPr>
          <a:xfrm>
            <a:off x="11699280" y="0"/>
            <a:ext cx="489240" cy="725040"/>
          </a:xfrm>
          <a:prstGeom prst="rect">
            <a:avLst/>
          </a:prstGeom>
        </p:spPr>
        <p:txBody>
          <a:bodyPr lIns="0" tIns="0" rIns="0" bIns="0">
            <a:normAutofit fontScale="4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 type="body"/>
          </p:nvPr>
        </p:nvSpPr>
        <p:spPr>
          <a:xfrm>
            <a:off x="10671120" y="794160"/>
            <a:ext cx="489240" cy="725040"/>
          </a:xfrm>
          <a:prstGeom prst="rect">
            <a:avLst/>
          </a:prstGeom>
        </p:spPr>
        <p:txBody>
          <a:bodyPr lIns="0" tIns="0" rIns="0" bIns="0">
            <a:normAutofit fontScale="4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PlaceHolder 6"/>
          <p:cNvSpPr>
            <a:spLocks noGrp="1"/>
          </p:cNvSpPr>
          <p:nvPr>
            <p:ph type="body"/>
          </p:nvPr>
        </p:nvSpPr>
        <p:spPr>
          <a:xfrm>
            <a:off x="11185200" y="794160"/>
            <a:ext cx="489240" cy="725040"/>
          </a:xfrm>
          <a:prstGeom prst="rect">
            <a:avLst/>
          </a:prstGeom>
        </p:spPr>
        <p:txBody>
          <a:bodyPr lIns="0" tIns="0" rIns="0" bIns="0">
            <a:normAutofit fontScale="4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PlaceHolder 7"/>
          <p:cNvSpPr>
            <a:spLocks noGrp="1"/>
          </p:cNvSpPr>
          <p:nvPr>
            <p:ph type="body"/>
          </p:nvPr>
        </p:nvSpPr>
        <p:spPr>
          <a:xfrm>
            <a:off x="11699280" y="794160"/>
            <a:ext cx="489240" cy="725040"/>
          </a:xfrm>
          <a:prstGeom prst="rect">
            <a:avLst/>
          </a:prstGeom>
        </p:spPr>
        <p:txBody>
          <a:bodyPr lIns="0" tIns="0" rIns="0" bIns="0">
            <a:normAutofit fontScale="4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70080" y="1521000"/>
            <a:ext cx="10300320" cy="761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10671120" y="0"/>
            <a:ext cx="1520640" cy="1520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70080" y="1521000"/>
            <a:ext cx="10300320" cy="761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10671120" y="0"/>
            <a:ext cx="741960" cy="1520640"/>
          </a:xfrm>
          <a:prstGeom prst="rect">
            <a:avLst/>
          </a:prstGeom>
        </p:spPr>
        <p:txBody>
          <a:bodyPr lIns="0" tIns="0" rIns="0" bIns="0">
            <a:normAutofit fontScale="31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11450520" y="0"/>
            <a:ext cx="741960" cy="1520640"/>
          </a:xfrm>
          <a:prstGeom prst="rect">
            <a:avLst/>
          </a:prstGeom>
        </p:spPr>
        <p:txBody>
          <a:bodyPr lIns="0" tIns="0" rIns="0" bIns="0">
            <a:normAutofit fontScale="31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370080" y="1521000"/>
            <a:ext cx="10300320" cy="761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370080" y="1521000"/>
            <a:ext cx="10300320" cy="3529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70080" y="1521000"/>
            <a:ext cx="10300320" cy="761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10671120" y="0"/>
            <a:ext cx="741960" cy="725040"/>
          </a:xfrm>
          <a:prstGeom prst="rect">
            <a:avLst/>
          </a:prstGeom>
        </p:spPr>
        <p:txBody>
          <a:bodyPr lIns="0" tIns="0" rIns="0" bIns="0">
            <a:normAutofit fontScale="10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11450520" y="0"/>
            <a:ext cx="741960" cy="1520640"/>
          </a:xfrm>
          <a:prstGeom prst="rect">
            <a:avLst/>
          </a:prstGeom>
        </p:spPr>
        <p:txBody>
          <a:bodyPr lIns="0" tIns="0" rIns="0" bIns="0">
            <a:normAutofit fontScale="31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10671120" y="794160"/>
            <a:ext cx="741960" cy="725040"/>
          </a:xfrm>
          <a:prstGeom prst="rect">
            <a:avLst/>
          </a:prstGeom>
        </p:spPr>
        <p:txBody>
          <a:bodyPr lIns="0" tIns="0" rIns="0" bIns="0">
            <a:normAutofit fontScale="10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70080" y="1521000"/>
            <a:ext cx="10300320" cy="761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10671120" y="0"/>
            <a:ext cx="741960" cy="1520640"/>
          </a:xfrm>
          <a:prstGeom prst="rect">
            <a:avLst/>
          </a:prstGeom>
        </p:spPr>
        <p:txBody>
          <a:bodyPr lIns="0" tIns="0" rIns="0" bIns="0">
            <a:normAutofit fontScale="31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11450520" y="0"/>
            <a:ext cx="741960" cy="725040"/>
          </a:xfrm>
          <a:prstGeom prst="rect">
            <a:avLst/>
          </a:prstGeom>
        </p:spPr>
        <p:txBody>
          <a:bodyPr lIns="0" tIns="0" rIns="0" bIns="0">
            <a:normAutofit fontScale="10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11450520" y="794160"/>
            <a:ext cx="741960" cy="725040"/>
          </a:xfrm>
          <a:prstGeom prst="rect">
            <a:avLst/>
          </a:prstGeom>
        </p:spPr>
        <p:txBody>
          <a:bodyPr lIns="0" tIns="0" rIns="0" bIns="0">
            <a:normAutofit fontScale="10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70080" y="1521000"/>
            <a:ext cx="10300320" cy="761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10671120" y="0"/>
            <a:ext cx="741960" cy="725040"/>
          </a:xfrm>
          <a:prstGeom prst="rect">
            <a:avLst/>
          </a:prstGeom>
        </p:spPr>
        <p:txBody>
          <a:bodyPr lIns="0" tIns="0" rIns="0" bIns="0">
            <a:normAutofit fontScale="10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11450520" y="0"/>
            <a:ext cx="741960" cy="725040"/>
          </a:xfrm>
          <a:prstGeom prst="rect">
            <a:avLst/>
          </a:prstGeom>
        </p:spPr>
        <p:txBody>
          <a:bodyPr lIns="0" tIns="0" rIns="0" bIns="0">
            <a:normAutofit fontScale="10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10671120" y="794160"/>
            <a:ext cx="1520640" cy="725040"/>
          </a:xfrm>
          <a:prstGeom prst="rect">
            <a:avLst/>
          </a:prstGeom>
        </p:spPr>
        <p:txBody>
          <a:bodyPr lIns="0" tIns="0" rIns="0" bIns="0">
            <a:normAutofit fontScale="64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1"/>
          <p:cNvGrpSpPr/>
          <p:nvPr/>
        </p:nvGrpSpPr>
        <p:grpSpPr>
          <a:xfrm>
            <a:off x="0" y="0"/>
            <a:ext cx="12191760" cy="6857640"/>
            <a:chOff x="0" y="0"/>
            <a:chExt cx="12191760" cy="6857640"/>
          </a:xfrm>
        </p:grpSpPr>
        <p:sp>
          <p:nvSpPr>
            <p:cNvPr id="11" name="CustomShape 2"/>
            <p:cNvSpPr/>
            <p:nvPr/>
          </p:nvSpPr>
          <p:spPr>
            <a:xfrm>
              <a:off x="8972280" y="0"/>
              <a:ext cx="3219480" cy="3788640"/>
            </a:xfrm>
            <a:custGeom>
              <a:avLst/>
              <a:gdLst/>
              <a:ahLst/>
              <a:cxnLst/>
              <a:rect l="l" t="t" r="r" b="b"/>
              <a:pathLst>
                <a:path w="3221194" h="3767952">
                  <a:moveTo>
                    <a:pt x="846" y="0"/>
                  </a:moveTo>
                  <a:lnTo>
                    <a:pt x="3221194" y="0"/>
                  </a:lnTo>
                  <a:lnTo>
                    <a:pt x="3221194" y="3767952"/>
                  </a:lnTo>
                  <a:lnTo>
                    <a:pt x="0" y="1903438"/>
                  </a:lnTo>
                  <a:cubicBezTo>
                    <a:pt x="282" y="1267380"/>
                    <a:pt x="564" y="636058"/>
                    <a:pt x="846" y="0"/>
                  </a:cubicBezTo>
                  <a:close/>
                </a:path>
              </a:pathLst>
            </a:custGeom>
            <a:solidFill>
              <a:srgbClr val="673AB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2" name="Group 3"/>
            <p:cNvGrpSpPr/>
            <p:nvPr/>
          </p:nvGrpSpPr>
          <p:grpSpPr>
            <a:xfrm>
              <a:off x="0" y="0"/>
              <a:ext cx="12191760" cy="6857640"/>
              <a:chOff x="0" y="0"/>
              <a:chExt cx="12191760" cy="6857640"/>
            </a:xfrm>
          </p:grpSpPr>
          <p:sp>
            <p:nvSpPr>
              <p:cNvPr id="3" name="CustomShape 4"/>
              <p:cNvSpPr/>
              <p:nvPr/>
            </p:nvSpPr>
            <p:spPr>
              <a:xfrm>
                <a:off x="0" y="0"/>
                <a:ext cx="8979480" cy="6857640"/>
              </a:xfrm>
              <a:custGeom>
                <a:avLst/>
                <a:gdLst/>
                <a:ahLst/>
                <a:cxnLst/>
                <a:rect l="l" t="t" r="r" b="b"/>
                <a:pathLst>
                  <a:path w="8970065" h="6858000">
                    <a:moveTo>
                      <a:pt x="0" y="0"/>
                    </a:moveTo>
                    <a:lnTo>
                      <a:pt x="8970065" y="0"/>
                    </a:lnTo>
                    <a:lnTo>
                      <a:pt x="8969219" y="1908175"/>
                    </a:lnTo>
                    <a:lnTo>
                      <a:pt x="392355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rgbClr val="4F2C99"/>
              </a:solidFill>
              <a:ln w="1908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" name="CustomShape 5"/>
              <p:cNvSpPr/>
              <p:nvPr/>
            </p:nvSpPr>
            <p:spPr>
              <a:xfrm>
                <a:off x="370080" y="1903320"/>
                <a:ext cx="11821680" cy="4954320"/>
              </a:xfrm>
              <a:custGeom>
                <a:avLst/>
                <a:gdLst/>
                <a:ahLst/>
                <a:cxnLst/>
                <a:rect l="l" t="t" r="r" b="b"/>
                <a:pathLst>
                  <a:path w="11798058" h="4954588">
                    <a:moveTo>
                      <a:pt x="8581623" y="0"/>
                    </a:moveTo>
                    <a:lnTo>
                      <a:pt x="11798058" y="1864542"/>
                    </a:lnTo>
                    <a:lnTo>
                      <a:pt x="11798058" y="4954588"/>
                    </a:lnTo>
                    <a:lnTo>
                      <a:pt x="0" y="4954588"/>
                    </a:lnTo>
                    <a:lnTo>
                      <a:pt x="8581623" y="0"/>
                    </a:lnTo>
                    <a:close/>
                  </a:path>
                </a:pathLst>
              </a:custGeom>
              <a:solidFill>
                <a:srgbClr val="341F6F"/>
              </a:solidFill>
              <a:ln w="1908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</p:grpSp>
      <p:sp>
        <p:nvSpPr>
          <p:cNvPr id="5" name="PlaceHolder 6"/>
          <p:cNvSpPr>
            <a:spLocks noGrp="1"/>
          </p:cNvSpPr>
          <p:nvPr>
            <p:ph type="title"/>
          </p:nvPr>
        </p:nvSpPr>
        <p:spPr>
          <a:xfrm>
            <a:off x="370080" y="1521000"/>
            <a:ext cx="10300320" cy="761040"/>
          </a:xfrm>
          <a:prstGeom prst="rect">
            <a:avLst/>
          </a:prstGeom>
        </p:spPr>
        <p:txBody>
          <a:bodyPr tIns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GB" sz="6000" b="0" strike="noStrike" spc="-1">
                <a:solidFill>
                  <a:srgbClr val="FFFFFF"/>
                </a:solidFill>
                <a:latin typeface="Calibri Light"/>
              </a:rPr>
              <a:t>Click to edit Master title style</a:t>
            </a:r>
            <a:endParaRPr lang="en-US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dt"/>
          </p:nvPr>
        </p:nvSpPr>
        <p:spPr>
          <a:xfrm>
            <a:off x="1514520" y="357120"/>
            <a:ext cx="1144440" cy="381240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fld id="{423A6D73-B143-4821-8AEE-8BCA70047575}" type="datetime1">
              <a:rPr lang="en-GB" sz="1600" b="0" strike="noStrike" spc="-1">
                <a:solidFill>
                  <a:srgbClr val="FFFFFF"/>
                </a:solidFill>
                <a:latin typeface="Calibri"/>
              </a:rPr>
              <a:t>07/12/2020</a:t>
            </a:fld>
            <a:endParaRPr lang="en-US" sz="1600" b="0" strike="noStrike" spc="-1">
              <a:latin typeface="Times New Roman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ftr"/>
          </p:nvPr>
        </p:nvSpPr>
        <p:spPr>
          <a:xfrm>
            <a:off x="1514520" y="6092280"/>
            <a:ext cx="3549600" cy="3812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1600" b="0" strike="noStrike" spc="-1">
                <a:solidFill>
                  <a:srgbClr val="FFFFFF"/>
                </a:solidFill>
                <a:latin typeface="Calibri"/>
              </a:rPr>
              <a:t>SEB PowerPoint Template 2017</a:t>
            </a:r>
            <a:endParaRPr lang="en-US" sz="1600" b="0" strike="noStrike" spc="-1">
              <a:latin typeface="Times New Roman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79E17B27-C511-4389-8742-A047441523DC}" type="slidenum">
              <a:rPr lang="en-GB" sz="1600" b="0" strike="noStrike" spc="-1">
                <a:solidFill>
                  <a:srgbClr val="FFFFFF"/>
                </a:solidFill>
                <a:latin typeface="Calibri"/>
              </a:rPr>
              <a:t>‹#›</a:t>
            </a:fld>
            <a:endParaRPr lang="en-US" sz="1600" b="0" strike="noStrike" spc="-1">
              <a:latin typeface="Times New Roman"/>
            </a:endParaRPr>
          </a:p>
        </p:txBody>
      </p:sp>
      <p:sp>
        <p:nvSpPr>
          <p:cNvPr id="9" name="PlaceHolder 10"/>
          <p:cNvSpPr>
            <a:spLocks noGrp="1"/>
          </p:cNvSpPr>
          <p:nvPr>
            <p:ph type="body"/>
          </p:nvPr>
        </p:nvSpPr>
        <p:spPr>
          <a:xfrm>
            <a:off x="10671120" y="0"/>
            <a:ext cx="1520640" cy="15206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GB" sz="2800" b="0" strike="noStrike" spc="-1">
                <a:solidFill>
                  <a:srgbClr val="000000"/>
                </a:solidFill>
                <a:latin typeface="Calibri"/>
              </a:rPr>
              <a:t> 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1"/>
          <p:cNvGrpSpPr/>
          <p:nvPr/>
        </p:nvGrpSpPr>
        <p:grpSpPr>
          <a:xfrm>
            <a:off x="0" y="0"/>
            <a:ext cx="12191760" cy="6857640"/>
            <a:chOff x="0" y="0"/>
            <a:chExt cx="12191760" cy="6857640"/>
          </a:xfrm>
        </p:grpSpPr>
        <p:sp>
          <p:nvSpPr>
            <p:cNvPr id="47" name="CustomShape 2"/>
            <p:cNvSpPr/>
            <p:nvPr/>
          </p:nvSpPr>
          <p:spPr>
            <a:xfrm>
              <a:off x="8972280" y="0"/>
              <a:ext cx="3219480" cy="3788640"/>
            </a:xfrm>
            <a:custGeom>
              <a:avLst/>
              <a:gdLst/>
              <a:ahLst/>
              <a:cxnLst/>
              <a:rect l="l" t="t" r="r" b="b"/>
              <a:pathLst>
                <a:path w="3221194" h="3767952">
                  <a:moveTo>
                    <a:pt x="846" y="0"/>
                  </a:moveTo>
                  <a:lnTo>
                    <a:pt x="3221194" y="0"/>
                  </a:lnTo>
                  <a:lnTo>
                    <a:pt x="3221194" y="3767952"/>
                  </a:lnTo>
                  <a:lnTo>
                    <a:pt x="0" y="1903438"/>
                  </a:lnTo>
                  <a:cubicBezTo>
                    <a:pt x="282" y="1267380"/>
                    <a:pt x="564" y="636058"/>
                    <a:pt x="846" y="0"/>
                  </a:cubicBezTo>
                  <a:close/>
                </a:path>
              </a:pathLst>
            </a:custGeom>
            <a:solidFill>
              <a:srgbClr val="673AB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48" name="Group 3"/>
            <p:cNvGrpSpPr/>
            <p:nvPr/>
          </p:nvGrpSpPr>
          <p:grpSpPr>
            <a:xfrm>
              <a:off x="0" y="0"/>
              <a:ext cx="12191760" cy="6857640"/>
              <a:chOff x="0" y="0"/>
              <a:chExt cx="12191760" cy="6857640"/>
            </a:xfrm>
          </p:grpSpPr>
          <p:sp>
            <p:nvSpPr>
              <p:cNvPr id="49" name="CustomShape 4"/>
              <p:cNvSpPr/>
              <p:nvPr/>
            </p:nvSpPr>
            <p:spPr>
              <a:xfrm>
                <a:off x="0" y="0"/>
                <a:ext cx="8979480" cy="6857640"/>
              </a:xfrm>
              <a:custGeom>
                <a:avLst/>
                <a:gdLst/>
                <a:ahLst/>
                <a:cxnLst/>
                <a:rect l="l" t="t" r="r" b="b"/>
                <a:pathLst>
                  <a:path w="8970065" h="6858000">
                    <a:moveTo>
                      <a:pt x="0" y="0"/>
                    </a:moveTo>
                    <a:lnTo>
                      <a:pt x="8970065" y="0"/>
                    </a:lnTo>
                    <a:lnTo>
                      <a:pt x="8969219" y="1908175"/>
                    </a:lnTo>
                    <a:lnTo>
                      <a:pt x="392355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rgbClr val="4F2C99"/>
              </a:solidFill>
              <a:ln w="1908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0" name="CustomShape 5"/>
              <p:cNvSpPr/>
              <p:nvPr/>
            </p:nvSpPr>
            <p:spPr>
              <a:xfrm>
                <a:off x="370080" y="1903320"/>
                <a:ext cx="11821680" cy="4954320"/>
              </a:xfrm>
              <a:custGeom>
                <a:avLst/>
                <a:gdLst/>
                <a:ahLst/>
                <a:cxnLst/>
                <a:rect l="l" t="t" r="r" b="b"/>
                <a:pathLst>
                  <a:path w="11798058" h="4954588">
                    <a:moveTo>
                      <a:pt x="8581623" y="0"/>
                    </a:moveTo>
                    <a:lnTo>
                      <a:pt x="11798058" y="1864542"/>
                    </a:lnTo>
                    <a:lnTo>
                      <a:pt x="11798058" y="4954588"/>
                    </a:lnTo>
                    <a:lnTo>
                      <a:pt x="0" y="4954588"/>
                    </a:lnTo>
                    <a:lnTo>
                      <a:pt x="8581623" y="0"/>
                    </a:lnTo>
                    <a:close/>
                  </a:path>
                </a:pathLst>
              </a:custGeom>
              <a:solidFill>
                <a:srgbClr val="341F6F"/>
              </a:solidFill>
              <a:ln w="1908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</p:grpSp>
      <p:sp>
        <p:nvSpPr>
          <p:cNvPr id="51" name="PlaceHolder 6"/>
          <p:cNvSpPr>
            <a:spLocks noGrp="1"/>
          </p:cNvSpPr>
          <p:nvPr>
            <p:ph type="title"/>
          </p:nvPr>
        </p:nvSpPr>
        <p:spPr>
          <a:xfrm>
            <a:off x="370080" y="1521000"/>
            <a:ext cx="10300320" cy="761040"/>
          </a:xfrm>
          <a:prstGeom prst="rect">
            <a:avLst/>
          </a:prstGeom>
        </p:spPr>
        <p:txBody>
          <a:bodyPr tIns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GB" sz="6000" b="0" strike="noStrike" spc="-1">
                <a:solidFill>
                  <a:srgbClr val="FFFFFF"/>
                </a:solidFill>
                <a:latin typeface="Calibri Light"/>
              </a:rPr>
              <a:t>Click to edit Master title style</a:t>
            </a:r>
            <a:endParaRPr lang="en-US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7"/>
          <p:cNvSpPr>
            <a:spLocks noGrp="1"/>
          </p:cNvSpPr>
          <p:nvPr>
            <p:ph type="dt"/>
          </p:nvPr>
        </p:nvSpPr>
        <p:spPr>
          <a:xfrm>
            <a:off x="1514520" y="357120"/>
            <a:ext cx="1144440" cy="381240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fld id="{B30F3B83-CB69-4966-83B8-4AB3BFBDAA39}" type="datetime1">
              <a:rPr lang="en-GB" sz="1600" b="0" strike="noStrike" spc="-1">
                <a:solidFill>
                  <a:srgbClr val="FFFFFF"/>
                </a:solidFill>
                <a:latin typeface="Calibri"/>
              </a:rPr>
              <a:t>07/12/2020</a:t>
            </a:fld>
            <a:endParaRPr lang="en-US" sz="1600" b="0" strike="noStrike" spc="-1">
              <a:latin typeface="Times New Roman"/>
            </a:endParaRPr>
          </a:p>
        </p:txBody>
      </p:sp>
      <p:sp>
        <p:nvSpPr>
          <p:cNvPr id="53" name="PlaceHolder 8"/>
          <p:cNvSpPr>
            <a:spLocks noGrp="1"/>
          </p:cNvSpPr>
          <p:nvPr>
            <p:ph type="ftr"/>
          </p:nvPr>
        </p:nvSpPr>
        <p:spPr>
          <a:xfrm>
            <a:off x="1514520" y="6092280"/>
            <a:ext cx="3549600" cy="3812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1600" b="0" strike="noStrike" spc="-1">
                <a:solidFill>
                  <a:srgbClr val="FFFFFF"/>
                </a:solidFill>
                <a:latin typeface="Calibri"/>
              </a:rPr>
              <a:t>SEB PowerPoint Template 2017</a:t>
            </a:r>
            <a:endParaRPr lang="en-US" sz="1600" b="0" strike="noStrike" spc="-1">
              <a:latin typeface="Times New Roman"/>
            </a:endParaRPr>
          </a:p>
        </p:txBody>
      </p:sp>
      <p:sp>
        <p:nvSpPr>
          <p:cNvPr id="54" name="PlaceHolder 9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32EFC94D-6B37-485F-BE71-79B313B5A68B}" type="slidenum">
              <a:rPr lang="en-GB" sz="1600" b="0" strike="noStrike" spc="-1">
                <a:solidFill>
                  <a:srgbClr val="FFFFFF"/>
                </a:solidFill>
                <a:latin typeface="Calibri"/>
              </a:rPr>
              <a:t>‹#›</a:t>
            </a:fld>
            <a:endParaRPr lang="en-US" sz="1600" b="0" strike="noStrike" spc="-1">
              <a:latin typeface="Times New Roman"/>
            </a:endParaRPr>
          </a:p>
        </p:txBody>
      </p:sp>
      <p:sp>
        <p:nvSpPr>
          <p:cNvPr id="55" name="PlaceHolder 10"/>
          <p:cNvSpPr>
            <a:spLocks noGrp="1"/>
          </p:cNvSpPr>
          <p:nvPr>
            <p:ph type="body"/>
          </p:nvPr>
        </p:nvSpPr>
        <p:spPr>
          <a:xfrm>
            <a:off x="10671120" y="0"/>
            <a:ext cx="1520640" cy="15206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GB" sz="2800" b="0" strike="noStrike" spc="-1">
                <a:solidFill>
                  <a:srgbClr val="000000"/>
                </a:solidFill>
                <a:latin typeface="Calibri"/>
              </a:rPr>
              <a:t> 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api/worker_threads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eveloper.mozilla.org/en-US/docs/Web/API/Web_Workers_API/Using_web_workers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api/cluster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teraxas" TargetMode="Externa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sindresorhus/awesome-nodejs" TargetMode="External"/><Relationship Id="rId3" Type="http://schemas.openxmlformats.org/officeDocument/2006/relationships/hyperlink" Target="https://github.com/teraxas/nodejs-demo" TargetMode="External"/><Relationship Id="rId7" Type="http://schemas.openxmlformats.org/officeDocument/2006/relationships/hyperlink" Target="https://developpaper.com/install-node-gyp-offlin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medium.com/jspoint/a-simple-guide-to-load-c-c-code-into-node-js-javascript-applications-3fcccf54fd32" TargetMode="External"/><Relationship Id="rId5" Type="http://schemas.openxmlformats.org/officeDocument/2006/relationships/hyperlink" Target="https://medium.com/@mattmazzola/comparing-asynchronous-patterns-between-c-and-javascript-2137793d7e37" TargetMode="External"/><Relationship Id="rId4" Type="http://schemas.openxmlformats.org/officeDocument/2006/relationships/hyperlink" Target="https://dev.to/khaosdoctor/node-js-under-the-hood-1-getting-to-know-our-tools-1465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370080" y="1521000"/>
            <a:ext cx="10300320" cy="761040"/>
          </a:xfrm>
          <a:prstGeom prst="rect">
            <a:avLst/>
          </a:prstGeom>
          <a:noFill/>
          <a:ln>
            <a:noFill/>
          </a:ln>
        </p:spPr>
        <p:txBody>
          <a:bodyPr tIns="0" anchor="ctr"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GB" sz="6000" b="0" strike="noStrike" spc="-1">
                <a:solidFill>
                  <a:srgbClr val="FFFFFF"/>
                </a:solidFill>
                <a:latin typeface="Calibri Light"/>
              </a:rPr>
              <a:t>Node JS</a:t>
            </a:r>
            <a:endParaRPr lang="en-US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370080" y="2295720"/>
            <a:ext cx="11450160" cy="7441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91000" lnSpcReduction="20000"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GB" sz="6000" b="0" strike="noStrike" spc="-1">
                <a:solidFill>
                  <a:srgbClr val="FFFFFF"/>
                </a:solidFill>
                <a:latin typeface="Calibri"/>
              </a:rPr>
              <a:t>How it works?</a:t>
            </a:r>
            <a:endParaRPr lang="en-US" sz="6000" b="0" strike="noStrike" spc="-1">
              <a:latin typeface="Arial"/>
            </a:endParaRPr>
          </a:p>
        </p:txBody>
      </p:sp>
      <p:sp>
        <p:nvSpPr>
          <p:cNvPr id="94" name="TextShape 3"/>
          <p:cNvSpPr txBox="1"/>
          <p:nvPr/>
        </p:nvSpPr>
        <p:spPr>
          <a:xfrm>
            <a:off x="10671120" y="0"/>
            <a:ext cx="1520640" cy="152064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txBody>
          <a:bodyPr anchor="ctr">
            <a:no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5" name="Graphic 4"/>
          <p:cNvPicPr/>
          <p:nvPr/>
        </p:nvPicPr>
        <p:blipFill>
          <a:blip r:embed="rId3"/>
          <a:stretch/>
        </p:blipFill>
        <p:spPr>
          <a:xfrm>
            <a:off x="6975720" y="4224600"/>
            <a:ext cx="3373920" cy="2064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10671120" y="0"/>
            <a:ext cx="1520640" cy="152064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txBody>
          <a:bodyPr anchor="ctr">
            <a:no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29" name="Picture 2" descr="Y U So Fast? by theletlirutaner - Meme Center"/>
          <p:cNvPicPr/>
          <p:nvPr/>
        </p:nvPicPr>
        <p:blipFill>
          <a:blip r:embed="rId3"/>
          <a:srcRect l="2117" t="-2275" r="2411" b="7280"/>
          <a:stretch/>
        </p:blipFill>
        <p:spPr>
          <a:xfrm>
            <a:off x="2232000" y="868320"/>
            <a:ext cx="4501080" cy="3470400"/>
          </a:xfrm>
          <a:prstGeom prst="rect">
            <a:avLst/>
          </a:prstGeom>
          <a:ln>
            <a:noFill/>
          </a:ln>
        </p:spPr>
      </p:pic>
      <p:grpSp>
        <p:nvGrpSpPr>
          <p:cNvPr id="130" name="Group 2"/>
          <p:cNvGrpSpPr/>
          <p:nvPr/>
        </p:nvGrpSpPr>
        <p:grpSpPr>
          <a:xfrm>
            <a:off x="6498000" y="3153600"/>
            <a:ext cx="3590640" cy="2228040"/>
            <a:chOff x="6498000" y="3153600"/>
            <a:chExt cx="3590640" cy="2228040"/>
          </a:xfrm>
        </p:grpSpPr>
        <p:sp>
          <p:nvSpPr>
            <p:cNvPr id="131" name="CustomShape 3"/>
            <p:cNvSpPr/>
            <p:nvPr/>
          </p:nvSpPr>
          <p:spPr>
            <a:xfrm>
              <a:off x="6498000" y="3153600"/>
              <a:ext cx="3590640" cy="222804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pic>
          <p:nvPicPr>
            <p:cNvPr id="132" name="Graphic 11"/>
            <p:cNvPicPr/>
            <p:nvPr/>
          </p:nvPicPr>
          <p:blipFill>
            <a:blip r:embed="rId4"/>
            <a:stretch/>
          </p:blipFill>
          <p:spPr>
            <a:xfrm>
              <a:off x="6652440" y="3235320"/>
              <a:ext cx="3373920" cy="2064240"/>
            </a:xfrm>
            <a:prstGeom prst="rect">
              <a:avLst/>
            </a:prstGeom>
            <a:ln>
              <a:noFill/>
            </a:ln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Picture 3"/>
          <p:cNvPicPr/>
          <p:nvPr/>
        </p:nvPicPr>
        <p:blipFill>
          <a:blip r:embed="rId2"/>
          <a:stretch/>
        </p:blipFill>
        <p:spPr>
          <a:xfrm>
            <a:off x="357840" y="1793880"/>
            <a:ext cx="7114680" cy="4247640"/>
          </a:xfrm>
          <a:prstGeom prst="rect">
            <a:avLst/>
          </a:prstGeom>
          <a:ln>
            <a:noFill/>
          </a:ln>
        </p:spPr>
      </p:pic>
      <p:sp>
        <p:nvSpPr>
          <p:cNvPr id="134" name="CustomShape 1"/>
          <p:cNvSpPr/>
          <p:nvPr/>
        </p:nvSpPr>
        <p:spPr>
          <a:xfrm>
            <a:off x="5004360" y="2841480"/>
            <a:ext cx="5843520" cy="1574640"/>
          </a:xfrm>
          <a:prstGeom prst="rect">
            <a:avLst/>
          </a:prstGeom>
          <a:gradFill rotWithShape="0">
            <a:gsLst>
              <a:gs pos="0">
                <a:srgbClr val="80B761"/>
              </a:gs>
              <a:gs pos="100000">
                <a:srgbClr val="6FB142"/>
              </a:gs>
            </a:gsLst>
            <a:lin ang="5400000"/>
          </a:gradFill>
          <a:ln>
            <a:noFill/>
          </a:ln>
          <a:effectLst>
            <a:outerShdw blurRad="57150" dist="19080" dir="5400000" algn="ctr" rotWithShape="0">
              <a:srgbClr val="000000">
                <a:alpha val="63000"/>
              </a:srgb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/>
        </p:style>
      </p:sp>
      <p:sp>
        <p:nvSpPr>
          <p:cNvPr id="135" name="TextShape 2"/>
          <p:cNvSpPr txBox="1"/>
          <p:nvPr/>
        </p:nvSpPr>
        <p:spPr>
          <a:xfrm>
            <a:off x="10671120" y="0"/>
            <a:ext cx="1520640" cy="152064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txBody>
          <a:bodyPr anchor="ctr">
            <a:no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6" name="TextShape 3"/>
          <p:cNvSpPr txBox="1"/>
          <p:nvPr/>
        </p:nvSpPr>
        <p:spPr>
          <a:xfrm>
            <a:off x="198360" y="379800"/>
            <a:ext cx="10300320" cy="761040"/>
          </a:xfrm>
          <a:prstGeom prst="rect">
            <a:avLst/>
          </a:prstGeom>
          <a:noFill/>
          <a:ln>
            <a:noFill/>
          </a:ln>
        </p:spPr>
        <p:txBody>
          <a:bodyPr tIns="0" anchor="ctr"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lt-LT" sz="6000" b="0" strike="noStrike" spc="-1">
                <a:solidFill>
                  <a:srgbClr val="FFFFFF"/>
                </a:solidFill>
                <a:latin typeface="Calibri Light"/>
              </a:rPr>
              <a:t>Event loop</a:t>
            </a:r>
            <a:endParaRPr lang="en-US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7" name="CustomShape 4"/>
          <p:cNvSpPr/>
          <p:nvPr/>
        </p:nvSpPr>
        <p:spPr>
          <a:xfrm>
            <a:off x="5133960" y="2936160"/>
            <a:ext cx="5628600" cy="1370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lt-LT" sz="2800" b="0" strike="noStrike" spc="-1">
                <a:solidFill>
                  <a:srgbClr val="FFFFFF"/>
                </a:solidFill>
                <a:latin typeface="Calibri"/>
              </a:rPr>
              <a:t>Event loop allows non-blocking I/O operations – despite JS being single-threaded.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38" name="CustomShape 5"/>
          <p:cNvSpPr/>
          <p:nvPr/>
        </p:nvSpPr>
        <p:spPr>
          <a:xfrm>
            <a:off x="5004360" y="4699080"/>
            <a:ext cx="6248160" cy="170964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9" name="CustomShape 6"/>
          <p:cNvSpPr/>
          <p:nvPr/>
        </p:nvSpPr>
        <p:spPr>
          <a:xfrm>
            <a:off x="5156640" y="4783320"/>
            <a:ext cx="6095520" cy="1461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lt-LT" sz="1800" b="0" strike="noStrike" spc="-1">
                <a:solidFill>
                  <a:srgbClr val="FFFFFF"/>
                </a:solidFill>
                <a:latin typeface="Source Sans Pro"/>
              </a:rPr>
              <a:t>M</a:t>
            </a:r>
            <a:r>
              <a:rPr lang="en-US" sz="1800" b="0" strike="noStrike" spc="-1">
                <a:solidFill>
                  <a:srgbClr val="FFFFFF"/>
                </a:solidFill>
                <a:latin typeface="Source Sans Pro"/>
              </a:rPr>
              <a:t>odern kernels are multi-threaded, they can handle multiple operations executing in the background. When one of these operations completes, the kernel tells Node.js so that the appropriate callback may be added to the </a:t>
            </a:r>
            <a:r>
              <a:rPr lang="en-US" sz="1800" b="1" strike="noStrike" spc="-1">
                <a:solidFill>
                  <a:srgbClr val="FFFFFF"/>
                </a:solidFill>
                <a:latin typeface="Source Sans Pro"/>
              </a:rPr>
              <a:t>poll</a:t>
            </a:r>
            <a:r>
              <a:rPr lang="en-US" sz="1800" b="0" strike="noStrike" spc="-1">
                <a:solidFill>
                  <a:srgbClr val="FFFFFF"/>
                </a:solidFill>
                <a:latin typeface="Source Sans Pro"/>
              </a:rPr>
              <a:t> queue to eventually be executed.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140" name="Picture 2" descr="Cover image for Node.js Under The Hood #3 - Deep Dive Into the Event Loop"/>
          <p:cNvPicPr/>
          <p:nvPr/>
        </p:nvPicPr>
        <p:blipFill>
          <a:blip r:embed="rId4"/>
          <a:stretch/>
        </p:blipFill>
        <p:spPr>
          <a:xfrm>
            <a:off x="3915720" y="93960"/>
            <a:ext cx="6541200" cy="27471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Picture 11"/>
          <p:cNvPicPr/>
          <p:nvPr/>
        </p:nvPicPr>
        <p:blipFill>
          <a:blip r:embed="rId2"/>
          <a:stretch/>
        </p:blipFill>
        <p:spPr>
          <a:xfrm>
            <a:off x="81720" y="1746360"/>
            <a:ext cx="7114680" cy="4247640"/>
          </a:xfrm>
          <a:prstGeom prst="rect">
            <a:avLst/>
          </a:prstGeom>
          <a:ln>
            <a:noFill/>
          </a:ln>
        </p:spPr>
      </p:pic>
      <p:sp>
        <p:nvSpPr>
          <p:cNvPr id="142" name="CustomShape 1"/>
          <p:cNvSpPr/>
          <p:nvPr/>
        </p:nvSpPr>
        <p:spPr>
          <a:xfrm>
            <a:off x="4138200" y="1521000"/>
            <a:ext cx="8053200" cy="463824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43" name="TextShape 2"/>
          <p:cNvSpPr txBox="1"/>
          <p:nvPr/>
        </p:nvSpPr>
        <p:spPr>
          <a:xfrm>
            <a:off x="10671120" y="0"/>
            <a:ext cx="1520640" cy="152064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txBody>
          <a:bodyPr anchor="ctr">
            <a:no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4" name="TextShape 3"/>
          <p:cNvSpPr txBox="1"/>
          <p:nvPr/>
        </p:nvSpPr>
        <p:spPr>
          <a:xfrm>
            <a:off x="198360" y="379800"/>
            <a:ext cx="10300320" cy="761040"/>
          </a:xfrm>
          <a:prstGeom prst="rect">
            <a:avLst/>
          </a:prstGeom>
          <a:noFill/>
          <a:ln>
            <a:noFill/>
          </a:ln>
        </p:spPr>
        <p:txBody>
          <a:bodyPr tIns="0" anchor="ctr"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lt-LT" sz="6000" b="0" strike="noStrike" spc="-1">
                <a:solidFill>
                  <a:srgbClr val="FFFFFF"/>
                </a:solidFill>
                <a:latin typeface="Calibri Light"/>
              </a:rPr>
              <a:t>Event loop</a:t>
            </a:r>
            <a:endParaRPr lang="en-US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5" name="CustomShape 4"/>
          <p:cNvSpPr/>
          <p:nvPr/>
        </p:nvSpPr>
        <p:spPr>
          <a:xfrm>
            <a:off x="4215600" y="1650600"/>
            <a:ext cx="7857720" cy="4478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343080" indent="-3427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400" b="1" strike="noStrike" spc="-1">
                <a:solidFill>
                  <a:srgbClr val="FFFFFF"/>
                </a:solidFill>
                <a:latin typeface="Source Sans Pro"/>
              </a:rPr>
              <a:t>timers</a:t>
            </a:r>
            <a:r>
              <a:rPr lang="en-US" sz="2400" b="0" strike="noStrike" spc="-1">
                <a:solidFill>
                  <a:srgbClr val="FFFFFF"/>
                </a:solidFill>
                <a:latin typeface="Source Sans Pro"/>
              </a:rPr>
              <a:t>: this phase executes callbacks scheduled</a:t>
            </a:r>
            <a:r>
              <a:rPr lang="lt-LT" sz="2400" b="0" strike="noStrike" spc="-1">
                <a:solidFill>
                  <a:srgbClr val="FFFFFF"/>
                </a:solidFill>
                <a:latin typeface="Source Sans Pro"/>
              </a:rPr>
              <a:t>  </a:t>
            </a:r>
            <a:r>
              <a:rPr lang="en-US" sz="2400" b="0" strike="noStrike" spc="-1">
                <a:solidFill>
                  <a:srgbClr val="FFFFFF"/>
                </a:solidFill>
                <a:latin typeface="Source Sans Pro"/>
              </a:rPr>
              <a:t>by </a:t>
            </a:r>
            <a:r>
              <a:rPr lang="en-US" sz="1800" b="0" strike="noStrike" spc="-1">
                <a:solidFill>
                  <a:srgbClr val="FFFFFF"/>
                </a:solidFill>
                <a:latin typeface="Arial Unicode MS"/>
              </a:rPr>
              <a:t>setTimeout()</a:t>
            </a:r>
            <a:r>
              <a:rPr lang="en-US" sz="2400" b="0" strike="noStrike" spc="-1">
                <a:solidFill>
                  <a:srgbClr val="FFFFFF"/>
                </a:solidFill>
                <a:latin typeface="Source Sans Pro"/>
              </a:rPr>
              <a:t> and </a:t>
            </a:r>
            <a:r>
              <a:rPr lang="en-US" sz="1800" b="0" strike="noStrike" spc="-1">
                <a:solidFill>
                  <a:srgbClr val="FFFFFF"/>
                </a:solidFill>
                <a:latin typeface="Arial Unicode MS"/>
              </a:rPr>
              <a:t>setInterval()</a:t>
            </a:r>
            <a:r>
              <a:rPr lang="en-US" sz="2400" b="0" strike="noStrike" spc="-1">
                <a:solidFill>
                  <a:srgbClr val="FFFFFF"/>
                </a:solidFill>
                <a:latin typeface="Source Sans Pro"/>
              </a:rPr>
              <a:t>.</a:t>
            </a:r>
            <a:endParaRPr lang="en-US" sz="2400" b="0" strike="noStrike" spc="-1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400" b="1" strike="noStrike" spc="-1">
                <a:solidFill>
                  <a:srgbClr val="FFFFFF"/>
                </a:solidFill>
                <a:latin typeface="Source Sans Pro"/>
              </a:rPr>
              <a:t>pending callbacks</a:t>
            </a:r>
            <a:r>
              <a:rPr lang="en-US" sz="2400" b="0" strike="noStrike" spc="-1">
                <a:solidFill>
                  <a:srgbClr val="FFFFFF"/>
                </a:solidFill>
                <a:latin typeface="Source Sans Pro"/>
              </a:rPr>
              <a:t>: executes I/O callbacks deferred to the next loop iteration.</a:t>
            </a:r>
            <a:endParaRPr lang="en-US" sz="2400" b="0" strike="noStrike" spc="-1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400" b="1" strike="noStrike" spc="-1">
                <a:solidFill>
                  <a:srgbClr val="FFFFFF"/>
                </a:solidFill>
                <a:latin typeface="Source Sans Pro"/>
              </a:rPr>
              <a:t>idle, prepare</a:t>
            </a:r>
            <a:r>
              <a:rPr lang="en-US" sz="2400" b="0" strike="noStrike" spc="-1">
                <a:solidFill>
                  <a:srgbClr val="FFFFFF"/>
                </a:solidFill>
                <a:latin typeface="Source Sans Pro"/>
              </a:rPr>
              <a:t>: only used internally.</a:t>
            </a:r>
            <a:endParaRPr lang="en-US" sz="2400" b="0" strike="noStrike" spc="-1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400" b="1" strike="noStrike" spc="-1">
                <a:solidFill>
                  <a:srgbClr val="FFFFFF"/>
                </a:solidFill>
                <a:latin typeface="Source Sans Pro"/>
              </a:rPr>
              <a:t>poll</a:t>
            </a:r>
            <a:r>
              <a:rPr lang="en-US" sz="2400" b="0" strike="noStrike" spc="-1">
                <a:solidFill>
                  <a:srgbClr val="FFFFFF"/>
                </a:solidFill>
                <a:latin typeface="Source Sans Pro"/>
              </a:rPr>
              <a:t>: retrieve new I/O events; execute I/O related callbacks (almost all with the exception of close callbacks, the ones scheduled by timers, and </a:t>
            </a:r>
            <a:r>
              <a:rPr lang="en-US" sz="1800" b="0" strike="noStrike" spc="-1">
                <a:solidFill>
                  <a:srgbClr val="FFFFFF"/>
                </a:solidFill>
                <a:latin typeface="Arial Unicode MS"/>
              </a:rPr>
              <a:t>setImmediate()</a:t>
            </a:r>
            <a:r>
              <a:rPr lang="en-US" sz="2400" b="0" strike="noStrike" spc="-1">
                <a:solidFill>
                  <a:srgbClr val="FFFFFF"/>
                </a:solidFill>
                <a:latin typeface="Source Sans Pro"/>
              </a:rPr>
              <a:t>); node will block here when appropriate.</a:t>
            </a:r>
            <a:endParaRPr lang="en-US" sz="2400" b="0" strike="noStrike" spc="-1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400" b="1" strike="noStrike" spc="-1">
                <a:solidFill>
                  <a:srgbClr val="FFFFFF"/>
                </a:solidFill>
                <a:latin typeface="Source Sans Pro"/>
              </a:rPr>
              <a:t>check</a:t>
            </a:r>
            <a:r>
              <a:rPr lang="en-US" sz="2400" b="0" strike="noStrike" spc="-1">
                <a:solidFill>
                  <a:srgbClr val="FFFFFF"/>
                </a:solidFill>
                <a:latin typeface="Source Sans Pro"/>
              </a:rPr>
              <a:t>: </a:t>
            </a:r>
            <a:r>
              <a:rPr lang="en-US" sz="1800" b="0" strike="noStrike" spc="-1">
                <a:solidFill>
                  <a:srgbClr val="FFFFFF"/>
                </a:solidFill>
                <a:latin typeface="Arial Unicode MS"/>
              </a:rPr>
              <a:t>setImmediate()</a:t>
            </a:r>
            <a:r>
              <a:rPr lang="en-US" sz="2400" b="0" strike="noStrike" spc="-1">
                <a:solidFill>
                  <a:srgbClr val="FFFFFF"/>
                </a:solidFill>
                <a:latin typeface="Source Sans Pro"/>
              </a:rPr>
              <a:t> callbacks are invoked here.</a:t>
            </a:r>
            <a:endParaRPr lang="en-US" sz="2400" b="0" strike="noStrike" spc="-1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400" b="1" strike="noStrike" spc="-1">
                <a:solidFill>
                  <a:srgbClr val="FFFFFF"/>
                </a:solidFill>
                <a:latin typeface="Source Sans Pro"/>
              </a:rPr>
              <a:t>close callbacks</a:t>
            </a:r>
            <a:r>
              <a:rPr lang="en-US" sz="2400" b="0" strike="noStrike" spc="-1">
                <a:solidFill>
                  <a:srgbClr val="FFFFFF"/>
                </a:solidFill>
                <a:latin typeface="Source Sans Pro"/>
              </a:rPr>
              <a:t>: some close callbacks, e.g. </a:t>
            </a:r>
            <a:r>
              <a:rPr lang="en-US" sz="1800" b="0" strike="noStrike" spc="-1">
                <a:solidFill>
                  <a:srgbClr val="FFFFFF"/>
                </a:solidFill>
                <a:latin typeface="Arial Unicode MS"/>
              </a:rPr>
              <a:t>socket.on('close', ...)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10671120" y="0"/>
            <a:ext cx="1520640" cy="152064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txBody>
          <a:bodyPr anchor="ctr">
            <a:no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7" name="TextShape 2"/>
          <p:cNvSpPr txBox="1"/>
          <p:nvPr/>
        </p:nvSpPr>
        <p:spPr>
          <a:xfrm>
            <a:off x="198360" y="379800"/>
            <a:ext cx="10300320" cy="761040"/>
          </a:xfrm>
          <a:prstGeom prst="rect">
            <a:avLst/>
          </a:prstGeom>
          <a:noFill/>
          <a:ln>
            <a:noFill/>
          </a:ln>
        </p:spPr>
        <p:txBody>
          <a:bodyPr tIns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FFFFFF"/>
                </a:solidFill>
                <a:latin typeface="Calibri Light"/>
              </a:rPr>
              <a:t>Blocking I/O vs Non-blocking I/O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8" name="CustomShape 3"/>
          <p:cNvSpPr/>
          <p:nvPr/>
        </p:nvSpPr>
        <p:spPr>
          <a:xfrm>
            <a:off x="906120" y="1413000"/>
            <a:ext cx="9468000" cy="51703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49" name="Picture 2"/>
          <p:cNvPicPr/>
          <p:nvPr/>
        </p:nvPicPr>
        <p:blipFill>
          <a:blip r:embed="rId3"/>
          <a:stretch/>
        </p:blipFill>
        <p:spPr>
          <a:xfrm>
            <a:off x="1281960" y="1778760"/>
            <a:ext cx="8716320" cy="4438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10671120" y="0"/>
            <a:ext cx="1520640" cy="152064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txBody>
          <a:bodyPr anchor="ctr">
            <a:no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1" name="TextShape 2"/>
          <p:cNvSpPr txBox="1"/>
          <p:nvPr/>
        </p:nvSpPr>
        <p:spPr>
          <a:xfrm>
            <a:off x="182880" y="336240"/>
            <a:ext cx="10300320" cy="761040"/>
          </a:xfrm>
          <a:prstGeom prst="rect">
            <a:avLst/>
          </a:prstGeom>
          <a:noFill/>
          <a:ln>
            <a:noFill/>
          </a:ln>
        </p:spPr>
        <p:txBody>
          <a:bodyPr tIns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FFFFFF"/>
                </a:solidFill>
                <a:latin typeface="Calibri Light"/>
              </a:rPr>
              <a:t>Blocking I/O vs Non-blocking I/O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152" name="Group 3"/>
          <p:cNvGrpSpPr/>
          <p:nvPr/>
        </p:nvGrpSpPr>
        <p:grpSpPr>
          <a:xfrm>
            <a:off x="365760" y="3200400"/>
            <a:ext cx="1436760" cy="962280"/>
            <a:chOff x="365760" y="3200400"/>
            <a:chExt cx="1436760" cy="962280"/>
          </a:xfrm>
        </p:grpSpPr>
        <p:sp>
          <p:nvSpPr>
            <p:cNvPr id="153" name="CustomShape 4"/>
            <p:cNvSpPr/>
            <p:nvPr/>
          </p:nvSpPr>
          <p:spPr>
            <a:xfrm>
              <a:off x="365760" y="3200400"/>
              <a:ext cx="1436760" cy="96228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4" name="TextShape 5"/>
            <p:cNvSpPr txBox="1"/>
            <p:nvPr/>
          </p:nvSpPr>
          <p:spPr>
            <a:xfrm>
              <a:off x="365760" y="3200400"/>
              <a:ext cx="1175760" cy="34632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>
              <a:noAutofit/>
            </a:bodyPr>
            <a:lstStyle/>
            <a:p>
              <a:r>
                <a:rPr lang="en-US" sz="1800" b="0" strike="noStrike" spc="-1">
                  <a:solidFill>
                    <a:srgbClr val="FFFFFF"/>
                  </a:solidFill>
                  <a:latin typeface="Arial"/>
                </a:rPr>
                <a:t>Browser</a:t>
              </a:r>
            </a:p>
          </p:txBody>
        </p:sp>
      </p:grpSp>
      <p:grpSp>
        <p:nvGrpSpPr>
          <p:cNvPr id="155" name="Group 6"/>
          <p:cNvGrpSpPr/>
          <p:nvPr/>
        </p:nvGrpSpPr>
        <p:grpSpPr>
          <a:xfrm>
            <a:off x="496440" y="3428280"/>
            <a:ext cx="1436760" cy="962280"/>
            <a:chOff x="496440" y="3428280"/>
            <a:chExt cx="1436760" cy="962280"/>
          </a:xfrm>
        </p:grpSpPr>
        <p:sp>
          <p:nvSpPr>
            <p:cNvPr id="156" name="CustomShape 7"/>
            <p:cNvSpPr/>
            <p:nvPr/>
          </p:nvSpPr>
          <p:spPr>
            <a:xfrm>
              <a:off x="496440" y="3428280"/>
              <a:ext cx="1436760" cy="96228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7" name="TextShape 8"/>
            <p:cNvSpPr txBox="1"/>
            <p:nvPr/>
          </p:nvSpPr>
          <p:spPr>
            <a:xfrm>
              <a:off x="496440" y="3428280"/>
              <a:ext cx="1175760" cy="34632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>
              <a:noAutofit/>
            </a:bodyPr>
            <a:lstStyle/>
            <a:p>
              <a:r>
                <a:rPr lang="en-US" sz="1800" b="0" strike="noStrike" spc="-1">
                  <a:solidFill>
                    <a:srgbClr val="FFFFFF"/>
                  </a:solidFill>
                  <a:latin typeface="Arial"/>
                </a:rPr>
                <a:t>Browser</a:t>
              </a:r>
            </a:p>
          </p:txBody>
        </p:sp>
      </p:grpSp>
      <p:grpSp>
        <p:nvGrpSpPr>
          <p:cNvPr id="158" name="Group 9"/>
          <p:cNvGrpSpPr/>
          <p:nvPr/>
        </p:nvGrpSpPr>
        <p:grpSpPr>
          <a:xfrm>
            <a:off x="627120" y="3656160"/>
            <a:ext cx="1436760" cy="962280"/>
            <a:chOff x="627120" y="3656160"/>
            <a:chExt cx="1436760" cy="962280"/>
          </a:xfrm>
        </p:grpSpPr>
        <p:sp>
          <p:nvSpPr>
            <p:cNvPr id="159" name="CustomShape 10"/>
            <p:cNvSpPr/>
            <p:nvPr/>
          </p:nvSpPr>
          <p:spPr>
            <a:xfrm>
              <a:off x="627120" y="3656160"/>
              <a:ext cx="1436760" cy="96228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0" name="TextShape 11"/>
            <p:cNvSpPr txBox="1"/>
            <p:nvPr/>
          </p:nvSpPr>
          <p:spPr>
            <a:xfrm>
              <a:off x="627120" y="3656160"/>
              <a:ext cx="1175400" cy="34632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>
              <a:noAutofit/>
            </a:bodyPr>
            <a:lstStyle/>
            <a:p>
              <a:r>
                <a:rPr lang="en-US" sz="1800" b="0" strike="noStrike" spc="-1">
                  <a:solidFill>
                    <a:srgbClr val="FFFFFF"/>
                  </a:solidFill>
                  <a:latin typeface="Arial"/>
                </a:rPr>
                <a:t>Browser</a:t>
              </a:r>
            </a:p>
          </p:txBody>
        </p:sp>
      </p:grpSp>
      <p:grpSp>
        <p:nvGrpSpPr>
          <p:cNvPr id="161" name="Group 12"/>
          <p:cNvGrpSpPr/>
          <p:nvPr/>
        </p:nvGrpSpPr>
        <p:grpSpPr>
          <a:xfrm>
            <a:off x="757800" y="3884040"/>
            <a:ext cx="1436760" cy="962280"/>
            <a:chOff x="757800" y="3884040"/>
            <a:chExt cx="1436760" cy="962280"/>
          </a:xfrm>
        </p:grpSpPr>
        <p:sp>
          <p:nvSpPr>
            <p:cNvPr id="162" name="CustomShape 13"/>
            <p:cNvSpPr/>
            <p:nvPr/>
          </p:nvSpPr>
          <p:spPr>
            <a:xfrm>
              <a:off x="757800" y="3884040"/>
              <a:ext cx="1436760" cy="96228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3" name="TextShape 14"/>
            <p:cNvSpPr txBox="1"/>
            <p:nvPr/>
          </p:nvSpPr>
          <p:spPr>
            <a:xfrm>
              <a:off x="757800" y="3884040"/>
              <a:ext cx="1175400" cy="34632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>
              <a:noAutofit/>
            </a:bodyPr>
            <a:lstStyle/>
            <a:p>
              <a:r>
                <a:rPr lang="en-US" sz="1800" b="0" strike="noStrike" spc="-1">
                  <a:solidFill>
                    <a:srgbClr val="FFFFFF"/>
                  </a:solidFill>
                  <a:latin typeface="Arial"/>
                </a:rPr>
                <a:t>Browser</a:t>
              </a:r>
            </a:p>
          </p:txBody>
        </p:sp>
      </p:grpSp>
      <p:grpSp>
        <p:nvGrpSpPr>
          <p:cNvPr id="164" name="Group 15"/>
          <p:cNvGrpSpPr/>
          <p:nvPr/>
        </p:nvGrpSpPr>
        <p:grpSpPr>
          <a:xfrm>
            <a:off x="3657600" y="3931920"/>
            <a:ext cx="1371600" cy="822960"/>
            <a:chOff x="3657600" y="3931920"/>
            <a:chExt cx="1371600" cy="822960"/>
          </a:xfrm>
        </p:grpSpPr>
        <p:sp>
          <p:nvSpPr>
            <p:cNvPr id="165" name="CustomShape 16"/>
            <p:cNvSpPr/>
            <p:nvPr/>
          </p:nvSpPr>
          <p:spPr>
            <a:xfrm>
              <a:off x="3657600" y="3931920"/>
              <a:ext cx="1371600" cy="822960"/>
            </a:xfrm>
            <a:prstGeom prst="rect">
              <a:avLst/>
            </a:prstGeom>
            <a:solidFill>
              <a:srgbClr val="5EB91E"/>
            </a:solidFill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6" name="TextShape 17"/>
            <p:cNvSpPr txBox="1"/>
            <p:nvPr/>
          </p:nvSpPr>
          <p:spPr>
            <a:xfrm>
              <a:off x="3657600" y="3931920"/>
              <a:ext cx="1122120" cy="34632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>
              <a:noAutofit/>
            </a:bodyPr>
            <a:lstStyle/>
            <a:p>
              <a:r>
                <a:rPr lang="en-US" sz="1800" b="0" strike="noStrike" spc="-1">
                  <a:solidFill>
                    <a:srgbClr val="FFFFFF"/>
                  </a:solidFill>
                  <a:latin typeface="Arial"/>
                </a:rPr>
                <a:t>API</a:t>
              </a:r>
            </a:p>
          </p:txBody>
        </p:sp>
      </p:grpSp>
      <p:sp>
        <p:nvSpPr>
          <p:cNvPr id="167" name="Line 18"/>
          <p:cNvSpPr/>
          <p:nvPr/>
        </p:nvSpPr>
        <p:spPr>
          <a:xfrm>
            <a:off x="2103120" y="3749040"/>
            <a:ext cx="1463040" cy="457200"/>
          </a:xfrm>
          <a:prstGeom prst="line">
            <a:avLst/>
          </a:prstGeom>
          <a:ln>
            <a:solidFill>
              <a:srgbClr val="FFFFFF"/>
            </a:solidFill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68" name="Group 19"/>
          <p:cNvGrpSpPr/>
          <p:nvPr/>
        </p:nvGrpSpPr>
        <p:grpSpPr>
          <a:xfrm>
            <a:off x="6675120" y="3896640"/>
            <a:ext cx="1920240" cy="858240"/>
            <a:chOff x="6675120" y="3896640"/>
            <a:chExt cx="1920240" cy="858240"/>
          </a:xfrm>
        </p:grpSpPr>
        <p:sp>
          <p:nvSpPr>
            <p:cNvPr id="169" name="CustomShape 20"/>
            <p:cNvSpPr/>
            <p:nvPr/>
          </p:nvSpPr>
          <p:spPr>
            <a:xfrm>
              <a:off x="6675120" y="3896640"/>
              <a:ext cx="1920240" cy="822960"/>
            </a:xfrm>
            <a:prstGeom prst="rect">
              <a:avLst/>
            </a:prstGeom>
            <a:solidFill>
              <a:srgbClr val="FF860D"/>
            </a:solidFill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0" name="TextShape 21"/>
            <p:cNvSpPr txBox="1"/>
            <p:nvPr/>
          </p:nvSpPr>
          <p:spPr>
            <a:xfrm>
              <a:off x="6675120" y="3896640"/>
              <a:ext cx="1571040" cy="85824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>
              <a:noAutofit/>
            </a:bodyPr>
            <a:lstStyle/>
            <a:p>
              <a:r>
                <a:rPr lang="en-US" sz="1800" b="0" strike="noStrike" spc="-1">
                  <a:solidFill>
                    <a:srgbClr val="FFFFFF"/>
                  </a:solidFill>
                  <a:latin typeface="Arial"/>
                </a:rPr>
                <a:t>Search microservice</a:t>
              </a:r>
            </a:p>
          </p:txBody>
        </p:sp>
      </p:grpSp>
      <p:sp>
        <p:nvSpPr>
          <p:cNvPr id="171" name="Line 22"/>
          <p:cNvSpPr/>
          <p:nvPr/>
        </p:nvSpPr>
        <p:spPr>
          <a:xfrm>
            <a:off x="5212080" y="4114800"/>
            <a:ext cx="1280160" cy="0"/>
          </a:xfrm>
          <a:prstGeom prst="line">
            <a:avLst/>
          </a:prstGeom>
          <a:ln>
            <a:solidFill>
              <a:srgbClr val="FFFFFF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72" name="Group 23"/>
          <p:cNvGrpSpPr/>
          <p:nvPr/>
        </p:nvGrpSpPr>
        <p:grpSpPr>
          <a:xfrm>
            <a:off x="10058400" y="3896640"/>
            <a:ext cx="1371600" cy="858240"/>
            <a:chOff x="10058400" y="3896640"/>
            <a:chExt cx="1371600" cy="858240"/>
          </a:xfrm>
        </p:grpSpPr>
        <p:sp>
          <p:nvSpPr>
            <p:cNvPr id="173" name="CustomShape 24"/>
            <p:cNvSpPr/>
            <p:nvPr/>
          </p:nvSpPr>
          <p:spPr>
            <a:xfrm>
              <a:off x="10058400" y="3896640"/>
              <a:ext cx="1371600" cy="822960"/>
            </a:xfrm>
            <a:prstGeom prst="rect">
              <a:avLst/>
            </a:prstGeom>
            <a:solidFill>
              <a:srgbClr val="FF3838"/>
            </a:solidFill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4" name="TextShape 25"/>
            <p:cNvSpPr txBox="1"/>
            <p:nvPr/>
          </p:nvSpPr>
          <p:spPr>
            <a:xfrm>
              <a:off x="10058400" y="3896640"/>
              <a:ext cx="1122120" cy="85824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>
              <a:noAutofit/>
            </a:bodyPr>
            <a:lstStyle/>
            <a:p>
              <a:r>
                <a:rPr lang="en-US" sz="1800" b="0" strike="noStrike" spc="-1">
                  <a:solidFill>
                    <a:srgbClr val="FFFFFF"/>
                  </a:solidFill>
                  <a:latin typeface="Arial"/>
                </a:rPr>
                <a:t>Elastic search?</a:t>
              </a:r>
            </a:p>
            <a:p>
              <a:r>
                <a:rPr lang="en-US" sz="1800" b="0" strike="noStrike" spc="-1">
                  <a:solidFill>
                    <a:srgbClr val="FFFFFF"/>
                  </a:solidFill>
                  <a:latin typeface="Arial"/>
                </a:rPr>
                <a:t>DB?</a:t>
              </a:r>
            </a:p>
          </p:txBody>
        </p:sp>
      </p:grpSp>
      <p:sp>
        <p:nvSpPr>
          <p:cNvPr id="175" name="Line 26"/>
          <p:cNvSpPr/>
          <p:nvPr/>
        </p:nvSpPr>
        <p:spPr>
          <a:xfrm>
            <a:off x="8686800" y="4023360"/>
            <a:ext cx="1280160" cy="0"/>
          </a:xfrm>
          <a:prstGeom prst="line">
            <a:avLst/>
          </a:prstGeom>
          <a:ln>
            <a:solidFill>
              <a:srgbClr val="FFFFFF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6" name="Line 27"/>
          <p:cNvSpPr/>
          <p:nvPr/>
        </p:nvSpPr>
        <p:spPr>
          <a:xfrm>
            <a:off x="2286000" y="4023360"/>
            <a:ext cx="1280160" cy="365760"/>
          </a:xfrm>
          <a:prstGeom prst="line">
            <a:avLst/>
          </a:prstGeom>
          <a:ln>
            <a:solidFill>
              <a:srgbClr val="FFFFFF"/>
            </a:solidFill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7" name="Line 28"/>
          <p:cNvSpPr/>
          <p:nvPr/>
        </p:nvSpPr>
        <p:spPr>
          <a:xfrm>
            <a:off x="1920240" y="3291840"/>
            <a:ext cx="1645920" cy="548640"/>
          </a:xfrm>
          <a:prstGeom prst="line">
            <a:avLst/>
          </a:prstGeom>
          <a:ln>
            <a:solidFill>
              <a:srgbClr val="FFFFFF"/>
            </a:solidFill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8" name="Line 29"/>
          <p:cNvSpPr/>
          <p:nvPr/>
        </p:nvSpPr>
        <p:spPr>
          <a:xfrm>
            <a:off x="2011680" y="3566160"/>
            <a:ext cx="1554480" cy="457200"/>
          </a:xfrm>
          <a:prstGeom prst="line">
            <a:avLst/>
          </a:prstGeom>
          <a:ln>
            <a:solidFill>
              <a:srgbClr val="FFFFFF"/>
            </a:solidFill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9" name="Line 30"/>
          <p:cNvSpPr/>
          <p:nvPr/>
        </p:nvSpPr>
        <p:spPr>
          <a:xfrm>
            <a:off x="5212080" y="4297680"/>
            <a:ext cx="1280160" cy="0"/>
          </a:xfrm>
          <a:prstGeom prst="line">
            <a:avLst/>
          </a:prstGeom>
          <a:ln>
            <a:solidFill>
              <a:srgbClr val="FFFFFF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0" name="Line 31"/>
          <p:cNvSpPr/>
          <p:nvPr/>
        </p:nvSpPr>
        <p:spPr>
          <a:xfrm>
            <a:off x="5212080" y="3931920"/>
            <a:ext cx="1280160" cy="0"/>
          </a:xfrm>
          <a:prstGeom prst="line">
            <a:avLst/>
          </a:prstGeom>
          <a:ln>
            <a:solidFill>
              <a:srgbClr val="FFFFFF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1" name="Line 32"/>
          <p:cNvSpPr/>
          <p:nvPr/>
        </p:nvSpPr>
        <p:spPr>
          <a:xfrm>
            <a:off x="8686800" y="4206240"/>
            <a:ext cx="1280160" cy="0"/>
          </a:xfrm>
          <a:prstGeom prst="line">
            <a:avLst/>
          </a:prstGeom>
          <a:ln>
            <a:solidFill>
              <a:srgbClr val="FFFFFF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2" name="Line 33"/>
          <p:cNvSpPr/>
          <p:nvPr/>
        </p:nvSpPr>
        <p:spPr>
          <a:xfrm flipH="1">
            <a:off x="8686800" y="4389120"/>
            <a:ext cx="1188720" cy="0"/>
          </a:xfrm>
          <a:prstGeom prst="line">
            <a:avLst/>
          </a:prstGeom>
          <a:ln>
            <a:solidFill>
              <a:srgbClr val="FFA6A6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3" name="Line 34"/>
          <p:cNvSpPr/>
          <p:nvPr/>
        </p:nvSpPr>
        <p:spPr>
          <a:xfrm flipH="1">
            <a:off x="8686800" y="4572000"/>
            <a:ext cx="1188720" cy="0"/>
          </a:xfrm>
          <a:prstGeom prst="line">
            <a:avLst/>
          </a:prstGeom>
          <a:ln>
            <a:solidFill>
              <a:srgbClr val="FFA6A6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4" name="Line 35"/>
          <p:cNvSpPr/>
          <p:nvPr/>
        </p:nvSpPr>
        <p:spPr>
          <a:xfrm flipH="1">
            <a:off x="5212080" y="4480560"/>
            <a:ext cx="1188720" cy="0"/>
          </a:xfrm>
          <a:prstGeom prst="line">
            <a:avLst/>
          </a:prstGeom>
          <a:ln>
            <a:solidFill>
              <a:srgbClr val="FFA6A6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5" name="Line 36"/>
          <p:cNvSpPr/>
          <p:nvPr/>
        </p:nvSpPr>
        <p:spPr>
          <a:xfrm flipH="1">
            <a:off x="5212080" y="4663440"/>
            <a:ext cx="1188720" cy="0"/>
          </a:xfrm>
          <a:prstGeom prst="line">
            <a:avLst/>
          </a:prstGeom>
          <a:ln>
            <a:solidFill>
              <a:srgbClr val="FFA6A6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6" name="Line 37"/>
          <p:cNvSpPr/>
          <p:nvPr/>
        </p:nvSpPr>
        <p:spPr>
          <a:xfrm flipH="1">
            <a:off x="5212080" y="4846320"/>
            <a:ext cx="1188720" cy="0"/>
          </a:xfrm>
          <a:prstGeom prst="line">
            <a:avLst/>
          </a:prstGeom>
          <a:ln>
            <a:solidFill>
              <a:srgbClr val="FFA6A6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87" name="Group 38"/>
          <p:cNvGrpSpPr/>
          <p:nvPr/>
        </p:nvGrpSpPr>
        <p:grpSpPr>
          <a:xfrm>
            <a:off x="10058400" y="2560320"/>
            <a:ext cx="1371600" cy="858240"/>
            <a:chOff x="10058400" y="2560320"/>
            <a:chExt cx="1371600" cy="858240"/>
          </a:xfrm>
        </p:grpSpPr>
        <p:sp>
          <p:nvSpPr>
            <p:cNvPr id="188" name="CustomShape 39"/>
            <p:cNvSpPr/>
            <p:nvPr/>
          </p:nvSpPr>
          <p:spPr>
            <a:xfrm>
              <a:off x="10058400" y="2560320"/>
              <a:ext cx="1371600" cy="822960"/>
            </a:xfrm>
            <a:prstGeom prst="rect">
              <a:avLst/>
            </a:prstGeom>
            <a:solidFill>
              <a:srgbClr val="FF3838"/>
            </a:solidFill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9" name="TextShape 40"/>
            <p:cNvSpPr txBox="1"/>
            <p:nvPr/>
          </p:nvSpPr>
          <p:spPr>
            <a:xfrm>
              <a:off x="10058400" y="2560320"/>
              <a:ext cx="1122120" cy="85824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>
              <a:noAutofit/>
            </a:bodyPr>
            <a:lstStyle/>
            <a:p>
              <a:r>
                <a:rPr lang="en-US" sz="1800" b="0" strike="noStrike" spc="-1">
                  <a:solidFill>
                    <a:srgbClr val="FFFFFF"/>
                  </a:solidFill>
                  <a:latin typeface="Arial"/>
                </a:rPr>
                <a:t>Logging service?</a:t>
              </a:r>
            </a:p>
          </p:txBody>
        </p:sp>
      </p:grpSp>
      <p:sp>
        <p:nvSpPr>
          <p:cNvPr id="190" name="Line 41"/>
          <p:cNvSpPr/>
          <p:nvPr/>
        </p:nvSpPr>
        <p:spPr>
          <a:xfrm flipV="1">
            <a:off x="8337960" y="2627280"/>
            <a:ext cx="1085400" cy="678240"/>
          </a:xfrm>
          <a:prstGeom prst="line">
            <a:avLst/>
          </a:prstGeom>
          <a:ln>
            <a:solidFill>
              <a:srgbClr val="FFFFFF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1" name="Line 42"/>
          <p:cNvSpPr/>
          <p:nvPr/>
        </p:nvSpPr>
        <p:spPr>
          <a:xfrm flipV="1">
            <a:off x="8434800" y="2782440"/>
            <a:ext cx="1085400" cy="678240"/>
          </a:xfrm>
          <a:prstGeom prst="line">
            <a:avLst/>
          </a:prstGeom>
          <a:ln>
            <a:solidFill>
              <a:srgbClr val="FFFFFF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2" name="Line 43"/>
          <p:cNvSpPr/>
          <p:nvPr/>
        </p:nvSpPr>
        <p:spPr>
          <a:xfrm flipH="1">
            <a:off x="8531640" y="2985840"/>
            <a:ext cx="1008000" cy="630000"/>
          </a:xfrm>
          <a:prstGeom prst="line">
            <a:avLst/>
          </a:prstGeom>
          <a:ln>
            <a:solidFill>
              <a:srgbClr val="FFA6A6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3" name="Line 44"/>
          <p:cNvSpPr/>
          <p:nvPr/>
        </p:nvSpPr>
        <p:spPr>
          <a:xfrm flipH="1">
            <a:off x="8628480" y="3141000"/>
            <a:ext cx="1008000" cy="630000"/>
          </a:xfrm>
          <a:prstGeom prst="line">
            <a:avLst/>
          </a:prstGeom>
          <a:ln>
            <a:solidFill>
              <a:srgbClr val="FFA6A6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94" name="Group 45"/>
          <p:cNvGrpSpPr/>
          <p:nvPr/>
        </p:nvGrpSpPr>
        <p:grpSpPr>
          <a:xfrm>
            <a:off x="6658200" y="2560320"/>
            <a:ext cx="1371600" cy="858240"/>
            <a:chOff x="6658200" y="2560320"/>
            <a:chExt cx="1371600" cy="858240"/>
          </a:xfrm>
        </p:grpSpPr>
        <p:sp>
          <p:nvSpPr>
            <p:cNvPr id="195" name="CustomShape 46"/>
            <p:cNvSpPr/>
            <p:nvPr/>
          </p:nvSpPr>
          <p:spPr>
            <a:xfrm>
              <a:off x="6658200" y="2560320"/>
              <a:ext cx="1371600" cy="822960"/>
            </a:xfrm>
            <a:prstGeom prst="rect">
              <a:avLst/>
            </a:prstGeom>
            <a:solidFill>
              <a:srgbClr val="FF860D"/>
            </a:solidFill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6" name="TextShape 47"/>
            <p:cNvSpPr txBox="1"/>
            <p:nvPr/>
          </p:nvSpPr>
          <p:spPr>
            <a:xfrm>
              <a:off x="6658200" y="2560320"/>
              <a:ext cx="1122120" cy="85824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>
              <a:noAutofit/>
            </a:bodyPr>
            <a:lstStyle/>
            <a:p>
              <a:r>
                <a:rPr lang="en-US" sz="1800" b="0" strike="noStrike" spc="-1">
                  <a:solidFill>
                    <a:srgbClr val="FFFFFF"/>
                  </a:solidFill>
                  <a:latin typeface="Arial"/>
                </a:rPr>
                <a:t>Auth service?</a:t>
              </a:r>
            </a:p>
          </p:txBody>
        </p:sp>
      </p:grpSp>
      <p:sp>
        <p:nvSpPr>
          <p:cNvPr id="197" name="Line 48"/>
          <p:cNvSpPr/>
          <p:nvPr/>
        </p:nvSpPr>
        <p:spPr>
          <a:xfrm flipV="1">
            <a:off x="4937760" y="2627280"/>
            <a:ext cx="1085400" cy="678240"/>
          </a:xfrm>
          <a:prstGeom prst="line">
            <a:avLst/>
          </a:prstGeom>
          <a:ln>
            <a:solidFill>
              <a:srgbClr val="FFFFFF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8" name="Line 49"/>
          <p:cNvSpPr/>
          <p:nvPr/>
        </p:nvSpPr>
        <p:spPr>
          <a:xfrm flipV="1">
            <a:off x="5034600" y="2782440"/>
            <a:ext cx="1085400" cy="678240"/>
          </a:xfrm>
          <a:prstGeom prst="line">
            <a:avLst/>
          </a:prstGeom>
          <a:ln>
            <a:solidFill>
              <a:srgbClr val="FFFFFF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9" name="Line 50"/>
          <p:cNvSpPr/>
          <p:nvPr/>
        </p:nvSpPr>
        <p:spPr>
          <a:xfrm flipH="1">
            <a:off x="5131440" y="2985840"/>
            <a:ext cx="1008000" cy="630000"/>
          </a:xfrm>
          <a:prstGeom prst="line">
            <a:avLst/>
          </a:prstGeom>
          <a:ln>
            <a:solidFill>
              <a:srgbClr val="FFA6A6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0" name="Line 51"/>
          <p:cNvSpPr/>
          <p:nvPr/>
        </p:nvSpPr>
        <p:spPr>
          <a:xfrm flipH="1">
            <a:off x="5228280" y="3141000"/>
            <a:ext cx="1008000" cy="630000"/>
          </a:xfrm>
          <a:prstGeom prst="line">
            <a:avLst/>
          </a:prstGeom>
          <a:ln>
            <a:solidFill>
              <a:srgbClr val="FFA6A6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1" name="Line 52"/>
          <p:cNvSpPr/>
          <p:nvPr/>
        </p:nvSpPr>
        <p:spPr>
          <a:xfrm>
            <a:off x="2286000" y="4206240"/>
            <a:ext cx="1280160" cy="365760"/>
          </a:xfrm>
          <a:prstGeom prst="line">
            <a:avLst/>
          </a:prstGeom>
          <a:ln>
            <a:solidFill>
              <a:srgbClr val="FFFFFF"/>
            </a:solidFill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2" name="Line 53"/>
          <p:cNvSpPr/>
          <p:nvPr/>
        </p:nvSpPr>
        <p:spPr>
          <a:xfrm>
            <a:off x="2286000" y="4389120"/>
            <a:ext cx="1280160" cy="365760"/>
          </a:xfrm>
          <a:prstGeom prst="line">
            <a:avLst/>
          </a:prstGeom>
          <a:ln>
            <a:solidFill>
              <a:srgbClr val="FFFFFF"/>
            </a:solidFill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TextShape 1"/>
          <p:cNvSpPr txBox="1"/>
          <p:nvPr/>
        </p:nvSpPr>
        <p:spPr>
          <a:xfrm>
            <a:off x="10671120" y="0"/>
            <a:ext cx="1520640" cy="152064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txBody>
          <a:bodyPr anchor="ctr">
            <a:no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4" name="TextShape 2"/>
          <p:cNvSpPr txBox="1"/>
          <p:nvPr/>
        </p:nvSpPr>
        <p:spPr>
          <a:xfrm>
            <a:off x="198360" y="379800"/>
            <a:ext cx="10300320" cy="761040"/>
          </a:xfrm>
          <a:prstGeom prst="rect">
            <a:avLst/>
          </a:prstGeom>
          <a:noFill/>
          <a:ln>
            <a:noFill/>
          </a:ln>
        </p:spPr>
        <p:txBody>
          <a:bodyPr tIns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FFFFFF"/>
                </a:solidFill>
                <a:latin typeface="Calibri Light"/>
              </a:rPr>
              <a:t>Blocking I/O vs Non-blocking I/O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5" name="CustomShape 3"/>
          <p:cNvSpPr/>
          <p:nvPr/>
        </p:nvSpPr>
        <p:spPr>
          <a:xfrm>
            <a:off x="4854600" y="2299680"/>
            <a:ext cx="6857640" cy="41090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06" name="Picture 2"/>
          <p:cNvPicPr/>
          <p:nvPr/>
        </p:nvPicPr>
        <p:blipFill>
          <a:blip r:embed="rId3"/>
          <a:stretch/>
        </p:blipFill>
        <p:spPr>
          <a:xfrm>
            <a:off x="5112360" y="2733120"/>
            <a:ext cx="6367320" cy="3242520"/>
          </a:xfrm>
          <a:prstGeom prst="rect">
            <a:avLst/>
          </a:prstGeom>
          <a:ln>
            <a:noFill/>
          </a:ln>
        </p:spPr>
      </p:pic>
      <p:sp>
        <p:nvSpPr>
          <p:cNvPr id="207" name="CustomShape 4"/>
          <p:cNvSpPr/>
          <p:nvPr/>
        </p:nvSpPr>
        <p:spPr>
          <a:xfrm>
            <a:off x="579240" y="2344320"/>
            <a:ext cx="4532760" cy="118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FFFFFF"/>
                </a:solidFill>
                <a:latin typeface="Source Sans Pro"/>
              </a:rPr>
              <a:t>I/O is the bottleneck, not computations!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208" name="CustomShape 5"/>
          <p:cNvSpPr/>
          <p:nvPr/>
        </p:nvSpPr>
        <p:spPr>
          <a:xfrm>
            <a:off x="479520" y="5976000"/>
            <a:ext cx="988920" cy="3646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</a:rPr>
              <a:t>Demo 1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Shape 1"/>
          <p:cNvSpPr txBox="1"/>
          <p:nvPr/>
        </p:nvSpPr>
        <p:spPr>
          <a:xfrm>
            <a:off x="10671120" y="0"/>
            <a:ext cx="1520640" cy="152064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txBody>
          <a:bodyPr anchor="ctr">
            <a:no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0" name="TextShape 2"/>
          <p:cNvSpPr txBox="1"/>
          <p:nvPr/>
        </p:nvSpPr>
        <p:spPr>
          <a:xfrm>
            <a:off x="198360" y="379800"/>
            <a:ext cx="10300320" cy="761040"/>
          </a:xfrm>
          <a:prstGeom prst="rect">
            <a:avLst/>
          </a:prstGeom>
          <a:noFill/>
          <a:ln>
            <a:noFill/>
          </a:ln>
        </p:spPr>
        <p:txBody>
          <a:bodyPr tIns="0" anchor="ctr">
            <a:normAutofit fontScale="89500" lnSpcReduction="10000"/>
          </a:bodyPr>
          <a:lstStyle/>
          <a:p>
            <a:pPr>
              <a:lnSpc>
                <a:spcPct val="90000"/>
              </a:lnSpc>
            </a:pPr>
            <a:r>
              <a:rPr lang="en-US" sz="6000" b="0" strike="noStrike" spc="-1">
                <a:solidFill>
                  <a:srgbClr val="FFFFFF"/>
                </a:solidFill>
                <a:latin typeface="Calibri Light"/>
              </a:rPr>
              <a:t>Is Node JS totally single threaded?</a:t>
            </a:r>
            <a:endParaRPr lang="en-US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1" name="CustomShape 3"/>
          <p:cNvSpPr/>
          <p:nvPr/>
        </p:nvSpPr>
        <p:spPr>
          <a:xfrm>
            <a:off x="198360" y="1831320"/>
            <a:ext cx="9817200" cy="249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FFFFFF"/>
                </a:solidFill>
                <a:latin typeface="Source Sans Pro"/>
              </a:rPr>
              <a:t>Not really...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FFFFFF"/>
                </a:solidFill>
                <a:latin typeface="Source Sans Pro"/>
              </a:rPr>
              <a:t>We can create Worker threads for long running, blocking operations.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u="sng" strike="noStrike" spc="-1">
                <a:solidFill>
                  <a:srgbClr val="0563C1"/>
                </a:solidFill>
                <a:uFillTx/>
                <a:latin typeface="Source Sans Pro"/>
                <a:hlinkClick r:id="rId3"/>
              </a:rPr>
              <a:t>https://nodejs.org/api/worker_threads.html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u="sng" strike="noStrike" spc="-1">
                <a:solidFill>
                  <a:srgbClr val="0563C1"/>
                </a:solidFill>
                <a:uFillTx/>
                <a:latin typeface="Source Sans Pro"/>
                <a:hlinkClick r:id="rId4"/>
              </a:rPr>
              <a:t>https://developer.mozilla.org/en-US/docs/Web/API/Web_Workers_API/Using_web_workers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212" name="CustomShape 4"/>
          <p:cNvSpPr/>
          <p:nvPr/>
        </p:nvSpPr>
        <p:spPr>
          <a:xfrm>
            <a:off x="479520" y="5976000"/>
            <a:ext cx="988920" cy="3646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</a:rPr>
              <a:t>Demo 2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extShape 1"/>
          <p:cNvSpPr txBox="1"/>
          <p:nvPr/>
        </p:nvSpPr>
        <p:spPr>
          <a:xfrm>
            <a:off x="10671120" y="0"/>
            <a:ext cx="1520640" cy="152064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txBody>
          <a:bodyPr anchor="ctr">
            <a:no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4" name="TextShape 2"/>
          <p:cNvSpPr txBox="1"/>
          <p:nvPr/>
        </p:nvSpPr>
        <p:spPr>
          <a:xfrm>
            <a:off x="198360" y="379800"/>
            <a:ext cx="10300320" cy="761040"/>
          </a:xfrm>
          <a:prstGeom prst="rect">
            <a:avLst/>
          </a:prstGeom>
          <a:noFill/>
          <a:ln>
            <a:noFill/>
          </a:ln>
        </p:spPr>
        <p:txBody>
          <a:bodyPr tIns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800" b="0" strike="noStrike" spc="-1">
                <a:solidFill>
                  <a:srgbClr val="FFFFFF"/>
                </a:solidFill>
                <a:latin typeface="Calibri Light"/>
              </a:rPr>
              <a:t>Async calls also enable long-polling</a:t>
            </a:r>
            <a:endParaRPr lang="en-US" sz="4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5" name="CustomShape 3"/>
          <p:cNvSpPr/>
          <p:nvPr/>
        </p:nvSpPr>
        <p:spPr>
          <a:xfrm>
            <a:off x="198360" y="1906200"/>
            <a:ext cx="9817200" cy="118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FFFFFF"/>
                </a:solidFill>
                <a:latin typeface="Source Sans Pro"/>
              </a:rPr>
              <a:t>This is a kind of alternative to Websockets.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FFFFFF"/>
                </a:solidFill>
                <a:latin typeface="Source Sans Pro"/>
              </a:rPr>
              <a:t>Client makes a request and waits for response. It might take a while…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16" name="CustomShape 4"/>
          <p:cNvSpPr/>
          <p:nvPr/>
        </p:nvSpPr>
        <p:spPr>
          <a:xfrm>
            <a:off x="479520" y="5976000"/>
            <a:ext cx="988920" cy="3646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</a:rPr>
              <a:t>Demo 3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xtShape 1"/>
          <p:cNvSpPr txBox="1"/>
          <p:nvPr/>
        </p:nvSpPr>
        <p:spPr>
          <a:xfrm>
            <a:off x="10671120" y="0"/>
            <a:ext cx="1520640" cy="152064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txBody>
          <a:bodyPr anchor="ctr">
            <a:no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8" name="TextShape 2"/>
          <p:cNvSpPr txBox="1"/>
          <p:nvPr/>
        </p:nvSpPr>
        <p:spPr>
          <a:xfrm>
            <a:off x="198360" y="379800"/>
            <a:ext cx="10300320" cy="761040"/>
          </a:xfrm>
          <a:prstGeom prst="rect">
            <a:avLst/>
          </a:prstGeom>
          <a:noFill/>
          <a:ln>
            <a:noFill/>
          </a:ln>
        </p:spPr>
        <p:txBody>
          <a:bodyPr tIns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FFFFFF"/>
                </a:solidFill>
                <a:latin typeface="Calibri Light"/>
              </a:rPr>
              <a:t>My CPU has like 100 cores, how do I make them all work?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9" name="CustomShape 3"/>
          <p:cNvSpPr/>
          <p:nvPr/>
        </p:nvSpPr>
        <p:spPr>
          <a:xfrm>
            <a:off x="684720" y="2006280"/>
            <a:ext cx="9817200" cy="118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FFFFFF"/>
                </a:solidFill>
                <a:latin typeface="Source Sans Pro"/>
              </a:rPr>
              <a:t>Clusters!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u="sng" strike="noStrike" spc="-1">
                <a:solidFill>
                  <a:srgbClr val="0563C1"/>
                </a:solidFill>
                <a:uFillTx/>
                <a:latin typeface="Calibri"/>
                <a:hlinkClick r:id="rId3"/>
              </a:rPr>
              <a:t>https://nodejs.org/api/cluster.html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20" name="CustomShape 4"/>
          <p:cNvSpPr/>
          <p:nvPr/>
        </p:nvSpPr>
        <p:spPr>
          <a:xfrm>
            <a:off x="479520" y="5976000"/>
            <a:ext cx="988920" cy="3646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</a:rPr>
              <a:t>Demo 4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TextShape 1"/>
          <p:cNvSpPr txBox="1"/>
          <p:nvPr/>
        </p:nvSpPr>
        <p:spPr>
          <a:xfrm>
            <a:off x="10671120" y="0"/>
            <a:ext cx="1520640" cy="152064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txBody>
          <a:bodyPr anchor="ctr">
            <a:no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2" name="TextShape 2"/>
          <p:cNvSpPr txBox="1"/>
          <p:nvPr/>
        </p:nvSpPr>
        <p:spPr>
          <a:xfrm>
            <a:off x="198360" y="379800"/>
            <a:ext cx="10300320" cy="761040"/>
          </a:xfrm>
          <a:prstGeom prst="rect">
            <a:avLst/>
          </a:prstGeom>
          <a:noFill/>
          <a:ln>
            <a:noFill/>
          </a:ln>
        </p:spPr>
        <p:txBody>
          <a:bodyPr tIns="0" anchor="ctr"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6000" b="0" strike="noStrike" spc="-1">
                <a:solidFill>
                  <a:srgbClr val="FFFFFF"/>
                </a:solidFill>
                <a:latin typeface="Calibri Light"/>
              </a:rPr>
              <a:t>Real programmers code in C++</a:t>
            </a:r>
            <a:endParaRPr lang="en-US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3" name="CustomShape 3"/>
          <p:cNvSpPr/>
          <p:nvPr/>
        </p:nvSpPr>
        <p:spPr>
          <a:xfrm>
            <a:off x="479520" y="1565280"/>
            <a:ext cx="9817200" cy="2650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FFFFFF"/>
                </a:solidFill>
                <a:latin typeface="Source Sans Pro"/>
              </a:rPr>
              <a:t>If you want something to run REALLY fast, you can always write native modules with C++!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FFFFFF"/>
                </a:solidFill>
                <a:latin typeface="Source Sans Pro"/>
              </a:rPr>
              <a:t>Node-gyp – “Generate Your Project” – python tool for generating projects, used in building native libs.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lt-LT" sz="2400" b="0" strike="noStrike" spc="-1">
                <a:solidFill>
                  <a:srgbClr val="FFFFFF"/>
                </a:solidFill>
                <a:latin typeface="Source Sans Pro"/>
              </a:rPr>
              <a:t>A good example is </a:t>
            </a:r>
            <a:r>
              <a:rPr lang="en-US" sz="2400" b="0" strike="noStrike" spc="-1">
                <a:solidFill>
                  <a:srgbClr val="FFFFFF"/>
                </a:solidFill>
                <a:latin typeface="Source Sans Pro"/>
              </a:rPr>
              <a:t>“</a:t>
            </a:r>
            <a:r>
              <a:rPr lang="lt-LT" sz="2400" b="0" strike="noStrike" spc="-1">
                <a:solidFill>
                  <a:srgbClr val="FFFFFF"/>
                </a:solidFill>
                <a:latin typeface="Source Sans Pro"/>
              </a:rPr>
              <a:t>node-sass</a:t>
            </a:r>
            <a:r>
              <a:rPr lang="en-US" sz="2400" b="0" strike="noStrike" spc="-1">
                <a:solidFill>
                  <a:srgbClr val="FFFFFF"/>
                </a:solidFill>
                <a:latin typeface="Source Sans Pro"/>
              </a:rPr>
              <a:t>” library.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24" name="CustomShape 4"/>
          <p:cNvSpPr/>
          <p:nvPr/>
        </p:nvSpPr>
        <p:spPr>
          <a:xfrm>
            <a:off x="479520" y="5976000"/>
            <a:ext cx="988920" cy="3646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</a:rPr>
              <a:t>Demo 5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Picture 2" descr="Image"/>
          <p:cNvPicPr/>
          <p:nvPr/>
        </p:nvPicPr>
        <p:blipFill>
          <a:blip r:embed="rId2"/>
          <a:stretch/>
        </p:blipFill>
        <p:spPr>
          <a:xfrm>
            <a:off x="9370800" y="1769040"/>
            <a:ext cx="2820960" cy="2820960"/>
          </a:xfrm>
          <a:prstGeom prst="rect">
            <a:avLst/>
          </a:prstGeom>
          <a:ln>
            <a:noFill/>
          </a:ln>
        </p:spPr>
      </p:pic>
      <p:sp>
        <p:nvSpPr>
          <p:cNvPr id="97" name="TextShape 1"/>
          <p:cNvSpPr txBox="1"/>
          <p:nvPr/>
        </p:nvSpPr>
        <p:spPr>
          <a:xfrm>
            <a:off x="10671120" y="0"/>
            <a:ext cx="1520640" cy="152064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txBody>
          <a:bodyPr anchor="ctr">
            <a:no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198360" y="379800"/>
            <a:ext cx="10300320" cy="761040"/>
          </a:xfrm>
          <a:prstGeom prst="rect">
            <a:avLst/>
          </a:prstGeom>
          <a:noFill/>
          <a:ln>
            <a:noFill/>
          </a:ln>
        </p:spPr>
        <p:txBody>
          <a:bodyPr tIns="0" anchor="ctr"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6000" b="0" strike="noStrike" spc="-1">
                <a:solidFill>
                  <a:srgbClr val="FFFFFF"/>
                </a:solidFill>
                <a:latin typeface="Calibri Light"/>
              </a:rPr>
              <a:t>Me</a:t>
            </a:r>
            <a:endParaRPr lang="en-US" sz="60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9" name="Picture 5" descr="A person wearing a costume&#10;&#10;Description automatically generated"/>
          <p:cNvPicPr/>
          <p:nvPr/>
        </p:nvPicPr>
        <p:blipFill>
          <a:blip r:embed="rId4"/>
          <a:stretch/>
        </p:blipFill>
        <p:spPr>
          <a:xfrm>
            <a:off x="7457040" y="1330560"/>
            <a:ext cx="3127680" cy="3127680"/>
          </a:xfrm>
          <a:prstGeom prst="rect">
            <a:avLst/>
          </a:prstGeom>
          <a:ln>
            <a:noFill/>
          </a:ln>
        </p:spPr>
      </p:pic>
      <p:pic>
        <p:nvPicPr>
          <p:cNvPr id="100" name="Picture 2" descr="A cat that is looking at the camera&#10;&#10;Description automatically generated"/>
          <p:cNvPicPr/>
          <p:nvPr/>
        </p:nvPicPr>
        <p:blipFill>
          <a:blip r:embed="rId5"/>
          <a:stretch/>
        </p:blipFill>
        <p:spPr>
          <a:xfrm>
            <a:off x="8085240" y="3937680"/>
            <a:ext cx="2820960" cy="2560320"/>
          </a:xfrm>
          <a:prstGeom prst="rect">
            <a:avLst/>
          </a:prstGeom>
          <a:ln>
            <a:noFill/>
          </a:ln>
        </p:spPr>
      </p:pic>
      <p:sp>
        <p:nvSpPr>
          <p:cNvPr id="101" name="CustomShape 3"/>
          <p:cNvSpPr/>
          <p:nvPr/>
        </p:nvSpPr>
        <p:spPr>
          <a:xfrm>
            <a:off x="289800" y="1330560"/>
            <a:ext cx="6934680" cy="297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85840" indent="-285480">
              <a:lnSpc>
                <a:spcPct val="150000"/>
              </a:lnSpc>
              <a:buClr>
                <a:srgbClr val="FFFFFF"/>
              </a:buClr>
              <a:buFont typeface="Arial"/>
              <a:buChar char="•"/>
            </a:pPr>
            <a:r>
              <a:rPr lang="lt-LT" sz="1800" b="0" strike="noStrike" spc="-1">
                <a:solidFill>
                  <a:srgbClr val="FFFFFF"/>
                </a:solidFill>
                <a:latin typeface="Calibri"/>
              </a:rPr>
              <a:t>Karolis Jocevičius</a:t>
            </a:r>
            <a:endParaRPr lang="en-US" sz="1800" b="0" strike="noStrike" spc="-1">
              <a:latin typeface="Arial"/>
            </a:endParaRPr>
          </a:p>
          <a:p>
            <a:pPr marL="285840" indent="-285480">
              <a:lnSpc>
                <a:spcPct val="150000"/>
              </a:lnSpc>
              <a:buClr>
                <a:srgbClr val="FFFFFF"/>
              </a:buClr>
              <a:buFont typeface="Arial"/>
              <a:buChar char="•"/>
            </a:pPr>
            <a:r>
              <a:rPr lang="lt-LT" sz="1800" b="0" strike="noStrike" spc="-1">
                <a:solidFill>
                  <a:srgbClr val="FFFFFF"/>
                </a:solidFill>
                <a:latin typeface="Calibri"/>
              </a:rPr>
              <a:t>Studied Software Engineering in VU MIF 5 years ago</a:t>
            </a:r>
            <a:endParaRPr lang="en-US" sz="1800" b="0" strike="noStrike" spc="-1">
              <a:latin typeface="Arial"/>
            </a:endParaRPr>
          </a:p>
          <a:p>
            <a:pPr marL="285840" indent="-285480">
              <a:lnSpc>
                <a:spcPct val="15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</a:rPr>
              <a:t>Developing software for 7 years</a:t>
            </a:r>
            <a:endParaRPr lang="en-US" sz="1800" b="0" strike="noStrike" spc="-1">
              <a:latin typeface="Arial"/>
            </a:endParaRPr>
          </a:p>
          <a:p>
            <a:pPr marL="285840" indent="-285480">
              <a:lnSpc>
                <a:spcPct val="15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</a:rPr>
              <a:t>Currently senior software developer in SEB</a:t>
            </a:r>
            <a:endParaRPr lang="en-US" sz="1800" b="0" strike="noStrike" spc="-1">
              <a:latin typeface="Arial"/>
            </a:endParaRPr>
          </a:p>
          <a:p>
            <a:pPr marL="285840" indent="-285480">
              <a:lnSpc>
                <a:spcPct val="15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</a:rPr>
              <a:t>Went from Java to .NET and Node.JS</a:t>
            </a:r>
            <a:endParaRPr lang="en-US" sz="1800" b="0" strike="noStrike" spc="-1">
              <a:latin typeface="Arial"/>
            </a:endParaRPr>
          </a:p>
          <a:p>
            <a:pPr marL="285840" indent="-285480">
              <a:lnSpc>
                <a:spcPct val="15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</a:rPr>
              <a:t>Twitter: @kjocevicius</a:t>
            </a:r>
            <a:endParaRPr lang="en-US" sz="1800" b="0" strike="noStrike" spc="-1">
              <a:latin typeface="Arial"/>
            </a:endParaRPr>
          </a:p>
          <a:p>
            <a:pPr marL="285840" indent="-285480">
              <a:lnSpc>
                <a:spcPct val="15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1800" b="0" u="sng" strike="noStrike" spc="-1">
                <a:solidFill>
                  <a:srgbClr val="0563C1"/>
                </a:solidFill>
                <a:uFillTx/>
                <a:latin typeface="Calibri"/>
                <a:hlinkClick r:id="rId6"/>
              </a:rPr>
              <a:t>https://github.com/teraxas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TextShape 1"/>
          <p:cNvSpPr txBox="1"/>
          <p:nvPr/>
        </p:nvSpPr>
        <p:spPr>
          <a:xfrm>
            <a:off x="10671120" y="0"/>
            <a:ext cx="1520640" cy="152064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txBody>
          <a:bodyPr anchor="ctr">
            <a:no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6" name="TextShape 2"/>
          <p:cNvSpPr txBox="1"/>
          <p:nvPr/>
        </p:nvSpPr>
        <p:spPr>
          <a:xfrm>
            <a:off x="198360" y="379800"/>
            <a:ext cx="10300320" cy="761040"/>
          </a:xfrm>
          <a:prstGeom prst="rect">
            <a:avLst/>
          </a:prstGeom>
          <a:noFill/>
          <a:ln>
            <a:noFill/>
          </a:ln>
        </p:spPr>
        <p:txBody>
          <a:bodyPr tIns="0" anchor="ctr"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lt-LT" sz="6000" b="0" strike="noStrike" spc="-1">
                <a:solidFill>
                  <a:srgbClr val="FFFFFF"/>
                </a:solidFill>
                <a:latin typeface="Calibri Light"/>
              </a:rPr>
              <a:t>Fun fact</a:t>
            </a:r>
            <a:endParaRPr lang="en-US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7" name="CustomShape 3"/>
          <p:cNvSpPr/>
          <p:nvPr/>
        </p:nvSpPr>
        <p:spPr>
          <a:xfrm>
            <a:off x="537480" y="1620720"/>
            <a:ext cx="9817200" cy="118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FFFFFF"/>
                </a:solidFill>
                <a:latin typeface="Source Sans Pro"/>
              </a:rPr>
              <a:t>JavaScript was released on December 4th, 1995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lt-LT" sz="2400" b="0" strike="noStrike" spc="-1">
                <a:solidFill>
                  <a:srgbClr val="FFFFFF"/>
                </a:solidFill>
                <a:latin typeface="Source Sans Pro"/>
              </a:rPr>
              <a:t>So it just turned 25 years old</a:t>
            </a:r>
            <a:r>
              <a:rPr lang="en-US" sz="2400" b="0" strike="noStrike" spc="-1">
                <a:solidFill>
                  <a:srgbClr val="FFFFFF"/>
                </a:solidFill>
                <a:latin typeface="Source Sans Pro"/>
              </a:rPr>
              <a:t>!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TextShape 1"/>
          <p:cNvSpPr txBox="1"/>
          <p:nvPr/>
        </p:nvSpPr>
        <p:spPr>
          <a:xfrm>
            <a:off x="10671120" y="0"/>
            <a:ext cx="1520640" cy="152064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txBody>
          <a:bodyPr anchor="ctr">
            <a:no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9" name="TextShape 2"/>
          <p:cNvSpPr txBox="1"/>
          <p:nvPr/>
        </p:nvSpPr>
        <p:spPr>
          <a:xfrm>
            <a:off x="198360" y="379800"/>
            <a:ext cx="10300320" cy="761040"/>
          </a:xfrm>
          <a:prstGeom prst="rect">
            <a:avLst/>
          </a:prstGeom>
          <a:noFill/>
          <a:ln>
            <a:noFill/>
          </a:ln>
        </p:spPr>
        <p:txBody>
          <a:bodyPr tIns="0" anchor="ctr">
            <a:normAutofit fontScale="89500" lnSpcReduction="10000"/>
          </a:bodyPr>
          <a:lstStyle/>
          <a:p>
            <a:pPr>
              <a:lnSpc>
                <a:spcPct val="90000"/>
              </a:lnSpc>
            </a:pPr>
            <a:r>
              <a:rPr lang="en-US" sz="6000" b="0" strike="noStrike" spc="-1">
                <a:solidFill>
                  <a:srgbClr val="FFFFFF"/>
                </a:solidFill>
                <a:latin typeface="Calibri Light"/>
              </a:rPr>
              <a:t>Would you like to ask something?</a:t>
            </a:r>
            <a:endParaRPr lang="en-US" sz="60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30" name="Picture 5" descr="A cat that is looking at the camera&#10;&#10;Description automatically generated"/>
          <p:cNvPicPr/>
          <p:nvPr/>
        </p:nvPicPr>
        <p:blipFill>
          <a:blip r:embed="rId3"/>
          <a:srcRect l="25260"/>
          <a:stretch/>
        </p:blipFill>
        <p:spPr>
          <a:xfrm>
            <a:off x="7851960" y="2506320"/>
            <a:ext cx="4336560" cy="4351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TextShape 1"/>
          <p:cNvSpPr txBox="1"/>
          <p:nvPr/>
        </p:nvSpPr>
        <p:spPr>
          <a:xfrm>
            <a:off x="10671120" y="0"/>
            <a:ext cx="1520640" cy="152064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txBody>
          <a:bodyPr anchor="ctr">
            <a:no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2" name="TextShape 2"/>
          <p:cNvSpPr txBox="1"/>
          <p:nvPr/>
        </p:nvSpPr>
        <p:spPr>
          <a:xfrm>
            <a:off x="198360" y="379800"/>
            <a:ext cx="10300320" cy="761040"/>
          </a:xfrm>
          <a:prstGeom prst="rect">
            <a:avLst/>
          </a:prstGeom>
          <a:noFill/>
          <a:ln>
            <a:noFill/>
          </a:ln>
        </p:spPr>
        <p:txBody>
          <a:bodyPr tIns="0" anchor="ctr"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lt-LT" sz="6000" b="0" strike="noStrike" spc="-1">
                <a:solidFill>
                  <a:srgbClr val="FFFFFF"/>
                </a:solidFill>
                <a:latin typeface="Calibri Light"/>
              </a:rPr>
              <a:t>Links</a:t>
            </a:r>
            <a:endParaRPr lang="en-US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3" name="CustomShape 3"/>
          <p:cNvSpPr/>
          <p:nvPr/>
        </p:nvSpPr>
        <p:spPr>
          <a:xfrm>
            <a:off x="681840" y="1545480"/>
            <a:ext cx="9817200" cy="381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343080" indent="-342720">
              <a:lnSpc>
                <a:spcPct val="100000"/>
              </a:lnSpc>
              <a:spcAft>
                <a:spcPts val="1800"/>
              </a:spcAft>
              <a:buClr>
                <a:srgbClr val="00B0F0"/>
              </a:buClr>
              <a:buFont typeface="Arial"/>
              <a:buChar char="•"/>
            </a:pPr>
            <a:r>
              <a:rPr lang="en-US" sz="2400" b="0" u="sng" strike="noStrike" spc="-1">
                <a:solidFill>
                  <a:srgbClr val="0563C1"/>
                </a:solidFill>
                <a:uFillTx/>
                <a:latin typeface="Calibri"/>
                <a:hlinkClick r:id="rId3"/>
              </a:rPr>
              <a:t>https://github.com/teraxas/nodejs-demo</a:t>
            </a:r>
            <a:endParaRPr lang="en-US" sz="2400" b="0" strike="noStrike" spc="-1">
              <a:latin typeface="Arial"/>
            </a:endParaRPr>
          </a:p>
          <a:p>
            <a:pPr marL="343080" indent="-342720">
              <a:lnSpc>
                <a:spcPct val="100000"/>
              </a:lnSpc>
              <a:spcAft>
                <a:spcPts val="1800"/>
              </a:spcAft>
              <a:buClr>
                <a:srgbClr val="00B0F0"/>
              </a:buClr>
              <a:buFont typeface="Arial"/>
              <a:buChar char="•"/>
            </a:pPr>
            <a:r>
              <a:rPr lang="en-US" sz="2400" b="0" u="sng" strike="noStrike" spc="-1">
                <a:solidFill>
                  <a:srgbClr val="0563C1"/>
                </a:solidFill>
                <a:uFillTx/>
                <a:latin typeface="Calibri"/>
                <a:hlinkClick r:id="rId4"/>
              </a:rPr>
              <a:t>https://dev.to/khaosdoctor/node-js-under-the-hood-1-getting-to-know-our-tools-1465</a:t>
            </a:r>
            <a:endParaRPr lang="en-US" sz="2400" b="0" strike="noStrike" spc="-1">
              <a:latin typeface="Arial"/>
            </a:endParaRPr>
          </a:p>
          <a:p>
            <a:pPr marL="343080" indent="-342720">
              <a:lnSpc>
                <a:spcPct val="100000"/>
              </a:lnSpc>
              <a:spcAft>
                <a:spcPts val="1800"/>
              </a:spcAft>
              <a:buClr>
                <a:srgbClr val="00B0F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563C1"/>
                </a:solidFill>
                <a:latin typeface="Source Sans Pro"/>
                <a:hlinkClick r:id="rId5"/>
              </a:rPr>
              <a:t>https://medium.com/@mattmazzola/comparing-asynchronous-patterns-between-c-and-javascript-2137793d7e37</a:t>
            </a:r>
            <a:endParaRPr lang="en-US" sz="2400" b="0" strike="noStrike" spc="-1">
              <a:latin typeface="Arial"/>
            </a:endParaRPr>
          </a:p>
          <a:p>
            <a:pPr marL="343080" indent="-342720">
              <a:lnSpc>
                <a:spcPct val="100000"/>
              </a:lnSpc>
              <a:spcAft>
                <a:spcPts val="1800"/>
              </a:spcAft>
              <a:buClr>
                <a:srgbClr val="00B0F0"/>
              </a:buClr>
              <a:buFont typeface="Arial"/>
              <a:buChar char="•"/>
            </a:pPr>
            <a:r>
              <a:rPr lang="en-US" sz="2400" b="0" u="sng" strike="noStrike" spc="-1">
                <a:solidFill>
                  <a:srgbClr val="0563C1"/>
                </a:solidFill>
                <a:uFillTx/>
                <a:latin typeface="Calibri"/>
                <a:hlinkClick r:id="rId6"/>
              </a:rPr>
              <a:t>https://medium.com/jspoint/a-simple-guide-to-load-c-c-code-into-node-js-javascript-applications-3fcccf54fd32</a:t>
            </a:r>
            <a:endParaRPr lang="en-US" sz="2400" b="0" strike="noStrike" spc="-1">
              <a:latin typeface="Arial"/>
            </a:endParaRPr>
          </a:p>
          <a:p>
            <a:pPr marL="343080" indent="-342720">
              <a:lnSpc>
                <a:spcPct val="100000"/>
              </a:lnSpc>
              <a:spcAft>
                <a:spcPts val="1800"/>
              </a:spcAft>
              <a:buClr>
                <a:srgbClr val="00B0F0"/>
              </a:buClr>
              <a:buFont typeface="Arial"/>
              <a:buChar char="•"/>
            </a:pPr>
            <a:r>
              <a:rPr lang="en-US" sz="2400" b="0" u="sng" strike="noStrike" spc="-1">
                <a:solidFill>
                  <a:srgbClr val="0563C1"/>
                </a:solidFill>
                <a:uFillTx/>
                <a:latin typeface="Calibri"/>
                <a:hlinkClick r:id="rId7"/>
              </a:rPr>
              <a:t>https://developpaper.com/install-node-gyp-offline/</a:t>
            </a:r>
            <a:endParaRPr lang="en-US" sz="2400" b="0" strike="noStrike" spc="-1">
              <a:latin typeface="Arial"/>
            </a:endParaRPr>
          </a:p>
          <a:p>
            <a:pPr marL="343080" indent="-342720">
              <a:lnSpc>
                <a:spcPct val="100000"/>
              </a:lnSpc>
              <a:spcAft>
                <a:spcPts val="1800"/>
              </a:spcAft>
              <a:buClr>
                <a:srgbClr val="00B0F0"/>
              </a:buClr>
              <a:buFont typeface="Arial"/>
              <a:buChar char="•"/>
            </a:pPr>
            <a:r>
              <a:rPr lang="en-US" sz="2400" b="0" u="sng" strike="noStrike" spc="-1">
                <a:solidFill>
                  <a:srgbClr val="0563C1"/>
                </a:solidFill>
                <a:uFillTx/>
                <a:latin typeface="Calibri"/>
                <a:hlinkClick r:id="rId8"/>
              </a:rPr>
              <a:t>https://github.com/sindresorhus/awesome-nodejs</a:t>
            </a:r>
            <a:br/>
            <a:r>
              <a:rPr lang="en-US" sz="2400" b="0" strike="noStrike" spc="-1">
                <a:solidFill>
                  <a:srgbClr val="FFFFFF"/>
                </a:solidFill>
                <a:latin typeface="Source Sans Pro"/>
              </a:rPr>
              <a:t> 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10671120" y="0"/>
            <a:ext cx="1520640" cy="152064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txBody>
          <a:bodyPr anchor="ctr">
            <a:no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TextShape 2"/>
          <p:cNvSpPr txBox="1"/>
          <p:nvPr/>
        </p:nvSpPr>
        <p:spPr>
          <a:xfrm>
            <a:off x="198360" y="379800"/>
            <a:ext cx="10300320" cy="761040"/>
          </a:xfrm>
          <a:prstGeom prst="rect">
            <a:avLst/>
          </a:prstGeom>
          <a:noFill/>
          <a:ln>
            <a:noFill/>
          </a:ln>
        </p:spPr>
        <p:txBody>
          <a:bodyPr tIns="0" anchor="ctr"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lt-LT" sz="6000" b="0" strike="noStrike" spc="-1">
                <a:solidFill>
                  <a:srgbClr val="FFFFFF"/>
                </a:solidFill>
                <a:latin typeface="Calibri Light"/>
              </a:rPr>
              <a:t>Node JS</a:t>
            </a:r>
            <a:endParaRPr lang="en-US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CustomShape 3"/>
          <p:cNvSpPr/>
          <p:nvPr/>
        </p:nvSpPr>
        <p:spPr>
          <a:xfrm>
            <a:off x="537480" y="1620720"/>
            <a:ext cx="9817200" cy="1552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6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FFFFFF"/>
                </a:solidFill>
                <a:latin typeface="Source Sans Pro"/>
              </a:rPr>
              <a:t>What Node JS is made of?</a:t>
            </a:r>
            <a:endParaRPr lang="en-US" sz="24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6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FFFFFF"/>
                </a:solidFill>
                <a:latin typeface="Source Sans Pro"/>
              </a:rPr>
              <a:t>How it works?</a:t>
            </a:r>
            <a:endParaRPr lang="en-US" sz="24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6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FFFFFF"/>
                </a:solidFill>
                <a:latin typeface="Source Sans Pro"/>
              </a:rPr>
              <a:t>Why is it used?</a:t>
            </a:r>
            <a:endParaRPr lang="en-US" sz="24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6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FFFFFF"/>
                </a:solidFill>
                <a:latin typeface="Source Sans Pro"/>
              </a:rPr>
              <a:t>Some demos of more interesting features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10671120" y="0"/>
            <a:ext cx="1520640" cy="152064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txBody>
          <a:bodyPr anchor="ctr">
            <a:no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TextShape 2"/>
          <p:cNvSpPr txBox="1"/>
          <p:nvPr/>
        </p:nvSpPr>
        <p:spPr>
          <a:xfrm>
            <a:off x="198360" y="379800"/>
            <a:ext cx="10300320" cy="761040"/>
          </a:xfrm>
          <a:prstGeom prst="rect">
            <a:avLst/>
          </a:prstGeom>
          <a:noFill/>
          <a:ln>
            <a:noFill/>
          </a:ln>
        </p:spPr>
        <p:txBody>
          <a:bodyPr tIns="0" anchor="ctr"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6000" b="0" strike="noStrike" spc="-1">
                <a:solidFill>
                  <a:srgbClr val="FFFFFF"/>
                </a:solidFill>
                <a:latin typeface="Calibri Light"/>
              </a:rPr>
              <a:t>What is Node JS?</a:t>
            </a:r>
            <a:endParaRPr lang="en-US" sz="60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7" name="Picture 2" descr="Image for post"/>
          <p:cNvPicPr/>
          <p:nvPr/>
        </p:nvPicPr>
        <p:blipFill>
          <a:blip r:embed="rId3"/>
          <a:stretch/>
        </p:blipFill>
        <p:spPr>
          <a:xfrm>
            <a:off x="2567160" y="1795320"/>
            <a:ext cx="6771960" cy="4009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10671120" y="0"/>
            <a:ext cx="1520640" cy="152064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txBody>
          <a:bodyPr anchor="ctr">
            <a:no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TextShape 2"/>
          <p:cNvSpPr txBox="1"/>
          <p:nvPr/>
        </p:nvSpPr>
        <p:spPr>
          <a:xfrm>
            <a:off x="198360" y="379800"/>
            <a:ext cx="10300320" cy="761040"/>
          </a:xfrm>
          <a:prstGeom prst="rect">
            <a:avLst/>
          </a:prstGeom>
          <a:noFill/>
          <a:ln>
            <a:noFill/>
          </a:ln>
        </p:spPr>
        <p:txBody>
          <a:bodyPr tIns="0" anchor="ctr"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6000" b="0" strike="noStrike" spc="-1">
                <a:solidFill>
                  <a:srgbClr val="FFFFFF"/>
                </a:solidFill>
                <a:latin typeface="Calibri Light"/>
              </a:rPr>
              <a:t>What is Node JS?</a:t>
            </a:r>
            <a:endParaRPr lang="en-US" sz="60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10" name="Picture 2" descr="Image for post"/>
          <p:cNvPicPr/>
          <p:nvPr/>
        </p:nvPicPr>
        <p:blipFill>
          <a:blip r:embed="rId3"/>
          <a:stretch/>
        </p:blipFill>
        <p:spPr>
          <a:xfrm>
            <a:off x="2948040" y="1424160"/>
            <a:ext cx="6295680" cy="4009680"/>
          </a:xfrm>
          <a:prstGeom prst="rect">
            <a:avLst/>
          </a:prstGeom>
          <a:ln>
            <a:noFill/>
          </a:ln>
        </p:spPr>
      </p:pic>
      <p:pic>
        <p:nvPicPr>
          <p:cNvPr id="111" name="Picture 4" descr="libuv"/>
          <p:cNvPicPr/>
          <p:nvPr/>
        </p:nvPicPr>
        <p:blipFill>
          <a:blip r:embed="rId4"/>
          <a:stretch/>
        </p:blipFill>
        <p:spPr>
          <a:xfrm>
            <a:off x="7186680" y="4662360"/>
            <a:ext cx="4114440" cy="1542600"/>
          </a:xfrm>
          <a:prstGeom prst="rect">
            <a:avLst/>
          </a:prstGeom>
          <a:ln>
            <a:noFill/>
          </a:ln>
        </p:spPr>
      </p:pic>
      <p:pic>
        <p:nvPicPr>
          <p:cNvPr id="112" name="Graphic 2"/>
          <p:cNvPicPr/>
          <p:nvPr/>
        </p:nvPicPr>
        <p:blipFill>
          <a:blip r:embed="rId5"/>
          <a:stretch/>
        </p:blipFill>
        <p:spPr>
          <a:xfrm>
            <a:off x="2422440" y="4248360"/>
            <a:ext cx="2370600" cy="2370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10671120" y="0"/>
            <a:ext cx="1520640" cy="152064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txBody>
          <a:bodyPr anchor="ctr">
            <a:no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TextShape 2"/>
          <p:cNvSpPr txBox="1"/>
          <p:nvPr/>
        </p:nvSpPr>
        <p:spPr>
          <a:xfrm>
            <a:off x="198360" y="379800"/>
            <a:ext cx="10300320" cy="761040"/>
          </a:xfrm>
          <a:prstGeom prst="rect">
            <a:avLst/>
          </a:prstGeom>
          <a:noFill/>
          <a:ln>
            <a:noFill/>
          </a:ln>
        </p:spPr>
        <p:txBody>
          <a:bodyPr tIns="0" anchor="ctr"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lt-LT" sz="6000" b="0" strike="noStrike" spc="-1">
                <a:solidFill>
                  <a:srgbClr val="FFFFFF"/>
                </a:solidFill>
                <a:latin typeface="Calibri Light"/>
              </a:rPr>
              <a:t>V8 and libuv</a:t>
            </a:r>
            <a:endParaRPr lang="en-US" sz="60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15" name="Picture 4" descr="libuv"/>
          <p:cNvPicPr/>
          <p:nvPr/>
        </p:nvPicPr>
        <p:blipFill>
          <a:blip r:embed="rId3"/>
          <a:srcRect r="59664" b="436"/>
          <a:stretch/>
        </p:blipFill>
        <p:spPr>
          <a:xfrm>
            <a:off x="1376640" y="4131000"/>
            <a:ext cx="2268000" cy="2099520"/>
          </a:xfrm>
          <a:prstGeom prst="rect">
            <a:avLst/>
          </a:prstGeom>
          <a:ln>
            <a:noFill/>
          </a:ln>
        </p:spPr>
      </p:pic>
      <p:pic>
        <p:nvPicPr>
          <p:cNvPr id="116" name="Graphic 2"/>
          <p:cNvPicPr/>
          <p:nvPr/>
        </p:nvPicPr>
        <p:blipFill>
          <a:blip r:embed="rId4"/>
          <a:stretch/>
        </p:blipFill>
        <p:spPr>
          <a:xfrm>
            <a:off x="1274040" y="1345680"/>
            <a:ext cx="2370600" cy="2370600"/>
          </a:xfrm>
          <a:prstGeom prst="rect">
            <a:avLst/>
          </a:prstGeom>
          <a:ln>
            <a:noFill/>
          </a:ln>
        </p:spPr>
      </p:pic>
      <p:sp>
        <p:nvSpPr>
          <p:cNvPr id="117" name="CustomShape 3"/>
          <p:cNvSpPr/>
          <p:nvPr/>
        </p:nvSpPr>
        <p:spPr>
          <a:xfrm>
            <a:off x="4529520" y="1521000"/>
            <a:ext cx="6141240" cy="179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FFFFFF"/>
                </a:solidFill>
                <a:latin typeface="Calibri"/>
              </a:rPr>
              <a:t>Google’s open source high-performance JavaScript and WebAssembly engine. It is used in Chrome and in Node.js, among others.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18" name="CustomShape 4"/>
          <p:cNvSpPr/>
          <p:nvPr/>
        </p:nvSpPr>
        <p:spPr>
          <a:xfrm>
            <a:off x="4529520" y="4131000"/>
            <a:ext cx="6141240" cy="22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FFFFFF"/>
                </a:solidFill>
                <a:latin typeface="Calibri"/>
              </a:rPr>
              <a:t>Multi-platform support library with a focus on asynchronous I/O. It was primarily developed for use by Node.js, but it's also used by Luvit, Julia, pyuv, and others.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10671120" y="0"/>
            <a:ext cx="1520640" cy="152064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txBody>
          <a:bodyPr anchor="ctr">
            <a:no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TextShape 2"/>
          <p:cNvSpPr txBox="1"/>
          <p:nvPr/>
        </p:nvSpPr>
        <p:spPr>
          <a:xfrm>
            <a:off x="198360" y="379800"/>
            <a:ext cx="10300320" cy="761040"/>
          </a:xfrm>
          <a:prstGeom prst="rect">
            <a:avLst/>
          </a:prstGeom>
          <a:noFill/>
          <a:ln>
            <a:noFill/>
          </a:ln>
        </p:spPr>
        <p:txBody>
          <a:bodyPr tIns="0" anchor="ctr"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lt-LT" sz="6000" b="0" strike="noStrike" spc="-1">
                <a:solidFill>
                  <a:srgbClr val="FFFFFF"/>
                </a:solidFill>
                <a:latin typeface="Calibri Light"/>
              </a:rPr>
              <a:t>V8 and libuv</a:t>
            </a:r>
            <a:endParaRPr lang="en-US" sz="60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21" name="Picture 4" descr="libuv"/>
          <p:cNvPicPr/>
          <p:nvPr/>
        </p:nvPicPr>
        <p:blipFill>
          <a:blip r:embed="rId3"/>
          <a:srcRect r="59664" b="436"/>
          <a:stretch/>
        </p:blipFill>
        <p:spPr>
          <a:xfrm>
            <a:off x="1376640" y="4131000"/>
            <a:ext cx="2268000" cy="2099520"/>
          </a:xfrm>
          <a:prstGeom prst="rect">
            <a:avLst/>
          </a:prstGeom>
          <a:ln>
            <a:noFill/>
          </a:ln>
        </p:spPr>
      </p:pic>
      <p:pic>
        <p:nvPicPr>
          <p:cNvPr id="122" name="Graphic 2"/>
          <p:cNvPicPr/>
          <p:nvPr/>
        </p:nvPicPr>
        <p:blipFill>
          <a:blip r:embed="rId4"/>
          <a:stretch/>
        </p:blipFill>
        <p:spPr>
          <a:xfrm>
            <a:off x="1274040" y="1345680"/>
            <a:ext cx="2370600" cy="2370600"/>
          </a:xfrm>
          <a:prstGeom prst="rect">
            <a:avLst/>
          </a:prstGeom>
          <a:ln>
            <a:noFill/>
          </a:ln>
        </p:spPr>
      </p:pic>
      <p:sp>
        <p:nvSpPr>
          <p:cNvPr id="123" name="CustomShape 3"/>
          <p:cNvSpPr/>
          <p:nvPr/>
        </p:nvSpPr>
        <p:spPr>
          <a:xfrm>
            <a:off x="4529520" y="1658520"/>
            <a:ext cx="6141240" cy="943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lt-LT" sz="2800" b="0" strike="noStrike" spc="-1">
                <a:solidFill>
                  <a:srgbClr val="FFFFFF"/>
                </a:solidFill>
                <a:latin typeface="Calibri"/>
              </a:rPr>
              <a:t>Takes care of code execution and concurency in Node JS.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24" name="CustomShape 4"/>
          <p:cNvSpPr/>
          <p:nvPr/>
        </p:nvSpPr>
        <p:spPr>
          <a:xfrm>
            <a:off x="4529520" y="4131000"/>
            <a:ext cx="6141240" cy="179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lt-LT" sz="2800" b="0" strike="noStrike" spc="-1">
                <a:solidFill>
                  <a:srgbClr val="FFFFFF"/>
                </a:solidFill>
                <a:latin typeface="Calibri"/>
              </a:rPr>
              <a:t>Handles I/O operations (file, TCP – everything) asynchronously, child processess, thread pool, signal handling, clock...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10671120" y="0"/>
            <a:ext cx="1520640" cy="152064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txBody>
          <a:bodyPr anchor="ctr">
            <a:no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TextShape 2"/>
          <p:cNvSpPr txBox="1"/>
          <p:nvPr/>
        </p:nvSpPr>
        <p:spPr>
          <a:xfrm>
            <a:off x="198360" y="379800"/>
            <a:ext cx="10300320" cy="761040"/>
          </a:xfrm>
          <a:prstGeom prst="rect">
            <a:avLst/>
          </a:prstGeom>
          <a:noFill/>
          <a:ln>
            <a:noFill/>
          </a:ln>
        </p:spPr>
        <p:txBody>
          <a:bodyPr tIns="0" anchor="ctr"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lt-LT" sz="6000" b="0" strike="noStrike" spc="-1">
                <a:solidFill>
                  <a:srgbClr val="FFFFFF"/>
                </a:solidFill>
                <a:latin typeface="Calibri Light"/>
              </a:rPr>
              <a:t>V8 and libuv</a:t>
            </a:r>
            <a:endParaRPr lang="en-US" sz="60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21" name="Picture 4" descr="libuv"/>
          <p:cNvPicPr/>
          <p:nvPr/>
        </p:nvPicPr>
        <p:blipFill>
          <a:blip r:embed="rId3"/>
          <a:srcRect r="59664" b="436"/>
          <a:stretch/>
        </p:blipFill>
        <p:spPr>
          <a:xfrm>
            <a:off x="1376640" y="4131000"/>
            <a:ext cx="2268000" cy="2099520"/>
          </a:xfrm>
          <a:prstGeom prst="rect">
            <a:avLst/>
          </a:prstGeom>
          <a:ln>
            <a:noFill/>
          </a:ln>
        </p:spPr>
      </p:pic>
      <p:pic>
        <p:nvPicPr>
          <p:cNvPr id="122" name="Graphic 2"/>
          <p:cNvPicPr/>
          <p:nvPr/>
        </p:nvPicPr>
        <p:blipFill>
          <a:blip r:embed="rId4"/>
          <a:stretch/>
        </p:blipFill>
        <p:spPr>
          <a:xfrm>
            <a:off x="1274040" y="1345680"/>
            <a:ext cx="2370600" cy="2370600"/>
          </a:xfrm>
          <a:prstGeom prst="rect">
            <a:avLst/>
          </a:prstGeom>
          <a:ln>
            <a:noFill/>
          </a:ln>
        </p:spPr>
      </p:pic>
      <p:sp>
        <p:nvSpPr>
          <p:cNvPr id="123" name="CustomShape 3"/>
          <p:cNvSpPr/>
          <p:nvPr/>
        </p:nvSpPr>
        <p:spPr>
          <a:xfrm>
            <a:off x="4529520" y="1658520"/>
            <a:ext cx="6141240" cy="9526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FFFFFF"/>
                </a:solidFill>
                <a:latin typeface="Calibri"/>
              </a:rPr>
              <a:t>Converts 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Calibri"/>
              </a:rPr>
              <a:t>Javascript</a:t>
            </a:r>
            <a:r>
              <a:rPr lang="en-US" sz="2800" b="0" strike="noStrike" spc="-1" dirty="0">
                <a:solidFill>
                  <a:srgbClr val="FFFFFF"/>
                </a:solidFill>
                <a:latin typeface="Calibri"/>
              </a:rPr>
              <a:t> code to machine code and executes it</a:t>
            </a:r>
            <a:endParaRPr lang="en-US" sz="2800" b="0" strike="noStrike" spc="-1" dirty="0">
              <a:latin typeface="Arial"/>
            </a:endParaRPr>
          </a:p>
        </p:txBody>
      </p:sp>
      <p:sp>
        <p:nvSpPr>
          <p:cNvPr id="124" name="CustomShape 4"/>
          <p:cNvSpPr/>
          <p:nvPr/>
        </p:nvSpPr>
        <p:spPr>
          <a:xfrm>
            <a:off x="4529520" y="4131000"/>
            <a:ext cx="6141240" cy="224531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chemeClr val="bg1"/>
                </a:solidFill>
                <a:latin typeface="Arial"/>
              </a:rPr>
              <a:t>Basically, creates events, instead of blocking operations, such as: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spc="-1" dirty="0">
                <a:solidFill>
                  <a:schemeClr val="bg1"/>
                </a:solidFill>
              </a:rPr>
              <a:t>File is ready for writing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spc="-1" dirty="0">
                <a:solidFill>
                  <a:schemeClr val="bg1"/>
                </a:solidFill>
              </a:rPr>
              <a:t>A socket has data ready to be read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spc="-1" dirty="0">
                <a:solidFill>
                  <a:schemeClr val="bg1"/>
                </a:solidFill>
              </a:rPr>
              <a:t>A timer has timed out</a:t>
            </a:r>
            <a:endParaRPr lang="en-US" sz="2800" b="0" strike="noStrike" spc="-1" dirty="0">
              <a:solidFill>
                <a:schemeClr val="bg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44349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10671120" y="0"/>
            <a:ext cx="1520640" cy="152064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txBody>
          <a:bodyPr anchor="ctr">
            <a:no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4529520" y="1658520"/>
            <a:ext cx="6141240" cy="1370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lt-LT" sz="2800" b="0" strike="noStrike" spc="-1">
                <a:solidFill>
                  <a:srgbClr val="FFFFFF"/>
                </a:solidFill>
                <a:latin typeface="Calibri"/>
              </a:rPr>
              <a:t>A</a:t>
            </a:r>
            <a:r>
              <a:rPr lang="en-US" sz="2800" b="0" strike="noStrike" spc="-1">
                <a:solidFill>
                  <a:srgbClr val="FFFFFF"/>
                </a:solidFill>
                <a:latin typeface="Calibri"/>
              </a:rPr>
              <a:t>n asynchronous event-driven JavaScript runtime, designed to build scalable network applications.</a:t>
            </a:r>
            <a:endParaRPr lang="en-US" sz="2800" b="0" strike="noStrike" spc="-1">
              <a:latin typeface="Arial"/>
            </a:endParaRPr>
          </a:p>
        </p:txBody>
      </p:sp>
      <p:pic>
        <p:nvPicPr>
          <p:cNvPr id="127" name="Graphic 11"/>
          <p:cNvPicPr/>
          <p:nvPr/>
        </p:nvPicPr>
        <p:blipFill>
          <a:blip r:embed="rId3"/>
          <a:stretch/>
        </p:blipFill>
        <p:spPr>
          <a:xfrm>
            <a:off x="649080" y="1364400"/>
            <a:ext cx="3373920" cy="2064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729</Words>
  <Application>Microsoft Office PowerPoint</Application>
  <PresentationFormat>Widescreen</PresentationFormat>
  <Paragraphs>92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Arial Unicode MS</vt:lpstr>
      <vt:lpstr>Arial</vt:lpstr>
      <vt:lpstr>Calibri</vt:lpstr>
      <vt:lpstr>Calibri Light</vt:lpstr>
      <vt:lpstr>Source Sans Pro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subject/>
  <dc:creator>Jocevičius, Karolis</dc:creator>
  <dc:description/>
  <cp:lastModifiedBy>Jocevičius, Karolis</cp:lastModifiedBy>
  <cp:revision>47</cp:revision>
  <dcterms:created xsi:type="dcterms:W3CDTF">2020-08-04T13:07:37Z</dcterms:created>
  <dcterms:modified xsi:type="dcterms:W3CDTF">2020-12-07T06:59:22Z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MSIP_Label_64522a4d-f12f-4888-8028-d80fdde3b7d9_ActionId">
    <vt:lpwstr>311b644e-77d8-410a-a660-657518013816</vt:lpwstr>
  </property>
  <property fmtid="{D5CDD505-2E9C-101B-9397-08002B2CF9AE}" pid="8" name="MSIP_Label_64522a4d-f12f-4888-8028-d80fdde3b7d9_ContentBits">
    <vt:lpwstr>0</vt:lpwstr>
  </property>
  <property fmtid="{D5CDD505-2E9C-101B-9397-08002B2CF9AE}" pid="9" name="MSIP_Label_64522a4d-f12f-4888-8028-d80fdde3b7d9_Enabled">
    <vt:lpwstr>true</vt:lpwstr>
  </property>
  <property fmtid="{D5CDD505-2E9C-101B-9397-08002B2CF9AE}" pid="10" name="MSIP_Label_64522a4d-f12f-4888-8028-d80fdde3b7d9_Method">
    <vt:lpwstr>Privileged</vt:lpwstr>
  </property>
  <property fmtid="{D5CDD505-2E9C-101B-9397-08002B2CF9AE}" pid="11" name="MSIP_Label_64522a4d-f12f-4888-8028-d80fdde3b7d9_Name">
    <vt:lpwstr>64522a4d-f12f-4888-8028-d80fdde3b7d9</vt:lpwstr>
  </property>
  <property fmtid="{D5CDD505-2E9C-101B-9397-08002B2CF9AE}" pid="12" name="MSIP_Label_64522a4d-f12f-4888-8028-d80fdde3b7d9_SetDate">
    <vt:lpwstr>2020-12-04T09:45:33Z</vt:lpwstr>
  </property>
  <property fmtid="{D5CDD505-2E9C-101B-9397-08002B2CF9AE}" pid="13" name="MSIP_Label_64522a4d-f12f-4888-8028-d80fdde3b7d9_SiteId">
    <vt:lpwstr>9a8ff9e3-0e35-4620-a724-e9834dc50b51</vt:lpwstr>
  </property>
  <property fmtid="{D5CDD505-2E9C-101B-9397-08002B2CF9AE}" pid="14" name="Notes">
    <vt:i4>0</vt:i4>
  </property>
  <property fmtid="{D5CDD505-2E9C-101B-9397-08002B2CF9AE}" pid="15" name="PresentationFormat">
    <vt:lpwstr>Widescreen</vt:lpwstr>
  </property>
  <property fmtid="{D5CDD505-2E9C-101B-9397-08002B2CF9AE}" pid="16" name="ScaleCrop">
    <vt:bool>false</vt:bool>
  </property>
  <property fmtid="{D5CDD505-2E9C-101B-9397-08002B2CF9AE}" pid="17" name="ShareDoc">
    <vt:bool>false</vt:bool>
  </property>
  <property fmtid="{D5CDD505-2E9C-101B-9397-08002B2CF9AE}" pid="18" name="Slides">
    <vt:i4>19</vt:i4>
  </property>
</Properties>
</file>