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21.png" ContentType="image/png"/>
  <Override PartName="/ppt/media/image6.jpeg" ContentType="image/jpeg"/>
  <Override PartName="/ppt/media/image5.jpeg" ContentType="image/jpeg"/>
  <Override PartName="/ppt/media/image7.png" ContentType="image/png"/>
  <Override PartName="/ppt/media/image8.png" ContentType="image/png"/>
  <Override PartName="/ppt/media/image23.jpeg" ContentType="image/jpeg"/>
  <Override PartName="/ppt/media/image9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4.png" ContentType="image/png"/>
  <Override PartName="/ppt/media/image25.jpeg" ContentType="image/jpeg"/>
  <Override PartName="/ppt/media/image26.png" ContentType="image/png"/>
  <Override PartName="/ppt/media/image27.jpeg" ContentType="image/jpeg"/>
  <Override PartName="/ppt/media/image29.png" ContentType="image/png"/>
  <Override PartName="/ppt/media/image30.png" ContentType="image/png"/>
  <Override PartName="/ppt/media/image41.jpeg" ContentType="image/jpe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7250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185200" y="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1699280" y="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671120" y="79416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11185200" y="79416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11699280" y="79416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370080" y="1521000"/>
            <a:ext cx="10300320" cy="352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7250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1185200" y="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11699280" y="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0671120" y="79416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11185200" y="79416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11699280" y="794160"/>
            <a:ext cx="489240" cy="725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70080" y="1521000"/>
            <a:ext cx="10300320" cy="352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" name="CustomShape 2"/>
            <p:cNvSpPr/>
            <p:nvPr/>
          </p:nvSpPr>
          <p:spPr>
            <a:xfrm>
              <a:off x="8972280" y="0"/>
              <a:ext cx="3219480" cy="3788640"/>
            </a:xfrm>
            <a:custGeom>
              <a:avLst/>
              <a:gdLst/>
              <a:ahLst/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3" name="CustomShape 4"/>
              <p:cNvSpPr/>
              <p:nvPr/>
            </p:nvSpPr>
            <p:spPr>
              <a:xfrm>
                <a:off x="0" y="0"/>
                <a:ext cx="8979480" cy="6857640"/>
              </a:xfrm>
              <a:custGeom>
                <a:avLst/>
                <a:gdLst/>
                <a:ah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>
                <a:off x="370080" y="1903320"/>
                <a:ext cx="11821680" cy="4954320"/>
              </a:xfrm>
              <a:custGeom>
                <a:avLst/>
                <a:gdLst/>
                <a:ahLst/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tIns="0" anchor="ctr">
            <a:noAutofit/>
          </a:bodyPr>
          <a:p>
            <a:pPr>
              <a:lnSpc>
                <a:spcPct val="9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514520" y="357120"/>
            <a:ext cx="1144440" cy="381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423A6D73-B143-4821-8AEE-8BCA70047575}" type="datetime1">
              <a:rPr b="0" lang="en-GB" sz="1600" spc="-1" strike="noStrike">
                <a:solidFill>
                  <a:srgbClr val="ffffff"/>
                </a:solidFill>
                <a:latin typeface="Calibri"/>
              </a:rPr>
              <a:t>05/12/2020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514520" y="6092280"/>
            <a:ext cx="3549600" cy="3812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SEB PowerPoint Template 2017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E17B27-C511-4389-8742-A047441523DC}" type="slidenum">
              <a:rPr b="0" lang="en-GB" sz="16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47" name="CustomShape 2"/>
            <p:cNvSpPr/>
            <p:nvPr/>
          </p:nvSpPr>
          <p:spPr>
            <a:xfrm>
              <a:off x="8972280" y="0"/>
              <a:ext cx="3219480" cy="3788640"/>
            </a:xfrm>
            <a:custGeom>
              <a:avLst/>
              <a:gdLst/>
              <a:ahLst/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" name="Group 3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49" name="CustomShape 4"/>
              <p:cNvSpPr/>
              <p:nvPr/>
            </p:nvSpPr>
            <p:spPr>
              <a:xfrm>
                <a:off x="0" y="0"/>
                <a:ext cx="8979480" cy="6857640"/>
              </a:xfrm>
              <a:custGeom>
                <a:avLst/>
                <a:gdLst/>
                <a:ah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5"/>
              <p:cNvSpPr/>
              <p:nvPr/>
            </p:nvSpPr>
            <p:spPr>
              <a:xfrm>
                <a:off x="370080" y="1903320"/>
                <a:ext cx="11821680" cy="4954320"/>
              </a:xfrm>
              <a:custGeom>
                <a:avLst/>
                <a:gdLst/>
                <a:ahLst/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tIns="0" anchor="ctr">
            <a:noAutofit/>
          </a:bodyPr>
          <a:p>
            <a:pPr>
              <a:lnSpc>
                <a:spcPct val="9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1514520" y="357120"/>
            <a:ext cx="1144440" cy="381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B30F3B83-CB69-4966-83B8-4AB3BFBDAA39}" type="datetime1">
              <a:rPr b="0" lang="en-GB" sz="1600" spc="-1" strike="noStrike">
                <a:solidFill>
                  <a:srgbClr val="ffffff"/>
                </a:solidFill>
                <a:latin typeface="Calibri"/>
              </a:rPr>
              <a:t>05/12/2020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1514520" y="6092280"/>
            <a:ext cx="3549600" cy="3812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SEB PowerPoint Template 2017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EFC94D-6B37-485F-BE71-79B313B5A68B}" type="slidenum">
              <a:rPr b="0" lang="en-GB" sz="16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hyperlink" Target="https://nodejs.org/api/worker_threads.html" TargetMode="External"/><Relationship Id="rId3" Type="http://schemas.openxmlformats.org/officeDocument/2006/relationships/hyperlink" Target="https://developer.mozilla.org/en-US/docs/Web/API/Web_Workers_API/Using_web_workers" TargetMode="External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hyperlink" Target="https://nodejs.org/api/cluster.html" TargetMode="External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hyperlink" Target="https://github.com/teraxas" TargetMode="External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hyperlink" Target="https://github.com/teraxas/nodejs-demo" TargetMode="External"/><Relationship Id="rId3" Type="http://schemas.openxmlformats.org/officeDocument/2006/relationships/hyperlink" Target="https://dev.to/khaosdoctor/node-js-under-the-hood-1-getting-to-know-our-tools-1465" TargetMode="External"/><Relationship Id="rId4" Type="http://schemas.openxmlformats.org/officeDocument/2006/relationships/hyperlink" Target="https://medium.com/@mattmazzola/comparing-asynchronous-patterns-between-c-and-javascript-2137793d7e37" TargetMode="External"/><Relationship Id="rId5" Type="http://schemas.openxmlformats.org/officeDocument/2006/relationships/hyperlink" Target="https://medium.com/jspoint/a-simple-guide-to-load-c-c-code-into-node-js-javascript-applications-3fcccf54fd32" TargetMode="External"/><Relationship Id="rId6" Type="http://schemas.openxmlformats.org/officeDocument/2006/relationships/hyperlink" Target="https://developpaper.com/install-node-gyp-offline/" TargetMode="External"/><Relationship Id="rId7" Type="http://schemas.openxmlformats.org/officeDocument/2006/relationships/hyperlink" Target="https://github.com/sindresorhus/awesome-nodejs" TargetMode="External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70080" y="15210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Calibri Light"/>
              </a:rPr>
              <a:t>Node JS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70080" y="2295720"/>
            <a:ext cx="11450160" cy="74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6000" spc="-1" strike="noStrike">
                <a:solidFill>
                  <a:srgbClr val="ffffff"/>
                </a:solidFill>
                <a:latin typeface="Calibri"/>
              </a:rPr>
              <a:t>How it works?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Graphic 4" descr=""/>
          <p:cNvPicPr/>
          <p:nvPr/>
        </p:nvPicPr>
        <p:blipFill>
          <a:blip r:embed="rId2"/>
          <a:stretch/>
        </p:blipFill>
        <p:spPr>
          <a:xfrm>
            <a:off x="6975720" y="4224600"/>
            <a:ext cx="3373920" cy="20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357840" y="1793880"/>
            <a:ext cx="7114680" cy="42476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04360" y="2841480"/>
            <a:ext cx="5843520" cy="1574640"/>
          </a:xfrm>
          <a:prstGeom prst="rect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lt-LT" sz="6000" spc="-1" strike="noStrike">
                <a:solidFill>
                  <a:srgbClr val="ffffff"/>
                </a:solidFill>
                <a:latin typeface="Calibri Light"/>
              </a:rPr>
              <a:t>Event loop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133960" y="2936160"/>
            <a:ext cx="562860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lt-LT" sz="2800" spc="-1" strike="noStrike">
                <a:solidFill>
                  <a:srgbClr val="ffffff"/>
                </a:solidFill>
                <a:latin typeface="Calibri"/>
              </a:rPr>
              <a:t>Event loop allows non-blocking I/O operations – despite JS being single-threaded.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04360" y="4699080"/>
            <a:ext cx="6248160" cy="17096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5156640" y="4783320"/>
            <a:ext cx="6095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lt-LT" sz="1800" spc="-1" strike="noStrike">
                <a:solidFill>
                  <a:srgbClr val="ffffff"/>
                </a:solidFill>
                <a:latin typeface="Source Sans Pro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odern kernels are multi-threaded, they can handle multiple operations executing in the background. When one of these operations completes, the kernel tells Node.js so that the appropriate callback may be added to the </a:t>
            </a: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poll</a:t>
            </a:r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 queue to eventually be executed.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Picture 2" descr="Cover image for Node.js Under The Hood #3 - Deep Dive Into the Event Loop"/>
          <p:cNvPicPr/>
          <p:nvPr/>
        </p:nvPicPr>
        <p:blipFill>
          <a:blip r:embed="rId3"/>
          <a:stretch/>
        </p:blipFill>
        <p:spPr>
          <a:xfrm>
            <a:off x="3915720" y="93960"/>
            <a:ext cx="6541200" cy="274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1" descr=""/>
          <p:cNvPicPr/>
          <p:nvPr/>
        </p:nvPicPr>
        <p:blipFill>
          <a:blip r:embed="rId1"/>
          <a:stretch/>
        </p:blipFill>
        <p:spPr>
          <a:xfrm>
            <a:off x="81720" y="1746360"/>
            <a:ext cx="7114680" cy="424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4138200" y="1521000"/>
            <a:ext cx="8053200" cy="46382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lt-LT" sz="6000" spc="-1" strike="noStrike">
                <a:solidFill>
                  <a:srgbClr val="ffffff"/>
                </a:solidFill>
                <a:latin typeface="Calibri Light"/>
              </a:rPr>
              <a:t>Event loop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215600" y="1650600"/>
            <a:ext cx="785772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Source Sans Pro"/>
              </a:rPr>
              <a:t>timers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: this phase executes callbacks scheduled</a:t>
            </a:r>
            <a:r>
              <a:rPr b="0" lang="lt-LT" sz="2400" spc="-1" strike="noStrike">
                <a:solidFill>
                  <a:srgbClr val="ffffff"/>
                </a:solidFill>
                <a:latin typeface="Source Sans Pro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by 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</a:rPr>
              <a:t>setTimeout()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 and 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</a:rPr>
              <a:t>setInterval()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Source Sans Pro"/>
              </a:rPr>
              <a:t>pending callbacks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: executes I/O callbacks deferred to the next loop iteration.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Source Sans Pro"/>
              </a:rPr>
              <a:t>idle, prepare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: only used internally.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Source Sans Pro"/>
              </a:rPr>
              <a:t>poll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: retrieve new I/O events; execute I/O related callbacks (almost all with the exception of close callbacks, the ones scheduled by timers, and 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</a:rPr>
              <a:t>setImmediate()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); node will block here when appropriate.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Source Sans Pro"/>
              </a:rPr>
              <a:t>check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: 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</a:rPr>
              <a:t>setImmediate()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 callbacks are invoked here.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Source Sans Pro"/>
              </a:rPr>
              <a:t>close callbacks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: some close callbacks, e.g. 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</a:rPr>
              <a:t>socket.on('close', ...)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Blocking I/O vs Non-blocking I/O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06120" y="1413000"/>
            <a:ext cx="9468000" cy="517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Picture 2" descr=""/>
          <p:cNvPicPr/>
          <p:nvPr/>
        </p:nvPicPr>
        <p:blipFill>
          <a:blip r:embed="rId2"/>
          <a:stretch/>
        </p:blipFill>
        <p:spPr>
          <a:xfrm>
            <a:off x="1281960" y="1778760"/>
            <a:ext cx="8716320" cy="443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82880" y="33624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Blocking I/O vs Non-blocking I/O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2" name="Group 3"/>
          <p:cNvGrpSpPr/>
          <p:nvPr/>
        </p:nvGrpSpPr>
        <p:grpSpPr>
          <a:xfrm>
            <a:off x="365760" y="3200400"/>
            <a:ext cx="1436760" cy="962280"/>
            <a:chOff x="365760" y="3200400"/>
            <a:chExt cx="1436760" cy="962280"/>
          </a:xfrm>
        </p:grpSpPr>
        <p:sp>
          <p:nvSpPr>
            <p:cNvPr id="153" name="CustomShape 4"/>
            <p:cNvSpPr/>
            <p:nvPr/>
          </p:nvSpPr>
          <p:spPr>
            <a:xfrm>
              <a:off x="365760" y="320040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TextShape 5"/>
            <p:cNvSpPr txBox="1"/>
            <p:nvPr/>
          </p:nvSpPr>
          <p:spPr>
            <a:xfrm>
              <a:off x="365760" y="3200400"/>
              <a:ext cx="1175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Browser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5" name="Group 6"/>
          <p:cNvGrpSpPr/>
          <p:nvPr/>
        </p:nvGrpSpPr>
        <p:grpSpPr>
          <a:xfrm>
            <a:off x="496440" y="3428280"/>
            <a:ext cx="1436760" cy="962280"/>
            <a:chOff x="496440" y="3428280"/>
            <a:chExt cx="1436760" cy="962280"/>
          </a:xfrm>
        </p:grpSpPr>
        <p:sp>
          <p:nvSpPr>
            <p:cNvPr id="156" name="CustomShape 7"/>
            <p:cNvSpPr/>
            <p:nvPr/>
          </p:nvSpPr>
          <p:spPr>
            <a:xfrm>
              <a:off x="496440" y="342828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TextShape 8"/>
            <p:cNvSpPr txBox="1"/>
            <p:nvPr/>
          </p:nvSpPr>
          <p:spPr>
            <a:xfrm>
              <a:off x="496440" y="3428280"/>
              <a:ext cx="1175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Browser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8" name="Group 9"/>
          <p:cNvGrpSpPr/>
          <p:nvPr/>
        </p:nvGrpSpPr>
        <p:grpSpPr>
          <a:xfrm>
            <a:off x="627120" y="3656160"/>
            <a:ext cx="1436760" cy="962280"/>
            <a:chOff x="627120" y="3656160"/>
            <a:chExt cx="1436760" cy="962280"/>
          </a:xfrm>
        </p:grpSpPr>
        <p:sp>
          <p:nvSpPr>
            <p:cNvPr id="159" name="CustomShape 10"/>
            <p:cNvSpPr/>
            <p:nvPr/>
          </p:nvSpPr>
          <p:spPr>
            <a:xfrm>
              <a:off x="627120" y="365616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TextShape 11"/>
            <p:cNvSpPr txBox="1"/>
            <p:nvPr/>
          </p:nvSpPr>
          <p:spPr>
            <a:xfrm>
              <a:off x="627120" y="3656160"/>
              <a:ext cx="1175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Browser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1" name="Group 12"/>
          <p:cNvGrpSpPr/>
          <p:nvPr/>
        </p:nvGrpSpPr>
        <p:grpSpPr>
          <a:xfrm>
            <a:off x="757800" y="3884040"/>
            <a:ext cx="1436760" cy="962280"/>
            <a:chOff x="757800" y="3884040"/>
            <a:chExt cx="1436760" cy="962280"/>
          </a:xfrm>
        </p:grpSpPr>
        <p:sp>
          <p:nvSpPr>
            <p:cNvPr id="162" name="CustomShape 13"/>
            <p:cNvSpPr/>
            <p:nvPr/>
          </p:nvSpPr>
          <p:spPr>
            <a:xfrm>
              <a:off x="757800" y="388404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TextShape 14"/>
            <p:cNvSpPr txBox="1"/>
            <p:nvPr/>
          </p:nvSpPr>
          <p:spPr>
            <a:xfrm>
              <a:off x="757800" y="3884040"/>
              <a:ext cx="1175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Browser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4" name="Group 15"/>
          <p:cNvGrpSpPr/>
          <p:nvPr/>
        </p:nvGrpSpPr>
        <p:grpSpPr>
          <a:xfrm>
            <a:off x="3657600" y="3931920"/>
            <a:ext cx="1371600" cy="822960"/>
            <a:chOff x="3657600" y="3931920"/>
            <a:chExt cx="1371600" cy="822960"/>
          </a:xfrm>
        </p:grpSpPr>
        <p:sp>
          <p:nvSpPr>
            <p:cNvPr id="165" name="CustomShape 16"/>
            <p:cNvSpPr/>
            <p:nvPr/>
          </p:nvSpPr>
          <p:spPr>
            <a:xfrm>
              <a:off x="3657600" y="3931920"/>
              <a:ext cx="1371600" cy="822960"/>
            </a:xfrm>
            <a:prstGeom prst="rect">
              <a:avLst/>
            </a:prstGeom>
            <a:solidFill>
              <a:srgbClr val="5eb91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TextShape 17"/>
            <p:cNvSpPr txBox="1"/>
            <p:nvPr/>
          </p:nvSpPr>
          <p:spPr>
            <a:xfrm>
              <a:off x="3657600" y="3931920"/>
              <a:ext cx="11221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API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7" name="Line 18"/>
          <p:cNvSpPr/>
          <p:nvPr/>
        </p:nvSpPr>
        <p:spPr>
          <a:xfrm>
            <a:off x="2103120" y="3749040"/>
            <a:ext cx="1463040" cy="45720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8" name="Group 19"/>
          <p:cNvGrpSpPr/>
          <p:nvPr/>
        </p:nvGrpSpPr>
        <p:grpSpPr>
          <a:xfrm>
            <a:off x="6675120" y="3896640"/>
            <a:ext cx="1920240" cy="858240"/>
            <a:chOff x="6675120" y="3896640"/>
            <a:chExt cx="1920240" cy="858240"/>
          </a:xfrm>
        </p:grpSpPr>
        <p:sp>
          <p:nvSpPr>
            <p:cNvPr id="169" name="CustomShape 20"/>
            <p:cNvSpPr/>
            <p:nvPr/>
          </p:nvSpPr>
          <p:spPr>
            <a:xfrm>
              <a:off x="6675120" y="3896640"/>
              <a:ext cx="1920240" cy="822960"/>
            </a:xfrm>
            <a:prstGeom prst="rect">
              <a:avLst/>
            </a:pr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Shape 21"/>
            <p:cNvSpPr txBox="1"/>
            <p:nvPr/>
          </p:nvSpPr>
          <p:spPr>
            <a:xfrm>
              <a:off x="6675120" y="3896640"/>
              <a:ext cx="157104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Search microservice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1" name="Line 22"/>
          <p:cNvSpPr/>
          <p:nvPr/>
        </p:nvSpPr>
        <p:spPr>
          <a:xfrm>
            <a:off x="5212080" y="411480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2" name="Group 23"/>
          <p:cNvGrpSpPr/>
          <p:nvPr/>
        </p:nvGrpSpPr>
        <p:grpSpPr>
          <a:xfrm>
            <a:off x="10058400" y="3896640"/>
            <a:ext cx="1371600" cy="858240"/>
            <a:chOff x="10058400" y="3896640"/>
            <a:chExt cx="1371600" cy="858240"/>
          </a:xfrm>
        </p:grpSpPr>
        <p:sp>
          <p:nvSpPr>
            <p:cNvPr id="173" name="CustomShape 24"/>
            <p:cNvSpPr/>
            <p:nvPr/>
          </p:nvSpPr>
          <p:spPr>
            <a:xfrm>
              <a:off x="10058400" y="3896640"/>
              <a:ext cx="1371600" cy="822960"/>
            </a:xfrm>
            <a:prstGeom prst="rect">
              <a:avLst/>
            </a:prstGeom>
            <a:solidFill>
              <a:srgbClr val="ff3838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TextShape 25"/>
            <p:cNvSpPr txBox="1"/>
            <p:nvPr/>
          </p:nvSpPr>
          <p:spPr>
            <a:xfrm>
              <a:off x="10058400" y="3896640"/>
              <a:ext cx="112212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Elastic search?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DB?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5" name="Line 26"/>
          <p:cNvSpPr/>
          <p:nvPr/>
        </p:nvSpPr>
        <p:spPr>
          <a:xfrm>
            <a:off x="8686800" y="402336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7"/>
          <p:cNvSpPr/>
          <p:nvPr/>
        </p:nvSpPr>
        <p:spPr>
          <a:xfrm>
            <a:off x="2286000" y="4023360"/>
            <a:ext cx="1280160" cy="36576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8"/>
          <p:cNvSpPr/>
          <p:nvPr/>
        </p:nvSpPr>
        <p:spPr>
          <a:xfrm>
            <a:off x="1920240" y="3291840"/>
            <a:ext cx="1645920" cy="54864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9"/>
          <p:cNvSpPr/>
          <p:nvPr/>
        </p:nvSpPr>
        <p:spPr>
          <a:xfrm>
            <a:off x="2011680" y="3566160"/>
            <a:ext cx="1554480" cy="45720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30"/>
          <p:cNvSpPr/>
          <p:nvPr/>
        </p:nvSpPr>
        <p:spPr>
          <a:xfrm>
            <a:off x="5212080" y="429768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31"/>
          <p:cNvSpPr/>
          <p:nvPr/>
        </p:nvSpPr>
        <p:spPr>
          <a:xfrm>
            <a:off x="5212080" y="393192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32"/>
          <p:cNvSpPr/>
          <p:nvPr/>
        </p:nvSpPr>
        <p:spPr>
          <a:xfrm>
            <a:off x="8686800" y="420624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33"/>
          <p:cNvSpPr/>
          <p:nvPr/>
        </p:nvSpPr>
        <p:spPr>
          <a:xfrm flipH="1">
            <a:off x="8686800" y="438912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34"/>
          <p:cNvSpPr/>
          <p:nvPr/>
        </p:nvSpPr>
        <p:spPr>
          <a:xfrm flipH="1">
            <a:off x="8686800" y="457200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35"/>
          <p:cNvSpPr/>
          <p:nvPr/>
        </p:nvSpPr>
        <p:spPr>
          <a:xfrm flipH="1">
            <a:off x="5212080" y="448056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6"/>
          <p:cNvSpPr/>
          <p:nvPr/>
        </p:nvSpPr>
        <p:spPr>
          <a:xfrm flipH="1">
            <a:off x="5212080" y="466344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37"/>
          <p:cNvSpPr/>
          <p:nvPr/>
        </p:nvSpPr>
        <p:spPr>
          <a:xfrm flipH="1">
            <a:off x="5212080" y="484632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7" name="Group 38"/>
          <p:cNvGrpSpPr/>
          <p:nvPr/>
        </p:nvGrpSpPr>
        <p:grpSpPr>
          <a:xfrm>
            <a:off x="10058400" y="2560320"/>
            <a:ext cx="1371600" cy="858240"/>
            <a:chOff x="10058400" y="2560320"/>
            <a:chExt cx="1371600" cy="858240"/>
          </a:xfrm>
        </p:grpSpPr>
        <p:sp>
          <p:nvSpPr>
            <p:cNvPr id="188" name="CustomShape 39"/>
            <p:cNvSpPr/>
            <p:nvPr/>
          </p:nvSpPr>
          <p:spPr>
            <a:xfrm>
              <a:off x="10058400" y="2560320"/>
              <a:ext cx="1371600" cy="822960"/>
            </a:xfrm>
            <a:prstGeom prst="rect">
              <a:avLst/>
            </a:prstGeom>
            <a:solidFill>
              <a:srgbClr val="ff3838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TextShape 40"/>
            <p:cNvSpPr txBox="1"/>
            <p:nvPr/>
          </p:nvSpPr>
          <p:spPr>
            <a:xfrm>
              <a:off x="10058400" y="2560320"/>
              <a:ext cx="112212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Logging service?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Line 41"/>
          <p:cNvSpPr/>
          <p:nvPr/>
        </p:nvSpPr>
        <p:spPr>
          <a:xfrm flipV="1">
            <a:off x="8337960" y="262728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42"/>
          <p:cNvSpPr/>
          <p:nvPr/>
        </p:nvSpPr>
        <p:spPr>
          <a:xfrm flipV="1">
            <a:off x="8434800" y="278244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43"/>
          <p:cNvSpPr/>
          <p:nvPr/>
        </p:nvSpPr>
        <p:spPr>
          <a:xfrm flipH="1">
            <a:off x="8531640" y="298584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44"/>
          <p:cNvSpPr/>
          <p:nvPr/>
        </p:nvSpPr>
        <p:spPr>
          <a:xfrm flipH="1">
            <a:off x="8628480" y="314100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45"/>
          <p:cNvGrpSpPr/>
          <p:nvPr/>
        </p:nvGrpSpPr>
        <p:grpSpPr>
          <a:xfrm>
            <a:off x="6658200" y="2560320"/>
            <a:ext cx="1371600" cy="858240"/>
            <a:chOff x="6658200" y="2560320"/>
            <a:chExt cx="1371600" cy="858240"/>
          </a:xfrm>
        </p:grpSpPr>
        <p:sp>
          <p:nvSpPr>
            <p:cNvPr id="195" name="CustomShape 46"/>
            <p:cNvSpPr/>
            <p:nvPr/>
          </p:nvSpPr>
          <p:spPr>
            <a:xfrm>
              <a:off x="6658200" y="2560320"/>
              <a:ext cx="1371600" cy="822960"/>
            </a:xfrm>
            <a:prstGeom prst="rect">
              <a:avLst/>
            </a:pr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TextShape 47"/>
            <p:cNvSpPr txBox="1"/>
            <p:nvPr/>
          </p:nvSpPr>
          <p:spPr>
            <a:xfrm>
              <a:off x="6658200" y="2560320"/>
              <a:ext cx="112212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Auth service?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7" name="Line 48"/>
          <p:cNvSpPr/>
          <p:nvPr/>
        </p:nvSpPr>
        <p:spPr>
          <a:xfrm flipV="1">
            <a:off x="4937760" y="262728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49"/>
          <p:cNvSpPr/>
          <p:nvPr/>
        </p:nvSpPr>
        <p:spPr>
          <a:xfrm flipV="1">
            <a:off x="5034600" y="278244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50"/>
          <p:cNvSpPr/>
          <p:nvPr/>
        </p:nvSpPr>
        <p:spPr>
          <a:xfrm flipH="1">
            <a:off x="5131440" y="298584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51"/>
          <p:cNvSpPr/>
          <p:nvPr/>
        </p:nvSpPr>
        <p:spPr>
          <a:xfrm flipH="1">
            <a:off x="5228280" y="314100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52"/>
          <p:cNvSpPr/>
          <p:nvPr/>
        </p:nvSpPr>
        <p:spPr>
          <a:xfrm>
            <a:off x="2286000" y="4206240"/>
            <a:ext cx="1280160" cy="36576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53"/>
          <p:cNvSpPr/>
          <p:nvPr/>
        </p:nvSpPr>
        <p:spPr>
          <a:xfrm>
            <a:off x="2286000" y="4389120"/>
            <a:ext cx="1280160" cy="36576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Blocking I/O vs Non-blocking I/O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854600" y="2299680"/>
            <a:ext cx="6857640" cy="410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Picture 2" descr=""/>
          <p:cNvPicPr/>
          <p:nvPr/>
        </p:nvPicPr>
        <p:blipFill>
          <a:blip r:embed="rId2"/>
          <a:stretch/>
        </p:blipFill>
        <p:spPr>
          <a:xfrm>
            <a:off x="5112360" y="2733120"/>
            <a:ext cx="6367320" cy="324252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579240" y="2344320"/>
            <a:ext cx="45327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Source Sans Pro"/>
              </a:rPr>
              <a:t>I/O is the bottleneck, not computations!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Demo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37000"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Is Node JS totally single threaded?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360" y="1831320"/>
            <a:ext cx="9817200" cy="24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Not really...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We can create Worker threads for long running, blocking operations.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Source Sans Pro"/>
                <a:hlinkClick r:id="rId2"/>
              </a:rPr>
              <a:t>https://nodejs.org/api/worker_threads.html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Source Sans Pro"/>
                <a:hlinkClick r:id="rId3"/>
              </a:rPr>
              <a:t>https://developer.mozilla.org/en-US/docs/Web/API/Web_Workers_API/Using_web_workers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Demo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Async calls also enable long-polling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98360" y="1906200"/>
            <a:ext cx="9817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This is a kind of alternative to Websockets.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Client makes a request and waits for response. It might take a while…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Demo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My CPU has like 100 cores, how do I make them all work?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4720" y="2006280"/>
            <a:ext cx="9817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Clusters!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https://nodejs.org/api/cluster.html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Demo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Real programmers code in C++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79520" y="1565280"/>
            <a:ext cx="981720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If you want something to run REALLY fast, you can always write native modules with C++!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Node-gyp – “Generate Your Project” – python tool for generating projects, used in building native libs.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2400" spc="-1" strike="noStrike">
                <a:solidFill>
                  <a:srgbClr val="ffffff"/>
                </a:solidFill>
                <a:latin typeface="Source Sans Pro"/>
              </a:rPr>
              <a:t>A good example is 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“</a:t>
            </a:r>
            <a:r>
              <a:rPr b="0" lang="lt-LT" sz="2400" spc="-1" strike="noStrike">
                <a:solidFill>
                  <a:srgbClr val="ffffff"/>
                </a:solidFill>
                <a:latin typeface="Source Sans Pro"/>
              </a:rPr>
              <a:t>node-sass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” library.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Demo 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lt-LT" sz="6000" spc="-1" strike="noStrike">
                <a:solidFill>
                  <a:srgbClr val="ffffff"/>
                </a:solidFill>
                <a:latin typeface="Calibri Light"/>
              </a:rPr>
              <a:t>Fun fact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37480" y="1620720"/>
            <a:ext cx="9817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JavaScript was released on December 4th, 1995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2400" spc="-1" strike="noStrike">
                <a:solidFill>
                  <a:srgbClr val="ffffff"/>
                </a:solidFill>
                <a:latin typeface="Source Sans Pro"/>
              </a:rPr>
              <a:t>So it just turned 25 years old</a:t>
            </a: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Image"/>
          <p:cNvPicPr/>
          <p:nvPr/>
        </p:nvPicPr>
        <p:blipFill>
          <a:blip r:embed="rId1"/>
          <a:stretch/>
        </p:blipFill>
        <p:spPr>
          <a:xfrm>
            <a:off x="9370800" y="1769040"/>
            <a:ext cx="2820960" cy="282096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Me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5" descr="A person wearing a costume&#10;&#10;Description automatically generated"/>
          <p:cNvPicPr/>
          <p:nvPr/>
        </p:nvPicPr>
        <p:blipFill>
          <a:blip r:embed="rId3"/>
          <a:stretch/>
        </p:blipFill>
        <p:spPr>
          <a:xfrm>
            <a:off x="7457040" y="1330560"/>
            <a:ext cx="3127680" cy="312768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A cat that is looking at the camera&#10;&#10;Description automatically generated"/>
          <p:cNvPicPr/>
          <p:nvPr/>
        </p:nvPicPr>
        <p:blipFill>
          <a:blip r:embed="rId4"/>
          <a:stretch/>
        </p:blipFill>
        <p:spPr>
          <a:xfrm>
            <a:off x="8085240" y="3937680"/>
            <a:ext cx="2820960" cy="25603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89800" y="1330560"/>
            <a:ext cx="6934680" cy="29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lt-LT" sz="1800" spc="-1" strike="noStrike">
                <a:solidFill>
                  <a:srgbClr val="ffffff"/>
                </a:solidFill>
                <a:latin typeface="Calibri"/>
              </a:rPr>
              <a:t>Karolis Jocevičius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lt-LT" sz="1800" spc="-1" strike="noStrike">
                <a:solidFill>
                  <a:srgbClr val="ffffff"/>
                </a:solidFill>
                <a:latin typeface="Calibri"/>
              </a:rPr>
              <a:t>Studied Software Engineering in VU MIF 5 years ago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Developing software for 7 years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Currently senior software developer in SEB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Went from Java to .NET and Node.JS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Twitter: @kjocevicius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https://github.com/teraxas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37000"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Would you like to ask something?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Picture 5" descr="A cat that is looking at the camera&#10;&#10;Description automatically generated"/>
          <p:cNvPicPr/>
          <p:nvPr/>
        </p:nvPicPr>
        <p:blipFill>
          <a:blip r:embed="rId2"/>
          <a:srcRect l="25260" t="0" r="0" b="0"/>
          <a:stretch/>
        </p:blipFill>
        <p:spPr>
          <a:xfrm>
            <a:off x="7851960" y="2506320"/>
            <a:ext cx="4336560" cy="435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lt-LT" sz="6000" spc="-1" strike="noStrike">
                <a:solidFill>
                  <a:srgbClr val="ffffff"/>
                </a:solidFill>
                <a:latin typeface="Calibri Light"/>
              </a:rPr>
              <a:t>Links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81840" y="1545480"/>
            <a:ext cx="9817200" cy="38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https://github.com/teraxas/nodejs-demo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https://dev.to/khaosdoctor/node-js-under-the-hood-1-getting-to-know-our-tools-1465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563c1"/>
                </a:solidFill>
                <a:latin typeface="Source Sans Pro"/>
                <a:hlinkClick r:id="rId4"/>
              </a:rPr>
              <a:t>https://medium.com/@mattmazzola/comparing-asynchronous-patterns-between-c-and-javascript-2137793d7e37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https://medium.com/jspoint/a-simple-guide-to-load-c-c-code-into-node-js-javascript-applications-3fcccf54fd32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https://developpaper.com/install-node-gyp-offline/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https://github.com/sindresorhus/awesome-nodejs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lt-LT" sz="6000" spc="-1" strike="noStrike">
                <a:solidFill>
                  <a:srgbClr val="ffffff"/>
                </a:solidFill>
                <a:latin typeface="Calibri Light"/>
              </a:rPr>
              <a:t>Node JS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37480" y="1620720"/>
            <a:ext cx="98172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What Node JS is made of?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How it works?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Why is it used?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Source Sans Pro"/>
              </a:rPr>
              <a:t>Some demos of more interesting features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What is Node JS?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 descr="Image for post"/>
          <p:cNvPicPr/>
          <p:nvPr/>
        </p:nvPicPr>
        <p:blipFill>
          <a:blip r:embed="rId2"/>
          <a:stretch/>
        </p:blipFill>
        <p:spPr>
          <a:xfrm>
            <a:off x="2567160" y="1795320"/>
            <a:ext cx="6771960" cy="40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What is Node JS?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Image for post"/>
          <p:cNvPicPr/>
          <p:nvPr/>
        </p:nvPicPr>
        <p:blipFill>
          <a:blip r:embed="rId2"/>
          <a:stretch/>
        </p:blipFill>
        <p:spPr>
          <a:xfrm>
            <a:off x="2948040" y="1424160"/>
            <a:ext cx="6295680" cy="4009680"/>
          </a:xfrm>
          <a:prstGeom prst="rect">
            <a:avLst/>
          </a:prstGeom>
          <a:ln>
            <a:noFill/>
          </a:ln>
        </p:spPr>
      </p:pic>
      <p:pic>
        <p:nvPicPr>
          <p:cNvPr id="111" name="Picture 4" descr="libuv"/>
          <p:cNvPicPr/>
          <p:nvPr/>
        </p:nvPicPr>
        <p:blipFill>
          <a:blip r:embed="rId3"/>
          <a:stretch/>
        </p:blipFill>
        <p:spPr>
          <a:xfrm>
            <a:off x="7186680" y="4662360"/>
            <a:ext cx="4114440" cy="1542600"/>
          </a:xfrm>
          <a:prstGeom prst="rect">
            <a:avLst/>
          </a:prstGeom>
          <a:ln>
            <a:noFill/>
          </a:ln>
        </p:spPr>
      </p:pic>
      <p:pic>
        <p:nvPicPr>
          <p:cNvPr id="112" name="Graphic 2" descr=""/>
          <p:cNvPicPr/>
          <p:nvPr/>
        </p:nvPicPr>
        <p:blipFill>
          <a:blip r:embed="rId4"/>
          <a:stretch/>
        </p:blipFill>
        <p:spPr>
          <a:xfrm>
            <a:off x="2422440" y="4248360"/>
            <a:ext cx="2370600" cy="237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lt-LT" sz="6000" spc="-1" strike="noStrike">
                <a:solidFill>
                  <a:srgbClr val="ffffff"/>
                </a:solidFill>
                <a:latin typeface="Calibri Light"/>
              </a:rPr>
              <a:t>V8 and libuv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4" descr="libuv"/>
          <p:cNvPicPr/>
          <p:nvPr/>
        </p:nvPicPr>
        <p:blipFill>
          <a:blip r:embed="rId2"/>
          <a:srcRect l="0" t="0" r="59664" b="436"/>
          <a:stretch/>
        </p:blipFill>
        <p:spPr>
          <a:xfrm>
            <a:off x="1376640" y="4131000"/>
            <a:ext cx="2268000" cy="2099520"/>
          </a:xfrm>
          <a:prstGeom prst="rect">
            <a:avLst/>
          </a:prstGeom>
          <a:ln>
            <a:noFill/>
          </a:ln>
        </p:spPr>
      </p:pic>
      <p:pic>
        <p:nvPicPr>
          <p:cNvPr id="116" name="Graphic 2" descr=""/>
          <p:cNvPicPr/>
          <p:nvPr/>
        </p:nvPicPr>
        <p:blipFill>
          <a:blip r:embed="rId3"/>
          <a:stretch/>
        </p:blipFill>
        <p:spPr>
          <a:xfrm>
            <a:off x="1274040" y="1345680"/>
            <a:ext cx="2370600" cy="23706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4529520" y="1521000"/>
            <a:ext cx="614124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Google’s open source high-performance JavaScript and WebAssembly engine. It is used in Chrome and in Node.js, among others.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529520" y="4131000"/>
            <a:ext cx="614124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Multi-platform support library with a focus on asynchronous I/O. It was primarily developed for use by Node.js, but it's also used by Luvit, Julia, pyuv, and others.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/>
          </a:bodyPr>
          <a:p>
            <a:pPr>
              <a:lnSpc>
                <a:spcPct val="90000"/>
              </a:lnSpc>
            </a:pPr>
            <a:r>
              <a:rPr b="0" lang="lt-LT" sz="6000" spc="-1" strike="noStrike">
                <a:solidFill>
                  <a:srgbClr val="ffffff"/>
                </a:solidFill>
                <a:latin typeface="Calibri Light"/>
              </a:rPr>
              <a:t>V8 and libuv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 descr="libuv"/>
          <p:cNvPicPr/>
          <p:nvPr/>
        </p:nvPicPr>
        <p:blipFill>
          <a:blip r:embed="rId2"/>
          <a:srcRect l="0" t="0" r="59664" b="436"/>
          <a:stretch/>
        </p:blipFill>
        <p:spPr>
          <a:xfrm>
            <a:off x="1376640" y="4131000"/>
            <a:ext cx="2268000" cy="2099520"/>
          </a:xfrm>
          <a:prstGeom prst="rect">
            <a:avLst/>
          </a:prstGeom>
          <a:ln>
            <a:noFill/>
          </a:ln>
        </p:spPr>
      </p:pic>
      <p:pic>
        <p:nvPicPr>
          <p:cNvPr id="122" name="Graphic 2" descr=""/>
          <p:cNvPicPr/>
          <p:nvPr/>
        </p:nvPicPr>
        <p:blipFill>
          <a:blip r:embed="rId3"/>
          <a:stretch/>
        </p:blipFill>
        <p:spPr>
          <a:xfrm>
            <a:off x="1274040" y="1345680"/>
            <a:ext cx="2370600" cy="23706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529520" y="1658520"/>
            <a:ext cx="61412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lt-LT" sz="2800" spc="-1" strike="noStrike">
                <a:solidFill>
                  <a:srgbClr val="ffffff"/>
                </a:solidFill>
                <a:latin typeface="Calibri"/>
              </a:rPr>
              <a:t>Takes care of code execution and concurency in Node JS.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529520" y="4131000"/>
            <a:ext cx="614124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lt-LT" sz="2800" spc="-1" strike="noStrike">
                <a:solidFill>
                  <a:srgbClr val="ffffff"/>
                </a:solidFill>
                <a:latin typeface="Calibri"/>
              </a:rPr>
              <a:t>Handles I/O operations (file, TCP – everything) asynchronously, child processess, thread pool, signal handling, clock...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29520" y="1658520"/>
            <a:ext cx="61412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lt-LT" sz="28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 asynchronous event-driven JavaScript runtime, designed to build scalable network applications.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7" name="Graphic 11" descr=""/>
          <p:cNvPicPr/>
          <p:nvPr/>
        </p:nvPicPr>
        <p:blipFill>
          <a:blip r:embed="rId2"/>
          <a:stretch/>
        </p:blipFill>
        <p:spPr>
          <a:xfrm>
            <a:off x="649080" y="1364400"/>
            <a:ext cx="3373920" cy="20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2" descr="Y U So Fast? by theletlirutaner - Meme Center"/>
          <p:cNvPicPr/>
          <p:nvPr/>
        </p:nvPicPr>
        <p:blipFill>
          <a:blip r:embed="rId2"/>
          <a:srcRect l="2117" t="-2275" r="2411" b="7280"/>
          <a:stretch/>
        </p:blipFill>
        <p:spPr>
          <a:xfrm>
            <a:off x="2232000" y="868320"/>
            <a:ext cx="4501080" cy="3470400"/>
          </a:xfrm>
          <a:prstGeom prst="rect">
            <a:avLst/>
          </a:prstGeom>
          <a:ln>
            <a:noFill/>
          </a:ln>
        </p:spPr>
      </p:pic>
      <p:grpSp>
        <p:nvGrpSpPr>
          <p:cNvPr id="130" name="Group 2"/>
          <p:cNvGrpSpPr/>
          <p:nvPr/>
        </p:nvGrpSpPr>
        <p:grpSpPr>
          <a:xfrm>
            <a:off x="6498000" y="3153600"/>
            <a:ext cx="3590640" cy="2228040"/>
            <a:chOff x="6498000" y="3153600"/>
            <a:chExt cx="3590640" cy="2228040"/>
          </a:xfrm>
        </p:grpSpPr>
        <p:sp>
          <p:nvSpPr>
            <p:cNvPr id="131" name="CustomShape 3"/>
            <p:cNvSpPr/>
            <p:nvPr/>
          </p:nvSpPr>
          <p:spPr>
            <a:xfrm>
              <a:off x="6498000" y="3153600"/>
              <a:ext cx="3590640" cy="2228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2" name="Graphic 11" descr=""/>
            <p:cNvPicPr/>
            <p:nvPr/>
          </p:nvPicPr>
          <p:blipFill>
            <a:blip r:embed="rId3"/>
            <a:stretch/>
          </p:blipFill>
          <p:spPr>
            <a:xfrm>
              <a:off x="6652440" y="3235320"/>
              <a:ext cx="3373920" cy="20642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LibreOffice/6.4.5.2$Windows_X86_64 LibreOffice_project/a726b36747cf2001e06b58ad5db1aa3a9a1872d6</Application>
  <Words>634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2020-08-04T13:07:37Z</dcterms:created>
  <dc:creator>Jocevičius, Karolis</dc:creator>
  <dc:description/>
  <dc:language>en-US</dc:language>
  <cp:lastModifiedBy/>
  <dcterms:modified xsi:type="dcterms:W3CDTF">2020-12-05T10:28:20Z</dcterms:modified>
  <cp:revision>45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64522a4d-f12f-4888-8028-d80fdde3b7d9_ActionId">
    <vt:lpwstr>311b644e-77d8-410a-a660-657518013816</vt:lpwstr>
  </property>
  <property fmtid="{D5CDD505-2E9C-101B-9397-08002B2CF9AE}" pid="8" name="MSIP_Label_64522a4d-f12f-4888-8028-d80fdde3b7d9_ContentBits">
    <vt:lpwstr>0</vt:lpwstr>
  </property>
  <property fmtid="{D5CDD505-2E9C-101B-9397-08002B2CF9AE}" pid="9" name="MSIP_Label_64522a4d-f12f-4888-8028-d80fdde3b7d9_Enabled">
    <vt:lpwstr>true</vt:lpwstr>
  </property>
  <property fmtid="{D5CDD505-2E9C-101B-9397-08002B2CF9AE}" pid="10" name="MSIP_Label_64522a4d-f12f-4888-8028-d80fdde3b7d9_Method">
    <vt:lpwstr>Privileged</vt:lpwstr>
  </property>
  <property fmtid="{D5CDD505-2E9C-101B-9397-08002B2CF9AE}" pid="11" name="MSIP_Label_64522a4d-f12f-4888-8028-d80fdde3b7d9_Name">
    <vt:lpwstr>64522a4d-f12f-4888-8028-d80fdde3b7d9</vt:lpwstr>
  </property>
  <property fmtid="{D5CDD505-2E9C-101B-9397-08002B2CF9AE}" pid="12" name="MSIP_Label_64522a4d-f12f-4888-8028-d80fdde3b7d9_SetDate">
    <vt:lpwstr>2020-12-04T09:45:33Z</vt:lpwstr>
  </property>
  <property fmtid="{D5CDD505-2E9C-101B-9397-08002B2CF9AE}" pid="13" name="MSIP_Label_64522a4d-f12f-4888-8028-d80fdde3b7d9_SiteId">
    <vt:lpwstr>9a8ff9e3-0e35-4620-a724-e9834dc50b51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19</vt:i4>
  </property>
</Properties>
</file>