
<file path=[Content_Types].xml><?xml version="1.0" encoding="utf-8"?>
<Types xmlns="http://schemas.openxmlformats.org/package/2006/content-types">
  <Default Extension="bin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70" r:id="rId13"/>
    <p:sldId id="266" r:id="rId14"/>
    <p:sldId id="271" r:id="rId15"/>
    <p:sldId id="268" r:id="rId16"/>
    <p:sldId id="269" r:id="rId17"/>
    <p:sldId id="27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C7AD-BA46-4932-A0C0-E3B278ED3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486F2-4A7E-4739-AA2D-8F47139D1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17295-258C-439F-8551-0A63D232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C3D9-6D0D-49FC-9CB9-EDEEE367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EC54-E8FE-400A-8B40-402FDEED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5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B5EF-1DA6-4DDD-88A3-D976688E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66070-6D63-4965-BCF0-B6F0234B4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2DF27-3105-48E9-8A51-FA4968D9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C1387-C472-4D3B-8021-12E28519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5682C-5319-4D2E-BCE6-14EDD55E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BAB30-F7F8-4EA7-B4D3-FD391FC31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CED1E-E574-4835-9C0A-4304CCF61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A5979-2B4D-4779-A6D4-6427CE36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389AE-EDE2-4EE2-9CFC-059E0FF0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45A8-ED81-4209-A097-D2984570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9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cubic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1"/>
            <a:ext cx="12192001" cy="6858001"/>
            <a:chOff x="-1" y="0"/>
            <a:chExt cx="12190414" cy="6858001"/>
          </a:xfrm>
        </p:grpSpPr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8971123" y="0"/>
              <a:ext cx="3219290" cy="3788972"/>
            </a:xfrm>
            <a:custGeom>
              <a:avLst/>
              <a:gdLst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903438 h 3767952"/>
                <a:gd name="connsiteX4" fmla="*/ 846 w 3221194"/>
                <a:gd name="connsiteY4" fmla="*/ 0 h 3767952"/>
                <a:gd name="connsiteX0" fmla="*/ 5 w 3220353"/>
                <a:gd name="connsiteY0" fmla="*/ 0 h 3767952"/>
                <a:gd name="connsiteX1" fmla="*/ 3220353 w 3220353"/>
                <a:gd name="connsiteY1" fmla="*/ 0 h 3767952"/>
                <a:gd name="connsiteX2" fmla="*/ 3220353 w 3220353"/>
                <a:gd name="connsiteY2" fmla="*/ 3767952 h 3767952"/>
                <a:gd name="connsiteX3" fmla="*/ 13488 w 3220353"/>
                <a:gd name="connsiteY3" fmla="*/ 1903438 h 3767952"/>
                <a:gd name="connsiteX4" fmla="*/ 5 w 3220353"/>
                <a:gd name="connsiteY4" fmla="*/ 0 h 3767952"/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896334 h 3767952"/>
                <a:gd name="connsiteX4" fmla="*/ 846 w 3221194"/>
                <a:gd name="connsiteY4" fmla="*/ 0 h 3767952"/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903438 h 3767952"/>
                <a:gd name="connsiteX4" fmla="*/ 846 w 3221194"/>
                <a:gd name="connsiteY4" fmla="*/ 0 h 376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194" h="3767952">
                  <a:moveTo>
                    <a:pt x="846" y="0"/>
                  </a:moveTo>
                  <a:lnTo>
                    <a:pt x="3221194" y="0"/>
                  </a:lnTo>
                  <a:lnTo>
                    <a:pt x="3221194" y="3767952"/>
                  </a:lnTo>
                  <a:lnTo>
                    <a:pt x="0" y="1903438"/>
                  </a:lnTo>
                  <a:cubicBezTo>
                    <a:pt x="282" y="1267380"/>
                    <a:pt x="564" y="636058"/>
                    <a:pt x="846" y="0"/>
                  </a:cubicBezTo>
                  <a:close/>
                </a:path>
              </a:pathLst>
            </a:custGeom>
            <a:solidFill>
              <a:srgbClr val="673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-1" y="0"/>
              <a:ext cx="12190414" cy="6858001"/>
              <a:chOff x="-1" y="0"/>
              <a:chExt cx="12190414" cy="6858001"/>
            </a:xfrm>
          </p:grpSpPr>
          <p:sp>
            <p:nvSpPr>
              <p:cNvPr id="20" name="Rectangle 33"/>
              <p:cNvSpPr/>
              <p:nvPr/>
            </p:nvSpPr>
            <p:spPr>
              <a:xfrm>
                <a:off x="-1" y="0"/>
                <a:ext cx="8978744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970065" h="6858000">
                    <a:moveTo>
                      <a:pt x="0" y="0"/>
                    </a:moveTo>
                    <a:lnTo>
                      <a:pt x="8970065" y="0"/>
                    </a:lnTo>
                    <a:lnTo>
                      <a:pt x="8969219" y="1908175"/>
                    </a:lnTo>
                    <a:lnTo>
                      <a:pt x="392355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F2C9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34"/>
              <p:cNvSpPr/>
              <p:nvPr/>
            </p:nvSpPr>
            <p:spPr>
              <a:xfrm>
                <a:off x="369889" y="1903413"/>
                <a:ext cx="11820524" cy="4954588"/>
              </a:xfrm>
              <a:custGeom>
                <a:avLst/>
                <a:gdLst>
                  <a:gd name="connsiteX0" fmla="*/ 8586387 w 11798058"/>
                  <a:gd name="connsiteY0" fmla="*/ 0 h 4945063"/>
                  <a:gd name="connsiteX1" fmla="*/ 11798058 w 11798058"/>
                  <a:gd name="connsiteY1" fmla="*/ 1855017 h 4945063"/>
                  <a:gd name="connsiteX2" fmla="*/ 11798058 w 11798058"/>
                  <a:gd name="connsiteY2" fmla="*/ 4945063 h 4945063"/>
                  <a:gd name="connsiteX3" fmla="*/ 0 w 11798058"/>
                  <a:gd name="connsiteY3" fmla="*/ 4945063 h 4945063"/>
                  <a:gd name="connsiteX4" fmla="*/ 8586387 w 11798058"/>
                  <a:gd name="connsiteY4" fmla="*/ 0 h 4945063"/>
                  <a:gd name="connsiteX0" fmla="*/ 8581623 w 11798058"/>
                  <a:gd name="connsiteY0" fmla="*/ 0 h 4954588"/>
                  <a:gd name="connsiteX1" fmla="*/ 11798058 w 11798058"/>
                  <a:gd name="connsiteY1" fmla="*/ 1864542 h 4954588"/>
                  <a:gd name="connsiteX2" fmla="*/ 11798058 w 11798058"/>
                  <a:gd name="connsiteY2" fmla="*/ 4954588 h 4954588"/>
                  <a:gd name="connsiteX3" fmla="*/ 0 w 11798058"/>
                  <a:gd name="connsiteY3" fmla="*/ 4954588 h 4954588"/>
                  <a:gd name="connsiteX4" fmla="*/ 8581623 w 11798058"/>
                  <a:gd name="connsiteY4" fmla="*/ 0 h 495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98058" h="4954588">
                    <a:moveTo>
                      <a:pt x="8581623" y="0"/>
                    </a:moveTo>
                    <a:lnTo>
                      <a:pt x="11798058" y="1864542"/>
                    </a:lnTo>
                    <a:lnTo>
                      <a:pt x="11798058" y="4954588"/>
                    </a:lnTo>
                    <a:lnTo>
                      <a:pt x="0" y="4954588"/>
                    </a:lnTo>
                    <a:lnTo>
                      <a:pt x="8581623" y="0"/>
                    </a:lnTo>
                    <a:close/>
                  </a:path>
                </a:pathLst>
              </a:custGeom>
              <a:solidFill>
                <a:srgbClr val="341F6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938" y="1520826"/>
            <a:ext cx="10300690" cy="761386"/>
          </a:xfrm>
        </p:spPr>
        <p:txBody>
          <a:bodyPr tIns="0" anchor="ctr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936" y="2295692"/>
            <a:ext cx="11450540" cy="744365"/>
          </a:xfrm>
        </p:spPr>
        <p:txBody>
          <a:bodyPr anchor="ctr" anchorCtr="0"/>
          <a:lstStyle>
            <a:lvl1pPr marL="0" indent="0" algn="l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4673" y="357253"/>
            <a:ext cx="1144736" cy="381600"/>
          </a:xfrm>
        </p:spPr>
        <p:txBody>
          <a:bodyPr anchor="t" anchorCtr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0D52139E-80E8-44B2-89BA-FFDE8054A662}" type="datetime1">
              <a:rPr lang="en-GB"/>
              <a:t>17/11/2020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4673" y="6092226"/>
            <a:ext cx="3550025" cy="3816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SEB PowerPoint Template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809B13A-3730-413D-9F0B-C01FC49F235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0670977" y="-1"/>
            <a:ext cx="1521024" cy="1520826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908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1E39-D91E-44B6-B3C0-612449A6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6405-3E0C-47F8-A2BB-EE2926DA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FBC56-DC76-4778-86EC-4072DF0F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85A-985F-497F-81E2-CCF0EA7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DB0D-D119-461B-A540-CB5673E7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702-F783-41C4-8BF9-FA7F8D2B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9C4DD-F623-4D01-A25F-0364E30B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EAFA-3B7E-4A1E-BA5E-3FFE0C29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7447-A304-4DED-A92D-084545BD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89C02-43FE-4315-9E12-F8AC6597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22EA-10C2-43FB-AE4B-F6CBE71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AAE8-143C-4788-A246-07D9BF20E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AD730-5C52-4412-9F1F-2B799A428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879C1-75FC-4BC8-BE72-C464BC48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C9ADC-F1B0-4AD9-A7F9-C1690A73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4F5D4-18DF-4E04-AD67-5B306492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4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90FE-9FCE-4F0A-B29C-9FAF24B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7F154-DDB8-4792-B2ED-94E02A26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DEBD3-C9E7-4DBD-BC0F-B97FC062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E13F8-0F95-41DA-8013-2100E6A23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30E33-9E12-4CDF-82CB-D492CA039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80F22-6E40-48AA-B59A-CCB75130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EDDF0-EBFF-44C9-A20F-C0F64CBC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9D67C-9062-42EB-A484-A869E5B1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4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1855-CFC6-42F0-81C5-BE0CDAF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66F81-8C36-4CDC-B879-C6A04764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93A86-120B-4CA3-9C78-0D8CE785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ACFAE-DF5C-4948-A4BB-DAA54F82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2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EDA1-7F3F-451A-B6EE-E8A21863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C8395-FC81-4E44-B95A-DA11D794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A042-0AF2-4843-9DBE-34037E28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F462-4A22-47D8-8C95-56C4538B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1EB2-07F4-47DB-979E-0A4A56F31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09DFB-0E92-45F0-A493-CBD70A322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866D-51F4-4184-AFB0-0F7F3156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982C3-CECF-4B46-B775-77DE32BC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4762E-1F58-44DF-A5C3-D78AA350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FF6-7A6F-46CE-A61A-2E491904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AED28-9079-4C46-A37C-C0501EDD8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2C735-3F7A-4C2F-BA4D-00169219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AD9E4-4A3A-4F7E-AC0F-64E8E76F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DDDC3-A760-4656-AC64-B8D694CB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2B14C-3258-4967-9758-EF737ED9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0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87F3C-C76B-438C-8B63-E4F5D22B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6356-1E97-402D-B9B2-0E211D123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6809-5385-404F-AA07-DF5479D84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3ADA-BD6B-4EEE-8883-AC04C5198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5C6C9-13D9-48DB-9733-AE83A7140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8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worker_threads.html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hyperlink" Target="https://developer.mozilla.org/en-US/docs/Web/API/Web_Workers_API/Using_web_worker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cluster.html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ndresorhus/awesome-nodejs" TargetMode="External"/><Relationship Id="rId3" Type="http://schemas.openxmlformats.org/officeDocument/2006/relationships/hyperlink" Target="https://github.com/teraxas/nodejs-demo" TargetMode="External"/><Relationship Id="rId7" Type="http://schemas.openxmlformats.org/officeDocument/2006/relationships/hyperlink" Target="https://developpaper.com/install-node-gyp-offline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6" Type="http://schemas.openxmlformats.org/officeDocument/2006/relationships/hyperlink" Target="https://medium.com/jspoint/a-simple-guide-to-load-c-c-code-into-node-js-javascript-applications-3fcccf54fd32" TargetMode="External"/><Relationship Id="rId5" Type="http://schemas.openxmlformats.org/officeDocument/2006/relationships/hyperlink" Target="https://medium.com/@mattmazzola/comparing-asynchronous-patterns-between-c-and-javascript-2137793d7e37" TargetMode="External"/><Relationship Id="rId4" Type="http://schemas.openxmlformats.org/officeDocument/2006/relationships/hyperlink" Target="https://dev.to/khaosdoctor/node-js-under-the-hood-1-getting-to-know-our-tools-146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hyperlink" Target="https://github.com/teraxas" TargetMode="Externa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Node JS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How it works?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447613C-9A35-41A3-9E15-B616FB0C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5622" y="4224548"/>
            <a:ext cx="3374295" cy="20646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997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F075796-D351-4427-AEAF-963681D35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" y="1746398"/>
            <a:ext cx="7115175" cy="42481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AEA764-C790-4593-A12A-9DD792451D08}"/>
              </a:ext>
            </a:extLst>
          </p:cNvPr>
          <p:cNvSpPr/>
          <p:nvPr/>
        </p:nvSpPr>
        <p:spPr>
          <a:xfrm>
            <a:off x="4138362" y="1520825"/>
            <a:ext cx="8053638" cy="46385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 err="1"/>
              <a:t>Event</a:t>
            </a:r>
            <a:r>
              <a:rPr lang="lt-LT" dirty="0"/>
              <a:t> </a:t>
            </a:r>
            <a:r>
              <a:rPr lang="lt-LT" dirty="0" err="1"/>
              <a:t>loop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4215600" y="1650732"/>
            <a:ext cx="78581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timers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this phase executes callbacks scheduled</a:t>
            </a:r>
            <a:r>
              <a:rPr kumimoji="0" lang="lt-LT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by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setTimeout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setInterval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pending callbacks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executes I/O callbacks deferred to the next loop iteration.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idle, prepare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only used internally.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poll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retrieve new I/O events; execute I/O related callbacks (almost all with the exception of close callbacks, the ones scheduled by timers, and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setImmediate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); node will block here when appropriate.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check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setImmediate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callbacks are invoked here.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close callbacks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some close callbacks, e.g.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socket.on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('close', ...)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098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400" dirty="0"/>
              <a:t>Blocking I/O vs Non-blocking I/O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985C36-A6BA-4692-9809-2FFD384D5861}"/>
              </a:ext>
            </a:extLst>
          </p:cNvPr>
          <p:cNvSpPr/>
          <p:nvPr/>
        </p:nvSpPr>
        <p:spPr>
          <a:xfrm>
            <a:off x="906087" y="1413164"/>
            <a:ext cx="9468197" cy="5170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8144BD-0C4A-48C6-902B-0B19665FF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10" y="1778872"/>
            <a:ext cx="8716550" cy="443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668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400" dirty="0"/>
              <a:t>Blocking I/O vs Non-blocking I/O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985C36-A6BA-4692-9809-2FFD384D5861}"/>
              </a:ext>
            </a:extLst>
          </p:cNvPr>
          <p:cNvSpPr/>
          <p:nvPr/>
        </p:nvSpPr>
        <p:spPr>
          <a:xfrm>
            <a:off x="4854633" y="2299758"/>
            <a:ext cx="6857999" cy="410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8144BD-0C4A-48C6-902B-0B19665FF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327" y="2733007"/>
            <a:ext cx="6367622" cy="324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D08E2-0F14-4DF8-8248-E5F735F2C60B}"/>
              </a:ext>
            </a:extLst>
          </p:cNvPr>
          <p:cNvSpPr txBox="1"/>
          <p:nvPr/>
        </p:nvSpPr>
        <p:spPr>
          <a:xfrm>
            <a:off x="579120" y="2344201"/>
            <a:ext cx="4533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chemeClr val="bg1"/>
                </a:solidFill>
                <a:latin typeface="Source Sans Pro" panose="020B0503030403020204" pitchFamily="34" charset="0"/>
              </a:rPr>
              <a:t>I/O is the bottleneck, not computations!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5FAFC-D9E9-46E8-A503-B9A545A55E97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73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Is Node JS totally single threaded?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198488" y="1831261"/>
            <a:ext cx="98173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Not really...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We can create Worker threads for long running, blocking operations.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https://nodejs.org/api/worker_threads.html</a:t>
            </a:r>
            <a:endParaRPr lang="en-US" altLang="en-US" dirty="0">
              <a:solidFill>
                <a:srgbClr val="00B0F0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https://developer.mozilla.org/en-US/docs/Web/API/Web_Workers_API/Using_web_workers</a:t>
            </a:r>
            <a:endParaRPr lang="en-US" altLang="en-US" dirty="0">
              <a:solidFill>
                <a:srgbClr val="00B0F0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94F9A-D26E-4D1E-ACC6-AA634A3311DB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58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800" dirty="0"/>
              <a:t>Async calls also enable long-polling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198488" y="1906075"/>
            <a:ext cx="9817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This is a kind of alternative 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Websockets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Client makes a request and waits for response. It might take a while…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94F9A-D26E-4D1E-ACC6-AA634A3311DB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38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400" dirty="0"/>
              <a:t>My CPU has like 100 cores, how do I make them all work?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9CE5F3-BD21-4FF2-95EB-977C7C808CD4}"/>
              </a:ext>
            </a:extLst>
          </p:cNvPr>
          <p:cNvSpPr txBox="1"/>
          <p:nvPr/>
        </p:nvSpPr>
        <p:spPr>
          <a:xfrm>
            <a:off x="684568" y="2006385"/>
            <a:ext cx="9817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Clusters!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https://nodejs.org/api/cluster.html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B3ED8-FDD0-4504-BC73-8DB9727F1840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92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Real programmers code in 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681797" y="1545511"/>
            <a:ext cx="9817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If you want something to run REALLY fast, you can always write native modules with C++!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Node-gyp – “Generate Your Project” – python tool for generating projects, used in building native libs.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A9CB6-3176-404D-A918-4F62DD0D0FD4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62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Would you like to ask something?</a:t>
            </a:r>
          </a:p>
        </p:txBody>
      </p:sp>
      <p:pic>
        <p:nvPicPr>
          <p:cNvPr id="3" name="Picture 2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ECCA277A-7148-4883-B533-A61A8F3BE2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6"/>
          <a:stretch/>
        </p:blipFill>
        <p:spPr>
          <a:xfrm>
            <a:off x="7852095" y="2506211"/>
            <a:ext cx="4336928" cy="43517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3176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/>
              <a:t>Links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681797" y="1545511"/>
            <a:ext cx="981738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https://github.com/teraxas/nodejs-demo</a:t>
            </a:r>
            <a:endParaRPr lang="en-US" sz="2400" dirty="0">
              <a:solidFill>
                <a:srgbClr val="00B0F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https://dev.to/khaosdoctor/node-js-under-the-hood-1-getting-to-know-our-tools-1465</a:t>
            </a:r>
            <a:endParaRPr lang="en-US" sz="2400" dirty="0">
              <a:solidFill>
                <a:srgbClr val="00B0F0"/>
              </a:solidFill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https://medium.com/@mattmazzola/comparing-asynchronous-patterns-between-c-and-javascript-2137793d7e37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Source Sans Pro" panose="020B0503030403020204" pitchFamily="34" charset="0"/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https://medium.com/jspoint/a-simple-guide-to-load-c-c-code-into-node-js-javascript-applications-3fcccf54fd32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Source Sans Pro" panose="020B0503030403020204" pitchFamily="34" charset="0"/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https://developpaper.com/install-node-gyp-offline/</a:t>
            </a:r>
            <a:endParaRPr lang="en-US" sz="2400" dirty="0">
              <a:solidFill>
                <a:srgbClr val="00B0F0"/>
              </a:solidFill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https://github.com/sindresorhus/awesome-nodejs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5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EC16FF0-2A54-4CB8-BC0C-B650C559A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809" y="1768977"/>
            <a:ext cx="2821191" cy="282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Me</a:t>
            </a:r>
          </a:p>
        </p:txBody>
      </p:sp>
      <p:pic>
        <p:nvPicPr>
          <p:cNvPr id="6" name="Picture 5" descr="A person wearing a costume&#10;&#10;Description automatically generated">
            <a:extLst>
              <a:ext uri="{FF2B5EF4-FFF2-40B4-BE49-F238E27FC236}">
                <a16:creationId xmlns:a16="http://schemas.microsoft.com/office/drawing/2014/main" id="{073D4C51-7C9D-4680-A5CA-D7F04B2BC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106" y="1330636"/>
            <a:ext cx="3127972" cy="3127972"/>
          </a:xfrm>
          <a:prstGeom prst="rect">
            <a:avLst/>
          </a:prstGeom>
        </p:spPr>
      </p:pic>
      <p:pic>
        <p:nvPicPr>
          <p:cNvPr id="3" name="Picture 2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E92BB615-DB2A-403E-BDC2-FF77B4741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77" y="3937729"/>
            <a:ext cx="2821190" cy="2560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403BE4-BF0F-4016-89D9-011F6FD3D53D}"/>
              </a:ext>
            </a:extLst>
          </p:cNvPr>
          <p:cNvSpPr txBox="1"/>
          <p:nvPr/>
        </p:nvSpPr>
        <p:spPr>
          <a:xfrm>
            <a:off x="289711" y="1330636"/>
            <a:ext cx="693495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Developing software for 7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Currently senior software developer in SEB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Went from Java to .NET and Node.JS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Twitter: @</a:t>
            </a:r>
            <a:r>
              <a:rPr lang="en-US" dirty="0" err="1">
                <a:solidFill>
                  <a:schemeClr val="bg1"/>
                </a:solidFill>
              </a:rPr>
              <a:t>kjocevicius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https://github.com/teraxas</a:t>
            </a: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546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Node JS?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CB3B8186-8648-4FDA-A085-0084F80B1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795463"/>
            <a:ext cx="67722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49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Node JS?</a:t>
            </a: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5470ECA9-FE61-41A6-A809-3DC83E79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1423988"/>
            <a:ext cx="62960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buv">
            <a:extLst>
              <a:ext uri="{FF2B5EF4-FFF2-40B4-BE49-F238E27FC236}">
                <a16:creationId xmlns:a16="http://schemas.microsoft.com/office/drawing/2014/main" id="{5733BAE0-5339-43E5-8E37-B11AA6B46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2" y="4662487"/>
            <a:ext cx="4114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6CE355-2461-4515-8A27-5CFFC1A411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2450" y="4248481"/>
            <a:ext cx="2371061" cy="23710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674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/>
              <a:t>V8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libuv</a:t>
            </a:r>
            <a:endParaRPr lang="en-US" dirty="0"/>
          </a:p>
        </p:txBody>
      </p:sp>
      <p:pic>
        <p:nvPicPr>
          <p:cNvPr id="2052" name="Picture 4" descr="libuv">
            <a:extLst>
              <a:ext uri="{FF2B5EF4-FFF2-40B4-BE49-F238E27FC236}">
                <a16:creationId xmlns:a16="http://schemas.microsoft.com/office/drawing/2014/main" id="{5733BAE0-5339-43E5-8E37-B11AA6B46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9665" b="438"/>
          <a:stretch/>
        </p:blipFill>
        <p:spPr bwMode="auto">
          <a:xfrm>
            <a:off x="1376734" y="4130858"/>
            <a:ext cx="2268461" cy="20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6CE355-2461-4515-8A27-5CFFC1A41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4134" y="1345793"/>
            <a:ext cx="2371061" cy="2371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474B49-4CDE-4A0E-B737-7AAD0F161DE5}"/>
              </a:ext>
            </a:extLst>
          </p:cNvPr>
          <p:cNvSpPr txBox="1"/>
          <p:nvPr/>
        </p:nvSpPr>
        <p:spPr>
          <a:xfrm>
            <a:off x="4529470" y="1658679"/>
            <a:ext cx="6141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Google’s open source high-performance JavaScript and </a:t>
            </a:r>
            <a:r>
              <a:rPr lang="en-US" sz="2800" dirty="0" err="1">
                <a:solidFill>
                  <a:schemeClr val="bg1"/>
                </a:solidFill>
              </a:rPr>
              <a:t>WebAssembly</a:t>
            </a:r>
            <a:r>
              <a:rPr lang="en-US" sz="2800" dirty="0">
                <a:solidFill>
                  <a:schemeClr val="bg1"/>
                </a:solidFill>
              </a:rPr>
              <a:t> engine. It is used in Chrome and in Node.js, among others.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06505-BF23-423E-8D38-5E3935E2F235}"/>
              </a:ext>
            </a:extLst>
          </p:cNvPr>
          <p:cNvSpPr txBox="1"/>
          <p:nvPr/>
        </p:nvSpPr>
        <p:spPr>
          <a:xfrm>
            <a:off x="4529470" y="4130858"/>
            <a:ext cx="6141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Multi-platform support library with a focus on asynchronous I/O. It was primarily developed for use by Node.js, but it's also used by </a:t>
            </a:r>
            <a:r>
              <a:rPr lang="en-US" sz="2800" dirty="0" err="1">
                <a:solidFill>
                  <a:schemeClr val="bg1"/>
                </a:solidFill>
              </a:rPr>
              <a:t>Luvit</a:t>
            </a:r>
            <a:r>
              <a:rPr lang="en-US" sz="2800" dirty="0">
                <a:solidFill>
                  <a:schemeClr val="bg1"/>
                </a:solidFill>
              </a:rPr>
              <a:t>, Julia, </a:t>
            </a:r>
            <a:r>
              <a:rPr lang="en-US" sz="2800" dirty="0" err="1">
                <a:solidFill>
                  <a:schemeClr val="bg1"/>
                </a:solidFill>
              </a:rPr>
              <a:t>pyuv</a:t>
            </a:r>
            <a:r>
              <a:rPr lang="en-US" sz="2800" dirty="0">
                <a:solidFill>
                  <a:schemeClr val="bg1"/>
                </a:solidFill>
              </a:rPr>
              <a:t>, and others.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87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/>
              <a:t>V8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libuv</a:t>
            </a:r>
            <a:endParaRPr lang="en-US" dirty="0"/>
          </a:p>
        </p:txBody>
      </p:sp>
      <p:pic>
        <p:nvPicPr>
          <p:cNvPr id="2052" name="Picture 4" descr="libuv">
            <a:extLst>
              <a:ext uri="{FF2B5EF4-FFF2-40B4-BE49-F238E27FC236}">
                <a16:creationId xmlns:a16="http://schemas.microsoft.com/office/drawing/2014/main" id="{5733BAE0-5339-43E5-8E37-B11AA6B46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9665" b="438"/>
          <a:stretch/>
        </p:blipFill>
        <p:spPr bwMode="auto">
          <a:xfrm>
            <a:off x="1376734" y="4130858"/>
            <a:ext cx="2268461" cy="20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6CE355-2461-4515-8A27-5CFFC1A41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4134" y="1345793"/>
            <a:ext cx="2371061" cy="2371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474B49-4CDE-4A0E-B737-7AAD0F161DE5}"/>
              </a:ext>
            </a:extLst>
          </p:cNvPr>
          <p:cNvSpPr txBox="1"/>
          <p:nvPr/>
        </p:nvSpPr>
        <p:spPr>
          <a:xfrm>
            <a:off x="4529470" y="1658679"/>
            <a:ext cx="6141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err="1">
                <a:solidFill>
                  <a:schemeClr val="bg1"/>
                </a:solidFill>
              </a:rPr>
              <a:t>Takes</a:t>
            </a:r>
            <a:r>
              <a:rPr lang="lt-LT" sz="2800" dirty="0">
                <a:solidFill>
                  <a:schemeClr val="bg1"/>
                </a:solidFill>
              </a:rPr>
              <a:t> care </a:t>
            </a:r>
            <a:r>
              <a:rPr lang="lt-LT" sz="2800" dirty="0" err="1">
                <a:solidFill>
                  <a:schemeClr val="bg1"/>
                </a:solidFill>
              </a:rPr>
              <a:t>of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code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execution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and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concurency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in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Node</a:t>
            </a:r>
            <a:r>
              <a:rPr lang="lt-LT" sz="2800" dirty="0">
                <a:solidFill>
                  <a:schemeClr val="bg1"/>
                </a:solidFill>
              </a:rPr>
              <a:t> JS.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06505-BF23-423E-8D38-5E3935E2F235}"/>
              </a:ext>
            </a:extLst>
          </p:cNvPr>
          <p:cNvSpPr txBox="1"/>
          <p:nvPr/>
        </p:nvSpPr>
        <p:spPr>
          <a:xfrm>
            <a:off x="4529470" y="4130858"/>
            <a:ext cx="6141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err="1">
                <a:solidFill>
                  <a:schemeClr val="bg1"/>
                </a:solidFill>
              </a:rPr>
              <a:t>Handles</a:t>
            </a:r>
            <a:r>
              <a:rPr lang="lt-LT" sz="2800" dirty="0">
                <a:solidFill>
                  <a:schemeClr val="bg1"/>
                </a:solidFill>
              </a:rPr>
              <a:t> I/O </a:t>
            </a:r>
            <a:r>
              <a:rPr lang="lt-LT" sz="2800" dirty="0" err="1">
                <a:solidFill>
                  <a:schemeClr val="bg1"/>
                </a:solidFill>
              </a:rPr>
              <a:t>operations</a:t>
            </a:r>
            <a:r>
              <a:rPr lang="lt-LT" sz="2800" dirty="0">
                <a:solidFill>
                  <a:schemeClr val="bg1"/>
                </a:solidFill>
              </a:rPr>
              <a:t> (</a:t>
            </a:r>
            <a:r>
              <a:rPr lang="lt-LT" sz="2800" dirty="0" err="1">
                <a:solidFill>
                  <a:schemeClr val="bg1"/>
                </a:solidFill>
              </a:rPr>
              <a:t>file</a:t>
            </a:r>
            <a:r>
              <a:rPr lang="lt-LT" sz="2800" dirty="0">
                <a:solidFill>
                  <a:schemeClr val="bg1"/>
                </a:solidFill>
              </a:rPr>
              <a:t>, TCP – </a:t>
            </a:r>
            <a:r>
              <a:rPr lang="lt-LT" sz="2800" dirty="0" err="1">
                <a:solidFill>
                  <a:schemeClr val="bg1"/>
                </a:solidFill>
              </a:rPr>
              <a:t>everything</a:t>
            </a:r>
            <a:r>
              <a:rPr lang="lt-LT" sz="2800" dirty="0">
                <a:solidFill>
                  <a:schemeClr val="bg1"/>
                </a:solidFill>
              </a:rPr>
              <a:t>) </a:t>
            </a:r>
            <a:r>
              <a:rPr lang="lt-LT" sz="2800" dirty="0" err="1">
                <a:solidFill>
                  <a:schemeClr val="bg1"/>
                </a:solidFill>
              </a:rPr>
              <a:t>asynchronously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child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processess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thread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pool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signal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handling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clock</a:t>
            </a:r>
            <a:r>
              <a:rPr lang="lt-LT" sz="2800" dirty="0">
                <a:solidFill>
                  <a:schemeClr val="bg1"/>
                </a:solidFill>
              </a:rPr>
              <a:t>...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93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74B49-4CDE-4A0E-B737-7AAD0F161DE5}"/>
              </a:ext>
            </a:extLst>
          </p:cNvPr>
          <p:cNvSpPr txBox="1"/>
          <p:nvPr/>
        </p:nvSpPr>
        <p:spPr>
          <a:xfrm>
            <a:off x="4529470" y="1658679"/>
            <a:ext cx="6141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n asynchronous event-driven JavaScript runtime, designed to build scalable network applications.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F1EBD48-B4E3-4FEB-A072-0F1523C17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250" y="1364389"/>
            <a:ext cx="3374295" cy="20646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744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 descr="Y U So Fast? by theletlirutaner - Meme Center">
            <a:extLst>
              <a:ext uri="{FF2B5EF4-FFF2-40B4-BE49-F238E27FC236}">
                <a16:creationId xmlns:a16="http://schemas.microsoft.com/office/drawing/2014/main" id="{90A095F4-0449-45CE-B041-190352B1B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" t="-2275" r="2411" b="7280"/>
          <a:stretch/>
        </p:blipFill>
        <p:spPr bwMode="auto">
          <a:xfrm>
            <a:off x="2231832" y="868478"/>
            <a:ext cx="4501477" cy="34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01D7107-6D29-4C3C-AB39-4A9CD5FD9A0A}"/>
              </a:ext>
            </a:extLst>
          </p:cNvPr>
          <p:cNvGrpSpPr/>
          <p:nvPr/>
        </p:nvGrpSpPr>
        <p:grpSpPr>
          <a:xfrm>
            <a:off x="6497955" y="3153467"/>
            <a:ext cx="3590925" cy="2228567"/>
            <a:chOff x="7902806" y="3785234"/>
            <a:chExt cx="3590925" cy="22285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632247-5ABE-49CA-83C3-CF568E4EF57C}"/>
                </a:ext>
              </a:extLst>
            </p:cNvPr>
            <p:cNvSpPr/>
            <p:nvPr/>
          </p:nvSpPr>
          <p:spPr>
            <a:xfrm>
              <a:off x="7902806" y="3785234"/>
              <a:ext cx="3590925" cy="2228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F1EBD48-B4E3-4FEB-A072-0F1523C17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57194" y="3867211"/>
              <a:ext cx="3374295" cy="206461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6525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DE774A-3EA1-4513-B452-CD92A74BF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6" y="1794023"/>
            <a:ext cx="7115175" cy="4248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A460A8-2E71-418F-B54D-40B1769697D9}"/>
              </a:ext>
            </a:extLst>
          </p:cNvPr>
          <p:cNvSpPr/>
          <p:nvPr/>
        </p:nvSpPr>
        <p:spPr>
          <a:xfrm>
            <a:off x="5004262" y="2841317"/>
            <a:ext cx="5843847" cy="157491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 err="1"/>
              <a:t>Event</a:t>
            </a:r>
            <a:r>
              <a:rPr lang="lt-LT" dirty="0"/>
              <a:t> </a:t>
            </a:r>
            <a:r>
              <a:rPr lang="lt-LT" dirty="0" err="1"/>
              <a:t>loop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D9E30-966D-413D-9F59-F872A636DE33}"/>
              </a:ext>
            </a:extLst>
          </p:cNvPr>
          <p:cNvSpPr txBox="1"/>
          <p:nvPr/>
        </p:nvSpPr>
        <p:spPr>
          <a:xfrm>
            <a:off x="5134036" y="2936276"/>
            <a:ext cx="6141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err="1">
                <a:solidFill>
                  <a:schemeClr val="bg1"/>
                </a:solidFill>
              </a:rPr>
              <a:t>Event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loop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allows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non-blocking</a:t>
            </a:r>
            <a:r>
              <a:rPr lang="lt-LT" sz="2800" dirty="0">
                <a:solidFill>
                  <a:schemeClr val="bg1"/>
                </a:solidFill>
              </a:rPr>
              <a:t> I/O </a:t>
            </a:r>
            <a:r>
              <a:rPr lang="lt-LT" sz="2800" dirty="0" err="1">
                <a:solidFill>
                  <a:schemeClr val="bg1"/>
                </a:solidFill>
              </a:rPr>
              <a:t>operations</a:t>
            </a:r>
            <a:r>
              <a:rPr lang="lt-LT" sz="2800" dirty="0">
                <a:solidFill>
                  <a:schemeClr val="bg1"/>
                </a:solidFill>
              </a:rPr>
              <a:t> – </a:t>
            </a:r>
            <a:r>
              <a:rPr lang="lt-LT" sz="2800" dirty="0" err="1">
                <a:solidFill>
                  <a:schemeClr val="bg1"/>
                </a:solidFill>
              </a:rPr>
              <a:t>despite</a:t>
            </a:r>
            <a:r>
              <a:rPr lang="lt-LT" sz="2800" dirty="0">
                <a:solidFill>
                  <a:schemeClr val="bg1"/>
                </a:solidFill>
              </a:rPr>
              <a:t> JS </a:t>
            </a:r>
            <a:r>
              <a:rPr lang="lt-LT" sz="2800" dirty="0" err="1">
                <a:solidFill>
                  <a:schemeClr val="bg1"/>
                </a:solidFill>
              </a:rPr>
              <a:t>being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single-threaded</a:t>
            </a:r>
            <a:r>
              <a:rPr lang="lt-LT" sz="2800" dirty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B83F22-9B57-407B-964B-A0625E50B48D}"/>
              </a:ext>
            </a:extLst>
          </p:cNvPr>
          <p:cNvSpPr/>
          <p:nvPr/>
        </p:nvSpPr>
        <p:spPr>
          <a:xfrm>
            <a:off x="5004262" y="4699137"/>
            <a:ext cx="6248528" cy="17099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81B165-63CA-4A4A-9DB8-855E43BA8F14}"/>
              </a:ext>
            </a:extLst>
          </p:cNvPr>
          <p:cNvSpPr/>
          <p:nvPr/>
        </p:nvSpPr>
        <p:spPr>
          <a:xfrm>
            <a:off x="5156790" y="47831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t-LT" dirty="0">
                <a:solidFill>
                  <a:schemeClr val="bg1"/>
                </a:solidFill>
                <a:latin typeface="Source Sans Pro" panose="020B0503030403020204" pitchFamily="34" charset="0"/>
              </a:rPr>
              <a:t>M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odern</a:t>
            </a:r>
            <a:r>
              <a:rPr 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kernels are multi-threaded, they can handle multiple operations executing in the background. When one of these operations completes, the kernel tells Node.js so that the appropriate callback may be added to the </a:t>
            </a:r>
            <a:r>
              <a:rPr lang="en-US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poll</a:t>
            </a:r>
            <a:r>
              <a:rPr 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queue to eventually be executed.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 descr="Cover image for Node.js Under The Hood #3 - Deep Dive Into the Event Loop">
            <a:extLst>
              <a:ext uri="{FF2B5EF4-FFF2-40B4-BE49-F238E27FC236}">
                <a16:creationId xmlns:a16="http://schemas.microsoft.com/office/drawing/2014/main" id="{011AB564-5FED-4C0C-8A76-09889C37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563" y="93811"/>
            <a:ext cx="6541681" cy="274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58245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Source Sans Pro</vt:lpstr>
      <vt:lpstr>Office Theme</vt:lpstr>
      <vt:lpstr>Node JS</vt:lpstr>
      <vt:lpstr>Me</vt:lpstr>
      <vt:lpstr>What is Node JS?</vt:lpstr>
      <vt:lpstr>What is Node JS?</vt:lpstr>
      <vt:lpstr>V8 and libuv</vt:lpstr>
      <vt:lpstr>V8 and libuv</vt:lpstr>
      <vt:lpstr>PowerPoint Presentation</vt:lpstr>
      <vt:lpstr>PowerPoint Presentation</vt:lpstr>
      <vt:lpstr>Event loop</vt:lpstr>
      <vt:lpstr>Event loop</vt:lpstr>
      <vt:lpstr>Blocking I/O vs Non-blocking I/O</vt:lpstr>
      <vt:lpstr>Blocking I/O vs Non-blocking I/O</vt:lpstr>
      <vt:lpstr>Is Node JS totally single threaded?</vt:lpstr>
      <vt:lpstr>Async calls also enable long-polling</vt:lpstr>
      <vt:lpstr>My CPU has like 100 cores, how do I make them all work?</vt:lpstr>
      <vt:lpstr>Real programmers code in C++</vt:lpstr>
      <vt:lpstr>Would you like to ask something?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Jocevičius, Karolis</dc:creator>
  <cp:lastModifiedBy>Jocevičius, Karolis</cp:lastModifiedBy>
  <cp:revision>36</cp:revision>
  <dcterms:created xsi:type="dcterms:W3CDTF">2020-08-04T13:07:37Z</dcterms:created>
  <dcterms:modified xsi:type="dcterms:W3CDTF">2020-11-18T06:33:29Z</dcterms:modified>
</cp:coreProperties>
</file>