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Jost"/>
      <p:regular r:id="rId24"/>
      <p:bold r:id="rId25"/>
      <p:italic r:id="rId26"/>
      <p:boldItalic r:id="rId27"/>
    </p:embeddedFont>
    <p:embeddedFont>
      <p:font typeface="Assistant"/>
      <p:regular r:id="rId28"/>
      <p:bold r:id="rId29"/>
    </p:embeddedFont>
    <p:embeddedFont>
      <p:font typeface="Old Standard TT"/>
      <p:regular r:id="rId30"/>
      <p:bold r:id="rId31"/>
      <p:italic r:id="rId32"/>
    </p:embeddedFont>
    <p:embeddedFont>
      <p:font typeface="Jost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Jos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t-italic.fntdata"/><Relationship Id="rId25" Type="http://schemas.openxmlformats.org/officeDocument/2006/relationships/font" Target="fonts/Jost-bold.fntdata"/><Relationship Id="rId28" Type="http://schemas.openxmlformats.org/officeDocument/2006/relationships/font" Target="fonts/Assistant-regular.fntdata"/><Relationship Id="rId27" Type="http://schemas.openxmlformats.org/officeDocument/2006/relationships/font" Target="fonts/Jos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33" Type="http://schemas.openxmlformats.org/officeDocument/2006/relationships/font" Target="fonts/Jost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35" Type="http://schemas.openxmlformats.org/officeDocument/2006/relationships/font" Target="fonts/JostSemiBold-italic.fntdata"/><Relationship Id="rId12" Type="http://schemas.openxmlformats.org/officeDocument/2006/relationships/slide" Target="slides/slide7.xml"/><Relationship Id="rId34" Type="http://schemas.openxmlformats.org/officeDocument/2006/relationships/font" Target="fonts/Jost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Jost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629fe0d6f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629fe0d6f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629fe0d6f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629fe0d6f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629fe0d6f_2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629fe0d6f_2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29fe0d6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29fe0d6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629fe0d6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629fe0d6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629fe0d6f_2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629fe0d6f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629fe0d6f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629fe0d6f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6230cd0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6230cd0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29fe0d6f_2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29fe0d6f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29fe0d6f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29fe0d6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29fe0d6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29fe0d6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29fe0d6f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29fe0d6f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29fe0d6f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29fe0d6f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29fe0d6f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29fe0d6f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29fe0d6f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629fe0d6f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629fe0d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629fe0d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629fe0d6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629fe0d6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s.wikipedia.org/wiki/Algoritmo_de_ordenamiento" TargetMode="External"/><Relationship Id="rId4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8300" y="190550"/>
            <a:ext cx="8313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1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Práctica 16: Comparación de Tiempos de Ejecución</a:t>
            </a:r>
            <a:endParaRPr b="1" sz="51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2700" y="1906856"/>
            <a:ext cx="8118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Integrantes:</a:t>
            </a:r>
            <a:endParaRPr b="1"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Gary Vilca Tapia</a:t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Kevin Linares Salinas</a:t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Docente:</a:t>
            </a:r>
            <a:endParaRPr b="1"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Vicente Enrique Machaca Arceda</a:t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46325" y="2252151"/>
            <a:ext cx="2290575" cy="22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 flipH="1">
            <a:off x="2175400" y="2068999"/>
            <a:ext cx="46851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Implementación de los Algoritmos</a:t>
            </a:r>
            <a:endParaRPr sz="42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 rot="-59787">
            <a:off x="2948113" y="726627"/>
            <a:ext cx="3139675" cy="10957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03</a:t>
            </a:r>
            <a:endParaRPr b="1" sz="9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" name="Google Shape;195;p22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196" name="Google Shape;196;p22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199" name="Google Shape;199;p22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22"/>
          <p:cNvGrpSpPr/>
          <p:nvPr/>
        </p:nvGrpSpPr>
        <p:grpSpPr>
          <a:xfrm rot="-671180">
            <a:off x="7072539" y="3995263"/>
            <a:ext cx="1149898" cy="1149898"/>
            <a:chOff x="8293697" y="1996790"/>
            <a:chExt cx="1149900" cy="1149900"/>
          </a:xfrm>
        </p:grpSpPr>
        <p:sp>
          <p:nvSpPr>
            <p:cNvPr id="206" name="Google Shape;206;p22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2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" name="Google Shape;212;p22"/>
          <p:cNvGrpSpPr/>
          <p:nvPr/>
        </p:nvGrpSpPr>
        <p:grpSpPr>
          <a:xfrm rot="-679607">
            <a:off x="8139852" y="3102978"/>
            <a:ext cx="1149873" cy="1149873"/>
            <a:chOff x="9124422" y="2568890"/>
            <a:chExt cx="1149900" cy="1149900"/>
          </a:xfrm>
        </p:grpSpPr>
        <p:sp>
          <p:nvSpPr>
            <p:cNvPr id="213" name="Google Shape;213;p22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22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22"/>
          <p:cNvSpPr txBox="1"/>
          <p:nvPr/>
        </p:nvSpPr>
        <p:spPr>
          <a:xfrm rot="540321">
            <a:off x="7304786" y="38161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0239">
            <a:off x="540114" y="2956077"/>
            <a:ext cx="1443673" cy="144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2494" l="7911" r="7104" t="6148"/>
          <a:stretch/>
        </p:blipFill>
        <p:spPr>
          <a:xfrm rot="1015531">
            <a:off x="4968050" y="3598247"/>
            <a:ext cx="1346525" cy="144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225" y="95250"/>
            <a:ext cx="2381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 flipH="1">
            <a:off x="2175400" y="2068999"/>
            <a:ext cx="46851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Análisis de los Resultados</a:t>
            </a:r>
            <a:endParaRPr sz="42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 rot="-59787">
            <a:off x="2948113" y="726627"/>
            <a:ext cx="3139675" cy="1095768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04</a:t>
            </a:r>
            <a:endParaRPr b="1" sz="9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23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236" name="Google Shape;236;p23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239" name="Google Shape;239;p23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23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241" name="Google Shape;241;p23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 rot="-671180">
            <a:off x="7072539" y="3995263"/>
            <a:ext cx="1149898" cy="1149898"/>
            <a:chOff x="8293697" y="1996790"/>
            <a:chExt cx="1149900" cy="1149900"/>
          </a:xfrm>
        </p:grpSpPr>
        <p:sp>
          <p:nvSpPr>
            <p:cNvPr id="246" name="Google Shape;246;p23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23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248" name="Google Shape;248;p23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23"/>
          <p:cNvGrpSpPr/>
          <p:nvPr/>
        </p:nvGrpSpPr>
        <p:grpSpPr>
          <a:xfrm rot="-679607">
            <a:off x="8139852" y="3102978"/>
            <a:ext cx="1149873" cy="1149873"/>
            <a:chOff x="9124422" y="2568890"/>
            <a:chExt cx="1149900" cy="1149900"/>
          </a:xfrm>
        </p:grpSpPr>
        <p:sp>
          <p:nvSpPr>
            <p:cNvPr id="253" name="Google Shape;253;p23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23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255" name="Google Shape;255;p23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" name="Google Shape;264;p23"/>
          <p:cNvSpPr txBox="1"/>
          <p:nvPr/>
        </p:nvSpPr>
        <p:spPr>
          <a:xfrm rot="540321">
            <a:off x="7304786" y="38161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2008750" y="3433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Comparando las gráficas y Calculando la Desviación Estándar</a:t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 del Promedio Obtenidas:</a:t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1158825"/>
            <a:ext cx="300037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25" y="1286949"/>
            <a:ext cx="3382675" cy="31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Tablas de la Desviación Obtenidas: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100"/>
            <a:ext cx="38862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25" y="1260475"/>
            <a:ext cx="38671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Gráficos: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50" y="1247775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Calculando la Desviación Estándar</a:t>
            </a:r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672000" y="1171600"/>
            <a:ext cx="8353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A continuación calcularemos la desviación estándar a partir de la 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tablas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 que se  crearon con los datos de los tiempos de ejecución de los algoritmos.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63" y="1998925"/>
            <a:ext cx="38957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8925"/>
            <a:ext cx="3771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/>
        </p:nvSpPr>
        <p:spPr>
          <a:xfrm flipH="1">
            <a:off x="2175400" y="2068999"/>
            <a:ext cx="46851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rgbClr val="062531"/>
                </a:solidFill>
                <a:latin typeface="Jost SemiBold"/>
                <a:ea typeface="Jost SemiBold"/>
                <a:cs typeface="Jost SemiBold"/>
                <a:sym typeface="Jost SemiBold"/>
              </a:rPr>
              <a:t>Conclusiones Finales</a:t>
            </a:r>
            <a:endParaRPr sz="4200">
              <a:solidFill>
                <a:srgbClr val="06253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 rot="-59787">
            <a:off x="2948113" y="726627"/>
            <a:ext cx="3139675" cy="10957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05</a:t>
            </a:r>
            <a:endParaRPr b="1" sz="9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303" name="Google Shape;303;p28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28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305" name="Google Shape;305;p28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8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308" name="Google Shape;308;p28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28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10" name="Google Shape;310;p28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" name="Google Shape;314;p28"/>
          <p:cNvGrpSpPr/>
          <p:nvPr/>
        </p:nvGrpSpPr>
        <p:grpSpPr>
          <a:xfrm rot="-671180">
            <a:off x="7072539" y="3995263"/>
            <a:ext cx="1149898" cy="1149898"/>
            <a:chOff x="8293697" y="1996790"/>
            <a:chExt cx="1149900" cy="1149900"/>
          </a:xfrm>
        </p:grpSpPr>
        <p:sp>
          <p:nvSpPr>
            <p:cNvPr id="315" name="Google Shape;315;p28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28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317" name="Google Shape;317;p28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" name="Google Shape;321;p28"/>
          <p:cNvGrpSpPr/>
          <p:nvPr/>
        </p:nvGrpSpPr>
        <p:grpSpPr>
          <a:xfrm rot="-679607">
            <a:off x="8139852" y="3102978"/>
            <a:ext cx="1149873" cy="1149873"/>
            <a:chOff x="9124422" y="2568890"/>
            <a:chExt cx="1149900" cy="1149900"/>
          </a:xfrm>
        </p:grpSpPr>
        <p:sp>
          <p:nvSpPr>
            <p:cNvPr id="322" name="Google Shape;322;p28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28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324" name="Google Shape;324;p28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8"/>
          <p:cNvSpPr txBox="1"/>
          <p:nvPr/>
        </p:nvSpPr>
        <p:spPr>
          <a:xfrm rot="540321">
            <a:off x="7304786" y="38161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Conclusión:</a:t>
            </a:r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311700" y="1171600"/>
            <a:ext cx="85206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conclusión, el tipo de ordenamiento poseen dos factores muy importantes: La lógica del algoritmo para ordenar y por supuesto el lenguaje de programación que estemos utilizando para la implementación. Estos dos son los más importantes; ya que, todos los lenguajes de programación están diseñados para diferentes tareas específicas.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Hemos apreciado que Python es el más lento de todos, esto se debe a que el código se interpreta en tiempo de ejecución en lugar de ser compilado a código nativo en tiempo de compilación. A diferencia de C++ y Goland, ya que estos son lenguajes compilados; es decir, convierte el código a lenguaje máquina a medida que es ejecutado.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Además, la lógica que poseen dichos algoritmos son diferentes a pesar que tienen el mismo objetivo. Ya que como mencionamos anteriormente, ambos tienen una complejidad distinta, haciendo que la comparación no sea del todo equitativa para ambos algoritmos.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/>
        </p:nvSpPr>
        <p:spPr>
          <a:xfrm flipH="1">
            <a:off x="1622850" y="1655475"/>
            <a:ext cx="52560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00">
                <a:solidFill>
                  <a:srgbClr val="062531"/>
                </a:solidFill>
                <a:latin typeface="Jost SemiBold"/>
                <a:ea typeface="Jost SemiBold"/>
                <a:cs typeface="Jost SemiBold"/>
                <a:sym typeface="Jost SemiBold"/>
              </a:rPr>
              <a:t>¡GRACIAS POR SU ATENCIÓN!</a:t>
            </a:r>
            <a:endParaRPr sz="5100">
              <a:solidFill>
                <a:srgbClr val="06253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345" name="Google Shape;345;p30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" name="Google Shape;346;p30"/>
          <p:cNvGrpSpPr/>
          <p:nvPr/>
        </p:nvGrpSpPr>
        <p:grpSpPr>
          <a:xfrm rot="-654054">
            <a:off x="7990799" y="942561"/>
            <a:ext cx="1149835" cy="1149835"/>
            <a:chOff x="-1332859" y="1178876"/>
            <a:chExt cx="1149900" cy="1149900"/>
          </a:xfrm>
        </p:grpSpPr>
        <p:sp>
          <p:nvSpPr>
            <p:cNvPr id="347" name="Google Shape;347;p30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0"/>
          <p:cNvGrpSpPr/>
          <p:nvPr/>
        </p:nvGrpSpPr>
        <p:grpSpPr>
          <a:xfrm>
            <a:off x="7751316" y="-45024"/>
            <a:ext cx="1149900" cy="1149900"/>
            <a:chOff x="783766" y="1851351"/>
            <a:chExt cx="1149900" cy="1149900"/>
          </a:xfrm>
        </p:grpSpPr>
        <p:sp>
          <p:nvSpPr>
            <p:cNvPr id="350" name="Google Shape;350;p30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30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52" name="Google Shape;352;p30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30"/>
          <p:cNvGrpSpPr/>
          <p:nvPr/>
        </p:nvGrpSpPr>
        <p:grpSpPr>
          <a:xfrm rot="-671180">
            <a:off x="754452" y="3589888"/>
            <a:ext cx="1149898" cy="1149898"/>
            <a:chOff x="8293697" y="1996790"/>
            <a:chExt cx="1149900" cy="1149900"/>
          </a:xfrm>
        </p:grpSpPr>
        <p:sp>
          <p:nvSpPr>
            <p:cNvPr id="357" name="Google Shape;357;p30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30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359" name="Google Shape;359;p30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3" name="Google Shape;363;p30"/>
          <p:cNvGrpSpPr/>
          <p:nvPr/>
        </p:nvGrpSpPr>
        <p:grpSpPr>
          <a:xfrm rot="-679607">
            <a:off x="-273498" y="3472078"/>
            <a:ext cx="1149873" cy="1149873"/>
            <a:chOff x="9124422" y="2568890"/>
            <a:chExt cx="1149900" cy="1149900"/>
          </a:xfrm>
        </p:grpSpPr>
        <p:sp>
          <p:nvSpPr>
            <p:cNvPr id="364" name="Google Shape;364;p30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30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366" name="Google Shape;366;p30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5" name="Google Shape;375;p30"/>
          <p:cNvSpPr txBox="1"/>
          <p:nvPr/>
        </p:nvSpPr>
        <p:spPr>
          <a:xfrm rot="540321">
            <a:off x="23261" y="46088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376" name="Google Shape;3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0239">
            <a:off x="7106839" y="2950027"/>
            <a:ext cx="1443673" cy="144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 rotWithShape="1">
          <a:blip r:embed="rId4">
            <a:alphaModFix/>
          </a:blip>
          <a:srcRect b="2494" l="7911" r="7104" t="6148"/>
          <a:stretch/>
        </p:blipFill>
        <p:spPr>
          <a:xfrm rot="1015531">
            <a:off x="4046975" y="3897"/>
            <a:ext cx="1346525" cy="144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00" y="121558"/>
            <a:ext cx="1709625" cy="170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730825" y="535650"/>
            <a:ext cx="7682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Tabla de contenidos</a:t>
            </a:r>
            <a:endParaRPr sz="3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 flipH="1" rot="-60218">
            <a:off x="466023" y="1506939"/>
            <a:ext cx="1661355" cy="488772"/>
          </a:xfrm>
          <a:prstGeom prst="rect">
            <a:avLst/>
          </a:prstGeom>
          <a:solidFill>
            <a:srgbClr val="F5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01</a:t>
            </a:r>
            <a:endParaRPr b="1" sz="3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9200" y="2170725"/>
            <a:ext cx="1635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Introducción al Tema</a:t>
            </a:r>
            <a:endParaRPr sz="2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95135" y="2051563"/>
            <a:ext cx="1635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Explicación de los Algoritmos </a:t>
            </a:r>
            <a:endParaRPr sz="2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62926" y="1957138"/>
            <a:ext cx="1885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Implementación de los Algoritmos</a:t>
            </a:r>
            <a:endParaRPr sz="2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50575" y="2224575"/>
            <a:ext cx="1923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Análisis de los Resultados</a:t>
            </a:r>
            <a:endParaRPr sz="2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 rot="60218">
            <a:off x="2382356" y="1387776"/>
            <a:ext cx="1661355" cy="488772"/>
          </a:xfrm>
          <a:prstGeom prst="rect">
            <a:avLst/>
          </a:prstGeom>
          <a:solidFill>
            <a:srgbClr val="36AE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02</a:t>
            </a:r>
            <a:endParaRPr b="1" sz="3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73" name="Google Shape;73;p14"/>
          <p:cNvSpPr txBox="1"/>
          <p:nvPr/>
        </p:nvSpPr>
        <p:spPr>
          <a:xfrm flipH="1" rot="-60218">
            <a:off x="4649939" y="1293351"/>
            <a:ext cx="1661355" cy="488772"/>
          </a:xfrm>
          <a:prstGeom prst="rect">
            <a:avLst/>
          </a:prstGeom>
          <a:solidFill>
            <a:srgbClr val="F9D9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062531"/>
                </a:solidFill>
                <a:latin typeface="Jost"/>
                <a:ea typeface="Jost"/>
                <a:cs typeface="Jost"/>
                <a:sym typeface="Jost"/>
              </a:rPr>
              <a:t>03</a:t>
            </a:r>
            <a:endParaRPr b="1" sz="3000">
              <a:solidFill>
                <a:srgbClr val="06253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60218">
            <a:off x="6737398" y="1560789"/>
            <a:ext cx="1661355" cy="488772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04</a:t>
            </a:r>
            <a:endParaRPr b="1" sz="3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 flipH="1" rot="-60218">
            <a:off x="3479998" y="3478989"/>
            <a:ext cx="1661355" cy="488772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05</a:t>
            </a:r>
            <a:endParaRPr b="1" sz="3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493275" y="4108375"/>
            <a:ext cx="1635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Conclusiones Finales</a:t>
            </a:r>
            <a:endParaRPr sz="20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464475"/>
            <a:ext cx="15906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 flipH="1">
            <a:off x="2175400" y="2068999"/>
            <a:ext cx="46851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rgbClr val="062531"/>
                </a:solidFill>
                <a:latin typeface="Jost SemiBold"/>
                <a:ea typeface="Jost SemiBold"/>
                <a:cs typeface="Jost SemiBold"/>
                <a:sym typeface="Jost SemiBold"/>
              </a:rPr>
              <a:t>Introducción al Tema</a:t>
            </a:r>
            <a:endParaRPr sz="4200">
              <a:solidFill>
                <a:srgbClr val="06253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-59787">
            <a:off x="2948113" y="726627"/>
            <a:ext cx="3139675" cy="10957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01</a:t>
            </a:r>
            <a:endParaRPr b="1" sz="9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" name="Google Shape;86;p15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87" name="Google Shape;87;p15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90" name="Google Shape;90;p15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5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" name="Google Shape;96;p15"/>
          <p:cNvGrpSpPr/>
          <p:nvPr/>
        </p:nvGrpSpPr>
        <p:grpSpPr>
          <a:xfrm rot="-671180">
            <a:off x="7072539" y="3995263"/>
            <a:ext cx="1149898" cy="1149898"/>
            <a:chOff x="8293697" y="1996790"/>
            <a:chExt cx="1149900" cy="1149900"/>
          </a:xfrm>
        </p:grpSpPr>
        <p:sp>
          <p:nvSpPr>
            <p:cNvPr id="97" name="Google Shape;97;p15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15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" name="Google Shape;103;p15"/>
          <p:cNvGrpSpPr/>
          <p:nvPr/>
        </p:nvGrpSpPr>
        <p:grpSpPr>
          <a:xfrm rot="-679607">
            <a:off x="8139852" y="3102978"/>
            <a:ext cx="1149873" cy="1149873"/>
            <a:chOff x="9124422" y="2568890"/>
            <a:chExt cx="1149900" cy="1149900"/>
          </a:xfrm>
        </p:grpSpPr>
        <p:sp>
          <p:nvSpPr>
            <p:cNvPr id="104" name="Google Shape;104;p15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5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15"/>
          <p:cNvSpPr txBox="1"/>
          <p:nvPr/>
        </p:nvSpPr>
        <p:spPr>
          <a:xfrm rot="540321">
            <a:off x="7304786" y="38161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Tema: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1171600"/>
            <a:ext cx="4948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665"/>
              <a:t>Actualmente, el tiempo de ejecución de un algoritmo se considera como una base necesaria para optar por dicha solución para un </a:t>
            </a:r>
            <a:r>
              <a:rPr lang="es-419" sz="1665"/>
              <a:t>problema</a:t>
            </a:r>
            <a:r>
              <a:rPr lang="es-419" sz="1665"/>
              <a:t> en específico. Dicha ejecución de cualquier proyecto de desarrollo de software que se considere serio, y que necesite sustentarse con algo más que la correcta ejecución del algoritmo, sino que también es importante el tiempo de ejecución del mismo. Esto se debe a que un algoritmo es más eficiente si y </a:t>
            </a:r>
            <a:r>
              <a:rPr lang="es-419" sz="1665"/>
              <a:t>sólo</a:t>
            </a:r>
            <a:r>
              <a:rPr lang="es-419" sz="1665"/>
              <a:t> si </a:t>
            </a:r>
            <a:r>
              <a:rPr lang="es-419" sz="1665"/>
              <a:t>él está</a:t>
            </a:r>
            <a:r>
              <a:rPr lang="es-419" sz="1665"/>
              <a:t> optimizado en todos los aspectos y en consecuencia el tiempo de ejecución es el menor posible.</a:t>
            </a:r>
            <a:endParaRPr sz="1665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775" y="1549688"/>
            <a:ext cx="3638100" cy="20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 flipH="1">
            <a:off x="2175400" y="2068999"/>
            <a:ext cx="46851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Explicación de los Algoritmos</a:t>
            </a:r>
            <a:endParaRPr sz="42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 rot="-59787">
            <a:off x="2948113" y="726627"/>
            <a:ext cx="3139675" cy="1095768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02</a:t>
            </a:r>
            <a:endParaRPr b="1" sz="9000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323600" y="3370354"/>
            <a:ext cx="4388700" cy="0"/>
          </a:xfrm>
          <a:prstGeom prst="straightConnector1">
            <a:avLst/>
          </a:prstGeom>
          <a:noFill/>
          <a:ln cap="flat" cmpd="sng" w="9525">
            <a:solidFill>
              <a:srgbClr val="06253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17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131" name="Google Shape;131;p17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-1069494" y="1466133"/>
              <a:ext cx="623187" cy="575380"/>
            </a:xfrm>
            <a:custGeom>
              <a:rect b="b" l="l" r="r" t="t"/>
              <a:pathLst>
                <a:path extrusionOk="0" h="17933" w="19423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134" name="Google Shape;134;p17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rgbClr val="F9D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rect b="b" l="l" r="r" t="t"/>
                <a:pathLst>
                  <a:path extrusionOk="0" h="12954" w="19475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rect b="b" l="l" r="r" t="t"/>
                <a:pathLst>
                  <a:path extrusionOk="0" h="1046" w="1224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rect b="b" l="l" r="r" t="t"/>
                <a:pathLst>
                  <a:path extrusionOk="0" h="1046" w="1225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rect b="b" l="l" r="r" t="t"/>
                <a:pathLst>
                  <a:path extrusionOk="0" h="1050" w="5385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rgbClr val="062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" name="Google Shape;140;p17"/>
          <p:cNvGrpSpPr/>
          <p:nvPr/>
        </p:nvGrpSpPr>
        <p:grpSpPr>
          <a:xfrm rot="-671180">
            <a:off x="7072539" y="3995263"/>
            <a:ext cx="1149898" cy="1149898"/>
            <a:chOff x="8293697" y="1996790"/>
            <a:chExt cx="1149900" cy="1149900"/>
          </a:xfrm>
        </p:grpSpPr>
        <p:sp>
          <p:nvSpPr>
            <p:cNvPr id="141" name="Google Shape;141;p17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rgbClr val="F5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17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rect b="b" l="l" r="r" t="t"/>
                <a:pathLst>
                  <a:path extrusionOk="0" h="17959" w="1902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rect b="b" l="l" r="r" t="t"/>
                <a:pathLst>
                  <a:path extrusionOk="0" h="2798" w="306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rect b="b" l="l" r="r" t="t"/>
                <a:pathLst>
                  <a:path extrusionOk="0" h="902" w="1067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17"/>
          <p:cNvGrpSpPr/>
          <p:nvPr/>
        </p:nvGrpSpPr>
        <p:grpSpPr>
          <a:xfrm rot="-679607">
            <a:off x="8139852" y="3102978"/>
            <a:ext cx="1149873" cy="1149873"/>
            <a:chOff x="9124422" y="2568890"/>
            <a:chExt cx="1149900" cy="1149900"/>
          </a:xfrm>
        </p:grpSpPr>
        <p:sp>
          <p:nvSpPr>
            <p:cNvPr id="148" name="Google Shape;148;p17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rgbClr val="36A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17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rect b="b" l="l" r="r" t="t"/>
                <a:pathLst>
                  <a:path extrusionOk="0" h="17919" w="1792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rect b="b" l="l" r="r" t="t"/>
                <a:pathLst>
                  <a:path extrusionOk="0" h="13654" w="13654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rect b="b" l="l" r="r" t="t"/>
                <a:pathLst>
                  <a:path extrusionOk="0" h="3147" w="1068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rect b="b" l="l" r="r" t="t"/>
                <a:pathLst>
                  <a:path extrusionOk="0" h="3147" w="105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rect b="b" l="l" r="r" t="t"/>
                <a:pathLst>
                  <a:path extrusionOk="0" h="1050" w="2798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17"/>
          <p:cNvSpPr txBox="1"/>
          <p:nvPr/>
        </p:nvSpPr>
        <p:spPr>
          <a:xfrm rot="540321">
            <a:off x="7304786" y="3816140"/>
            <a:ext cx="1774776" cy="438270"/>
          </a:xfrm>
          <a:prstGeom prst="rect">
            <a:avLst/>
          </a:prstGeom>
          <a:solidFill>
            <a:srgbClr val="18749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rgbClr val="FFFFFF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008750" y="3433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A continuación explicaremos cada uno de los algoritmos.</a:t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Selection Sort: Ordenamiento por Selección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72000" y="1171600"/>
            <a:ext cx="4948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Es un </a:t>
            </a:r>
            <a:r>
              <a:rPr lang="es-419" sz="165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/>
              </a:rPr>
              <a:t>algoritmo de ordenamiento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 que requiere O(n^2) operaciones para ordenar una lista de n operaciones.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Su funcionamiento consta de: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Buscar el mínimo elemento de la lista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Intercambiarlo con el primero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Buscar el siguiente mínimo en el resto de la lista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Intercambiarlo con el segundo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Y en general: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Buscar el mínimo elemento entre una posición i y el final de la lista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Intercambiar el mínimo con el elemento de la posición i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709" y="1171588"/>
            <a:ext cx="16724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de Prueba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72000" y="1171600"/>
            <a:ext cx="4948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En promedio, se realizan 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n-i</a:t>
            </a:r>
            <a:r>
              <a:rPr b="1" lang="es-419" sz="165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comparaciones en la quinta pasada de la ordenación por inserción. Por tanto, si hay 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 iteraciones, la complejidad temporal media puede ser la siguiente: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(n-1) + (n-2) + (n-3) + ... + 1 = n*(n-1)/2   =&gt;   </a:t>
            </a:r>
            <a:r>
              <a:rPr b="1" lang="es-419" sz="1650">
                <a:latin typeface="Assistant"/>
                <a:ea typeface="Assistant"/>
                <a:cs typeface="Assistant"/>
                <a:sym typeface="Assistant"/>
              </a:rPr>
              <a:t>[</a:t>
            </a:r>
            <a:r>
              <a:rPr i="1" lang="es-419" sz="1650">
                <a:latin typeface="Assistant"/>
                <a:ea typeface="Assistant"/>
                <a:cs typeface="Assistant"/>
                <a:sym typeface="Assistant"/>
              </a:rPr>
              <a:t>Θ</a:t>
            </a:r>
            <a:r>
              <a:rPr b="1" lang="es-419" sz="1650"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=O(n^2)</a:t>
            </a:r>
            <a:endParaRPr b="1" i="1"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i="1"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También se puede calcular contando el número de bucles. Hay un total de dos bucles de n iteraciones haciendo la complejidad : 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n*n = n^2</a:t>
            </a:r>
            <a:endParaRPr b="1" i="1"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 u="sng">
                <a:latin typeface="Assistant"/>
                <a:ea typeface="Assistant"/>
                <a:cs typeface="Assistant"/>
                <a:sym typeface="Assistant"/>
              </a:rPr>
              <a:t>El peor caso</a:t>
            </a:r>
            <a:endParaRPr sz="1650" u="sng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La complejidad temporal en el peor caso es 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[O]=O(n^2)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 u="sng">
                <a:latin typeface="Assistant"/>
                <a:ea typeface="Assistant"/>
                <a:cs typeface="Assistant"/>
                <a:sym typeface="Assistant"/>
              </a:rPr>
              <a:t>El mejor caso</a:t>
            </a:r>
            <a:endParaRPr sz="1650" u="sng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La  complejidad  temporal  en  el  mejor  de  los  casos  es 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[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Ω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b="1" i="1" lang="es-419" sz="1650">
                <a:latin typeface="Assistant"/>
                <a:ea typeface="Assistant"/>
                <a:cs typeface="Assistant"/>
                <a:sym typeface="Assistant"/>
              </a:rPr>
              <a:t>=O(n^2)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. Es  lo  mismo  que  la  complejidad 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temporal en el peor de los casos.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SzPct val="61111"/>
              <a:buNone/>
            </a:pPr>
            <a:r>
              <a:t/>
            </a:r>
            <a:endParaRPr sz="1665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00" y="662325"/>
            <a:ext cx="2703225" cy="3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Quick Sort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QuickSort es un algoritmo Divide and Conquer . Selecciona un elemento como pivote y divide la matriz dada alrededor del pivote elegido. Hay muchas versiones diferentes de quickSort que seleccionan el pivote de diferentes maneras.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Elija siempre el primer elemento como pivote.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Elija siempre el último elemento como pivote (implementado a continuación)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Elija un elemento aleatorio como pivote.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ssistant"/>
              <a:buChar char="●"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Elija la mediana como pivote.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Explicación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El proceso clave en QuickSort es la partición(). El objetivo de las particiones es, dada un array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s-419" sz="1650">
                <a:latin typeface="Assistant"/>
                <a:ea typeface="Assistant"/>
                <a:cs typeface="Assistant"/>
                <a:sym typeface="Assistant"/>
              </a:rPr>
              <a:t>y un elemento x de la array como pivote, colocar x en su posición correcta en el array ordenada y colocar todos los elementos más pequeños (menores que x) antes de x, y colocar todos los elementos mayores (mayores que x) después X. Todo esto debe hacerse en tiempo lineal.</a:t>
            </a:r>
            <a:endParaRPr sz="165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1" y="2571750"/>
            <a:ext cx="4589500" cy="20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