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76" r:id="rId3"/>
    <p:sldId id="277" r:id="rId4"/>
    <p:sldId id="278" r:id="rId5"/>
    <p:sldId id="279" r:id="rId6"/>
    <p:sldId id="281" r:id="rId7"/>
    <p:sldId id="282" r:id="rId8"/>
    <p:sldId id="283" r:id="rId9"/>
    <p:sldId id="284" r:id="rId10"/>
    <p:sldId id="286" r:id="rId11"/>
    <p:sldId id="288" r:id="rId12"/>
    <p:sldId id="287" r:id="rId13"/>
    <p:sldId id="289" r:id="rId14"/>
    <p:sldId id="290" r:id="rId15"/>
    <p:sldId id="291" r:id="rId16"/>
    <p:sldId id="297" r:id="rId17"/>
    <p:sldId id="29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pos="756" userDrawn="1">
          <p15:clr>
            <a:srgbClr val="A4A3A4"/>
          </p15:clr>
        </p15:guide>
        <p15:guide id="4" pos="69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43" autoAdjust="0"/>
  </p:normalViewPr>
  <p:slideViewPr>
    <p:cSldViewPr>
      <p:cViewPr varScale="1">
        <p:scale>
          <a:sx n="89" d="100"/>
          <a:sy n="89" d="100"/>
        </p:scale>
        <p:origin x="1398" y="90"/>
      </p:cViewPr>
      <p:guideLst>
        <p:guide orient="horz" pos="1253"/>
        <p:guide orient="horz" pos="1706"/>
        <p:guide pos="756"/>
        <p:guide pos="69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6D24A-FF18-411C-A37A-7B391DA868E5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25BE0-70DF-475C-B5F2-4827513F4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61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+ </a:t>
            </a:r>
            <a:r>
              <a:rPr lang="en-US" altLang="ko-KR" baseline="0" dirty="0" err="1" smtClean="0"/>
              <a:t>Jquery</a:t>
            </a:r>
            <a:r>
              <a:rPr lang="en-US" altLang="ko-KR" baseline="0" dirty="0" smtClean="0"/>
              <a:t> / Ajax </a:t>
            </a:r>
            <a:r>
              <a:rPr lang="ko-KR" altLang="en-US" baseline="0" dirty="0" smtClean="0"/>
              <a:t>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5BE0-70DF-475C-B5F2-4827513F4F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auth_user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장고의 기본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인증 등의 기능을 쉽게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history table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시청기록관련 테이블</a:t>
            </a:r>
            <a:r>
              <a:rPr lang="en-US" altLang="ko-KR" baseline="0" dirty="0" smtClean="0"/>
              <a:t>, id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필요없으나</a:t>
            </a:r>
            <a:r>
              <a:rPr lang="ko-KR" altLang="en-US" baseline="0" dirty="0" smtClean="0"/>
              <a:t> 장고에서 기본생성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userid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videoid</a:t>
            </a:r>
            <a:r>
              <a:rPr lang="ko-KR" altLang="en-US" baseline="0" dirty="0" smtClean="0"/>
              <a:t>를 묶어서 </a:t>
            </a:r>
            <a:r>
              <a:rPr lang="ko-KR" altLang="en-US" baseline="0" dirty="0" err="1" smtClean="0"/>
              <a:t>복합키로</a:t>
            </a:r>
            <a:r>
              <a:rPr lang="ko-KR" altLang="en-US" baseline="0" dirty="0" smtClean="0"/>
              <a:t> 사용</a:t>
            </a:r>
            <a:endParaRPr lang="en-US" altLang="ko-KR" baseline="0" dirty="0" smtClean="0"/>
          </a:p>
          <a:p>
            <a:r>
              <a:rPr lang="en-US" altLang="ko-KR" dirty="0" smtClean="0"/>
              <a:t>playlist table : </a:t>
            </a:r>
            <a:r>
              <a:rPr lang="ko-KR" altLang="en-US" dirty="0" smtClean="0"/>
              <a:t>재생목록 테이블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회원마다 여러 개를 </a:t>
            </a:r>
            <a:r>
              <a:rPr lang="ko-KR" altLang="en-US" baseline="0" dirty="0" err="1" smtClean="0"/>
              <a:t>가질수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Playlistitem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table : </a:t>
            </a:r>
            <a:r>
              <a:rPr lang="ko-KR" altLang="en-US" baseline="0" dirty="0" smtClean="0"/>
              <a:t>재생목록의 비디오 리스트</a:t>
            </a:r>
            <a:r>
              <a:rPr lang="en-US" altLang="ko-KR" baseline="0" dirty="0" smtClean="0"/>
              <a:t>, history </a:t>
            </a:r>
            <a:r>
              <a:rPr lang="ko-KR" altLang="en-US" baseline="0" dirty="0" smtClean="0"/>
              <a:t>테이블과 마찬가지로 </a:t>
            </a:r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가 필요 없으며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listid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videoid</a:t>
            </a:r>
            <a:r>
              <a:rPr lang="ko-KR" altLang="en-US" baseline="0" dirty="0" smtClean="0"/>
              <a:t>를 묶어서 </a:t>
            </a:r>
            <a:r>
              <a:rPr lang="ko-KR" altLang="en-US" baseline="0" dirty="0" err="1" smtClean="0"/>
              <a:t>복합키로</a:t>
            </a:r>
            <a:r>
              <a:rPr lang="ko-KR" altLang="en-US" baseline="0" dirty="0" smtClean="0"/>
              <a:t> 사용</a:t>
            </a:r>
            <a:endParaRPr lang="en-US" altLang="ko-KR" baseline="0" dirty="0" smtClean="0"/>
          </a:p>
          <a:p>
            <a:r>
              <a:rPr lang="en-US" altLang="ko-KR" dirty="0" smtClean="0"/>
              <a:t>Video table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동영상 정보가 들어있는 테이블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관리자가 동영상 정보를 저장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5BE0-70DF-475C-B5F2-4827513F4F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1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상단에 검색박스와 회원아이디 회원탈퇴버튼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5BE0-70DF-475C-B5F2-4827513F4F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26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5BE0-70DF-475C-B5F2-4827513F4F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3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836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37936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7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6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6633"/>
            <a:ext cx="12192000" cy="60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62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48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11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3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8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3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56FC-8B20-47CE-AE7A-E5C9EEED2DB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7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2.&#54924;&#50896;%20&#54868;&#47732;.mp4" TargetMode="External"/><Relationship Id="rId2" Type="http://schemas.openxmlformats.org/officeDocument/2006/relationships/hyperlink" Target="1.&#47700;&#51064;&#54868;&#47732;.mp4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3.&#46041;&#50689;&#49345;%20&#44288;&#47532;&#51088;%20&#54868;&#47732;.mp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745192" y="1147318"/>
            <a:ext cx="6364808" cy="2687509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5108491" y="3834825"/>
            <a:ext cx="4995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2975692" y="1916816"/>
            <a:ext cx="1539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0A9AF59-362C-4412-948B-DC2C356DEA69}"/>
              </a:ext>
            </a:extLst>
          </p:cNvPr>
          <p:cNvSpPr/>
          <p:nvPr/>
        </p:nvSpPr>
        <p:spPr>
          <a:xfrm>
            <a:off x="8012419" y="5489095"/>
            <a:ext cx="1976474" cy="27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88" dirty="0" err="1">
                <a:solidFill>
                  <a:srgbClr val="7C97C2"/>
                </a:solidFill>
              </a:rPr>
              <a:t>프로젝트형</a:t>
            </a:r>
            <a:r>
              <a:rPr lang="ko-KR" altLang="en-US" sz="788" dirty="0">
                <a:solidFill>
                  <a:srgbClr val="7C97C2"/>
                </a:solidFill>
              </a:rPr>
              <a:t> </a:t>
            </a:r>
            <a:r>
              <a:rPr lang="en-US" altLang="ko-KR" sz="788" dirty="0">
                <a:solidFill>
                  <a:srgbClr val="7C97C2"/>
                </a:solidFill>
              </a:rPr>
              <a:t>AI</a:t>
            </a:r>
            <a:r>
              <a:rPr lang="ko-KR" altLang="en-US" sz="788" dirty="0">
                <a:solidFill>
                  <a:srgbClr val="7C97C2"/>
                </a:solidFill>
              </a:rPr>
              <a:t>서비스 개발 인공지능</a:t>
            </a:r>
            <a:r>
              <a:rPr lang="en-US" altLang="ko-KR" sz="788" dirty="0">
                <a:solidFill>
                  <a:srgbClr val="7C97C2"/>
                </a:solidFill>
              </a:rPr>
              <a:t>(A)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09295" y="2425669"/>
            <a:ext cx="5524448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6600" b="1" kern="0" dirty="0" err="1" smtClean="0">
                <a:ln w="12700">
                  <a:solidFill>
                    <a:srgbClr val="7C97C2"/>
                  </a:solidFill>
                </a:ln>
                <a:solidFill>
                  <a:schemeClr val="bg1"/>
                </a:solidFill>
              </a:rPr>
              <a:t>MTube</a:t>
            </a:r>
            <a:endParaRPr lang="en-US" altLang="ko-KR" sz="4950" b="1" kern="0" dirty="0">
              <a:ln w="12700">
                <a:solidFill>
                  <a:srgbClr val="7C97C2"/>
                </a:solidFill>
              </a:ln>
              <a:solidFill>
                <a:schemeClr val="bg1"/>
              </a:solidFill>
            </a:endParaRPr>
          </a:p>
          <a:p>
            <a:pPr lvl="0" latinLnBrk="0">
              <a:defRPr/>
            </a:pPr>
            <a:r>
              <a:rPr lang="en-US" altLang="ko-KR" sz="3000" b="1" kern="0" dirty="0">
                <a:ln w="12700">
                  <a:noFill/>
                </a:ln>
                <a:solidFill>
                  <a:srgbClr val="7C97C2"/>
                </a:solidFill>
              </a:rPr>
              <a:t>premium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832181" y="3834826"/>
            <a:ext cx="271310" cy="256745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M</a:t>
            </a:r>
            <a:endParaRPr lang="ko-KR" altLang="en-US" sz="675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524000" y="1147316"/>
            <a:ext cx="8586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9145950" y="5050070"/>
            <a:ext cx="1917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0A9AF59-362C-4412-948B-DC2C356DEA69}"/>
              </a:ext>
            </a:extLst>
          </p:cNvPr>
          <p:cNvSpPr/>
          <p:nvPr/>
        </p:nvSpPr>
        <p:spPr>
          <a:xfrm>
            <a:off x="8012419" y="5626516"/>
            <a:ext cx="2001200" cy="27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788" dirty="0">
                <a:solidFill>
                  <a:srgbClr val="7C97C2"/>
                </a:solidFill>
              </a:rPr>
              <a:t>Made by 6</a:t>
            </a:r>
            <a:r>
              <a:rPr lang="ko-KR" altLang="en-US" sz="788" dirty="0">
                <a:solidFill>
                  <a:srgbClr val="7C97C2"/>
                </a:solidFill>
              </a:rPr>
              <a:t>조 </a:t>
            </a:r>
            <a:r>
              <a:rPr lang="en-US" altLang="ko-KR" sz="788" dirty="0">
                <a:solidFill>
                  <a:srgbClr val="7C97C2"/>
                </a:solidFill>
              </a:rPr>
              <a:t>: </a:t>
            </a:r>
            <a:r>
              <a:rPr lang="ko-KR" altLang="en-US" sz="788" dirty="0" err="1">
                <a:solidFill>
                  <a:srgbClr val="7C97C2"/>
                </a:solidFill>
              </a:rPr>
              <a:t>노래듣조</a:t>
            </a:r>
            <a:r>
              <a:rPr lang="ko-KR" altLang="en-US" sz="788" dirty="0">
                <a:solidFill>
                  <a:srgbClr val="7C97C2"/>
                </a:solidFill>
              </a:rPr>
              <a:t> </a:t>
            </a:r>
            <a:r>
              <a:rPr lang="ko-KR" altLang="en-US" sz="788" dirty="0" err="1">
                <a:solidFill>
                  <a:srgbClr val="7C97C2"/>
                </a:solidFill>
              </a:rPr>
              <a:t>오경진</a:t>
            </a:r>
            <a:r>
              <a:rPr lang="ko-KR" altLang="en-US" sz="788" dirty="0">
                <a:solidFill>
                  <a:srgbClr val="7C97C2"/>
                </a:solidFill>
              </a:rPr>
              <a:t> 엄정민</a:t>
            </a:r>
            <a:endParaRPr lang="en-US" altLang="ko-KR" sz="788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88885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프로젝트 설계 및 구현 </a:t>
            </a:r>
            <a:r>
              <a:rPr lang="en-US" altLang="ko-KR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: URL</a:t>
            </a: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과 뷰 설계</a:t>
            </a:r>
            <a:endParaRPr lang="en-US" altLang="ko-KR" sz="3200" b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48989"/>
              </p:ext>
            </p:extLst>
          </p:nvPr>
        </p:nvGraphicFramePr>
        <p:xfrm>
          <a:off x="2125177" y="1530950"/>
          <a:ext cx="8280918" cy="5041981"/>
        </p:xfrm>
        <a:graphic>
          <a:graphicData uri="http://schemas.openxmlformats.org/drawingml/2006/table">
            <a:tbl>
              <a:tblPr/>
              <a:tblGrid>
                <a:gridCol w="2760110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  <a:gridCol w="2273515">
                  <a:extLst>
                    <a:ext uri="{9D8B030D-6E8A-4147-A177-3AD203B41FA5}">
                      <a16:colId xmlns:a16="http://schemas.microsoft.com/office/drawing/2014/main" xmlns="" val="3319531251"/>
                    </a:ext>
                  </a:extLst>
                </a:gridCol>
                <a:gridCol w="3247293">
                  <a:extLst>
                    <a:ext uri="{9D8B030D-6E8A-4147-A177-3AD203B41FA5}">
                      <a16:colId xmlns:a16="http://schemas.microsoft.com/office/drawing/2014/main" xmlns="" val="584824119"/>
                    </a:ext>
                  </a:extLst>
                </a:gridCol>
              </a:tblGrid>
              <a:tr h="3111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뷰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뷰가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처리하는 내용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251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Index()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메인화면을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보여준다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(index.html)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251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/login/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login()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로그인한다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(login.html)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/logout/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logout()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로그아웃한다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7508895"/>
                  </a:ext>
                </a:extLst>
              </a:tr>
              <a:tr h="251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/signup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signup()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가입한다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(signup.html)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profile/delete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profile_delete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 탈퇴한다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(profile_delete.html)</a:t>
                      </a:r>
                      <a:endParaRPr lang="ko-KR" altLang="en-US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/result/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result()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검색된 결과를 보여준다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0513718"/>
                  </a:ext>
                </a:extLst>
              </a:tr>
              <a:tr h="247265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/playlist/&lt;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int:id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&gt;/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playlist()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&lt;id&gt;</a:t>
                      </a:r>
                      <a:r>
                        <a:rPr lang="ko-KR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번째 재생목록을 보여준다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0892908"/>
                  </a:ext>
                </a:extLst>
              </a:tr>
              <a:tr h="251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/playlist/insert/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playlist_insert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재생목록을 추가한다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/playlist/delete/</a:t>
                      </a:r>
                      <a:endParaRPr lang="ko-KR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playlist_delete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재생목록을 삭제한다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/playlist/rename/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playlist_rename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재생목록의 이름을 변경한다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/playlist/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insert_video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playlist_insert_video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재생목록에 동영상을 추가한다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/playlist/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delete_video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playlist_delete_video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재생목록에 동영상을 삭제한다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/history/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history()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시청기록을 보여준다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06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/history/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insert_video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history_insert_video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시청기록에 동영상을 추가한다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1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/history/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delete_video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history_delete_video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시청기록에 동영상을 삭제한다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767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/admin/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manage_video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manage_video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관리 화면을 보여준다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72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/admin/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manage_video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/insert/</a:t>
                      </a:r>
                      <a:endParaRPr lang="ko-KR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manage_video_insert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동영상을 데이터베이스에 추가한다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623392" y="1228725"/>
            <a:ext cx="996502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0704512" y="6381328"/>
            <a:ext cx="1399743" cy="2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err="1" smtClean="0">
                <a:solidFill>
                  <a:srgbClr val="7C97C2"/>
                </a:solidFill>
              </a:rPr>
              <a:t>MTube</a:t>
            </a:r>
            <a:r>
              <a:rPr lang="en-US" altLang="ko-KR" sz="900" kern="0" dirty="0" smtClean="0">
                <a:solidFill>
                  <a:srgbClr val="7C97C2"/>
                </a:solidFill>
              </a:rPr>
              <a:t> Premium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85285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프로젝트 설계 및 구현 </a:t>
            </a:r>
            <a:r>
              <a:rPr lang="en-US" altLang="ko-KR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: </a:t>
            </a: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데이터 베이스 설계</a:t>
            </a:r>
            <a:endParaRPr lang="en-US" altLang="ko-KR" sz="3200" b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600515"/>
            <a:ext cx="8447619" cy="47904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623392" y="1228725"/>
            <a:ext cx="996502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0704512" y="6381328"/>
            <a:ext cx="1399743" cy="2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err="1" smtClean="0">
                <a:solidFill>
                  <a:srgbClr val="7C97C2"/>
                </a:solidFill>
              </a:rPr>
              <a:t>MTube</a:t>
            </a:r>
            <a:r>
              <a:rPr lang="en-US" altLang="ko-KR" sz="900" kern="0" dirty="0" smtClean="0">
                <a:solidFill>
                  <a:srgbClr val="7C97C2"/>
                </a:solidFill>
              </a:rPr>
              <a:t> Premium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2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8816567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프로젝트 설계 및 구현 </a:t>
            </a:r>
            <a:r>
              <a:rPr lang="en-US" altLang="ko-KR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: </a:t>
            </a: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상세 기능 설명</a:t>
            </a:r>
            <a:endParaRPr lang="en-US" altLang="ko-KR" sz="3200" b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623392" y="1228725"/>
            <a:ext cx="996502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51624"/>
              </p:ext>
            </p:extLst>
          </p:nvPr>
        </p:nvGraphicFramePr>
        <p:xfrm>
          <a:off x="1559496" y="1556792"/>
          <a:ext cx="9000999" cy="4737801"/>
        </p:xfrm>
        <a:graphic>
          <a:graphicData uri="http://schemas.openxmlformats.org/drawingml/2006/table">
            <a:tbl>
              <a:tblPr/>
              <a:tblGrid>
                <a:gridCol w="1224135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584824119"/>
                    </a:ext>
                  </a:extLst>
                </a:gridCol>
              </a:tblGrid>
              <a:tr h="37409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56206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가입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탈퇴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57503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장고가 제공하는 </a:t>
                      </a:r>
                      <a:r>
                        <a:rPr lang="en-US" altLang="ko-KR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auth.User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910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동영상 검색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검색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검색된 리스트에서 동영상 삭제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Jsp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jQuery,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ajax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7508895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동영상 재생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 클릭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동영상 자동 재생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종료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다음 동영상 순차 재생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755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재생목록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재생목록 추가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변경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재생목록에 동영상 추가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필요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0513718"/>
                  </a:ext>
                </a:extLst>
              </a:tr>
              <a:tr h="57993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시청 기록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재생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자동으로 동영상 추가</a:t>
                      </a:r>
                      <a:endParaRPr lang="en-US" altLang="ko-KR" sz="12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시청기록에서 동영상 삭제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필요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0892908"/>
                  </a:ext>
                </a:extLst>
              </a:tr>
              <a:tr h="57993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동영상 관리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유튜브의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플레이리스트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동영상 검색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결과에서 동영상 선택하여 데이터베이스에 저장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기능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타이틀 편집 가능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0704512" y="6381328"/>
            <a:ext cx="1399743" cy="2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err="1" smtClean="0">
                <a:solidFill>
                  <a:srgbClr val="7C97C2"/>
                </a:solidFill>
              </a:rPr>
              <a:t>MTube</a:t>
            </a:r>
            <a:r>
              <a:rPr lang="en-US" altLang="ko-KR" sz="900" kern="0" dirty="0" smtClean="0">
                <a:solidFill>
                  <a:srgbClr val="7C97C2"/>
                </a:solidFill>
              </a:rPr>
              <a:t> Premium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77364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프로젝트 설계 및 구현 </a:t>
            </a:r>
            <a:r>
              <a:rPr lang="en-US" altLang="ko-KR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: </a:t>
            </a: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메인 화면 구성</a:t>
            </a:r>
            <a:endParaRPr lang="en-US" altLang="ko-KR" sz="3200" b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3392" y="1228725"/>
            <a:ext cx="996502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0704512" y="6381328"/>
            <a:ext cx="1399743" cy="2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err="1" smtClean="0">
                <a:solidFill>
                  <a:srgbClr val="7C97C2"/>
                </a:solidFill>
              </a:rPr>
              <a:t>MTube</a:t>
            </a:r>
            <a:r>
              <a:rPr lang="en-US" altLang="ko-KR" sz="900" kern="0" dirty="0" smtClean="0">
                <a:solidFill>
                  <a:srgbClr val="7C97C2"/>
                </a:solidFill>
              </a:rPr>
              <a:t> Premium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484784"/>
            <a:ext cx="9132889" cy="49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9536647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프로젝트 설계 및 구현 </a:t>
            </a:r>
            <a:r>
              <a:rPr lang="en-US" altLang="ko-KR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: </a:t>
            </a: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동영상 관리자 화면</a:t>
            </a:r>
            <a:endParaRPr lang="en-US" altLang="ko-KR" sz="3200" b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42" y="1484784"/>
            <a:ext cx="9144000" cy="495300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23392" y="1228725"/>
            <a:ext cx="996502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0704512" y="6381328"/>
            <a:ext cx="1399743" cy="2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err="1" smtClean="0">
                <a:solidFill>
                  <a:srgbClr val="7C97C2"/>
                </a:solidFill>
              </a:rPr>
              <a:t>MTube</a:t>
            </a:r>
            <a:r>
              <a:rPr lang="en-US" altLang="ko-KR" sz="900" kern="0" dirty="0" smtClean="0">
                <a:solidFill>
                  <a:srgbClr val="7C97C2"/>
                </a:solidFill>
              </a:rPr>
              <a:t> Premium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838451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프로젝트 기능 시연</a:t>
            </a:r>
            <a:endParaRPr lang="en-US" altLang="ko-KR" sz="3200" b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19793" y="1268760"/>
            <a:ext cx="996502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0704512" y="6381328"/>
            <a:ext cx="1399743" cy="2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err="1" smtClean="0">
                <a:solidFill>
                  <a:srgbClr val="7C97C2"/>
                </a:solidFill>
              </a:rPr>
              <a:t>MTube</a:t>
            </a:r>
            <a:r>
              <a:rPr lang="en-US" altLang="ko-KR" sz="900" kern="0" dirty="0" smtClean="0">
                <a:solidFill>
                  <a:srgbClr val="7C97C2"/>
                </a:solidFill>
              </a:rPr>
              <a:t> Premium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61071" y="2195568"/>
            <a:ext cx="2713242" cy="2713242"/>
            <a:chOff x="5708291" y="1967371"/>
            <a:chExt cx="1880558" cy="188055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xmlns="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BA2D30DC-E7A1-4BB8-A925-3087B9419E0D}"/>
              </a:ext>
            </a:extLst>
          </p:cNvPr>
          <p:cNvSpPr/>
          <p:nvPr/>
        </p:nvSpPr>
        <p:spPr>
          <a:xfrm>
            <a:off x="1181231" y="5206956"/>
            <a:ext cx="287292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메인 화면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766271" y="2195568"/>
            <a:ext cx="2713242" cy="2713242"/>
            <a:chOff x="5708291" y="1967371"/>
            <a:chExt cx="1880558" cy="188055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xmlns="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A2D30DC-E7A1-4BB8-A925-3087B9419E0D}"/>
              </a:ext>
            </a:extLst>
          </p:cNvPr>
          <p:cNvSpPr/>
          <p:nvPr/>
        </p:nvSpPr>
        <p:spPr>
          <a:xfrm>
            <a:off x="4686431" y="5206956"/>
            <a:ext cx="287292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 화면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271471" y="2195568"/>
            <a:ext cx="2713242" cy="2713242"/>
            <a:chOff x="5708291" y="1967371"/>
            <a:chExt cx="1880558" cy="1880558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xmlns="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A2D30DC-E7A1-4BB8-A925-3087B9419E0D}"/>
              </a:ext>
            </a:extLst>
          </p:cNvPr>
          <p:cNvSpPr/>
          <p:nvPr/>
        </p:nvSpPr>
        <p:spPr>
          <a:xfrm>
            <a:off x="8191631" y="5206956"/>
            <a:ext cx="287292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동영상 관리자 화면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이등변 삼각형 3">
            <a:hlinkClick r:id="rId2" action="ppaction://hlinkfile"/>
          </p:cNvPr>
          <p:cNvSpPr/>
          <p:nvPr/>
        </p:nvSpPr>
        <p:spPr>
          <a:xfrm rot="5400000">
            <a:off x="2217302" y="3162978"/>
            <a:ext cx="902970" cy="778422"/>
          </a:xfrm>
          <a:prstGeom prst="triangle">
            <a:avLst/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C97C2"/>
              </a:solidFill>
            </a:endParaRPr>
          </a:p>
        </p:txBody>
      </p:sp>
      <p:sp>
        <p:nvSpPr>
          <p:cNvPr id="26" name="이등변 삼각형 25">
            <a:hlinkClick r:id="rId3" action="ppaction://hlinkfile"/>
          </p:cNvPr>
          <p:cNvSpPr/>
          <p:nvPr/>
        </p:nvSpPr>
        <p:spPr>
          <a:xfrm rot="5400000">
            <a:off x="5718601" y="3162978"/>
            <a:ext cx="902970" cy="778422"/>
          </a:xfrm>
          <a:prstGeom prst="triangle">
            <a:avLst/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C97C2"/>
              </a:solidFill>
            </a:endParaRPr>
          </a:p>
        </p:txBody>
      </p:sp>
      <p:sp>
        <p:nvSpPr>
          <p:cNvPr id="27" name="이등변 삼각형 26">
            <a:hlinkClick r:id="rId4" action="ppaction://hlinkfile"/>
          </p:cNvPr>
          <p:cNvSpPr/>
          <p:nvPr/>
        </p:nvSpPr>
        <p:spPr>
          <a:xfrm rot="5400000">
            <a:off x="9176606" y="3162978"/>
            <a:ext cx="902970" cy="778422"/>
          </a:xfrm>
          <a:prstGeom prst="triangle">
            <a:avLst/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838451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프로젝트 소감</a:t>
            </a:r>
            <a:endParaRPr lang="en-US" altLang="ko-KR" sz="3200" b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23392" y="1228725"/>
            <a:ext cx="996502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0704512" y="6381328"/>
            <a:ext cx="1399743" cy="2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err="1" smtClean="0">
                <a:solidFill>
                  <a:srgbClr val="7C97C2"/>
                </a:solidFill>
              </a:rPr>
              <a:t>MTube</a:t>
            </a:r>
            <a:r>
              <a:rPr lang="en-US" altLang="ko-KR" sz="900" kern="0" dirty="0" smtClean="0">
                <a:solidFill>
                  <a:srgbClr val="7C97C2"/>
                </a:solidFill>
              </a:rPr>
              <a:t> Premium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879976" y="2060848"/>
            <a:ext cx="0" cy="3780619"/>
          </a:xfrm>
          <a:prstGeom prst="line">
            <a:avLst/>
          </a:prstGeom>
          <a:ln>
            <a:solidFill>
              <a:srgbClr val="7C97C2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460" y="1825962"/>
            <a:ext cx="23083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새롭게 배운 점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3992" y="1825963"/>
            <a:ext cx="37444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보완해야 할 점 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/ 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한계점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408" y="2564904"/>
            <a:ext cx="33153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장고 프로세스에 대한 이해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협업 관리도구 </a:t>
            </a:r>
            <a:r>
              <a:rPr lang="en-US" altLang="ko-KR" dirty="0" smtClean="0"/>
              <a:t>(GIT)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레이아웃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Jquery</a:t>
            </a:r>
            <a:r>
              <a:rPr lang="en-US" altLang="ko-KR" dirty="0" smtClean="0"/>
              <a:t> + Ajax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YouTube API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Material Icon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12024" y="2564904"/>
            <a:ext cx="46085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코드 최적화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CSS </a:t>
            </a:r>
            <a:r>
              <a:rPr lang="ko-KR" altLang="en-US" dirty="0" smtClean="0"/>
              <a:t>활용법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/>
              <a:t>YouTube </a:t>
            </a:r>
            <a:r>
              <a:rPr lang="ko-KR" altLang="en-US" dirty="0" err="1"/>
              <a:t>크롤링이</a:t>
            </a:r>
            <a:r>
              <a:rPr lang="ko-KR" altLang="en-US" dirty="0"/>
              <a:t> </a:t>
            </a:r>
            <a:r>
              <a:rPr lang="ko-KR" altLang="en-US" dirty="0" smtClean="0"/>
              <a:t>어려움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YouTube API</a:t>
            </a:r>
            <a:r>
              <a:rPr lang="ko-KR" altLang="en-US" dirty="0" smtClean="0"/>
              <a:t>의 한계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플레이어</a:t>
            </a:r>
            <a:r>
              <a:rPr lang="en-US" altLang="ko-KR" dirty="0"/>
              <a:t>,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연동 학습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편의기능 추가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셔플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한곡</a:t>
            </a:r>
            <a:r>
              <a:rPr lang="ko-KR" altLang="en-US" dirty="0" smtClean="0"/>
              <a:t> 반복재생 등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메인화면에서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YouTube </a:t>
            </a:r>
            <a:r>
              <a:rPr lang="ko-KR" altLang="en-US" dirty="0" smtClean="0"/>
              <a:t>영상 직접 검색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346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4151784" y="2780928"/>
            <a:ext cx="367240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b="1" kern="0" dirty="0" smtClean="0">
                <a:ln w="12700">
                  <a:noFill/>
                </a:ln>
                <a:solidFill>
                  <a:srgbClr val="7C97C2"/>
                </a:solidFill>
              </a:rPr>
              <a:t>감사합니다</a:t>
            </a:r>
            <a:r>
              <a:rPr lang="en-US" altLang="ko-KR" sz="4400" b="1" kern="0" dirty="0" smtClean="0">
                <a:ln w="12700">
                  <a:noFill/>
                </a:ln>
                <a:solidFill>
                  <a:srgbClr val="7C97C2"/>
                </a:solidFill>
              </a:rPr>
              <a:t>!</a:t>
            </a:r>
            <a:endParaRPr lang="en-US" altLang="ko-KR" sz="4400" kern="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4367808" y="2420888"/>
            <a:ext cx="4118042" cy="2916817"/>
            <a:chOff x="4156671" y="1654195"/>
            <a:chExt cx="4118042" cy="2916817"/>
          </a:xfrm>
        </p:grpSpPr>
        <p:grpSp>
          <p:nvGrpSpPr>
            <p:cNvPr id="83" name="그룹 82"/>
            <p:cNvGrpSpPr/>
            <p:nvPr/>
          </p:nvGrpSpPr>
          <p:grpSpPr>
            <a:xfrm>
              <a:off x="4156671" y="1654195"/>
              <a:ext cx="3729740" cy="461665"/>
              <a:chOff x="2964319" y="3564953"/>
              <a:chExt cx="3729740" cy="461665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프로젝트 </a:t>
                </a: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소개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4156671" y="2267983"/>
              <a:ext cx="3729740" cy="461665"/>
              <a:chOff x="2964319" y="3564953"/>
              <a:chExt cx="3729740" cy="46166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팀 </a:t>
                </a: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소개 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4156671" y="2881771"/>
              <a:ext cx="3960440" cy="461665"/>
              <a:chOff x="2964319" y="3564953"/>
              <a:chExt cx="3960440" cy="461665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486355" y="3564953"/>
                <a:ext cx="34384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프로젝트 설계 및 구현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156671" y="3495559"/>
              <a:ext cx="4118042" cy="461665"/>
              <a:chOff x="2964319" y="3564953"/>
              <a:chExt cx="4118042" cy="461665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486354" y="3564953"/>
                <a:ext cx="359600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프로젝트 기능 시연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156671" y="4109347"/>
              <a:ext cx="3729740" cy="461665"/>
              <a:chOff x="2964319" y="3564953"/>
              <a:chExt cx="3729740" cy="46166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프로젝트 소감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INDEX</a:t>
            </a:r>
          </a:p>
        </p:txBody>
      </p:sp>
      <p:cxnSp>
        <p:nvCxnSpPr>
          <p:cNvPr id="139" name="직선 연결선 138"/>
          <p:cNvCxnSpPr/>
          <p:nvPr/>
        </p:nvCxnSpPr>
        <p:spPr>
          <a:xfrm>
            <a:off x="623392" y="1228725"/>
            <a:ext cx="996502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0704512" y="6381328"/>
            <a:ext cx="1399743" cy="2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err="1" smtClean="0">
                <a:solidFill>
                  <a:srgbClr val="7C97C2"/>
                </a:solidFill>
              </a:rPr>
              <a:t>MTube</a:t>
            </a:r>
            <a:r>
              <a:rPr lang="en-US" altLang="ko-KR" sz="900" kern="0" dirty="0" smtClean="0">
                <a:solidFill>
                  <a:srgbClr val="7C97C2"/>
                </a:solidFill>
              </a:rPr>
              <a:t> Premium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프로젝트 소개</a:t>
            </a:r>
            <a:endParaRPr lang="en-US" altLang="ko-KR" sz="3200" b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91544" y="2097642"/>
            <a:ext cx="2122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프로젝트 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주제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91544" y="3572736"/>
            <a:ext cx="3329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MTube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 Premium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은</a:t>
            </a: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?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22759" y="2745132"/>
            <a:ext cx="63367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Youtube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를 기반으로 한 음악 동영상 재생 서비스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22759" y="4214821"/>
            <a:ext cx="7421713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광고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없이 편하게 동영상을 감상할 수 있다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선별된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음악 동영상을 검색해서 재생할 수 있다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필수적인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화면만 배치해서 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GUI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를 간편하게 구성하였다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.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623392" y="1228725"/>
            <a:ext cx="996502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0704512" y="6381328"/>
            <a:ext cx="1399743" cy="2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err="1" smtClean="0">
                <a:solidFill>
                  <a:srgbClr val="7C97C2"/>
                </a:solidFill>
              </a:rPr>
              <a:t>MTube</a:t>
            </a:r>
            <a:r>
              <a:rPr lang="en-US" altLang="ko-KR" sz="900" kern="0" dirty="0" smtClean="0">
                <a:solidFill>
                  <a:srgbClr val="7C97C2"/>
                </a:solidFill>
              </a:rPr>
              <a:t> Premium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프로젝트 소개</a:t>
            </a:r>
            <a:endParaRPr lang="en-US" altLang="ko-KR" sz="3200" b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76827" y="1661693"/>
            <a:ext cx="2122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개발 환경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pic>
        <p:nvPicPr>
          <p:cNvPr id="1026" name="Picture 2" descr="window 10 로고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12" y="2685227"/>
            <a:ext cx="2353444" cy="23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로고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38" y="1979439"/>
            <a:ext cx="1766665" cy="176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로고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4" t="6483" r="27425"/>
          <a:stretch/>
        </p:blipFill>
        <p:spPr bwMode="auto">
          <a:xfrm>
            <a:off x="3661232" y="3783217"/>
            <a:ext cx="2006871" cy="200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sp로고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461" y="2902181"/>
            <a:ext cx="1919536" cy="191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장고 로고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816" y="1916832"/>
            <a:ext cx="2648884" cy="12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qlite3 로고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576" y="4372958"/>
            <a:ext cx="2609877" cy="12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ython 로고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00" y="3219966"/>
            <a:ext cx="3312492" cy="111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942085" y="5688517"/>
            <a:ext cx="79208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OS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87888" y="5688517"/>
            <a:ext cx="14585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Front-End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20335" y="5688517"/>
            <a:ext cx="14680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Back-End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623392" y="1228725"/>
            <a:ext cx="996502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0704512" y="6381328"/>
            <a:ext cx="1399743" cy="2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err="1" smtClean="0">
                <a:solidFill>
                  <a:srgbClr val="7C97C2"/>
                </a:solidFill>
              </a:rPr>
              <a:t>MTube</a:t>
            </a:r>
            <a:r>
              <a:rPr lang="en-US" altLang="ko-KR" sz="900" kern="0" dirty="0" smtClean="0">
                <a:solidFill>
                  <a:srgbClr val="7C97C2"/>
                </a:solidFill>
              </a:rPr>
              <a:t> Premium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팀 소개 </a:t>
            </a:r>
            <a:r>
              <a:rPr lang="en-US" altLang="ko-KR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: </a:t>
            </a:r>
            <a:r>
              <a:rPr lang="ko-KR" altLang="en-US" sz="3200" b="1" kern="0" dirty="0" err="1" smtClean="0">
                <a:ln w="12700">
                  <a:noFill/>
                </a:ln>
                <a:solidFill>
                  <a:srgbClr val="7C97C2"/>
                </a:solidFill>
              </a:rPr>
              <a:t>노래듣조</a:t>
            </a:r>
            <a:endParaRPr lang="en-US" altLang="ko-KR" sz="3200" b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95521" y="5108136"/>
            <a:ext cx="19311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조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장 오경진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18068" y="5055567"/>
            <a:ext cx="18777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조</a:t>
            </a:r>
            <a:r>
              <a:rPr lang="ko-KR" altLang="en-US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원 엄정민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23392" y="1228725"/>
            <a:ext cx="996502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0704512" y="6381328"/>
            <a:ext cx="1399743" cy="2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err="1" smtClean="0">
                <a:solidFill>
                  <a:srgbClr val="7C97C2"/>
                </a:solidFill>
              </a:rPr>
              <a:t>MTube</a:t>
            </a:r>
            <a:r>
              <a:rPr lang="en-US" altLang="ko-KR" sz="900" kern="0" dirty="0" smtClean="0">
                <a:solidFill>
                  <a:srgbClr val="7C97C2"/>
                </a:solidFill>
              </a:rPr>
              <a:t> Premium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06" y="2247255"/>
            <a:ext cx="2652668" cy="26526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2492896"/>
            <a:ext cx="2305707" cy="23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팀 소개 </a:t>
            </a:r>
            <a:r>
              <a:rPr lang="en-US" altLang="ko-KR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: </a:t>
            </a: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일정</a:t>
            </a:r>
            <a:endParaRPr lang="en-US" altLang="ko-KR" sz="3200" b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66560"/>
              </p:ext>
            </p:extLst>
          </p:nvPr>
        </p:nvGraphicFramePr>
        <p:xfrm>
          <a:off x="1991543" y="1556740"/>
          <a:ext cx="8208912" cy="4678971"/>
        </p:xfrm>
        <a:graphic>
          <a:graphicData uri="http://schemas.openxmlformats.org/drawingml/2006/table">
            <a:tbl>
              <a:tblPr/>
              <a:tblGrid>
                <a:gridCol w="1408428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  <a:gridCol w="1971609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  <a:gridCol w="2978160">
                  <a:extLst>
                    <a:ext uri="{9D8B030D-6E8A-4147-A177-3AD203B41FA5}">
                      <a16:colId xmlns:a16="http://schemas.microsoft.com/office/drawing/2014/main" xmlns="" val="3319531251"/>
                    </a:ext>
                  </a:extLst>
                </a:gridCol>
                <a:gridCol w="1850715">
                  <a:extLst>
                    <a:ext uri="{9D8B030D-6E8A-4147-A177-3AD203B41FA5}">
                      <a16:colId xmlns:a16="http://schemas.microsoft.com/office/drawing/2014/main" xmlns="" val="584824119"/>
                    </a:ext>
                  </a:extLst>
                </a:gridCol>
              </a:tblGrid>
              <a:tr h="37409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575033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2/2(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 및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주제 선정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기획안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Word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office 2016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575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2/3(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주제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아이디어 발표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7809387"/>
                  </a:ext>
                </a:extLst>
              </a:tr>
              <a:tr h="57503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2/3(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~ 2/4(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설계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Typora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Power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point 2016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5987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2/5(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2/12(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구현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모델 선정 및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진행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환경 도구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7508895"/>
                  </a:ext>
                </a:extLst>
              </a:tr>
              <a:tr h="69755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2/15(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기능 테스트</a:t>
                      </a:r>
                      <a:endParaRPr lang="en-US" altLang="ko-KR" sz="12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보고서 작성 및 발표 준비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0513718"/>
                  </a:ext>
                </a:extLst>
              </a:tr>
              <a:tr h="57993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발표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2/16(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발표 및 시연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0892908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623392" y="1228725"/>
            <a:ext cx="996502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0704512" y="6381328"/>
            <a:ext cx="1399743" cy="2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err="1" smtClean="0">
                <a:solidFill>
                  <a:srgbClr val="7C97C2"/>
                </a:solidFill>
              </a:rPr>
              <a:t>MTube</a:t>
            </a:r>
            <a:r>
              <a:rPr lang="en-US" altLang="ko-KR" sz="900" kern="0" dirty="0" smtClean="0">
                <a:solidFill>
                  <a:srgbClr val="7C97C2"/>
                </a:solidFill>
              </a:rPr>
              <a:t> Premium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팀 소개 </a:t>
            </a:r>
            <a:r>
              <a:rPr lang="en-US" altLang="ko-KR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: </a:t>
            </a: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역할 분담</a:t>
            </a:r>
            <a:endParaRPr lang="en-US" altLang="ko-KR" sz="3200" b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98421"/>
              </p:ext>
            </p:extLst>
          </p:nvPr>
        </p:nvGraphicFramePr>
        <p:xfrm>
          <a:off x="2063553" y="1916777"/>
          <a:ext cx="8064895" cy="4176519"/>
        </p:xfrm>
        <a:graphic>
          <a:graphicData uri="http://schemas.openxmlformats.org/drawingml/2006/table">
            <a:tbl>
              <a:tblPr/>
              <a:tblGrid>
                <a:gridCol w="1383719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  <a:gridCol w="4862930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  <a:gridCol w="1818246">
                  <a:extLst>
                    <a:ext uri="{9D8B030D-6E8A-4147-A177-3AD203B41FA5}">
                      <a16:colId xmlns:a16="http://schemas.microsoft.com/office/drawing/2014/main" xmlns="" val="584824119"/>
                    </a:ext>
                  </a:extLst>
                </a:gridCol>
              </a:tblGrid>
              <a:tr h="49739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팀원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역 할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 고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17769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 경 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화면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GUI</a:t>
                      </a:r>
                    </a:p>
                    <a:p>
                      <a:pPr marL="628650" marR="0" lvl="1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검색 기능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8650" marR="0" lvl="1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 재생 기능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8650" marR="0" lvl="1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재생목록 관련 기능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8650" marR="0" lvl="1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시청기록 관련 기능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19022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엄 정 민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화면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GUI</a:t>
                      </a:r>
                    </a:p>
                    <a:p>
                      <a:pPr marL="628650" marR="0" lvl="1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화면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GUI</a:t>
                      </a:r>
                    </a:p>
                    <a:p>
                      <a:pPr marL="628650" marR="0" lvl="1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동영상관리 화면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GUI</a:t>
                      </a:r>
                    </a:p>
                    <a:p>
                      <a:pPr marL="628650" marR="0" lvl="1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아웃 기능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8650" marR="0" lvl="1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 기능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8650" marR="0" lvl="1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동영상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기능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623392" y="1228725"/>
            <a:ext cx="996502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0704512" y="6381328"/>
            <a:ext cx="1399743" cy="2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err="1" smtClean="0">
                <a:solidFill>
                  <a:srgbClr val="7C97C2"/>
                </a:solidFill>
              </a:rPr>
              <a:t>MTube</a:t>
            </a:r>
            <a:r>
              <a:rPr lang="en-US" altLang="ko-KR" sz="900" kern="0" dirty="0" smtClean="0">
                <a:solidFill>
                  <a:srgbClr val="7C97C2"/>
                </a:solidFill>
              </a:rPr>
              <a:t> Premium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7736447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프로젝트 설계 및 구현 </a:t>
            </a:r>
            <a:r>
              <a:rPr lang="en-US" altLang="ko-KR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: </a:t>
            </a: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디렉토리 구조</a:t>
            </a:r>
            <a:endParaRPr lang="en-US" altLang="ko-KR" sz="3200" b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1340768"/>
            <a:ext cx="2836311" cy="246722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519936" y="3821842"/>
            <a:ext cx="4343920" cy="2467225"/>
            <a:chOff x="2358936" y="4274144"/>
            <a:chExt cx="4343920" cy="2467225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936" y="4274144"/>
              <a:ext cx="4343920" cy="2467225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5132397" y="4563710"/>
              <a:ext cx="1163312" cy="111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33769" y="5678428"/>
              <a:ext cx="1163312" cy="57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연결선 42"/>
          <p:cNvCxnSpPr/>
          <p:nvPr/>
        </p:nvCxnSpPr>
        <p:spPr>
          <a:xfrm>
            <a:off x="623392" y="1228725"/>
            <a:ext cx="996502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0704512" y="6381328"/>
            <a:ext cx="1399743" cy="2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err="1" smtClean="0">
                <a:solidFill>
                  <a:srgbClr val="7C97C2"/>
                </a:solidFill>
              </a:rPr>
              <a:t>MTube</a:t>
            </a:r>
            <a:r>
              <a:rPr lang="en-US" altLang="ko-KR" sz="900" kern="0" dirty="0" smtClean="0">
                <a:solidFill>
                  <a:srgbClr val="7C97C2"/>
                </a:solidFill>
              </a:rPr>
              <a:t> Premium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551831"/>
            <a:ext cx="2900275" cy="2429319"/>
          </a:xfrm>
          <a:prstGeom prst="rect">
            <a:avLst/>
          </a:prstGeom>
          <a:ln>
            <a:noFill/>
          </a:ln>
        </p:spPr>
      </p:pic>
      <p:cxnSp>
        <p:nvCxnSpPr>
          <p:cNvPr id="46" name="직선 연결선 45"/>
          <p:cNvCxnSpPr/>
          <p:nvPr/>
        </p:nvCxnSpPr>
        <p:spPr>
          <a:xfrm>
            <a:off x="4223792" y="1988840"/>
            <a:ext cx="0" cy="3780619"/>
          </a:xfrm>
          <a:prstGeom prst="line">
            <a:avLst/>
          </a:prstGeom>
          <a:ln>
            <a:solidFill>
              <a:srgbClr val="7C97C2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8168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프로젝트 설계 및 구현 </a:t>
            </a:r>
            <a:r>
              <a:rPr lang="en-US" altLang="ko-KR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: </a:t>
            </a:r>
            <a:r>
              <a:rPr lang="ko-KR" altLang="en-US" sz="3200" b="1" kern="0" dirty="0" smtClean="0">
                <a:ln w="12700">
                  <a:noFill/>
                </a:ln>
                <a:solidFill>
                  <a:srgbClr val="7C97C2"/>
                </a:solidFill>
              </a:rPr>
              <a:t>디렉토리 구조</a:t>
            </a:r>
            <a:endParaRPr lang="en-US" altLang="ko-KR" sz="3200" b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521868" y="1988840"/>
            <a:ext cx="6206084" cy="3560003"/>
            <a:chOff x="2279576" y="2245262"/>
            <a:chExt cx="6206084" cy="356000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576" y="2245262"/>
              <a:ext cx="6206084" cy="3560003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6717945" y="3924347"/>
              <a:ext cx="1512168" cy="15841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91744" y="4284388"/>
              <a:ext cx="1163312" cy="3273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91744" y="4891735"/>
              <a:ext cx="1163312" cy="5798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551831"/>
            <a:ext cx="2900275" cy="2429319"/>
          </a:xfrm>
          <a:prstGeom prst="rect">
            <a:avLst/>
          </a:prstGeom>
          <a:ln>
            <a:noFill/>
          </a:ln>
        </p:spPr>
      </p:pic>
      <p:cxnSp>
        <p:nvCxnSpPr>
          <p:cNvPr id="32" name="직선 연결선 31"/>
          <p:cNvCxnSpPr/>
          <p:nvPr/>
        </p:nvCxnSpPr>
        <p:spPr>
          <a:xfrm>
            <a:off x="4223792" y="1988840"/>
            <a:ext cx="0" cy="3780619"/>
          </a:xfrm>
          <a:prstGeom prst="line">
            <a:avLst/>
          </a:prstGeom>
          <a:ln>
            <a:solidFill>
              <a:srgbClr val="7C97C2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23392" y="1228725"/>
            <a:ext cx="9965029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10704512" y="6381328"/>
            <a:ext cx="1399743" cy="27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err="1" smtClean="0">
                <a:solidFill>
                  <a:srgbClr val="7C97C2"/>
                </a:solidFill>
              </a:rPr>
              <a:t>MTube</a:t>
            </a:r>
            <a:r>
              <a:rPr lang="en-US" altLang="ko-KR" sz="900" kern="0" dirty="0" smtClean="0">
                <a:solidFill>
                  <a:srgbClr val="7C97C2"/>
                </a:solidFill>
              </a:rPr>
              <a:t> Premium</a:t>
            </a:r>
            <a:endParaRPr lang="en-US" altLang="ko-KR" sz="900" kern="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760</Words>
  <Application>Microsoft Office PowerPoint</Application>
  <PresentationFormat>와이드스크린</PresentationFormat>
  <Paragraphs>214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경진</cp:lastModifiedBy>
  <cp:revision>73</cp:revision>
  <dcterms:created xsi:type="dcterms:W3CDTF">2020-08-06T07:24:31Z</dcterms:created>
  <dcterms:modified xsi:type="dcterms:W3CDTF">2021-02-16T04:07:58Z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C:\Users\multicampus\Desktop\유형2\8. 프로젝트\포트폴리오_인터페이스 개발_조이름3.pptx</vt:lpwstr>
  </property>
</Properties>
</file>