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3" r:id="rId5"/>
    <p:sldId id="258" r:id="rId6"/>
    <p:sldId id="266" r:id="rId7"/>
    <p:sldId id="265" r:id="rId8"/>
    <p:sldId id="273" r:id="rId9"/>
    <p:sldId id="270" r:id="rId10"/>
    <p:sldId id="26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037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50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85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583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10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37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986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1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4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43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65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7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66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9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89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75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924C-D4A6-447C-8340-B5D4EB3F58BE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E829AF-1753-4C58-8176-4AB57BDFBD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4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stcompany.com/90745236/dear-leaders-its-time-to-wake-up-to-the-great-retention" TargetMode="External"/><Relationship Id="rId5" Type="http://schemas.openxmlformats.org/officeDocument/2006/relationships/hyperlink" Target="https://www.marketwatch.com/story/the-great-resignation-pfff-call-it-the-great-rehiring-or-great-job-hop-instead-11649261180" TargetMode="External"/><Relationship Id="rId4" Type="http://schemas.openxmlformats.org/officeDocument/2006/relationships/hyperlink" Target="https://www.forbes.com/sites/forbesbusinesscouncil/2022/04/27/ceos-need-an-innovative-approach-to-cope-with-the-great-resign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CBD-18BF-4502-B218-E8B747C9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IE" sz="4400"/>
              <a:t>Tackling the Great Resignation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CFDCD-A68D-4EFF-AAA7-0B47807A2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en-IE"/>
              <a:t>Karina Jonina c00278440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E0357-1EEA-4D9D-B6CB-FA55AC4D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5" y="1261330"/>
            <a:ext cx="4316071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3102-D7C9-4D23-8D70-1BDE65F5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100"/>
          </a:xfrm>
        </p:spPr>
        <p:txBody>
          <a:bodyPr/>
          <a:lstStyle/>
          <a:p>
            <a:r>
              <a:rPr lang="en-IE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AE51-5C5C-44AE-BEE2-8E7BBF1E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44"/>
            <a:ext cx="8596668" cy="1910556"/>
          </a:xfrm>
        </p:spPr>
        <p:txBody>
          <a:bodyPr>
            <a:normAutofit/>
          </a:bodyPr>
          <a:lstStyle/>
          <a:p>
            <a:r>
              <a:rPr lang="en-US" dirty="0"/>
              <a:t>Only 1,470 observations </a:t>
            </a:r>
          </a:p>
          <a:p>
            <a:r>
              <a:rPr lang="en-US" dirty="0"/>
              <a:t>Overlearned majority class </a:t>
            </a:r>
          </a:p>
          <a:p>
            <a:r>
              <a:rPr lang="en-US" dirty="0"/>
              <a:t>Did not use Bootstrapping, OOB, AdaBoost Classification, Gradient Boosting, RMSE   </a:t>
            </a:r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CBDED-F782-4DED-9CED-A38194F5FE42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927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Deployment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4377B6-D2D6-4649-9A10-28E640993BE6}"/>
              </a:ext>
            </a:extLst>
          </p:cNvPr>
          <p:cNvSpPr txBox="1">
            <a:spLocks/>
          </p:cNvSpPr>
          <p:nvPr/>
        </p:nvSpPr>
        <p:spPr>
          <a:xfrm>
            <a:off x="677334" y="4439444"/>
            <a:ext cx="8596668" cy="156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possible to reduce False Positives and improve True Negative</a:t>
            </a:r>
          </a:p>
          <a:p>
            <a:r>
              <a:rPr lang="en-US" dirty="0"/>
              <a:t>Would not recommend deploying at this time. </a:t>
            </a:r>
          </a:p>
          <a:p>
            <a:r>
              <a:rPr lang="en-US" dirty="0"/>
              <a:t>Recommend to get more data and use other techniques to build models. 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15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6334-4732-4796-BD7B-A6EFA0DA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520 Thank You For Your Time Stock Photos, Pictures &amp; Royalty-Free Images -  iStock">
            <a:extLst>
              <a:ext uri="{FF2B5EF4-FFF2-40B4-BE49-F238E27FC236}">
                <a16:creationId xmlns:a16="http://schemas.microsoft.com/office/drawing/2014/main" id="{0923EAAC-6726-4A9F-A74B-BC7C8E4D7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56" y="1123156"/>
            <a:ext cx="5125244" cy="51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56F3-8725-435D-9ACA-3A16AB23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3B784-C02C-46B6-96E0-3C6F283C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616">
            <a:off x="5659935" y="1215924"/>
            <a:ext cx="6234023" cy="216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C68F4-DACF-4B36-B78F-7BE7F0EC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4594">
            <a:off x="1443926" y="1713052"/>
            <a:ext cx="3323538" cy="3212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28ABC-E897-4293-B7BE-F56EA3A01752}"/>
              </a:ext>
            </a:extLst>
          </p:cNvPr>
          <p:cNvSpPr txBox="1"/>
          <p:nvPr/>
        </p:nvSpPr>
        <p:spPr>
          <a:xfrm>
            <a:off x="1117600" y="595630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hlinkClick r:id="rId4"/>
              </a:rPr>
              <a:t>https://www.forbes.com/sites/forbesbusinesscouncil/2022/04/27/ceos-need-an-innovative-approach-to-cope-with-the-great-resignation/</a:t>
            </a:r>
            <a:endParaRPr lang="en-IE" sz="800" dirty="0"/>
          </a:p>
          <a:p>
            <a:r>
              <a:rPr lang="en-IE" sz="800" dirty="0">
                <a:hlinkClick r:id="rId5"/>
              </a:rPr>
              <a:t>https://www.marketwatch.com/story/the-great-resignation-pfff-call-it-the-great-rehiring-or-great-job-hop-instead-11649261180</a:t>
            </a:r>
            <a:endParaRPr lang="en-IE" sz="800" dirty="0"/>
          </a:p>
          <a:p>
            <a:r>
              <a:rPr lang="en-IE" sz="800" dirty="0">
                <a:hlinkClick r:id="rId6"/>
              </a:rPr>
              <a:t>https://www.fastcompany.com/90745236/dear-leaders-its-time-to-wake-up-to-the-great-retention</a:t>
            </a:r>
            <a:r>
              <a:rPr lang="en-IE" sz="800" dirty="0"/>
              <a:t> </a:t>
            </a:r>
          </a:p>
          <a:p>
            <a:endParaRPr lang="en-IE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E6A78-D300-49FD-AB2F-43738D4AD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9613">
            <a:off x="5361781" y="3685356"/>
            <a:ext cx="5354638" cy="18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AA2D-FCF8-4ABA-97DC-07406153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EC31-B2F8-4A63-B40A-41F9F6C2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589"/>
            <a:ext cx="8596668" cy="4468811"/>
          </a:xfrm>
        </p:spPr>
        <p:txBody>
          <a:bodyPr>
            <a:normAutofit/>
          </a:bodyPr>
          <a:lstStyle/>
          <a:p>
            <a:r>
              <a:rPr lang="en-US" sz="2000" dirty="0"/>
              <a:t>Average cost of recruitment  - $1,200</a:t>
            </a:r>
          </a:p>
          <a:p>
            <a:endParaRPr lang="en-US" sz="2000" dirty="0"/>
          </a:p>
          <a:p>
            <a:r>
              <a:rPr lang="en-US" sz="2000" dirty="0"/>
              <a:t>Hidden costs to recruit a new employee:</a:t>
            </a:r>
          </a:p>
          <a:p>
            <a:pPr lvl="1"/>
            <a:r>
              <a:rPr lang="en-US" sz="1800" dirty="0"/>
              <a:t>HR costs</a:t>
            </a:r>
          </a:p>
          <a:p>
            <a:pPr lvl="1"/>
            <a:r>
              <a:rPr lang="en-US" sz="1800" dirty="0"/>
              <a:t>Limited unrenewable resources: time and </a:t>
            </a:r>
            <a:r>
              <a:rPr lang="en-US" sz="1800" dirty="0" err="1"/>
              <a:t>labour</a:t>
            </a:r>
            <a:endParaRPr lang="en-US" sz="1800" dirty="0"/>
          </a:p>
          <a:p>
            <a:pPr lvl="1"/>
            <a:r>
              <a:rPr lang="en-US" sz="1800" dirty="0"/>
              <a:t>Reduction in productivity</a:t>
            </a:r>
          </a:p>
          <a:p>
            <a:r>
              <a:rPr lang="en-US" sz="2000" dirty="0"/>
              <a:t>Research Question</a:t>
            </a:r>
          </a:p>
          <a:p>
            <a:pPr lvl="1"/>
            <a:r>
              <a:rPr lang="en-US" sz="1800" dirty="0"/>
              <a:t>How can the business attempt to reduce employee turnover?</a:t>
            </a:r>
          </a:p>
          <a:p>
            <a:pPr lvl="1"/>
            <a:r>
              <a:rPr lang="en-US" sz="1800" dirty="0"/>
              <a:t>What can the business aim to do so that the employees stay in the company?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64219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B961B-D441-4E55-9E68-E1B838DE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Data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7CA62-9BA0-4716-80AF-0994090C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08" y="540628"/>
            <a:ext cx="3250486" cy="2992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E31F-AC6E-4FF0-8C29-17874AB4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The dataset has 1470 rows and 35 columns.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Independent Variables: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Age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Gender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Monthly Income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Education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Job Role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Dependent Variable: whether the employee left or stayed in the job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Stayed - 1233 observations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Left – 237 observations</a:t>
            </a:r>
          </a:p>
          <a:p>
            <a:pPr>
              <a:lnSpc>
                <a:spcPct val="90000"/>
              </a:lnSpc>
            </a:pPr>
            <a:endParaRPr lang="en-IE" sz="1400" dirty="0"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4B614A-24DC-4351-8BAD-F809A670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9" y="3783968"/>
            <a:ext cx="5638826" cy="24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3DD-928F-492D-BBCD-88D234AC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IE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B671-EF80-4A5F-B1A8-FA043284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IE" dirty="0"/>
              <a:t>Dropping irrelevant or redundant variables</a:t>
            </a:r>
          </a:p>
          <a:p>
            <a:pPr>
              <a:spcBef>
                <a:spcPts val="1800"/>
              </a:spcBef>
            </a:pPr>
            <a:r>
              <a:rPr lang="en-IE" dirty="0"/>
              <a:t>Dropping highly-correlated variables </a:t>
            </a:r>
          </a:p>
          <a:p>
            <a:pPr>
              <a:spcBef>
                <a:spcPts val="1800"/>
              </a:spcBef>
            </a:pPr>
            <a:r>
              <a:rPr lang="en-IE" dirty="0"/>
              <a:t>Dropping variables after high multicollinearity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408D17-29F4-401F-AF6D-5E91A6F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14" y="1309383"/>
            <a:ext cx="5062993" cy="42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0E9188-50E2-4496-A101-D81F9462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287267"/>
            <a:ext cx="8297863" cy="65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6A50D-C294-462B-BBF5-97EC8D74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Final Data Preparation</a:t>
            </a:r>
          </a:p>
        </p:txBody>
      </p:sp>
      <p:pic>
        <p:nvPicPr>
          <p:cNvPr id="4100" name="Picture 4" descr="How to create a bell curve in Excel">
            <a:extLst>
              <a:ext uri="{FF2B5EF4-FFF2-40B4-BE49-F238E27FC236}">
                <a16:creationId xmlns:a16="http://schemas.microsoft.com/office/drawing/2014/main" id="{91F5E5ED-4E90-4328-9097-3CA17FFCA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16320" r="3408" b="3546"/>
          <a:stretch/>
        </p:blipFill>
        <p:spPr bwMode="auto">
          <a:xfrm>
            <a:off x="757251" y="2231034"/>
            <a:ext cx="3856774" cy="24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45FB-DF68-428C-91FE-9948F2EF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en-IE">
                <a:solidFill>
                  <a:srgbClr val="FFFFFF"/>
                </a:solidFill>
              </a:rPr>
              <a:t>Normalising numeric data – Monthly income and Age</a:t>
            </a:r>
          </a:p>
          <a:p>
            <a:pPr>
              <a:spcBef>
                <a:spcPts val="1800"/>
              </a:spcBef>
            </a:pPr>
            <a:r>
              <a:rPr lang="en-IE">
                <a:solidFill>
                  <a:srgbClr val="FFFFFF"/>
                </a:solidFill>
              </a:rPr>
              <a:t>Creating dummy variables</a:t>
            </a:r>
          </a:p>
          <a:p>
            <a:pPr>
              <a:spcBef>
                <a:spcPts val="1800"/>
              </a:spcBef>
            </a:pPr>
            <a:r>
              <a:rPr lang="en-IE">
                <a:solidFill>
                  <a:srgbClr val="FFFFFF"/>
                </a:solidFill>
              </a:rPr>
              <a:t>Splitting the data into a training and test set (70/30)</a:t>
            </a:r>
          </a:p>
          <a:p>
            <a:pPr>
              <a:spcBef>
                <a:spcPts val="1800"/>
              </a:spcBef>
            </a:pPr>
            <a:r>
              <a:rPr lang="en-IE">
                <a:solidFill>
                  <a:srgbClr val="FFFFFF"/>
                </a:solidFill>
              </a:rPr>
              <a:t>Using SMOTE technique to upsample the minority class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0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F6A5F-CE7E-4E29-8235-79FE69CB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E" dirty="0"/>
              <a:t>Modelling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9DD1-9717-40FA-8CDC-83449C4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E" dirty="0"/>
              <a:t>Built initial models</a:t>
            </a:r>
          </a:p>
          <a:p>
            <a:pPr>
              <a:buFont typeface="+mj-lt"/>
              <a:buAutoNum type="arabicPeriod"/>
            </a:pPr>
            <a:r>
              <a:rPr lang="en-IE" dirty="0"/>
              <a:t>Evaluated using the confusion Matrix</a:t>
            </a:r>
          </a:p>
          <a:p>
            <a:pPr>
              <a:buFont typeface="+mj-lt"/>
              <a:buAutoNum type="arabicPeriod"/>
            </a:pPr>
            <a:r>
              <a:rPr lang="en-IE" dirty="0"/>
              <a:t>Extracted Important Features</a:t>
            </a:r>
          </a:p>
          <a:p>
            <a:pPr>
              <a:buFont typeface="+mj-lt"/>
              <a:buAutoNum type="arabicPeriod"/>
            </a:pPr>
            <a:r>
              <a:rPr lang="en-IE" dirty="0"/>
              <a:t>Used </a:t>
            </a:r>
            <a:r>
              <a:rPr lang="en-IE" dirty="0" err="1"/>
              <a:t>GridSearch</a:t>
            </a:r>
            <a:r>
              <a:rPr lang="en-IE" dirty="0"/>
              <a:t> to find best hyperparameters for each model</a:t>
            </a:r>
          </a:p>
          <a:p>
            <a:pPr>
              <a:buFont typeface="+mj-lt"/>
              <a:buAutoNum type="arabicPeriod"/>
            </a:pPr>
            <a:r>
              <a:rPr lang="en-IE" dirty="0"/>
              <a:t>Re-evaluated the fine-tuned model</a:t>
            </a:r>
          </a:p>
          <a:p>
            <a:endParaRPr lang="en-I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18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220-1AAC-4DD4-9C49-A2987164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Evaluation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16DD6-975E-4586-8401-34E20161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0" y="1270000"/>
            <a:ext cx="4308302" cy="4379911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solidFill>
                  <a:schemeClr val="tx1"/>
                </a:solidFill>
                <a:latin typeface="Roboto" panose="02000000000000000000" pitchFamily="2" charset="0"/>
              </a:rPr>
              <a:t>Significant Features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Monthly Income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Marital Status -Married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Job Satisfaction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Marital Status Divorced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Job Involvement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Age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Work Life Balance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Distance From Home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Education Field -</a:t>
            </a:r>
            <a:r>
              <a:rPr lang="en-IE" dirty="0">
                <a:solidFill>
                  <a:schemeClr val="tx1"/>
                </a:solidFill>
                <a:latin typeface="Roboto" panose="02000000000000000000" pitchFamily="2" charset="0"/>
              </a:rPr>
              <a:t> M</a:t>
            </a:r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edical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Business Travel - Rarely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Training Times Last Year</a:t>
            </a:r>
          </a:p>
          <a:p>
            <a:pPr lvl="1"/>
            <a:r>
              <a:rPr lang="en-IE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Business Travel – No Travel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8A3920B-8205-424D-9B48-B0BAFA48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25253"/>
              </p:ext>
            </p:extLst>
          </p:nvPr>
        </p:nvGraphicFramePr>
        <p:xfrm>
          <a:off x="893762" y="2136140"/>
          <a:ext cx="581183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947">
                  <a:extLst>
                    <a:ext uri="{9D8B030D-6E8A-4147-A177-3AD203B41FA5}">
                      <a16:colId xmlns:a16="http://schemas.microsoft.com/office/drawing/2014/main" val="3563143315"/>
                    </a:ext>
                  </a:extLst>
                </a:gridCol>
                <a:gridCol w="1226964">
                  <a:extLst>
                    <a:ext uri="{9D8B030D-6E8A-4147-A177-3AD203B41FA5}">
                      <a16:colId xmlns:a16="http://schemas.microsoft.com/office/drawing/2014/main" val="946097496"/>
                    </a:ext>
                  </a:extLst>
                </a:gridCol>
                <a:gridCol w="1226964">
                  <a:extLst>
                    <a:ext uri="{9D8B030D-6E8A-4147-A177-3AD203B41FA5}">
                      <a16:colId xmlns:a16="http://schemas.microsoft.com/office/drawing/2014/main" val="957327449"/>
                    </a:ext>
                  </a:extLst>
                </a:gridCol>
                <a:gridCol w="1226964">
                  <a:extLst>
                    <a:ext uri="{9D8B030D-6E8A-4147-A177-3AD203B41FA5}">
                      <a16:colId xmlns:a16="http://schemas.microsoft.com/office/drawing/2014/main" val="321309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Accuracy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77%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83%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77%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Precision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5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6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E" dirty="0"/>
                        <a:t>AUC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9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97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361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Trebuchet MS</vt:lpstr>
      <vt:lpstr>Wingdings 3</vt:lpstr>
      <vt:lpstr>Facet</vt:lpstr>
      <vt:lpstr>Tackling the Great Resignation Crisis</vt:lpstr>
      <vt:lpstr>Business Understanding</vt:lpstr>
      <vt:lpstr>Business Understanding</vt:lpstr>
      <vt:lpstr>Data Understanding</vt:lpstr>
      <vt:lpstr>Data Preparation</vt:lpstr>
      <vt:lpstr>PowerPoint Presentation</vt:lpstr>
      <vt:lpstr>Final Data Preparation</vt:lpstr>
      <vt:lpstr>Modelling</vt:lpstr>
      <vt:lpstr>Evaluation  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the Great Resignation Crisis</dc:title>
  <dc:creator>Karina Jonina</dc:creator>
  <cp:lastModifiedBy>(Student) - Karina Jonina</cp:lastModifiedBy>
  <cp:revision>17</cp:revision>
  <dcterms:created xsi:type="dcterms:W3CDTF">2022-04-08T12:22:00Z</dcterms:created>
  <dcterms:modified xsi:type="dcterms:W3CDTF">2022-04-29T14:26:03Z</dcterms:modified>
</cp:coreProperties>
</file>