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5" r:id="rId4"/>
    <p:sldId id="276" r:id="rId5"/>
    <p:sldId id="277" r:id="rId6"/>
    <p:sldId id="278" r:id="rId7"/>
    <p:sldId id="281" r:id="rId8"/>
    <p:sldId id="267" r:id="rId9"/>
    <p:sldId id="269" r:id="rId10"/>
    <p:sldId id="258" r:id="rId11"/>
    <p:sldId id="259" r:id="rId12"/>
    <p:sldId id="260" r:id="rId13"/>
    <p:sldId id="261" r:id="rId14"/>
    <p:sldId id="270" r:id="rId15"/>
    <p:sldId id="262" r:id="rId16"/>
    <p:sldId id="263" r:id="rId17"/>
    <p:sldId id="272" r:id="rId18"/>
    <p:sldId id="279" r:id="rId19"/>
    <p:sldId id="271" r:id="rId20"/>
    <p:sldId id="265" r:id="rId21"/>
    <p:sldId id="280" r:id="rId22"/>
    <p:sldId id="266" r:id="rId23"/>
    <p:sldId id="273" r:id="rId24"/>
    <p:sldId id="282" r:id="rId25"/>
    <p:sldId id="274"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BABB-EE49-4B8A-8C3C-71BE32A1EE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845DFDB-901A-401F-A927-865ED9ABE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81630DC6-3AE3-44A5-8230-B0E030F056C4}"/>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5" name="Footer Placeholder 4">
            <a:extLst>
              <a:ext uri="{FF2B5EF4-FFF2-40B4-BE49-F238E27FC236}">
                <a16:creationId xmlns:a16="http://schemas.microsoft.com/office/drawing/2014/main" id="{4EA49892-66D2-4F49-8DD2-71EB2826DB9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DBF7AE8-752F-466A-90F6-24A8D028FFD2}"/>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219163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DF1F-2664-479A-AD86-EDA3EEF0A3AB}"/>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F6E580D9-39DE-4FCE-AEF7-955C158E18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3E1577B-77E9-42DB-BBD6-A58943FA1518}"/>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5" name="Footer Placeholder 4">
            <a:extLst>
              <a:ext uri="{FF2B5EF4-FFF2-40B4-BE49-F238E27FC236}">
                <a16:creationId xmlns:a16="http://schemas.microsoft.com/office/drawing/2014/main" id="{84840180-C8C8-4A0B-AB4F-F3D6E9E4DE2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70CA6FC-AF76-4C0F-B03F-3E9DECA617B2}"/>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149493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74FFB-CA92-491F-8CFA-8E31A01A31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CB0CB13-E3A6-4D3D-8763-08C1A9F2CD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65C7A31-58C6-456A-B72A-6E57D8901583}"/>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5" name="Footer Placeholder 4">
            <a:extLst>
              <a:ext uri="{FF2B5EF4-FFF2-40B4-BE49-F238E27FC236}">
                <a16:creationId xmlns:a16="http://schemas.microsoft.com/office/drawing/2014/main" id="{448D92D2-BD60-4DC8-B1F1-C2628CA8201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057B4BE-471B-48E0-9CD2-1C343AE4C7BF}"/>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353867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684D-8969-48E2-9AE2-70C2FA37DC8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016FAE7E-FB92-425A-BEF2-E32DD0BDD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B8649E5-C726-4CFB-BEC1-5226BD5FE9D9}"/>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5" name="Footer Placeholder 4">
            <a:extLst>
              <a:ext uri="{FF2B5EF4-FFF2-40B4-BE49-F238E27FC236}">
                <a16:creationId xmlns:a16="http://schemas.microsoft.com/office/drawing/2014/main" id="{A57A4E80-7331-4997-8A53-2C9C947F1D9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DB9A9B6-6FB5-418F-90C0-50D69D82101F}"/>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1716782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0D7ED-7B66-413F-83B4-3593F01D4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019E2472-D493-460A-AEC7-B3EE89202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D95D2-D858-4511-AF41-C61CE9716900}"/>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5" name="Footer Placeholder 4">
            <a:extLst>
              <a:ext uri="{FF2B5EF4-FFF2-40B4-BE49-F238E27FC236}">
                <a16:creationId xmlns:a16="http://schemas.microsoft.com/office/drawing/2014/main" id="{A47B4213-438D-4718-82C8-3CA10C3FDEA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C093E4A-B384-4A3C-9E80-DCDD6A7BBA08}"/>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16265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E714-6238-4AA7-B2F1-7474981F436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5C81A994-6329-4DE9-907A-77A6B932EF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4547412E-B8BB-4095-A473-30F3B081BB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A963CAA3-654C-498D-8F97-316BF72F8222}"/>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6" name="Footer Placeholder 5">
            <a:extLst>
              <a:ext uri="{FF2B5EF4-FFF2-40B4-BE49-F238E27FC236}">
                <a16:creationId xmlns:a16="http://schemas.microsoft.com/office/drawing/2014/main" id="{8F3EE922-919C-4229-BCDA-EF54A605849C}"/>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0641393A-A947-4F51-ABBE-84DD9450ED29}"/>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267305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1EF-49E6-42C5-BAB4-882C97A4DE3E}"/>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466C522-E68F-40D3-80D3-9A8499651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BAA4D4-3F4C-46E7-9754-F0F28EE22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E4C9BF68-309C-42E8-A6B9-D4CF4A5D66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430A2-3EFB-4236-A62B-DA9E96E78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6EFD0FE0-DBCA-4D01-973B-84DEA5597610}"/>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8" name="Footer Placeholder 7">
            <a:extLst>
              <a:ext uri="{FF2B5EF4-FFF2-40B4-BE49-F238E27FC236}">
                <a16:creationId xmlns:a16="http://schemas.microsoft.com/office/drawing/2014/main" id="{E9DA5798-A4B6-4996-8235-FC8F2AF15101}"/>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3338831E-62F9-40DC-9F6B-200238E4BA20}"/>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137193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FF9A-8A24-4DB2-AC7F-1A56CA22ECFF}"/>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17D5544E-55FE-4004-8A34-F4CB14CB080E}"/>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4" name="Footer Placeholder 3">
            <a:extLst>
              <a:ext uri="{FF2B5EF4-FFF2-40B4-BE49-F238E27FC236}">
                <a16:creationId xmlns:a16="http://schemas.microsoft.com/office/drawing/2014/main" id="{489D5A6F-76CD-480B-942E-8C1D95C33BBB}"/>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050AD6AE-34AE-4E8B-82A4-7A2F36C5EE63}"/>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283276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CFF3D4-0E9F-4A8D-A465-44FCDD57D03E}"/>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3" name="Footer Placeholder 2">
            <a:extLst>
              <a:ext uri="{FF2B5EF4-FFF2-40B4-BE49-F238E27FC236}">
                <a16:creationId xmlns:a16="http://schemas.microsoft.com/office/drawing/2014/main" id="{8781EDC3-246D-4286-B170-34367246AF80}"/>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78A1794B-DEF5-48BA-9E1F-4DD815861E5F}"/>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281471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4B60-1AA4-40BA-96D2-99F54BDB30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DCD9086-B9F4-4710-B966-FE0D4680E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0C191FC8-CCDD-4159-BFB7-7E4353E7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0DCFB-B17C-4404-9398-94D9CEEE24FC}"/>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6" name="Footer Placeholder 5">
            <a:extLst>
              <a:ext uri="{FF2B5EF4-FFF2-40B4-BE49-F238E27FC236}">
                <a16:creationId xmlns:a16="http://schemas.microsoft.com/office/drawing/2014/main" id="{5D828D6C-1770-446E-B26B-8AF97859E78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3C50618-B73D-4039-8BBC-6107C54C9617}"/>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2639732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46D4-25C1-4024-8F86-F393CCE6E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06E9F2B4-BDCF-45F7-B4BC-1B48AC5FC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913768F6-A58C-4D27-AF2A-CC98AD720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B157B-21C0-477C-B57C-3BBA16D3CFF7}"/>
              </a:ext>
            </a:extLst>
          </p:cNvPr>
          <p:cNvSpPr>
            <a:spLocks noGrp="1"/>
          </p:cNvSpPr>
          <p:nvPr>
            <p:ph type="dt" sz="half" idx="10"/>
          </p:nvPr>
        </p:nvSpPr>
        <p:spPr/>
        <p:txBody>
          <a:bodyPr/>
          <a:lstStyle/>
          <a:p>
            <a:fld id="{AD968353-B93E-4F94-88F5-01F9CCB10C50}" type="datetimeFigureOut">
              <a:rPr lang="en-IE" smtClean="0"/>
              <a:t>11/01/2022</a:t>
            </a:fld>
            <a:endParaRPr lang="en-IE"/>
          </a:p>
        </p:txBody>
      </p:sp>
      <p:sp>
        <p:nvSpPr>
          <p:cNvPr id="6" name="Footer Placeholder 5">
            <a:extLst>
              <a:ext uri="{FF2B5EF4-FFF2-40B4-BE49-F238E27FC236}">
                <a16:creationId xmlns:a16="http://schemas.microsoft.com/office/drawing/2014/main" id="{E48DBA02-D952-4920-B39B-FCE697250C82}"/>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6AC7CC3-255A-4DB9-BF65-E130F7FE785E}"/>
              </a:ext>
            </a:extLst>
          </p:cNvPr>
          <p:cNvSpPr>
            <a:spLocks noGrp="1"/>
          </p:cNvSpPr>
          <p:nvPr>
            <p:ph type="sldNum" sz="quarter" idx="12"/>
          </p:nvPr>
        </p:nvSpPr>
        <p:spPr/>
        <p:txBody>
          <a:bodyPr/>
          <a:lstStyle/>
          <a:p>
            <a:fld id="{5981F833-D326-411F-85D9-BD8F575C835E}" type="slidenum">
              <a:rPr lang="en-IE" smtClean="0"/>
              <a:t>‹#›</a:t>
            </a:fld>
            <a:endParaRPr lang="en-IE"/>
          </a:p>
        </p:txBody>
      </p:sp>
    </p:spTree>
    <p:extLst>
      <p:ext uri="{BB962C8B-B14F-4D97-AF65-F5344CB8AC3E}">
        <p14:creationId xmlns:p14="http://schemas.microsoft.com/office/powerpoint/2010/main" val="178371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3D6A23-0B08-4707-98D4-D47128078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6A34309C-C820-4C09-BC3D-696EF1D66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E023C1CB-F870-4624-9ABC-D24723D18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68353-B93E-4F94-88F5-01F9CCB10C50}" type="datetimeFigureOut">
              <a:rPr lang="en-IE" smtClean="0"/>
              <a:t>11/01/2022</a:t>
            </a:fld>
            <a:endParaRPr lang="en-IE"/>
          </a:p>
        </p:txBody>
      </p:sp>
      <p:sp>
        <p:nvSpPr>
          <p:cNvPr id="5" name="Footer Placeholder 4">
            <a:extLst>
              <a:ext uri="{FF2B5EF4-FFF2-40B4-BE49-F238E27FC236}">
                <a16:creationId xmlns:a16="http://schemas.microsoft.com/office/drawing/2014/main" id="{F1EA1BD8-794B-4D85-B796-559A6EB48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A965D024-E8A4-4534-A9D1-035865039C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1F833-D326-411F-85D9-BD8F575C835E}" type="slidenum">
              <a:rPr lang="en-IE" smtClean="0"/>
              <a:t>‹#›</a:t>
            </a:fld>
            <a:endParaRPr lang="en-IE"/>
          </a:p>
        </p:txBody>
      </p:sp>
    </p:spTree>
    <p:extLst>
      <p:ext uri="{BB962C8B-B14F-4D97-AF65-F5344CB8AC3E}">
        <p14:creationId xmlns:p14="http://schemas.microsoft.com/office/powerpoint/2010/main" val="20398293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7882-CD03-4572-A07E-BAB1A43BFC14}"/>
              </a:ext>
            </a:extLst>
          </p:cNvPr>
          <p:cNvSpPr>
            <a:spLocks noGrp="1"/>
          </p:cNvSpPr>
          <p:nvPr>
            <p:ph type="ctrTitle"/>
          </p:nvPr>
        </p:nvSpPr>
        <p:spPr/>
        <p:txBody>
          <a:bodyPr>
            <a:normAutofit/>
          </a:bodyPr>
          <a:lstStyle/>
          <a:p>
            <a:r>
              <a:rPr lang="en-US" b="0" i="0" dirty="0">
                <a:solidFill>
                  <a:srgbClr val="000000"/>
                </a:solidFill>
                <a:effectLst/>
                <a:latin typeface="Gill Sans MT" panose="020B0502020104020203" pitchFamily="34" charset="0"/>
              </a:rPr>
              <a:t>AirBnB: Cause of Housing Crisis in Ireland?</a:t>
            </a:r>
            <a:endParaRPr lang="en-IE" dirty="0"/>
          </a:p>
        </p:txBody>
      </p:sp>
      <p:sp>
        <p:nvSpPr>
          <p:cNvPr id="3" name="Subtitle 2">
            <a:extLst>
              <a:ext uri="{FF2B5EF4-FFF2-40B4-BE49-F238E27FC236}">
                <a16:creationId xmlns:a16="http://schemas.microsoft.com/office/drawing/2014/main" id="{EDFEE39A-AA8B-4D4F-9020-45D06BA734F9}"/>
              </a:ext>
            </a:extLst>
          </p:cNvPr>
          <p:cNvSpPr>
            <a:spLocks noGrp="1"/>
          </p:cNvSpPr>
          <p:nvPr>
            <p:ph type="subTitle" idx="1"/>
          </p:nvPr>
        </p:nvSpPr>
        <p:spPr/>
        <p:txBody>
          <a:bodyPr/>
          <a:lstStyle/>
          <a:p>
            <a:r>
              <a:rPr lang="en-IE" dirty="0"/>
              <a:t>Karina Jonina</a:t>
            </a:r>
          </a:p>
          <a:p>
            <a:r>
              <a:rPr lang="en-IE" dirty="0"/>
              <a:t>c00278440</a:t>
            </a:r>
          </a:p>
        </p:txBody>
      </p:sp>
    </p:spTree>
    <p:extLst>
      <p:ext uri="{BB962C8B-B14F-4D97-AF65-F5344CB8AC3E}">
        <p14:creationId xmlns:p14="http://schemas.microsoft.com/office/powerpoint/2010/main" val="1503152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889002" y="727283"/>
            <a:ext cx="9601196" cy="1303867"/>
          </a:xfrm>
        </p:spPr>
        <p:txBody>
          <a:bodyPr/>
          <a:lstStyle/>
          <a:p>
            <a:pPr algn="l"/>
            <a:r>
              <a:rPr lang="en-IE" dirty="0"/>
              <a:t>Rent Pressure Zones</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lstStyle/>
          <a:p>
            <a:endParaRPr lang="en-IE"/>
          </a:p>
        </p:txBody>
      </p:sp>
      <p:pic>
        <p:nvPicPr>
          <p:cNvPr id="7" name="Picture 6">
            <a:extLst>
              <a:ext uri="{FF2B5EF4-FFF2-40B4-BE49-F238E27FC236}">
                <a16:creationId xmlns:a16="http://schemas.microsoft.com/office/drawing/2014/main" id="{DDF86F00-BDAB-482B-A683-3C8FFD6EAB15}"/>
              </a:ext>
            </a:extLst>
          </p:cNvPr>
          <p:cNvPicPr>
            <a:picLocks noChangeAspect="1"/>
          </p:cNvPicPr>
          <p:nvPr/>
        </p:nvPicPr>
        <p:blipFill>
          <a:blip r:embed="rId2"/>
          <a:stretch>
            <a:fillRect/>
          </a:stretch>
        </p:blipFill>
        <p:spPr>
          <a:xfrm>
            <a:off x="1339704" y="2141819"/>
            <a:ext cx="4462318" cy="3502000"/>
          </a:xfrm>
          <a:prstGeom prst="rect">
            <a:avLst/>
          </a:prstGeom>
        </p:spPr>
      </p:pic>
      <p:pic>
        <p:nvPicPr>
          <p:cNvPr id="9" name="Picture 8">
            <a:extLst>
              <a:ext uri="{FF2B5EF4-FFF2-40B4-BE49-F238E27FC236}">
                <a16:creationId xmlns:a16="http://schemas.microsoft.com/office/drawing/2014/main" id="{986ACC3F-49DF-4291-AFAF-91DAAFB2DB1F}"/>
              </a:ext>
            </a:extLst>
          </p:cNvPr>
          <p:cNvPicPr>
            <a:picLocks noChangeAspect="1"/>
          </p:cNvPicPr>
          <p:nvPr/>
        </p:nvPicPr>
        <p:blipFill>
          <a:blip r:embed="rId3"/>
          <a:stretch>
            <a:fillRect/>
          </a:stretch>
        </p:blipFill>
        <p:spPr>
          <a:xfrm>
            <a:off x="6172295" y="383326"/>
            <a:ext cx="4639783" cy="2718797"/>
          </a:xfrm>
          <a:prstGeom prst="rect">
            <a:avLst/>
          </a:prstGeom>
        </p:spPr>
      </p:pic>
      <p:pic>
        <p:nvPicPr>
          <p:cNvPr id="10" name="Picture 9">
            <a:extLst>
              <a:ext uri="{FF2B5EF4-FFF2-40B4-BE49-F238E27FC236}">
                <a16:creationId xmlns:a16="http://schemas.microsoft.com/office/drawing/2014/main" id="{DFD52E4F-7360-496C-A751-FE46ED41BC21}"/>
              </a:ext>
            </a:extLst>
          </p:cNvPr>
          <p:cNvPicPr>
            <a:picLocks noChangeAspect="1"/>
          </p:cNvPicPr>
          <p:nvPr/>
        </p:nvPicPr>
        <p:blipFill>
          <a:blip r:embed="rId4"/>
          <a:stretch>
            <a:fillRect/>
          </a:stretch>
        </p:blipFill>
        <p:spPr>
          <a:xfrm>
            <a:off x="6096000" y="3473449"/>
            <a:ext cx="4900155" cy="3034364"/>
          </a:xfrm>
          <a:prstGeom prst="rect">
            <a:avLst/>
          </a:prstGeom>
        </p:spPr>
      </p:pic>
    </p:spTree>
    <p:extLst>
      <p:ext uri="{BB962C8B-B14F-4D97-AF65-F5344CB8AC3E}">
        <p14:creationId xmlns:p14="http://schemas.microsoft.com/office/powerpoint/2010/main" val="1842631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95401" y="330198"/>
            <a:ext cx="9601196" cy="1303867"/>
          </a:xfrm>
        </p:spPr>
        <p:txBody>
          <a:bodyPr/>
          <a:lstStyle/>
          <a:p>
            <a:r>
              <a:rPr lang="en-IE" dirty="0"/>
              <a:t>Rent Pressure Zones</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lstStyle/>
          <a:p>
            <a:endParaRPr lang="en-IE"/>
          </a:p>
        </p:txBody>
      </p:sp>
      <p:pic>
        <p:nvPicPr>
          <p:cNvPr id="7" name="Picture 6">
            <a:extLst>
              <a:ext uri="{FF2B5EF4-FFF2-40B4-BE49-F238E27FC236}">
                <a16:creationId xmlns:a16="http://schemas.microsoft.com/office/drawing/2014/main" id="{6D0D0E95-FB37-4F28-B136-16AC20936F43}"/>
              </a:ext>
            </a:extLst>
          </p:cNvPr>
          <p:cNvPicPr>
            <a:picLocks noChangeAspect="1"/>
          </p:cNvPicPr>
          <p:nvPr/>
        </p:nvPicPr>
        <p:blipFill>
          <a:blip r:embed="rId2"/>
          <a:stretch>
            <a:fillRect/>
          </a:stretch>
        </p:blipFill>
        <p:spPr>
          <a:xfrm>
            <a:off x="979873" y="1760434"/>
            <a:ext cx="7827401" cy="3917089"/>
          </a:xfrm>
          <a:prstGeom prst="rect">
            <a:avLst/>
          </a:prstGeom>
        </p:spPr>
      </p:pic>
      <p:pic>
        <p:nvPicPr>
          <p:cNvPr id="9" name="Picture 8">
            <a:extLst>
              <a:ext uri="{FF2B5EF4-FFF2-40B4-BE49-F238E27FC236}">
                <a16:creationId xmlns:a16="http://schemas.microsoft.com/office/drawing/2014/main" id="{F4CA22D2-EF80-4094-976E-B9AAAF5B348F}"/>
              </a:ext>
            </a:extLst>
          </p:cNvPr>
          <p:cNvPicPr>
            <a:picLocks noChangeAspect="1"/>
          </p:cNvPicPr>
          <p:nvPr/>
        </p:nvPicPr>
        <p:blipFill>
          <a:blip r:embed="rId3"/>
          <a:stretch>
            <a:fillRect/>
          </a:stretch>
        </p:blipFill>
        <p:spPr>
          <a:xfrm>
            <a:off x="6096000" y="2200201"/>
            <a:ext cx="5291382" cy="3363111"/>
          </a:xfrm>
          <a:prstGeom prst="rect">
            <a:avLst/>
          </a:prstGeom>
        </p:spPr>
      </p:pic>
    </p:spTree>
    <p:extLst>
      <p:ext uri="{BB962C8B-B14F-4D97-AF65-F5344CB8AC3E}">
        <p14:creationId xmlns:p14="http://schemas.microsoft.com/office/powerpoint/2010/main" val="1319091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95402" y="665524"/>
            <a:ext cx="9601196" cy="1303867"/>
          </a:xfrm>
        </p:spPr>
        <p:txBody>
          <a:bodyPr/>
          <a:lstStyle/>
          <a:p>
            <a:r>
              <a:rPr lang="en-IE" dirty="0"/>
              <a:t>Entire Rental Unit</a:t>
            </a:r>
          </a:p>
        </p:txBody>
      </p:sp>
      <p:pic>
        <p:nvPicPr>
          <p:cNvPr id="5" name="Picture 4">
            <a:extLst>
              <a:ext uri="{FF2B5EF4-FFF2-40B4-BE49-F238E27FC236}">
                <a16:creationId xmlns:a16="http://schemas.microsoft.com/office/drawing/2014/main" id="{49A19946-9915-4809-8280-050FF5F0ED20}"/>
              </a:ext>
            </a:extLst>
          </p:cNvPr>
          <p:cNvPicPr>
            <a:picLocks noChangeAspect="1"/>
          </p:cNvPicPr>
          <p:nvPr/>
        </p:nvPicPr>
        <p:blipFill>
          <a:blip r:embed="rId2"/>
          <a:stretch>
            <a:fillRect/>
          </a:stretch>
        </p:blipFill>
        <p:spPr>
          <a:xfrm>
            <a:off x="927303" y="1956986"/>
            <a:ext cx="4931712" cy="3583556"/>
          </a:xfrm>
          <a:prstGeom prst="rect">
            <a:avLst/>
          </a:prstGeom>
        </p:spPr>
      </p:pic>
      <p:pic>
        <p:nvPicPr>
          <p:cNvPr id="11" name="Picture 10">
            <a:extLst>
              <a:ext uri="{FF2B5EF4-FFF2-40B4-BE49-F238E27FC236}">
                <a16:creationId xmlns:a16="http://schemas.microsoft.com/office/drawing/2014/main" id="{17B6DDAF-8C05-4568-9481-63F843A524C1}"/>
              </a:ext>
            </a:extLst>
          </p:cNvPr>
          <p:cNvPicPr>
            <a:picLocks noChangeAspect="1"/>
          </p:cNvPicPr>
          <p:nvPr/>
        </p:nvPicPr>
        <p:blipFill>
          <a:blip r:embed="rId3"/>
          <a:stretch>
            <a:fillRect/>
          </a:stretch>
        </p:blipFill>
        <p:spPr>
          <a:xfrm>
            <a:off x="5964563" y="1956986"/>
            <a:ext cx="5614988" cy="3607463"/>
          </a:xfrm>
          <a:prstGeom prst="rect">
            <a:avLst/>
          </a:prstGeom>
        </p:spPr>
      </p:pic>
    </p:spTree>
    <p:extLst>
      <p:ext uri="{BB962C8B-B14F-4D97-AF65-F5344CB8AC3E}">
        <p14:creationId xmlns:p14="http://schemas.microsoft.com/office/powerpoint/2010/main" val="243376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p:txBody>
          <a:bodyPr>
            <a:normAutofit/>
          </a:bodyPr>
          <a:lstStyle/>
          <a:p>
            <a:pPr marL="0" indent="0">
              <a:buNone/>
            </a:pPr>
            <a:r>
              <a:rPr lang="en-IE" sz="4400" dirty="0"/>
              <a:t>Which Entire Rental Units require Planning Permission?</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a:xfrm>
            <a:off x="6443529" y="2556932"/>
            <a:ext cx="4453068" cy="3318936"/>
          </a:xfrm>
        </p:spPr>
        <p:txBody>
          <a:bodyPr>
            <a:normAutofit/>
          </a:bodyPr>
          <a:lstStyle/>
          <a:p>
            <a:pPr marL="0" indent="0">
              <a:buNone/>
            </a:pPr>
            <a:r>
              <a:rPr lang="en-US" sz="1800" dirty="0"/>
              <a:t>Planning permission: </a:t>
            </a:r>
          </a:p>
          <a:p>
            <a:pPr marL="0" indent="0">
              <a:buNone/>
            </a:pPr>
            <a:r>
              <a:rPr lang="en-US" sz="1800" dirty="0"/>
              <a:t>-  for listing in Rent Pressure Zones if entire rental unit is leased for short-term lets of more than 90 days in total</a:t>
            </a:r>
          </a:p>
          <a:p>
            <a:pPr marL="0" indent="0">
              <a:buNone/>
            </a:pPr>
            <a:endParaRPr lang="en-IE" sz="1800" dirty="0"/>
          </a:p>
          <a:p>
            <a:pPr marL="0" indent="0">
              <a:buNone/>
            </a:pPr>
            <a:r>
              <a:rPr lang="en-IE" sz="1800" dirty="0"/>
              <a:t>2,356 entire rental units</a:t>
            </a:r>
          </a:p>
        </p:txBody>
      </p:sp>
      <p:pic>
        <p:nvPicPr>
          <p:cNvPr id="4" name="Content Placeholder 6">
            <a:extLst>
              <a:ext uri="{FF2B5EF4-FFF2-40B4-BE49-F238E27FC236}">
                <a16:creationId xmlns:a16="http://schemas.microsoft.com/office/drawing/2014/main" id="{BFCB6E7B-F687-4BB9-BC01-06AB2CC008E8}"/>
              </a:ext>
            </a:extLst>
          </p:cNvPr>
          <p:cNvPicPr>
            <a:picLocks noChangeAspect="1"/>
          </p:cNvPicPr>
          <p:nvPr/>
        </p:nvPicPr>
        <p:blipFill rotWithShape="1">
          <a:blip r:embed="rId2"/>
          <a:srcRect t="16374" r="50000"/>
          <a:stretch/>
        </p:blipFill>
        <p:spPr>
          <a:xfrm>
            <a:off x="838200" y="2100136"/>
            <a:ext cx="5330216" cy="3775732"/>
          </a:xfrm>
          <a:prstGeom prst="rect">
            <a:avLst/>
          </a:prstGeom>
        </p:spPr>
      </p:pic>
    </p:spTree>
    <p:extLst>
      <p:ext uri="{BB962C8B-B14F-4D97-AF65-F5344CB8AC3E}">
        <p14:creationId xmlns:p14="http://schemas.microsoft.com/office/powerpoint/2010/main" val="246738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79201" y="692574"/>
            <a:ext cx="9601196" cy="1303867"/>
          </a:xfrm>
        </p:spPr>
        <p:txBody>
          <a:bodyPr/>
          <a:lstStyle/>
          <a:p>
            <a:r>
              <a:rPr lang="en-IE" dirty="0"/>
              <a:t>Entire Rental Unit</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lstStyle/>
          <a:p>
            <a:endParaRPr lang="en-IE"/>
          </a:p>
        </p:txBody>
      </p:sp>
      <p:pic>
        <p:nvPicPr>
          <p:cNvPr id="5" name="Picture 4">
            <a:extLst>
              <a:ext uri="{FF2B5EF4-FFF2-40B4-BE49-F238E27FC236}">
                <a16:creationId xmlns:a16="http://schemas.microsoft.com/office/drawing/2014/main" id="{DC5CE420-0DD1-4D83-99CD-E78E044C7196}"/>
              </a:ext>
            </a:extLst>
          </p:cNvPr>
          <p:cNvPicPr>
            <a:picLocks noChangeAspect="1"/>
          </p:cNvPicPr>
          <p:nvPr/>
        </p:nvPicPr>
        <p:blipFill>
          <a:blip r:embed="rId2"/>
          <a:stretch>
            <a:fillRect/>
          </a:stretch>
        </p:blipFill>
        <p:spPr>
          <a:xfrm>
            <a:off x="838200" y="1825625"/>
            <a:ext cx="8858784" cy="4126106"/>
          </a:xfrm>
          <a:prstGeom prst="rect">
            <a:avLst/>
          </a:prstGeom>
        </p:spPr>
      </p:pic>
      <p:pic>
        <p:nvPicPr>
          <p:cNvPr id="8" name="Picture 7">
            <a:extLst>
              <a:ext uri="{FF2B5EF4-FFF2-40B4-BE49-F238E27FC236}">
                <a16:creationId xmlns:a16="http://schemas.microsoft.com/office/drawing/2014/main" id="{BB49D854-D2A0-4C27-9D64-CDB83CA16056}"/>
              </a:ext>
            </a:extLst>
          </p:cNvPr>
          <p:cNvPicPr>
            <a:picLocks noChangeAspect="1"/>
          </p:cNvPicPr>
          <p:nvPr/>
        </p:nvPicPr>
        <p:blipFill>
          <a:blip r:embed="rId3"/>
          <a:stretch>
            <a:fillRect/>
          </a:stretch>
        </p:blipFill>
        <p:spPr>
          <a:xfrm>
            <a:off x="6230776" y="2392822"/>
            <a:ext cx="5410888" cy="3483434"/>
          </a:xfrm>
          <a:prstGeom prst="rect">
            <a:avLst/>
          </a:prstGeom>
        </p:spPr>
      </p:pic>
    </p:spTree>
    <p:extLst>
      <p:ext uri="{BB962C8B-B14F-4D97-AF65-F5344CB8AC3E}">
        <p14:creationId xmlns:p14="http://schemas.microsoft.com/office/powerpoint/2010/main" val="338050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95402" y="913766"/>
            <a:ext cx="9601196" cy="1303867"/>
          </a:xfrm>
        </p:spPr>
        <p:txBody>
          <a:bodyPr>
            <a:noAutofit/>
          </a:bodyPr>
          <a:lstStyle/>
          <a:p>
            <a:r>
              <a:rPr lang="en-IE" sz="3600" dirty="0"/>
              <a:t>Which Entire Rental Units should be rented out? </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a:xfrm>
            <a:off x="6964217" y="2556932"/>
            <a:ext cx="3932379" cy="3318936"/>
          </a:xfrm>
        </p:spPr>
        <p:txBody>
          <a:bodyPr/>
          <a:lstStyle/>
          <a:p>
            <a:r>
              <a:rPr lang="en-US" b="0" dirty="0">
                <a:solidFill>
                  <a:srgbClr val="000000"/>
                </a:solidFill>
                <a:effectLst/>
                <a:latin typeface="Gill Sans MT" panose="020B0502020104020203" pitchFamily="34" charset="0"/>
              </a:rPr>
              <a:t>Rent or AirBnB: </a:t>
            </a:r>
          </a:p>
          <a:p>
            <a:r>
              <a:rPr lang="en-US" b="0" dirty="0">
                <a:solidFill>
                  <a:srgbClr val="000000"/>
                </a:solidFill>
                <a:effectLst/>
                <a:latin typeface="Gill Sans MT" panose="020B0502020104020203" pitchFamily="34" charset="0"/>
              </a:rPr>
              <a:t>compares potential income from AirBnB (</a:t>
            </a:r>
            <a:r>
              <a:rPr lang="en-US" b="0" dirty="0" err="1">
                <a:solidFill>
                  <a:srgbClr val="000000"/>
                </a:solidFill>
                <a:effectLst/>
                <a:latin typeface="Gill Sans MT" panose="020B0502020104020203" pitchFamily="34" charset="0"/>
              </a:rPr>
              <a:t>available_nights</a:t>
            </a:r>
            <a:r>
              <a:rPr lang="en-US" b="0" dirty="0">
                <a:solidFill>
                  <a:srgbClr val="000000"/>
                </a:solidFill>
                <a:effectLst/>
                <a:latin typeface="Gill Sans MT" panose="020B0502020104020203" pitchFamily="34" charset="0"/>
              </a:rPr>
              <a:t> * price) and Rent (</a:t>
            </a:r>
            <a:r>
              <a:rPr lang="en-US" b="0" dirty="0" err="1">
                <a:solidFill>
                  <a:srgbClr val="000000"/>
                </a:solidFill>
                <a:effectLst/>
                <a:latin typeface="Gill Sans MT" panose="020B0502020104020203" pitchFamily="34" charset="0"/>
              </a:rPr>
              <a:t>rent_per_month</a:t>
            </a:r>
            <a:r>
              <a:rPr lang="en-US" b="0" dirty="0">
                <a:solidFill>
                  <a:srgbClr val="000000"/>
                </a:solidFill>
                <a:effectLst/>
                <a:latin typeface="Gill Sans MT" panose="020B0502020104020203" pitchFamily="34" charset="0"/>
              </a:rPr>
              <a:t> * 12)</a:t>
            </a:r>
          </a:p>
          <a:p>
            <a:endParaRPr lang="en-IE" dirty="0"/>
          </a:p>
        </p:txBody>
      </p:sp>
      <p:pic>
        <p:nvPicPr>
          <p:cNvPr id="5" name="Picture 4">
            <a:extLst>
              <a:ext uri="{FF2B5EF4-FFF2-40B4-BE49-F238E27FC236}">
                <a16:creationId xmlns:a16="http://schemas.microsoft.com/office/drawing/2014/main" id="{0C4F6A50-4B05-45C4-A9BB-1D9C1A9E6663}"/>
              </a:ext>
            </a:extLst>
          </p:cNvPr>
          <p:cNvPicPr>
            <a:picLocks noChangeAspect="1"/>
          </p:cNvPicPr>
          <p:nvPr/>
        </p:nvPicPr>
        <p:blipFill rotWithShape="1">
          <a:blip r:embed="rId2"/>
          <a:srcRect t="16365"/>
          <a:stretch/>
        </p:blipFill>
        <p:spPr>
          <a:xfrm>
            <a:off x="1218037" y="2217633"/>
            <a:ext cx="5435080" cy="3826644"/>
          </a:xfrm>
          <a:prstGeom prst="rect">
            <a:avLst/>
          </a:prstGeom>
        </p:spPr>
      </p:pic>
    </p:spTree>
    <p:extLst>
      <p:ext uri="{BB962C8B-B14F-4D97-AF65-F5344CB8AC3E}">
        <p14:creationId xmlns:p14="http://schemas.microsoft.com/office/powerpoint/2010/main" val="1595839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95402" y="700121"/>
            <a:ext cx="9601196" cy="1303867"/>
          </a:xfrm>
        </p:spPr>
        <p:txBody>
          <a:bodyPr/>
          <a:lstStyle/>
          <a:p>
            <a:r>
              <a:rPr lang="en-IE" dirty="0"/>
              <a:t>Private Rooms</a:t>
            </a:r>
          </a:p>
        </p:txBody>
      </p:sp>
      <p:pic>
        <p:nvPicPr>
          <p:cNvPr id="5" name="Content Placeholder 4">
            <a:extLst>
              <a:ext uri="{FF2B5EF4-FFF2-40B4-BE49-F238E27FC236}">
                <a16:creationId xmlns:a16="http://schemas.microsoft.com/office/drawing/2014/main" id="{DFFF65DB-6C7D-4BBF-B4A3-CA1F1662BCEA}"/>
              </a:ext>
            </a:extLst>
          </p:cNvPr>
          <p:cNvPicPr>
            <a:picLocks noGrp="1" noChangeAspect="1"/>
          </p:cNvPicPr>
          <p:nvPr>
            <p:ph idx="1"/>
          </p:nvPr>
        </p:nvPicPr>
        <p:blipFill>
          <a:blip r:embed="rId2"/>
          <a:stretch>
            <a:fillRect/>
          </a:stretch>
        </p:blipFill>
        <p:spPr>
          <a:xfrm>
            <a:off x="848965" y="1743342"/>
            <a:ext cx="5623479" cy="4298684"/>
          </a:xfrm>
        </p:spPr>
      </p:pic>
      <p:pic>
        <p:nvPicPr>
          <p:cNvPr id="9" name="Picture 8">
            <a:extLst>
              <a:ext uri="{FF2B5EF4-FFF2-40B4-BE49-F238E27FC236}">
                <a16:creationId xmlns:a16="http://schemas.microsoft.com/office/drawing/2014/main" id="{AC4498DC-3660-4C05-8544-2A95C03CB9BE}"/>
              </a:ext>
            </a:extLst>
          </p:cNvPr>
          <p:cNvPicPr>
            <a:picLocks noChangeAspect="1"/>
          </p:cNvPicPr>
          <p:nvPr/>
        </p:nvPicPr>
        <p:blipFill>
          <a:blip r:embed="rId3"/>
          <a:stretch>
            <a:fillRect/>
          </a:stretch>
        </p:blipFill>
        <p:spPr>
          <a:xfrm>
            <a:off x="6301100" y="1828801"/>
            <a:ext cx="5378465" cy="4025218"/>
          </a:xfrm>
          <a:prstGeom prst="rect">
            <a:avLst/>
          </a:prstGeom>
        </p:spPr>
      </p:pic>
    </p:spTree>
    <p:extLst>
      <p:ext uri="{BB962C8B-B14F-4D97-AF65-F5344CB8AC3E}">
        <p14:creationId xmlns:p14="http://schemas.microsoft.com/office/powerpoint/2010/main" val="191535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95402" y="734304"/>
            <a:ext cx="9601196" cy="1303867"/>
          </a:xfrm>
        </p:spPr>
        <p:txBody>
          <a:bodyPr/>
          <a:lstStyle/>
          <a:p>
            <a:r>
              <a:rPr lang="en-IE" dirty="0"/>
              <a:t>Private Rooms</a:t>
            </a:r>
          </a:p>
        </p:txBody>
      </p:sp>
      <p:pic>
        <p:nvPicPr>
          <p:cNvPr id="7" name="Content Placeholder 6">
            <a:extLst>
              <a:ext uri="{FF2B5EF4-FFF2-40B4-BE49-F238E27FC236}">
                <a16:creationId xmlns:a16="http://schemas.microsoft.com/office/drawing/2014/main" id="{1B2C6D48-A9F1-460A-9C27-2B22269B2A9E}"/>
              </a:ext>
            </a:extLst>
          </p:cNvPr>
          <p:cNvPicPr>
            <a:picLocks noGrp="1" noChangeAspect="1"/>
          </p:cNvPicPr>
          <p:nvPr>
            <p:ph idx="1"/>
          </p:nvPr>
        </p:nvPicPr>
        <p:blipFill>
          <a:blip r:embed="rId2"/>
          <a:stretch>
            <a:fillRect/>
          </a:stretch>
        </p:blipFill>
        <p:spPr>
          <a:xfrm>
            <a:off x="715767" y="1817079"/>
            <a:ext cx="5538882" cy="3976970"/>
          </a:xfrm>
        </p:spPr>
      </p:pic>
      <p:pic>
        <p:nvPicPr>
          <p:cNvPr id="10" name="Picture 9">
            <a:extLst>
              <a:ext uri="{FF2B5EF4-FFF2-40B4-BE49-F238E27FC236}">
                <a16:creationId xmlns:a16="http://schemas.microsoft.com/office/drawing/2014/main" id="{5812873D-7D85-45D3-B478-036EB3A5ADC8}"/>
              </a:ext>
            </a:extLst>
          </p:cNvPr>
          <p:cNvPicPr>
            <a:picLocks noChangeAspect="1"/>
          </p:cNvPicPr>
          <p:nvPr/>
        </p:nvPicPr>
        <p:blipFill>
          <a:blip r:embed="rId3"/>
          <a:stretch>
            <a:fillRect/>
          </a:stretch>
        </p:blipFill>
        <p:spPr>
          <a:xfrm>
            <a:off x="5957629" y="2516560"/>
            <a:ext cx="5235989" cy="3277489"/>
          </a:xfrm>
          <a:prstGeom prst="rect">
            <a:avLst/>
          </a:prstGeom>
        </p:spPr>
      </p:pic>
    </p:spTree>
    <p:extLst>
      <p:ext uri="{BB962C8B-B14F-4D97-AF65-F5344CB8AC3E}">
        <p14:creationId xmlns:p14="http://schemas.microsoft.com/office/powerpoint/2010/main" val="284718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p:txBody>
          <a:bodyPr>
            <a:normAutofit/>
          </a:bodyPr>
          <a:lstStyle/>
          <a:p>
            <a:pPr marL="0" indent="0">
              <a:buNone/>
            </a:pPr>
            <a:r>
              <a:rPr lang="en-IE" sz="4400" dirty="0"/>
              <a:t>Which Private Rooms </a:t>
            </a:r>
            <a:r>
              <a:rPr lang="en-IE" i="1" dirty="0"/>
              <a:t>would </a:t>
            </a:r>
            <a:r>
              <a:rPr lang="en-IE" sz="4400" dirty="0"/>
              <a:t>require Planning Permission?</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a:xfrm>
            <a:off x="6323887" y="2556932"/>
            <a:ext cx="4572709" cy="3318936"/>
          </a:xfrm>
        </p:spPr>
        <p:txBody>
          <a:bodyPr>
            <a:normAutofit/>
          </a:bodyPr>
          <a:lstStyle/>
          <a:p>
            <a:pPr marL="0" indent="0">
              <a:buNone/>
            </a:pPr>
            <a:r>
              <a:rPr lang="en-US" sz="1800" dirty="0"/>
              <a:t>Planning permission: </a:t>
            </a:r>
          </a:p>
          <a:p>
            <a:pPr marL="0" indent="0">
              <a:buNone/>
            </a:pPr>
            <a:r>
              <a:rPr lang="en-US" sz="1800" dirty="0"/>
              <a:t>-  for listing in Rent Pressure Zones if entire rental unit is leased for short-term lets of more than 90 days in total</a:t>
            </a:r>
            <a:endParaRPr lang="en-IE" sz="1800" dirty="0"/>
          </a:p>
          <a:p>
            <a:pPr marL="0" indent="0">
              <a:buNone/>
            </a:pPr>
            <a:endParaRPr lang="en-IE" sz="1800" dirty="0"/>
          </a:p>
          <a:p>
            <a:pPr marL="0" indent="0">
              <a:buNone/>
            </a:pPr>
            <a:r>
              <a:rPr lang="en-IE" sz="1800" dirty="0"/>
              <a:t>2,124 private rooms </a:t>
            </a:r>
          </a:p>
        </p:txBody>
      </p:sp>
      <p:pic>
        <p:nvPicPr>
          <p:cNvPr id="5" name="Picture 4">
            <a:extLst>
              <a:ext uri="{FF2B5EF4-FFF2-40B4-BE49-F238E27FC236}">
                <a16:creationId xmlns:a16="http://schemas.microsoft.com/office/drawing/2014/main" id="{7B1607BD-DD11-4268-B529-DED8E8BBD061}"/>
              </a:ext>
            </a:extLst>
          </p:cNvPr>
          <p:cNvPicPr>
            <a:picLocks noChangeAspect="1"/>
          </p:cNvPicPr>
          <p:nvPr/>
        </p:nvPicPr>
        <p:blipFill rotWithShape="1">
          <a:blip r:embed="rId2"/>
          <a:srcRect t="3921"/>
          <a:stretch/>
        </p:blipFill>
        <p:spPr>
          <a:xfrm>
            <a:off x="1295401" y="2556932"/>
            <a:ext cx="4919930" cy="3365397"/>
          </a:xfrm>
          <a:prstGeom prst="rect">
            <a:avLst/>
          </a:prstGeom>
        </p:spPr>
      </p:pic>
    </p:spTree>
    <p:extLst>
      <p:ext uri="{BB962C8B-B14F-4D97-AF65-F5344CB8AC3E}">
        <p14:creationId xmlns:p14="http://schemas.microsoft.com/office/powerpoint/2010/main" val="13175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CB0A3F-FF7D-4711-B14B-52ADC4154586}"/>
              </a:ext>
            </a:extLst>
          </p:cNvPr>
          <p:cNvPicPr>
            <a:picLocks noChangeAspect="1"/>
          </p:cNvPicPr>
          <p:nvPr/>
        </p:nvPicPr>
        <p:blipFill rotWithShape="1">
          <a:blip r:embed="rId2"/>
          <a:srcRect t="11931"/>
          <a:stretch/>
        </p:blipFill>
        <p:spPr>
          <a:xfrm>
            <a:off x="996450" y="2134506"/>
            <a:ext cx="5882856" cy="4105292"/>
          </a:xfrm>
          <a:prstGeom prst="rect">
            <a:avLst/>
          </a:prstGeom>
        </p:spPr>
      </p:pic>
      <p:sp>
        <p:nvSpPr>
          <p:cNvPr id="9" name="Title 1">
            <a:extLst>
              <a:ext uri="{FF2B5EF4-FFF2-40B4-BE49-F238E27FC236}">
                <a16:creationId xmlns:a16="http://schemas.microsoft.com/office/drawing/2014/main" id="{3E99A610-F042-4C51-BB4D-4C17CF25C28E}"/>
              </a:ext>
            </a:extLst>
          </p:cNvPr>
          <p:cNvSpPr txBox="1">
            <a:spLocks/>
          </p:cNvSpPr>
          <p:nvPr/>
        </p:nvSpPr>
        <p:spPr>
          <a:xfrm>
            <a:off x="1295401" y="618202"/>
            <a:ext cx="9601196" cy="130386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E" sz="3600"/>
              <a:t>Which Private Rooms should be rented out? </a:t>
            </a:r>
            <a:endParaRPr lang="en-IE" sz="3600" dirty="0"/>
          </a:p>
        </p:txBody>
      </p:sp>
      <p:sp>
        <p:nvSpPr>
          <p:cNvPr id="12" name="Content Placeholder 2">
            <a:extLst>
              <a:ext uri="{FF2B5EF4-FFF2-40B4-BE49-F238E27FC236}">
                <a16:creationId xmlns:a16="http://schemas.microsoft.com/office/drawing/2014/main" id="{C29644E8-C520-401B-A79A-28A37ED111F4}"/>
              </a:ext>
            </a:extLst>
          </p:cNvPr>
          <p:cNvSpPr txBox="1">
            <a:spLocks/>
          </p:cNvSpPr>
          <p:nvPr/>
        </p:nvSpPr>
        <p:spPr>
          <a:xfrm>
            <a:off x="7126587" y="2556932"/>
            <a:ext cx="393237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a:solidFill>
                  <a:srgbClr val="000000"/>
                </a:solidFill>
                <a:latin typeface="Gill Sans MT" panose="020B0502020104020203" pitchFamily="34" charset="0"/>
              </a:rPr>
              <a:t>Rent or AirBnB: </a:t>
            </a:r>
          </a:p>
          <a:p>
            <a:r>
              <a:rPr lang="en-US">
                <a:solidFill>
                  <a:srgbClr val="000000"/>
                </a:solidFill>
                <a:latin typeface="Gill Sans MT" panose="020B0502020104020203" pitchFamily="34" charset="0"/>
              </a:rPr>
              <a:t>compares potential income from AirBnB (available_nights * price) and Rent (rent_per_month * 12)</a:t>
            </a:r>
          </a:p>
          <a:p>
            <a:endParaRPr lang="en-IE" dirty="0"/>
          </a:p>
        </p:txBody>
      </p:sp>
    </p:spTree>
    <p:extLst>
      <p:ext uri="{BB962C8B-B14F-4D97-AF65-F5344CB8AC3E}">
        <p14:creationId xmlns:p14="http://schemas.microsoft.com/office/powerpoint/2010/main" val="142580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p:txBody>
          <a:bodyPr/>
          <a:lstStyle/>
          <a:p>
            <a:r>
              <a:rPr lang="en-US" b="0" i="0" dirty="0">
                <a:solidFill>
                  <a:srgbClr val="000000"/>
                </a:solidFill>
                <a:effectLst/>
                <a:latin typeface="Gill Sans MT" panose="020B0502020104020203" pitchFamily="34" charset="0"/>
              </a:rPr>
              <a:t>Introduction</a:t>
            </a:r>
            <a:endParaRPr lang="en-IE" dirty="0"/>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normAutofit fontScale="85000" lnSpcReduction="10000"/>
          </a:bodyPr>
          <a:lstStyle/>
          <a:p>
            <a:pPr algn="l"/>
            <a:r>
              <a:rPr lang="en-US" b="1" i="0" dirty="0">
                <a:solidFill>
                  <a:srgbClr val="000000"/>
                </a:solidFill>
                <a:effectLst/>
                <a:latin typeface="Gill Sans MT" panose="020B0502020104020203" pitchFamily="34" charset="0"/>
              </a:rPr>
              <a:t>AirBnB</a:t>
            </a:r>
            <a:endParaRPr lang="en-US" b="0" i="0" dirty="0">
              <a:solidFill>
                <a:srgbClr val="000000"/>
              </a:solidFill>
              <a:effectLst/>
              <a:latin typeface="Gill Sans MT" panose="020B0502020104020203" pitchFamily="34" charset="0"/>
            </a:endParaRPr>
          </a:p>
          <a:p>
            <a:pPr algn="l">
              <a:buFont typeface="Arial" panose="020B0604020202020204" pitchFamily="34" charset="0"/>
              <a:buChar char="•"/>
            </a:pPr>
            <a:r>
              <a:rPr lang="en-US" b="0" i="0" dirty="0">
                <a:solidFill>
                  <a:srgbClr val="000000"/>
                </a:solidFill>
                <a:effectLst/>
                <a:latin typeface="Gill Sans MT" panose="020B0502020104020203" pitchFamily="34" charset="0"/>
              </a:rPr>
              <a:t>Over 30,000 Irish listings on the site in Ireland for short-term lease (Pope, 2021)</a:t>
            </a:r>
          </a:p>
          <a:p>
            <a:pPr algn="l">
              <a:buFont typeface="Arial" panose="020B0604020202020204" pitchFamily="34" charset="0"/>
              <a:buChar char="•"/>
            </a:pPr>
            <a:r>
              <a:rPr lang="en-US" b="0" i="0" dirty="0">
                <a:solidFill>
                  <a:srgbClr val="000000"/>
                </a:solidFill>
                <a:effectLst/>
                <a:latin typeface="Gill Sans MT" panose="020B0502020104020203" pitchFamily="34" charset="0"/>
              </a:rPr>
              <a:t>Nearly half of those listings rooms in private homes</a:t>
            </a:r>
          </a:p>
          <a:p>
            <a:pPr algn="l">
              <a:buFont typeface="Arial" panose="020B0604020202020204" pitchFamily="34" charset="0"/>
              <a:buChar char="•"/>
            </a:pPr>
            <a:r>
              <a:rPr lang="en-US" b="0" i="0" dirty="0">
                <a:solidFill>
                  <a:srgbClr val="000000"/>
                </a:solidFill>
                <a:effectLst/>
                <a:latin typeface="Gill Sans MT" panose="020B0502020104020203" pitchFamily="34" charset="0"/>
              </a:rPr>
              <a:t>Over 10,000 entire homes all-year-round</a:t>
            </a:r>
          </a:p>
          <a:p>
            <a:pPr algn="l">
              <a:buFont typeface="Arial" panose="020B0604020202020204" pitchFamily="34" charset="0"/>
              <a:buChar char="•"/>
            </a:pPr>
            <a:r>
              <a:rPr lang="en-US" b="0" i="0" dirty="0">
                <a:solidFill>
                  <a:srgbClr val="000000"/>
                </a:solidFill>
                <a:effectLst/>
                <a:latin typeface="Gill Sans MT" panose="020B0502020104020203" pitchFamily="34" charset="0"/>
              </a:rPr>
              <a:t>Planning permission</a:t>
            </a:r>
          </a:p>
          <a:p>
            <a:pPr lvl="1"/>
            <a:r>
              <a:rPr lang="en-US" b="0" dirty="0">
                <a:solidFill>
                  <a:srgbClr val="000000"/>
                </a:solidFill>
                <a:effectLst/>
                <a:latin typeface="Gill Sans MT" panose="020B0502020104020203" pitchFamily="34" charset="0"/>
              </a:rPr>
              <a:t>Entire rental units in Rent Pressure Zones (RPZs) if the property is leased for more than 90 days out of the year in total (Citizensinformation.ie, no date).</a:t>
            </a:r>
          </a:p>
          <a:p>
            <a:pPr algn="l"/>
            <a:r>
              <a:rPr lang="en-US" b="1" i="0" dirty="0">
                <a:solidFill>
                  <a:srgbClr val="000000"/>
                </a:solidFill>
                <a:effectLst/>
                <a:latin typeface="Gill Sans MT" panose="020B0502020104020203" pitchFamily="34" charset="0"/>
              </a:rPr>
              <a:t>Housing Crisis</a:t>
            </a:r>
            <a:endParaRPr lang="en-US" b="0" i="0" dirty="0">
              <a:solidFill>
                <a:srgbClr val="000000"/>
              </a:solidFill>
              <a:effectLst/>
              <a:latin typeface="Gill Sans MT" panose="020B0502020104020203" pitchFamily="34" charset="0"/>
            </a:endParaRPr>
          </a:p>
          <a:p>
            <a:pPr algn="l">
              <a:buFont typeface="Arial" panose="020B0604020202020204" pitchFamily="34" charset="0"/>
              <a:buChar char="•"/>
            </a:pPr>
            <a:r>
              <a:rPr lang="en-US" b="0" i="0" dirty="0">
                <a:solidFill>
                  <a:srgbClr val="000000"/>
                </a:solidFill>
                <a:effectLst/>
                <a:latin typeface="Gill Sans MT" panose="020B0502020104020203" pitchFamily="34" charset="0"/>
              </a:rPr>
              <a:t>Shortage of affordable accommodation for renting or buying</a:t>
            </a:r>
          </a:p>
          <a:p>
            <a:pPr algn="l">
              <a:buFont typeface="Arial" panose="020B0604020202020204" pitchFamily="34" charset="0"/>
              <a:buChar char="•"/>
            </a:pPr>
            <a:r>
              <a:rPr lang="en-US" b="0" i="0" dirty="0">
                <a:solidFill>
                  <a:srgbClr val="000000"/>
                </a:solidFill>
                <a:effectLst/>
                <a:latin typeface="Gill Sans MT" panose="020B0502020104020203" pitchFamily="34" charset="0"/>
              </a:rPr>
              <a:t>Irish government plans to create affordable and social housing</a:t>
            </a:r>
          </a:p>
          <a:p>
            <a:pPr algn="l">
              <a:buFont typeface="Arial" panose="020B0604020202020204" pitchFamily="34" charset="0"/>
              <a:buChar char="•"/>
            </a:pPr>
            <a:r>
              <a:rPr lang="en-US" b="0" i="0" dirty="0">
                <a:solidFill>
                  <a:srgbClr val="000000"/>
                </a:solidFill>
                <a:effectLst/>
                <a:latin typeface="Gill Sans MT" panose="020B0502020104020203" pitchFamily="34" charset="0"/>
              </a:rPr>
              <a:t>Worry for adults of all ages</a:t>
            </a:r>
          </a:p>
          <a:p>
            <a:endParaRPr lang="en-IE" dirty="0"/>
          </a:p>
        </p:txBody>
      </p:sp>
    </p:spTree>
    <p:extLst>
      <p:ext uri="{BB962C8B-B14F-4D97-AF65-F5344CB8AC3E}">
        <p14:creationId xmlns:p14="http://schemas.microsoft.com/office/powerpoint/2010/main" val="1086133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95401" y="641179"/>
            <a:ext cx="9601196" cy="1303867"/>
          </a:xfrm>
        </p:spPr>
        <p:txBody>
          <a:bodyPr/>
          <a:lstStyle/>
          <a:p>
            <a:r>
              <a:rPr lang="en-IE" dirty="0"/>
              <a:t>Student Accommodation</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a:xfrm>
            <a:off x="6605899" y="2556932"/>
            <a:ext cx="4282152" cy="3318936"/>
          </a:xfrm>
        </p:spPr>
        <p:txBody>
          <a:bodyPr/>
          <a:lstStyle/>
          <a:p>
            <a:endParaRPr lang="en-IE" dirty="0"/>
          </a:p>
          <a:p>
            <a:r>
              <a:rPr lang="en-IE" dirty="0"/>
              <a:t>17,701 listings do </a:t>
            </a:r>
            <a:r>
              <a:rPr lang="en-IE" b="1" u="sng" dirty="0">
                <a:solidFill>
                  <a:srgbClr val="FF0000"/>
                </a:solidFill>
              </a:rPr>
              <a:t>not</a:t>
            </a:r>
            <a:r>
              <a:rPr lang="en-IE" dirty="0"/>
              <a:t> include ‘student’ in description</a:t>
            </a:r>
          </a:p>
          <a:p>
            <a:r>
              <a:rPr lang="en-IE" dirty="0"/>
              <a:t>234 listings include ‘student’ in description</a:t>
            </a:r>
          </a:p>
        </p:txBody>
      </p:sp>
      <p:pic>
        <p:nvPicPr>
          <p:cNvPr id="5" name="Picture 4">
            <a:extLst>
              <a:ext uri="{FF2B5EF4-FFF2-40B4-BE49-F238E27FC236}">
                <a16:creationId xmlns:a16="http://schemas.microsoft.com/office/drawing/2014/main" id="{A6D97BAC-749E-45A9-B6AD-4F71D886EF2D}"/>
              </a:ext>
            </a:extLst>
          </p:cNvPr>
          <p:cNvPicPr>
            <a:picLocks noChangeAspect="1"/>
          </p:cNvPicPr>
          <p:nvPr/>
        </p:nvPicPr>
        <p:blipFill>
          <a:blip r:embed="rId2"/>
          <a:stretch>
            <a:fillRect/>
          </a:stretch>
        </p:blipFill>
        <p:spPr>
          <a:xfrm>
            <a:off x="1295401" y="2273183"/>
            <a:ext cx="5134754" cy="3754986"/>
          </a:xfrm>
          <a:prstGeom prst="rect">
            <a:avLst/>
          </a:prstGeom>
        </p:spPr>
      </p:pic>
    </p:spTree>
    <p:extLst>
      <p:ext uri="{BB962C8B-B14F-4D97-AF65-F5344CB8AC3E}">
        <p14:creationId xmlns:p14="http://schemas.microsoft.com/office/powerpoint/2010/main" val="4005346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95401" y="641179"/>
            <a:ext cx="9601196" cy="1303867"/>
          </a:xfrm>
        </p:spPr>
        <p:txBody>
          <a:bodyPr/>
          <a:lstStyle/>
          <a:p>
            <a:r>
              <a:rPr lang="en-IE" dirty="0"/>
              <a:t>Student Accommodation</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a:xfrm>
            <a:off x="7028873" y="2556932"/>
            <a:ext cx="3867724" cy="3318936"/>
          </a:xfrm>
        </p:spPr>
        <p:txBody>
          <a:bodyPr/>
          <a:lstStyle/>
          <a:p>
            <a:pPr marL="0" indent="0">
              <a:buNone/>
            </a:pPr>
            <a:r>
              <a:rPr lang="en-IE" dirty="0"/>
              <a:t>County Breakdown</a:t>
            </a:r>
          </a:p>
          <a:p>
            <a:r>
              <a:rPr lang="en-IE" dirty="0"/>
              <a:t>Dublin – 177</a:t>
            </a:r>
          </a:p>
          <a:p>
            <a:r>
              <a:rPr lang="en-IE" dirty="0"/>
              <a:t>Galway – 42</a:t>
            </a:r>
          </a:p>
          <a:p>
            <a:r>
              <a:rPr lang="en-IE" dirty="0"/>
              <a:t>Cork  -14</a:t>
            </a:r>
          </a:p>
          <a:p>
            <a:r>
              <a:rPr lang="en-IE" dirty="0"/>
              <a:t>Clare - 1</a:t>
            </a:r>
          </a:p>
        </p:txBody>
      </p:sp>
      <p:pic>
        <p:nvPicPr>
          <p:cNvPr id="6" name="Picture 5">
            <a:extLst>
              <a:ext uri="{FF2B5EF4-FFF2-40B4-BE49-F238E27FC236}">
                <a16:creationId xmlns:a16="http://schemas.microsoft.com/office/drawing/2014/main" id="{B8D4FD7D-B378-4CA1-909D-4C17F16E981B}"/>
              </a:ext>
            </a:extLst>
          </p:cNvPr>
          <p:cNvPicPr>
            <a:picLocks noChangeAspect="1"/>
          </p:cNvPicPr>
          <p:nvPr/>
        </p:nvPicPr>
        <p:blipFill>
          <a:blip r:embed="rId2"/>
          <a:stretch>
            <a:fillRect/>
          </a:stretch>
        </p:blipFill>
        <p:spPr>
          <a:xfrm>
            <a:off x="1528280" y="1945046"/>
            <a:ext cx="4969113" cy="3831682"/>
          </a:xfrm>
          <a:prstGeom prst="rect">
            <a:avLst/>
          </a:prstGeom>
        </p:spPr>
      </p:pic>
    </p:spTree>
    <p:extLst>
      <p:ext uri="{BB962C8B-B14F-4D97-AF65-F5344CB8AC3E}">
        <p14:creationId xmlns:p14="http://schemas.microsoft.com/office/powerpoint/2010/main" val="1195050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46815" y="753445"/>
            <a:ext cx="9601196" cy="1303867"/>
          </a:xfrm>
        </p:spPr>
        <p:txBody>
          <a:bodyPr/>
          <a:lstStyle/>
          <a:p>
            <a:r>
              <a:rPr lang="en-IE" dirty="0"/>
              <a:t>Student Accommodation</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lstStyle/>
          <a:p>
            <a:endParaRPr lang="en-IE" dirty="0"/>
          </a:p>
        </p:txBody>
      </p:sp>
      <p:pic>
        <p:nvPicPr>
          <p:cNvPr id="7" name="Picture 6">
            <a:extLst>
              <a:ext uri="{FF2B5EF4-FFF2-40B4-BE49-F238E27FC236}">
                <a16:creationId xmlns:a16="http://schemas.microsoft.com/office/drawing/2014/main" id="{99E3DE80-2FF3-4280-B8E9-60850A5BA45C}"/>
              </a:ext>
            </a:extLst>
          </p:cNvPr>
          <p:cNvPicPr>
            <a:picLocks noChangeAspect="1"/>
          </p:cNvPicPr>
          <p:nvPr/>
        </p:nvPicPr>
        <p:blipFill>
          <a:blip r:embed="rId2"/>
          <a:stretch>
            <a:fillRect/>
          </a:stretch>
        </p:blipFill>
        <p:spPr>
          <a:xfrm>
            <a:off x="2664149" y="1825625"/>
            <a:ext cx="6086743" cy="4854178"/>
          </a:xfrm>
          <a:prstGeom prst="rect">
            <a:avLst/>
          </a:prstGeom>
        </p:spPr>
      </p:pic>
    </p:spTree>
    <p:extLst>
      <p:ext uri="{BB962C8B-B14F-4D97-AF65-F5344CB8AC3E}">
        <p14:creationId xmlns:p14="http://schemas.microsoft.com/office/powerpoint/2010/main" val="273019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902296" y="291872"/>
            <a:ext cx="9601196" cy="1303867"/>
          </a:xfrm>
        </p:spPr>
        <p:txBody>
          <a:bodyPr/>
          <a:lstStyle/>
          <a:p>
            <a:r>
              <a:rPr lang="en-IE" dirty="0"/>
              <a:t>Homelessness </a:t>
            </a:r>
          </a:p>
        </p:txBody>
      </p:sp>
      <p:sp>
        <p:nvSpPr>
          <p:cNvPr id="11" name="Content Placeholder 10">
            <a:extLst>
              <a:ext uri="{FF2B5EF4-FFF2-40B4-BE49-F238E27FC236}">
                <a16:creationId xmlns:a16="http://schemas.microsoft.com/office/drawing/2014/main" id="{B1CE50BE-E6BC-4D1D-927B-BB03DA9ECC8B}"/>
              </a:ext>
            </a:extLst>
          </p:cNvPr>
          <p:cNvSpPr>
            <a:spLocks noGrp="1"/>
          </p:cNvSpPr>
          <p:nvPr>
            <p:ph idx="1"/>
          </p:nvPr>
        </p:nvSpPr>
        <p:spPr/>
        <p:txBody>
          <a:bodyPr/>
          <a:lstStyle/>
          <a:p>
            <a:endParaRPr lang="en-IE" dirty="0"/>
          </a:p>
        </p:txBody>
      </p:sp>
      <p:pic>
        <p:nvPicPr>
          <p:cNvPr id="5" name="Picture 4">
            <a:extLst>
              <a:ext uri="{FF2B5EF4-FFF2-40B4-BE49-F238E27FC236}">
                <a16:creationId xmlns:a16="http://schemas.microsoft.com/office/drawing/2014/main" id="{CFAFF8B1-7E6A-4709-A24C-494948811465}"/>
              </a:ext>
            </a:extLst>
          </p:cNvPr>
          <p:cNvPicPr>
            <a:picLocks noChangeAspect="1"/>
          </p:cNvPicPr>
          <p:nvPr/>
        </p:nvPicPr>
        <p:blipFill rotWithShape="1">
          <a:blip r:embed="rId2"/>
          <a:srcRect r="7064"/>
          <a:stretch/>
        </p:blipFill>
        <p:spPr>
          <a:xfrm>
            <a:off x="3103547" y="1624885"/>
            <a:ext cx="5984905" cy="4752818"/>
          </a:xfrm>
          <a:prstGeom prst="rect">
            <a:avLst/>
          </a:prstGeom>
        </p:spPr>
      </p:pic>
    </p:spTree>
    <p:extLst>
      <p:ext uri="{BB962C8B-B14F-4D97-AF65-F5344CB8AC3E}">
        <p14:creationId xmlns:p14="http://schemas.microsoft.com/office/powerpoint/2010/main" val="3198227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1295402" y="573884"/>
            <a:ext cx="9601196" cy="1303867"/>
          </a:xfrm>
        </p:spPr>
        <p:txBody>
          <a:bodyPr/>
          <a:lstStyle/>
          <a:p>
            <a:r>
              <a:rPr lang="en-IE" dirty="0"/>
              <a:t>Can AirBnB solve Homelessness?</a:t>
            </a:r>
          </a:p>
        </p:txBody>
      </p:sp>
      <p:pic>
        <p:nvPicPr>
          <p:cNvPr id="7" name="Content Placeholder 6">
            <a:extLst>
              <a:ext uri="{FF2B5EF4-FFF2-40B4-BE49-F238E27FC236}">
                <a16:creationId xmlns:a16="http://schemas.microsoft.com/office/drawing/2014/main" id="{4BBF0261-25C1-49D2-84D1-9A02AF471477}"/>
              </a:ext>
            </a:extLst>
          </p:cNvPr>
          <p:cNvPicPr>
            <a:picLocks noGrp="1" noChangeAspect="1"/>
          </p:cNvPicPr>
          <p:nvPr>
            <p:ph idx="1"/>
          </p:nvPr>
        </p:nvPicPr>
        <p:blipFill>
          <a:blip r:embed="rId2"/>
          <a:stretch>
            <a:fillRect/>
          </a:stretch>
        </p:blipFill>
        <p:spPr>
          <a:xfrm>
            <a:off x="5898349" y="2022861"/>
            <a:ext cx="5556963" cy="4351338"/>
          </a:xfrm>
        </p:spPr>
      </p:pic>
      <p:pic>
        <p:nvPicPr>
          <p:cNvPr id="5" name="Picture 4">
            <a:extLst>
              <a:ext uri="{FF2B5EF4-FFF2-40B4-BE49-F238E27FC236}">
                <a16:creationId xmlns:a16="http://schemas.microsoft.com/office/drawing/2014/main" id="{CFAFF8B1-7E6A-4709-A24C-494948811465}"/>
              </a:ext>
            </a:extLst>
          </p:cNvPr>
          <p:cNvPicPr>
            <a:picLocks noChangeAspect="1"/>
          </p:cNvPicPr>
          <p:nvPr/>
        </p:nvPicPr>
        <p:blipFill rotWithShape="1">
          <a:blip r:embed="rId3"/>
          <a:srcRect r="7064"/>
          <a:stretch/>
        </p:blipFill>
        <p:spPr>
          <a:xfrm>
            <a:off x="501980" y="2022861"/>
            <a:ext cx="5209459" cy="4137010"/>
          </a:xfrm>
          <a:prstGeom prst="rect">
            <a:avLst/>
          </a:prstGeom>
        </p:spPr>
      </p:pic>
    </p:spTree>
    <p:extLst>
      <p:ext uri="{BB962C8B-B14F-4D97-AF65-F5344CB8AC3E}">
        <p14:creationId xmlns:p14="http://schemas.microsoft.com/office/powerpoint/2010/main" val="2409284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p:txBody>
          <a:bodyPr/>
          <a:lstStyle/>
          <a:p>
            <a:r>
              <a:rPr lang="en-IE" dirty="0"/>
              <a:t>Conclusion</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dirty="0">
                <a:solidFill>
                  <a:srgbClr val="000000"/>
                </a:solidFill>
                <a:effectLst/>
                <a:latin typeface="+mj-lt"/>
              </a:rPr>
              <a:t>Rent Pressure Zones:  </a:t>
            </a:r>
            <a:r>
              <a:rPr lang="en-US" b="0" dirty="0">
                <a:solidFill>
                  <a:srgbClr val="000000"/>
                </a:solidFill>
                <a:effectLst/>
                <a:latin typeface="+mj-lt"/>
              </a:rPr>
              <a:t>properties in Dublin City and surrounding areas, Cork City and commuting towns, and Galway City.</a:t>
            </a:r>
          </a:p>
          <a:p>
            <a:pPr algn="l">
              <a:buFont typeface="Arial" panose="020B0604020202020204" pitchFamily="34" charset="0"/>
              <a:buChar char="•"/>
            </a:pPr>
            <a:r>
              <a:rPr lang="en-US" b="1" dirty="0">
                <a:solidFill>
                  <a:srgbClr val="000000"/>
                </a:solidFill>
                <a:effectLst/>
                <a:latin typeface="+mj-lt"/>
              </a:rPr>
              <a:t>Leasing is better:</a:t>
            </a:r>
            <a:r>
              <a:rPr lang="en-US" b="0" dirty="0">
                <a:solidFill>
                  <a:srgbClr val="000000"/>
                </a:solidFill>
                <a:effectLst/>
                <a:latin typeface="+mj-lt"/>
              </a:rPr>
              <a:t> AirBnB hosts would </a:t>
            </a:r>
            <a:r>
              <a:rPr lang="en-US" b="1" dirty="0">
                <a:solidFill>
                  <a:srgbClr val="000000"/>
                </a:solidFill>
                <a:effectLst/>
                <a:latin typeface="+mj-lt"/>
              </a:rPr>
              <a:t>earn </a:t>
            </a:r>
            <a:r>
              <a:rPr lang="en-US" b="0" dirty="0">
                <a:solidFill>
                  <a:srgbClr val="000000"/>
                </a:solidFill>
                <a:effectLst/>
                <a:latin typeface="+mj-lt"/>
              </a:rPr>
              <a:t>more by </a:t>
            </a:r>
            <a:r>
              <a:rPr lang="en-US" b="1" dirty="0">
                <a:solidFill>
                  <a:srgbClr val="000000"/>
                </a:solidFill>
                <a:effectLst/>
                <a:latin typeface="+mj-lt"/>
              </a:rPr>
              <a:t>leasing long-term</a:t>
            </a:r>
            <a:endParaRPr lang="en-US" b="0" dirty="0">
              <a:solidFill>
                <a:srgbClr val="000000"/>
              </a:solidFill>
              <a:effectLst/>
              <a:latin typeface="+mj-lt"/>
            </a:endParaRPr>
          </a:p>
          <a:p>
            <a:pPr algn="l">
              <a:buFont typeface="Arial" panose="020B0604020202020204" pitchFamily="34" charset="0"/>
              <a:buChar char="•"/>
            </a:pPr>
            <a:r>
              <a:rPr lang="en-US" b="1" dirty="0">
                <a:solidFill>
                  <a:srgbClr val="000000"/>
                </a:solidFill>
                <a:effectLst/>
                <a:latin typeface="+mj-lt"/>
              </a:rPr>
              <a:t>Student Accommodation: </a:t>
            </a:r>
          </a:p>
          <a:p>
            <a:pPr lvl="1"/>
            <a:r>
              <a:rPr lang="en-US" b="0" dirty="0">
                <a:solidFill>
                  <a:srgbClr val="000000"/>
                </a:solidFill>
                <a:effectLst/>
                <a:latin typeface="+mj-lt"/>
              </a:rPr>
              <a:t>277 listing – majority in Dublin</a:t>
            </a:r>
          </a:p>
          <a:p>
            <a:pPr algn="l">
              <a:buFont typeface="Arial" panose="020B0604020202020204" pitchFamily="34" charset="0"/>
              <a:buChar char="•"/>
            </a:pPr>
            <a:r>
              <a:rPr lang="en-US" b="1" dirty="0">
                <a:solidFill>
                  <a:srgbClr val="000000"/>
                </a:solidFill>
                <a:effectLst/>
                <a:latin typeface="+mj-lt"/>
              </a:rPr>
              <a:t>Planning Permission:</a:t>
            </a:r>
            <a:r>
              <a:rPr lang="en-US" b="0" dirty="0">
                <a:solidFill>
                  <a:srgbClr val="000000"/>
                </a:solidFill>
                <a:effectLst/>
                <a:latin typeface="+mj-lt"/>
              </a:rPr>
              <a:t> </a:t>
            </a:r>
          </a:p>
          <a:p>
            <a:pPr lvl="1"/>
            <a:r>
              <a:rPr lang="en-IE" sz="2400" dirty="0">
                <a:latin typeface="+mj-lt"/>
              </a:rPr>
              <a:t>2,356 entire rental units</a:t>
            </a:r>
          </a:p>
          <a:p>
            <a:pPr lvl="1"/>
            <a:r>
              <a:rPr lang="en-IE" sz="2400" dirty="0">
                <a:latin typeface="+mj-lt"/>
              </a:rPr>
              <a:t>2,124 private rooms (should be viewed by the Irish government)</a:t>
            </a:r>
          </a:p>
          <a:p>
            <a:pPr algn="l">
              <a:buFont typeface="Arial" panose="020B0604020202020204" pitchFamily="34" charset="0"/>
              <a:buChar char="•"/>
            </a:pPr>
            <a:r>
              <a:rPr lang="en-US" b="1" dirty="0">
                <a:solidFill>
                  <a:srgbClr val="000000"/>
                </a:solidFill>
                <a:effectLst/>
                <a:latin typeface="+mj-lt"/>
              </a:rPr>
              <a:t>Housing Crisis Solution: </a:t>
            </a:r>
          </a:p>
          <a:p>
            <a:pPr lvl="1"/>
            <a:r>
              <a:rPr lang="en-US" b="0" dirty="0">
                <a:solidFill>
                  <a:srgbClr val="000000"/>
                </a:solidFill>
                <a:effectLst/>
                <a:latin typeface="+mj-lt"/>
              </a:rPr>
              <a:t>AirBnB removes a lot of potential houses from the long-term leasing or housing market. </a:t>
            </a:r>
          </a:p>
          <a:p>
            <a:pPr lvl="1"/>
            <a:r>
              <a:rPr lang="en-US" b="0" dirty="0">
                <a:solidFill>
                  <a:srgbClr val="000000"/>
                </a:solidFill>
                <a:effectLst/>
                <a:latin typeface="+mj-lt"/>
              </a:rPr>
              <a:t>Decrease the number of properties (both entire rental units and private rooms)</a:t>
            </a:r>
          </a:p>
          <a:p>
            <a:pPr lvl="1"/>
            <a:r>
              <a:rPr lang="en-US" dirty="0">
                <a:solidFill>
                  <a:srgbClr val="000000"/>
                </a:solidFill>
                <a:latin typeface="+mj-lt"/>
              </a:rPr>
              <a:t>M</a:t>
            </a:r>
            <a:r>
              <a:rPr lang="en-US" b="0" dirty="0">
                <a:solidFill>
                  <a:srgbClr val="000000"/>
                </a:solidFill>
                <a:effectLst/>
                <a:latin typeface="+mj-lt"/>
              </a:rPr>
              <a:t>ove these properties to the long-term rental market to release pressure on the Housing Crisis</a:t>
            </a:r>
          </a:p>
        </p:txBody>
      </p:sp>
    </p:spTree>
    <p:extLst>
      <p:ext uri="{BB962C8B-B14F-4D97-AF65-F5344CB8AC3E}">
        <p14:creationId xmlns:p14="http://schemas.microsoft.com/office/powerpoint/2010/main" val="1290446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p:txBody>
          <a:bodyPr/>
          <a:lstStyle/>
          <a:p>
            <a:r>
              <a:rPr lang="en-IE" dirty="0"/>
              <a:t>Thank you for your time.</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normAutofit/>
          </a:bodyPr>
          <a:lstStyle/>
          <a:p>
            <a:pPr marL="0" indent="0" algn="ctr">
              <a:buNone/>
            </a:pPr>
            <a:endParaRPr lang="en-US" b="0" i="1" dirty="0">
              <a:solidFill>
                <a:srgbClr val="000000"/>
              </a:solidFill>
              <a:effectLst/>
              <a:latin typeface="Gill Sans MT" panose="020B0502020104020203" pitchFamily="34" charset="0"/>
            </a:endParaRPr>
          </a:p>
          <a:p>
            <a:pPr marL="0" indent="0" algn="ctr">
              <a:buNone/>
            </a:pPr>
            <a:endParaRPr lang="en-US" i="1" dirty="0">
              <a:solidFill>
                <a:srgbClr val="000000"/>
              </a:solidFill>
              <a:latin typeface="Gill Sans MT" panose="020B0502020104020203" pitchFamily="34" charset="0"/>
            </a:endParaRPr>
          </a:p>
          <a:p>
            <a:pPr marL="0" indent="0" algn="ctr">
              <a:buNone/>
            </a:pPr>
            <a:r>
              <a:rPr lang="en-US" b="0" i="1" dirty="0">
                <a:solidFill>
                  <a:srgbClr val="000000"/>
                </a:solidFill>
                <a:effectLst/>
                <a:latin typeface="Gill Sans MT" panose="020B0502020104020203" pitchFamily="34" charset="0"/>
              </a:rPr>
              <a:t>Any Questions?</a:t>
            </a:r>
            <a:endParaRPr lang="en-IE" dirty="0"/>
          </a:p>
        </p:txBody>
      </p:sp>
    </p:spTree>
    <p:extLst>
      <p:ext uri="{BB962C8B-B14F-4D97-AF65-F5344CB8AC3E}">
        <p14:creationId xmlns:p14="http://schemas.microsoft.com/office/powerpoint/2010/main" val="428213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p:txBody>
          <a:bodyPr/>
          <a:lstStyle/>
          <a:p>
            <a:r>
              <a:rPr lang="en-US" b="1" i="0" dirty="0">
                <a:solidFill>
                  <a:srgbClr val="000000"/>
                </a:solidFill>
                <a:effectLst/>
                <a:latin typeface="Gill Sans MT" panose="020B0502020104020203" pitchFamily="34" charset="0"/>
              </a:rPr>
              <a:t>Research Question</a:t>
            </a:r>
            <a:r>
              <a:rPr lang="en-US" dirty="0">
                <a:solidFill>
                  <a:srgbClr val="000000"/>
                </a:solidFill>
                <a:latin typeface="Gill Sans MT" panose="020B0502020104020203" pitchFamily="34" charset="0"/>
              </a:rPr>
              <a:t>s</a:t>
            </a:r>
            <a:endParaRPr lang="en-IE" dirty="0"/>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lstStyle/>
          <a:p>
            <a:pPr algn="l">
              <a:buFont typeface="+mj-lt"/>
              <a:buAutoNum type="arabicPeriod"/>
            </a:pPr>
            <a:r>
              <a:rPr lang="en-US" b="0" i="0" dirty="0">
                <a:solidFill>
                  <a:srgbClr val="000000"/>
                </a:solidFill>
                <a:effectLst/>
                <a:latin typeface="Gill Sans MT" panose="020B0502020104020203" pitchFamily="34" charset="0"/>
              </a:rPr>
              <a:t>What is the impact of AirBnB on Irish Housing Crisis?</a:t>
            </a:r>
          </a:p>
          <a:p>
            <a:pPr algn="l">
              <a:buFont typeface="+mj-lt"/>
              <a:buAutoNum type="arabicPeriod"/>
            </a:pPr>
            <a:r>
              <a:rPr lang="en-US" b="0" i="0" dirty="0">
                <a:solidFill>
                  <a:srgbClr val="000000"/>
                </a:solidFill>
                <a:effectLst/>
                <a:latin typeface="Gill Sans MT" panose="020B0502020104020203" pitchFamily="34" charset="0"/>
              </a:rPr>
              <a:t>Can moving entire rental units and private rooms from AirBnB listings take the pressure of the Irish Housing Crisis?</a:t>
            </a:r>
          </a:p>
          <a:p>
            <a:endParaRPr lang="en-IE" dirty="0"/>
          </a:p>
        </p:txBody>
      </p:sp>
    </p:spTree>
    <p:extLst>
      <p:ext uri="{BB962C8B-B14F-4D97-AF65-F5344CB8AC3E}">
        <p14:creationId xmlns:p14="http://schemas.microsoft.com/office/powerpoint/2010/main" val="403787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838200" y="825224"/>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Used CSV</a:t>
            </a:r>
          </a:p>
        </p:txBody>
      </p:sp>
      <p:graphicFrame>
        <p:nvGraphicFramePr>
          <p:cNvPr id="4" name="Content Placeholder 3">
            <a:extLst>
              <a:ext uri="{FF2B5EF4-FFF2-40B4-BE49-F238E27FC236}">
                <a16:creationId xmlns:a16="http://schemas.microsoft.com/office/drawing/2014/main" id="{98A22D11-E74A-46B8-B364-1712E1D41244}"/>
              </a:ext>
            </a:extLst>
          </p:cNvPr>
          <p:cNvGraphicFramePr>
            <a:graphicFrameLocks noGrp="1"/>
          </p:cNvGraphicFramePr>
          <p:nvPr>
            <p:ph idx="1"/>
            <p:extLst>
              <p:ext uri="{D42A27DB-BD31-4B8C-83A1-F6EECF244321}">
                <p14:modId xmlns:p14="http://schemas.microsoft.com/office/powerpoint/2010/main" val="3274442074"/>
              </p:ext>
            </p:extLst>
          </p:nvPr>
        </p:nvGraphicFramePr>
        <p:xfrm>
          <a:off x="838200" y="2135574"/>
          <a:ext cx="10515600" cy="3897202"/>
        </p:xfrm>
        <a:graphic>
          <a:graphicData uri="http://schemas.openxmlformats.org/drawingml/2006/table">
            <a:tbl>
              <a:tblPr firstRow="1" bandRow="1">
                <a:solidFill>
                  <a:schemeClr val="bg1">
                    <a:lumMod val="95000"/>
                  </a:schemeClr>
                </a:solidFill>
              </a:tblPr>
              <a:tblGrid>
                <a:gridCol w="814065">
                  <a:extLst>
                    <a:ext uri="{9D8B030D-6E8A-4147-A177-3AD203B41FA5}">
                      <a16:colId xmlns:a16="http://schemas.microsoft.com/office/drawing/2014/main" val="1536869441"/>
                    </a:ext>
                  </a:extLst>
                </a:gridCol>
                <a:gridCol w="2781190">
                  <a:extLst>
                    <a:ext uri="{9D8B030D-6E8A-4147-A177-3AD203B41FA5}">
                      <a16:colId xmlns:a16="http://schemas.microsoft.com/office/drawing/2014/main" val="1133010604"/>
                    </a:ext>
                  </a:extLst>
                </a:gridCol>
                <a:gridCol w="6920345">
                  <a:extLst>
                    <a:ext uri="{9D8B030D-6E8A-4147-A177-3AD203B41FA5}">
                      <a16:colId xmlns:a16="http://schemas.microsoft.com/office/drawing/2014/main" val="3468648721"/>
                    </a:ext>
                  </a:extLst>
                </a:gridCol>
              </a:tblGrid>
              <a:tr h="416295">
                <a:tc>
                  <a:txBody>
                    <a:bodyPr/>
                    <a:lstStyle/>
                    <a:p>
                      <a:pPr algn="ctr"/>
                      <a:r>
                        <a:rPr lang="en-IE" sz="1700" b="0" cap="none" spc="0">
                          <a:solidFill>
                            <a:schemeClr val="bg1"/>
                          </a:solidFill>
                          <a:effectLst/>
                        </a:rPr>
                        <a:t>#</a:t>
                      </a:r>
                    </a:p>
                  </a:txBody>
                  <a:tcPr marL="56543" marR="56543" marT="95416" marB="28271"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IE" sz="1700" b="0" cap="none" spc="0" dirty="0">
                          <a:solidFill>
                            <a:schemeClr val="bg1"/>
                          </a:solidFill>
                          <a:effectLst/>
                        </a:rPr>
                        <a:t>csv</a:t>
                      </a:r>
                    </a:p>
                  </a:txBody>
                  <a:tcPr marL="56543" marR="56543" marT="95416" marB="28271" anchor="ctr">
                    <a:lnL w="12700" cmpd="sng">
                      <a:noFill/>
                    </a:lnL>
                    <a:lnR w="12700" cmpd="sng">
                      <a:noFill/>
                    </a:lnR>
                    <a:lnT w="19050" cap="flat" cmpd="sng" algn="ctr">
                      <a:noFill/>
                      <a:prstDash val="solid"/>
                    </a:lnT>
                    <a:lnB w="38100" cmpd="sng">
                      <a:noFill/>
                    </a:lnB>
                    <a:solidFill>
                      <a:schemeClr val="accent2"/>
                    </a:solidFill>
                  </a:tcPr>
                </a:tc>
                <a:tc>
                  <a:txBody>
                    <a:bodyPr/>
                    <a:lstStyle/>
                    <a:p>
                      <a:pPr algn="l"/>
                      <a:r>
                        <a:rPr lang="en-IE" sz="1700" b="0" cap="none" spc="0">
                          <a:solidFill>
                            <a:schemeClr val="bg1"/>
                          </a:solidFill>
                          <a:effectLst/>
                        </a:rPr>
                        <a:t>Description</a:t>
                      </a:r>
                    </a:p>
                  </a:txBody>
                  <a:tcPr marL="56543" marR="56543" marT="95416" marB="2827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954038879"/>
                  </a:ext>
                </a:extLst>
              </a:tr>
              <a:tr h="543516">
                <a:tc>
                  <a:txBody>
                    <a:bodyPr/>
                    <a:lstStyle/>
                    <a:p>
                      <a:pPr algn="ctr"/>
                      <a:r>
                        <a:rPr lang="en-IE" sz="1300" cap="none" spc="0">
                          <a:solidFill>
                            <a:schemeClr val="tx1"/>
                          </a:solidFill>
                          <a:effectLst/>
                        </a:rPr>
                        <a:t>1</a:t>
                      </a:r>
                    </a:p>
                  </a:txBody>
                  <a:tcPr marL="56543" marR="56543" marT="95416" marB="28271"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IE" sz="1300" cap="none" spc="0">
                          <a:solidFill>
                            <a:schemeClr val="tx1"/>
                          </a:solidFill>
                          <a:effectLst/>
                        </a:rPr>
                        <a:t>listings.csv</a:t>
                      </a:r>
                    </a:p>
                  </a:txBody>
                  <a:tcPr marL="56543" marR="56543" marT="95416" marB="28271"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US" sz="1300" cap="none" spc="0">
                          <a:solidFill>
                            <a:schemeClr val="tx1"/>
                          </a:solidFill>
                          <a:effectLst/>
                        </a:rPr>
                        <a:t>AirBnB listings in Ireland from the beginning of AirBnB operating in Ireland</a:t>
                      </a:r>
                    </a:p>
                  </a:txBody>
                  <a:tcPr marL="56543" marR="56543" marT="95416" marB="28271"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764981495"/>
                  </a:ext>
                </a:extLst>
              </a:tr>
              <a:tr h="734348">
                <a:tc>
                  <a:txBody>
                    <a:bodyPr/>
                    <a:lstStyle/>
                    <a:p>
                      <a:pPr algn="ctr"/>
                      <a:r>
                        <a:rPr lang="en-IE" sz="1300" cap="none" spc="0">
                          <a:solidFill>
                            <a:schemeClr val="tx1"/>
                          </a:solidFill>
                          <a:effectLst/>
                        </a:rPr>
                        <a:t>2</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IE" sz="1300" cap="none" spc="0">
                          <a:solidFill>
                            <a:schemeClr val="tx1"/>
                          </a:solidFill>
                          <a:effectLst/>
                        </a:rPr>
                        <a:t>homeless_September_2021.csv</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US" sz="1300" cap="none" spc="0">
                          <a:solidFill>
                            <a:schemeClr val="tx1"/>
                          </a:solidFill>
                          <a:effectLst/>
                        </a:rPr>
                        <a:t>Homeless Report published every month by the Irish government captures statistics about homelessness (Department of Housing, Local Government and Heritage, 2021).</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639589018"/>
                  </a:ext>
                </a:extLst>
              </a:tr>
              <a:tr h="925179">
                <a:tc>
                  <a:txBody>
                    <a:bodyPr/>
                    <a:lstStyle/>
                    <a:p>
                      <a:pPr algn="ctr"/>
                      <a:r>
                        <a:rPr lang="en-IE" sz="1300" cap="none" spc="0">
                          <a:solidFill>
                            <a:schemeClr val="tx1"/>
                          </a:solidFill>
                          <a:effectLst/>
                        </a:rPr>
                        <a:t>3</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IE" sz="1300" cap="none" spc="0">
                          <a:solidFill>
                            <a:schemeClr val="tx1"/>
                          </a:solidFill>
                          <a:effectLst/>
                        </a:rPr>
                        <a:t>rent_pressure_zones.csv</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US" sz="1300" cap="none" spc="0">
                          <a:solidFill>
                            <a:schemeClr val="tx1"/>
                          </a:solidFill>
                          <a:effectLst/>
                        </a:rPr>
                        <a:t>Rent Pressure Zones (RPZs) are areas located in parts of the country where rents are the highest and rising, and where households have the greatest difficulty finding affordable accommodation (Residential Tenancies Board, 2021).</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69107607"/>
                  </a:ext>
                </a:extLst>
              </a:tr>
              <a:tr h="734348">
                <a:tc>
                  <a:txBody>
                    <a:bodyPr/>
                    <a:lstStyle/>
                    <a:p>
                      <a:pPr algn="ctr"/>
                      <a:r>
                        <a:rPr lang="en-IE" sz="1300" cap="none" spc="0">
                          <a:solidFill>
                            <a:schemeClr val="tx1"/>
                          </a:solidFill>
                          <a:effectLst/>
                        </a:rPr>
                        <a:t>4</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IE" sz="1300" cap="none" spc="0">
                          <a:solidFill>
                            <a:schemeClr val="tx1"/>
                          </a:solidFill>
                          <a:effectLst/>
                        </a:rPr>
                        <a:t>rent_in_ireland.csv</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US" sz="1300" cap="none" spc="0">
                          <a:solidFill>
                            <a:schemeClr val="tx1"/>
                          </a:solidFill>
                          <a:effectLst/>
                        </a:rPr>
                        <a:t>The website daft.ie publishes reports on the Irish housing market every quarter. The report Q2 2021 was used to find out the rent in each city and county in Ireland (Lyons, 2021).</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5213392"/>
                  </a:ext>
                </a:extLst>
              </a:tr>
              <a:tr h="543516">
                <a:tc>
                  <a:txBody>
                    <a:bodyPr/>
                    <a:lstStyle/>
                    <a:p>
                      <a:pPr algn="ctr"/>
                      <a:r>
                        <a:rPr lang="en-IE" sz="1300" cap="none" spc="0">
                          <a:solidFill>
                            <a:schemeClr val="tx1"/>
                          </a:solidFill>
                          <a:effectLst/>
                        </a:rPr>
                        <a:t>5</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IE" sz="1300" cap="none" spc="0">
                          <a:solidFill>
                            <a:schemeClr val="tx1"/>
                          </a:solidFill>
                          <a:effectLst/>
                        </a:rPr>
                        <a:t>calendar.csv</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a:r>
                        <a:rPr lang="en-US" sz="1300" cap="none" spc="0" dirty="0">
                          <a:solidFill>
                            <a:schemeClr val="tx1"/>
                          </a:solidFill>
                          <a:effectLst/>
                        </a:rPr>
                        <a:t>AirBnB listings from 23rd October 2021 to 21st October 2021 (dates not chosen by student, supplied by AirBnB), contains 9 million rows.</a:t>
                      </a:r>
                    </a:p>
                  </a:txBody>
                  <a:tcPr marL="56543" marR="56543" marT="95416" marB="28271"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971421999"/>
                  </a:ext>
                </a:extLst>
              </a:tr>
            </a:tbl>
          </a:graphicData>
        </a:graphic>
      </p:graphicFrame>
    </p:spTree>
    <p:extLst>
      <p:ext uri="{BB962C8B-B14F-4D97-AF65-F5344CB8AC3E}">
        <p14:creationId xmlns:p14="http://schemas.microsoft.com/office/powerpoint/2010/main" val="251875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p:txBody>
          <a:bodyPr/>
          <a:lstStyle/>
          <a:p>
            <a:r>
              <a:rPr lang="en-IE" dirty="0"/>
              <a:t>Data Preparation</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latin typeface="Gill Sans MT" panose="020B0502020104020203" pitchFamily="34" charset="0"/>
              </a:rPr>
              <a:t>Dropping</a:t>
            </a:r>
          </a:p>
          <a:p>
            <a:pPr marL="742950" lvl="1" indent="-285750" algn="l">
              <a:buFont typeface="Arial" panose="020B0604020202020204" pitchFamily="34" charset="0"/>
              <a:buChar char="•"/>
            </a:pPr>
            <a:r>
              <a:rPr lang="en-US" b="0" dirty="0">
                <a:solidFill>
                  <a:srgbClr val="000000"/>
                </a:solidFill>
                <a:effectLst/>
                <a:latin typeface="Gill Sans MT" panose="020B0502020104020203" pitchFamily="34" charset="0"/>
              </a:rPr>
              <a:t>outliers in price</a:t>
            </a:r>
          </a:p>
          <a:p>
            <a:pPr marL="742950" lvl="1" indent="-285750" algn="l">
              <a:buFont typeface="Arial" panose="020B0604020202020204" pitchFamily="34" charset="0"/>
              <a:buChar char="•"/>
            </a:pPr>
            <a:r>
              <a:rPr lang="en-US" b="0" dirty="0">
                <a:solidFill>
                  <a:srgbClr val="000000"/>
                </a:solidFill>
                <a:effectLst/>
                <a:latin typeface="Gill Sans MT" panose="020B0502020104020203" pitchFamily="34" charset="0"/>
              </a:rPr>
              <a:t>AirBnB Listings</a:t>
            </a:r>
            <a:r>
              <a:rPr lang="en-US" dirty="0">
                <a:solidFill>
                  <a:srgbClr val="000000"/>
                </a:solidFill>
                <a:latin typeface="Gill Sans MT" panose="020B0502020104020203" pitchFamily="34" charset="0"/>
              </a:rPr>
              <a:t> </a:t>
            </a:r>
            <a:r>
              <a:rPr lang="en-US" b="0" dirty="0">
                <a:solidFill>
                  <a:srgbClr val="000000"/>
                </a:solidFill>
                <a:effectLst/>
                <a:latin typeface="Gill Sans MT" panose="020B0502020104020203" pitchFamily="34" charset="0"/>
              </a:rPr>
              <a:t>available between 23rd October 2021 and 21st October 2022.</a:t>
            </a:r>
          </a:p>
          <a:p>
            <a:pPr marL="742950" lvl="1" indent="-285750" algn="l">
              <a:buFont typeface="Arial" panose="020B0604020202020204" pitchFamily="34" charset="0"/>
              <a:buChar char="•"/>
            </a:pPr>
            <a:r>
              <a:rPr lang="en-US" b="0" dirty="0">
                <a:solidFill>
                  <a:srgbClr val="000000"/>
                </a:solidFill>
                <a:effectLst/>
                <a:latin typeface="Gill Sans MT" panose="020B0502020104020203" pitchFamily="34" charset="0"/>
              </a:rPr>
              <a:t>‘Hotel room’ from dataset</a:t>
            </a:r>
          </a:p>
          <a:p>
            <a:pPr algn="l">
              <a:buFont typeface="Arial" panose="020B0604020202020204" pitchFamily="34" charset="0"/>
              <a:buChar char="•"/>
            </a:pPr>
            <a:r>
              <a:rPr lang="en-US" b="0" i="0" dirty="0">
                <a:solidFill>
                  <a:srgbClr val="000000"/>
                </a:solidFill>
                <a:effectLst/>
                <a:latin typeface="Gill Sans MT" panose="020B0502020104020203" pitchFamily="34" charset="0"/>
              </a:rPr>
              <a:t>Creating new variables:</a:t>
            </a:r>
          </a:p>
          <a:p>
            <a:pPr marL="742950" lvl="1" indent="-285750" algn="l">
              <a:buFont typeface="Arial" panose="020B0604020202020204" pitchFamily="34" charset="0"/>
              <a:buChar char="•"/>
            </a:pPr>
            <a:r>
              <a:rPr lang="en-US" b="0" dirty="0">
                <a:solidFill>
                  <a:srgbClr val="000000"/>
                </a:solidFill>
                <a:effectLst/>
                <a:latin typeface="Gill Sans MT" panose="020B0502020104020203" pitchFamily="34" charset="0"/>
              </a:rPr>
              <a:t>Threshold: under-90 and over-90 days lease</a:t>
            </a:r>
          </a:p>
          <a:p>
            <a:pPr marL="742950" lvl="1" indent="-285750" algn="l">
              <a:buFont typeface="Arial" panose="020B0604020202020204" pitchFamily="34" charset="0"/>
              <a:buChar char="•"/>
            </a:pPr>
            <a:r>
              <a:rPr lang="en-US" b="0" dirty="0">
                <a:solidFill>
                  <a:srgbClr val="000000"/>
                </a:solidFill>
                <a:effectLst/>
                <a:latin typeface="Gill Sans MT" panose="020B0502020104020203" pitchFamily="34" charset="0"/>
              </a:rPr>
              <a:t>Planning permission: Required and Not Required</a:t>
            </a:r>
          </a:p>
          <a:p>
            <a:pPr marL="742950" lvl="1" indent="-285750" algn="l">
              <a:buFont typeface="Arial" panose="020B0604020202020204" pitchFamily="34" charset="0"/>
              <a:buChar char="•"/>
            </a:pPr>
            <a:r>
              <a:rPr lang="en-US" b="0" dirty="0">
                <a:solidFill>
                  <a:srgbClr val="000000"/>
                </a:solidFill>
                <a:effectLst/>
                <a:latin typeface="Gill Sans MT" panose="020B0502020104020203" pitchFamily="34" charset="0"/>
              </a:rPr>
              <a:t>Student Accommodation: True or False</a:t>
            </a:r>
          </a:p>
          <a:p>
            <a:pPr marL="742950" lvl="1" indent="-285750" algn="l">
              <a:buFont typeface="Arial" panose="020B0604020202020204" pitchFamily="34" charset="0"/>
              <a:buChar char="•"/>
            </a:pPr>
            <a:r>
              <a:rPr lang="en-US" b="0" dirty="0">
                <a:solidFill>
                  <a:srgbClr val="000000"/>
                </a:solidFill>
                <a:effectLst/>
                <a:latin typeface="Gill Sans MT" panose="020B0502020104020203" pitchFamily="34" charset="0"/>
              </a:rPr>
              <a:t>Rent or AirBnB: compares (</a:t>
            </a:r>
            <a:r>
              <a:rPr lang="en-US" b="0" dirty="0" err="1">
                <a:solidFill>
                  <a:srgbClr val="000000"/>
                </a:solidFill>
                <a:effectLst/>
                <a:latin typeface="Gill Sans MT" panose="020B0502020104020203" pitchFamily="34" charset="0"/>
              </a:rPr>
              <a:t>available_nights</a:t>
            </a:r>
            <a:r>
              <a:rPr lang="en-US" b="0" dirty="0">
                <a:solidFill>
                  <a:srgbClr val="000000"/>
                </a:solidFill>
                <a:effectLst/>
                <a:latin typeface="Gill Sans MT" panose="020B0502020104020203" pitchFamily="34" charset="0"/>
              </a:rPr>
              <a:t> * price) and (</a:t>
            </a:r>
            <a:r>
              <a:rPr lang="en-US" b="0" dirty="0" err="1">
                <a:solidFill>
                  <a:srgbClr val="000000"/>
                </a:solidFill>
                <a:effectLst/>
                <a:latin typeface="Gill Sans MT" panose="020B0502020104020203" pitchFamily="34" charset="0"/>
              </a:rPr>
              <a:t>rent_per_month</a:t>
            </a:r>
            <a:r>
              <a:rPr lang="en-US" b="0" dirty="0">
                <a:solidFill>
                  <a:srgbClr val="000000"/>
                </a:solidFill>
                <a:effectLst/>
                <a:latin typeface="Gill Sans MT" panose="020B0502020104020203" pitchFamily="34" charset="0"/>
              </a:rPr>
              <a:t> * 12)</a:t>
            </a:r>
          </a:p>
          <a:p>
            <a:endParaRPr lang="en-IE" dirty="0"/>
          </a:p>
        </p:txBody>
      </p:sp>
    </p:spTree>
    <p:extLst>
      <p:ext uri="{BB962C8B-B14F-4D97-AF65-F5344CB8AC3E}">
        <p14:creationId xmlns:p14="http://schemas.microsoft.com/office/powerpoint/2010/main" val="93563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E715-1982-4CD8-9BC0-0CDD091A082C}"/>
              </a:ext>
            </a:extLst>
          </p:cNvPr>
          <p:cNvSpPr>
            <a:spLocks noGrp="1"/>
          </p:cNvSpPr>
          <p:nvPr>
            <p:ph type="title"/>
          </p:nvPr>
        </p:nvSpPr>
        <p:spPr/>
        <p:txBody>
          <a:bodyPr/>
          <a:lstStyle/>
          <a:p>
            <a:r>
              <a:rPr lang="en-US" b="0" i="0" dirty="0">
                <a:solidFill>
                  <a:srgbClr val="000000"/>
                </a:solidFill>
                <a:effectLst/>
                <a:latin typeface="Gill Sans MT" panose="020B0502020104020203" pitchFamily="34" charset="0"/>
              </a:rPr>
              <a:t>Final Dataset</a:t>
            </a:r>
            <a:endParaRPr lang="en-IE" dirty="0"/>
          </a:p>
        </p:txBody>
      </p:sp>
      <p:sp>
        <p:nvSpPr>
          <p:cNvPr id="3" name="Content Placeholder 2">
            <a:extLst>
              <a:ext uri="{FF2B5EF4-FFF2-40B4-BE49-F238E27FC236}">
                <a16:creationId xmlns:a16="http://schemas.microsoft.com/office/drawing/2014/main" id="{9225E436-4E01-4D98-A840-D4AF05AD151B}"/>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Gill Sans MT" panose="020B0502020104020203" pitchFamily="34" charset="0"/>
              </a:rPr>
              <a:t>17,935 rows</a:t>
            </a:r>
          </a:p>
          <a:p>
            <a:pPr algn="l">
              <a:buFont typeface="Arial" panose="020B0604020202020204" pitchFamily="34" charset="0"/>
              <a:buChar char="•"/>
            </a:pPr>
            <a:r>
              <a:rPr lang="en-US" b="0" i="0" dirty="0">
                <a:solidFill>
                  <a:srgbClr val="000000"/>
                </a:solidFill>
                <a:effectLst/>
                <a:latin typeface="Gill Sans MT" panose="020B0502020104020203" pitchFamily="34" charset="0"/>
              </a:rPr>
              <a:t>34 columns</a:t>
            </a:r>
          </a:p>
          <a:p>
            <a:pPr algn="l">
              <a:buFont typeface="Arial" panose="020B0604020202020204" pitchFamily="34" charset="0"/>
              <a:buChar char="•"/>
            </a:pPr>
            <a:r>
              <a:rPr lang="en-US" b="0" i="0" dirty="0">
                <a:solidFill>
                  <a:srgbClr val="000000"/>
                </a:solidFill>
                <a:effectLst/>
                <a:latin typeface="Gill Sans MT" panose="020B0502020104020203" pitchFamily="34" charset="0"/>
              </a:rPr>
              <a:t>AirBnB listings between 23rd October 2021 to 21st October 2022</a:t>
            </a:r>
          </a:p>
          <a:p>
            <a:endParaRPr lang="en-IE" dirty="0"/>
          </a:p>
        </p:txBody>
      </p:sp>
    </p:spTree>
    <p:extLst>
      <p:ext uri="{BB962C8B-B14F-4D97-AF65-F5344CB8AC3E}">
        <p14:creationId xmlns:p14="http://schemas.microsoft.com/office/powerpoint/2010/main" val="231508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A171-A898-4EB4-ADDF-587E86ABAF6C}"/>
              </a:ext>
            </a:extLst>
          </p:cNvPr>
          <p:cNvSpPr>
            <a:spLocks noGrp="1"/>
          </p:cNvSpPr>
          <p:nvPr>
            <p:ph type="title"/>
          </p:nvPr>
        </p:nvSpPr>
        <p:spPr>
          <a:xfrm>
            <a:off x="838200" y="331149"/>
            <a:ext cx="9601196" cy="1303867"/>
          </a:xfrm>
        </p:spPr>
        <p:txBody>
          <a:bodyPr/>
          <a:lstStyle/>
          <a:p>
            <a:r>
              <a:rPr lang="en-IE" dirty="0"/>
              <a:t>AirBnB Overview</a:t>
            </a:r>
          </a:p>
        </p:txBody>
      </p:sp>
      <p:sp>
        <p:nvSpPr>
          <p:cNvPr id="3" name="Content Placeholder 2">
            <a:extLst>
              <a:ext uri="{FF2B5EF4-FFF2-40B4-BE49-F238E27FC236}">
                <a16:creationId xmlns:a16="http://schemas.microsoft.com/office/drawing/2014/main" id="{D8BC965E-D7A4-4A49-B25C-40FA57704C95}"/>
              </a:ext>
            </a:extLst>
          </p:cNvPr>
          <p:cNvSpPr>
            <a:spLocks noGrp="1"/>
          </p:cNvSpPr>
          <p:nvPr>
            <p:ph idx="1"/>
          </p:nvPr>
        </p:nvSpPr>
        <p:spPr/>
        <p:txBody>
          <a:bodyPr/>
          <a:lstStyle/>
          <a:p>
            <a:endParaRPr lang="en-IE"/>
          </a:p>
        </p:txBody>
      </p:sp>
      <p:pic>
        <p:nvPicPr>
          <p:cNvPr id="5" name="Picture 4">
            <a:extLst>
              <a:ext uri="{FF2B5EF4-FFF2-40B4-BE49-F238E27FC236}">
                <a16:creationId xmlns:a16="http://schemas.microsoft.com/office/drawing/2014/main" id="{CCA94AF2-B4C9-47EC-8956-272A05FD0E1A}"/>
              </a:ext>
            </a:extLst>
          </p:cNvPr>
          <p:cNvPicPr>
            <a:picLocks noChangeAspect="1"/>
          </p:cNvPicPr>
          <p:nvPr/>
        </p:nvPicPr>
        <p:blipFill>
          <a:blip r:embed="rId2"/>
          <a:stretch>
            <a:fillRect/>
          </a:stretch>
        </p:blipFill>
        <p:spPr>
          <a:xfrm>
            <a:off x="3556001" y="1805636"/>
            <a:ext cx="5301673" cy="4306720"/>
          </a:xfrm>
          <a:prstGeom prst="rect">
            <a:avLst/>
          </a:prstGeom>
        </p:spPr>
      </p:pic>
    </p:spTree>
    <p:extLst>
      <p:ext uri="{BB962C8B-B14F-4D97-AF65-F5344CB8AC3E}">
        <p14:creationId xmlns:p14="http://schemas.microsoft.com/office/powerpoint/2010/main" val="112093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874CAA-560A-4D23-9B05-A225DCBE44AC}"/>
              </a:ext>
            </a:extLst>
          </p:cNvPr>
          <p:cNvPicPr>
            <a:picLocks noChangeAspect="1"/>
          </p:cNvPicPr>
          <p:nvPr/>
        </p:nvPicPr>
        <p:blipFill>
          <a:blip r:embed="rId2"/>
          <a:stretch>
            <a:fillRect/>
          </a:stretch>
        </p:blipFill>
        <p:spPr>
          <a:xfrm>
            <a:off x="905164" y="1414936"/>
            <a:ext cx="5190836" cy="3889984"/>
          </a:xfrm>
          <a:prstGeom prst="rect">
            <a:avLst/>
          </a:prstGeom>
        </p:spPr>
      </p:pic>
      <p:pic>
        <p:nvPicPr>
          <p:cNvPr id="6" name="Picture 5">
            <a:extLst>
              <a:ext uri="{FF2B5EF4-FFF2-40B4-BE49-F238E27FC236}">
                <a16:creationId xmlns:a16="http://schemas.microsoft.com/office/drawing/2014/main" id="{797AE060-D18A-468F-9E07-22F941F09A05}"/>
              </a:ext>
            </a:extLst>
          </p:cNvPr>
          <p:cNvPicPr>
            <a:picLocks noChangeAspect="1"/>
          </p:cNvPicPr>
          <p:nvPr/>
        </p:nvPicPr>
        <p:blipFill>
          <a:blip r:embed="rId3"/>
          <a:stretch>
            <a:fillRect/>
          </a:stretch>
        </p:blipFill>
        <p:spPr>
          <a:xfrm>
            <a:off x="6096000" y="1431711"/>
            <a:ext cx="4849091" cy="3873209"/>
          </a:xfrm>
          <a:prstGeom prst="rect">
            <a:avLst/>
          </a:prstGeom>
        </p:spPr>
      </p:pic>
      <p:sp>
        <p:nvSpPr>
          <p:cNvPr id="7" name="Title 1">
            <a:extLst>
              <a:ext uri="{FF2B5EF4-FFF2-40B4-BE49-F238E27FC236}">
                <a16:creationId xmlns:a16="http://schemas.microsoft.com/office/drawing/2014/main" id="{3F805DFD-1B56-48B3-9D19-F3126F071ADD}"/>
              </a:ext>
            </a:extLst>
          </p:cNvPr>
          <p:cNvSpPr>
            <a:spLocks noGrp="1"/>
          </p:cNvSpPr>
          <p:nvPr>
            <p:ph type="title"/>
          </p:nvPr>
        </p:nvSpPr>
        <p:spPr>
          <a:xfrm>
            <a:off x="1184306" y="409563"/>
            <a:ext cx="9601196" cy="1303867"/>
          </a:xfrm>
        </p:spPr>
        <p:txBody>
          <a:bodyPr/>
          <a:lstStyle/>
          <a:p>
            <a:r>
              <a:rPr lang="en-IE" dirty="0"/>
              <a:t>AirBnB Overview</a:t>
            </a:r>
          </a:p>
        </p:txBody>
      </p:sp>
    </p:spTree>
    <p:extLst>
      <p:ext uri="{BB962C8B-B14F-4D97-AF65-F5344CB8AC3E}">
        <p14:creationId xmlns:p14="http://schemas.microsoft.com/office/powerpoint/2010/main" val="361582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30C0-8455-498D-B730-BB344C826BA9}"/>
              </a:ext>
            </a:extLst>
          </p:cNvPr>
          <p:cNvSpPr>
            <a:spLocks noGrp="1"/>
          </p:cNvSpPr>
          <p:nvPr>
            <p:ph type="title"/>
          </p:nvPr>
        </p:nvSpPr>
        <p:spPr>
          <a:xfrm>
            <a:off x="787401" y="702201"/>
            <a:ext cx="9601196" cy="1303867"/>
          </a:xfrm>
        </p:spPr>
        <p:txBody>
          <a:bodyPr/>
          <a:lstStyle/>
          <a:p>
            <a:pPr algn="l"/>
            <a:r>
              <a:rPr lang="en-IE" dirty="0"/>
              <a:t>Dublin Breakdown</a:t>
            </a:r>
          </a:p>
        </p:txBody>
      </p:sp>
      <p:sp>
        <p:nvSpPr>
          <p:cNvPr id="3" name="Content Placeholder 2">
            <a:extLst>
              <a:ext uri="{FF2B5EF4-FFF2-40B4-BE49-F238E27FC236}">
                <a16:creationId xmlns:a16="http://schemas.microsoft.com/office/drawing/2014/main" id="{001DC687-A0F7-4B95-B215-6C95BA6A0361}"/>
              </a:ext>
            </a:extLst>
          </p:cNvPr>
          <p:cNvSpPr>
            <a:spLocks noGrp="1"/>
          </p:cNvSpPr>
          <p:nvPr>
            <p:ph idx="1"/>
          </p:nvPr>
        </p:nvSpPr>
        <p:spPr/>
        <p:txBody>
          <a:bodyPr/>
          <a:lstStyle/>
          <a:p>
            <a:endParaRPr lang="en-IE" dirty="0"/>
          </a:p>
        </p:txBody>
      </p:sp>
      <p:pic>
        <p:nvPicPr>
          <p:cNvPr id="5" name="Picture 4">
            <a:extLst>
              <a:ext uri="{FF2B5EF4-FFF2-40B4-BE49-F238E27FC236}">
                <a16:creationId xmlns:a16="http://schemas.microsoft.com/office/drawing/2014/main" id="{4B8B6433-C647-4D12-9E55-C9A720C7881C}"/>
              </a:ext>
            </a:extLst>
          </p:cNvPr>
          <p:cNvPicPr>
            <a:picLocks noChangeAspect="1"/>
          </p:cNvPicPr>
          <p:nvPr/>
        </p:nvPicPr>
        <p:blipFill rotWithShape="1">
          <a:blip r:embed="rId2"/>
          <a:srcRect t="8349" b="10425"/>
          <a:stretch/>
        </p:blipFill>
        <p:spPr>
          <a:xfrm>
            <a:off x="977756" y="2006068"/>
            <a:ext cx="5030355" cy="2951997"/>
          </a:xfrm>
          <a:prstGeom prst="rect">
            <a:avLst/>
          </a:prstGeom>
        </p:spPr>
      </p:pic>
      <p:pic>
        <p:nvPicPr>
          <p:cNvPr id="7" name="Picture 6">
            <a:extLst>
              <a:ext uri="{FF2B5EF4-FFF2-40B4-BE49-F238E27FC236}">
                <a16:creationId xmlns:a16="http://schemas.microsoft.com/office/drawing/2014/main" id="{7B3F630E-945F-4E00-8FAD-DA4D1A06346C}"/>
              </a:ext>
            </a:extLst>
          </p:cNvPr>
          <p:cNvPicPr>
            <a:picLocks noChangeAspect="1"/>
          </p:cNvPicPr>
          <p:nvPr/>
        </p:nvPicPr>
        <p:blipFill rotWithShape="1">
          <a:blip r:embed="rId3"/>
          <a:srcRect t="9065" b="11694"/>
          <a:stretch/>
        </p:blipFill>
        <p:spPr>
          <a:xfrm>
            <a:off x="6352620" y="602190"/>
            <a:ext cx="4656671" cy="2446869"/>
          </a:xfrm>
          <a:prstGeom prst="rect">
            <a:avLst/>
          </a:prstGeom>
        </p:spPr>
      </p:pic>
      <p:pic>
        <p:nvPicPr>
          <p:cNvPr id="9" name="Picture 8">
            <a:extLst>
              <a:ext uri="{FF2B5EF4-FFF2-40B4-BE49-F238E27FC236}">
                <a16:creationId xmlns:a16="http://schemas.microsoft.com/office/drawing/2014/main" id="{498DB573-32B3-43A0-B2D2-AB066DE3080B}"/>
              </a:ext>
            </a:extLst>
          </p:cNvPr>
          <p:cNvPicPr>
            <a:picLocks noChangeAspect="1"/>
          </p:cNvPicPr>
          <p:nvPr/>
        </p:nvPicPr>
        <p:blipFill rotWithShape="1">
          <a:blip r:embed="rId4"/>
          <a:srcRect l="-1567" t="7213" r="1567" b="13993"/>
          <a:stretch/>
        </p:blipFill>
        <p:spPr>
          <a:xfrm>
            <a:off x="6388947" y="3580869"/>
            <a:ext cx="4126814" cy="2574930"/>
          </a:xfrm>
          <a:prstGeom prst="rect">
            <a:avLst/>
          </a:prstGeom>
        </p:spPr>
      </p:pic>
    </p:spTree>
    <p:extLst>
      <p:ext uri="{BB962C8B-B14F-4D97-AF65-F5344CB8AC3E}">
        <p14:creationId xmlns:p14="http://schemas.microsoft.com/office/powerpoint/2010/main" val="355835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TotalTime>
  <Words>734</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Gill Sans MT</vt:lpstr>
      <vt:lpstr>Office Theme</vt:lpstr>
      <vt:lpstr>AirBnB: Cause of Housing Crisis in Ireland?</vt:lpstr>
      <vt:lpstr>Introduction</vt:lpstr>
      <vt:lpstr>Research Questions</vt:lpstr>
      <vt:lpstr>Used CSV</vt:lpstr>
      <vt:lpstr>Data Preparation</vt:lpstr>
      <vt:lpstr>Final Dataset</vt:lpstr>
      <vt:lpstr>AirBnB Overview</vt:lpstr>
      <vt:lpstr>AirBnB Overview</vt:lpstr>
      <vt:lpstr>Dublin Breakdown</vt:lpstr>
      <vt:lpstr>Rent Pressure Zones</vt:lpstr>
      <vt:lpstr>Rent Pressure Zones</vt:lpstr>
      <vt:lpstr>Entire Rental Unit</vt:lpstr>
      <vt:lpstr>Which Entire Rental Units require Planning Permission?</vt:lpstr>
      <vt:lpstr>Entire Rental Unit</vt:lpstr>
      <vt:lpstr>Which Entire Rental Units should be rented out? </vt:lpstr>
      <vt:lpstr>Private Rooms</vt:lpstr>
      <vt:lpstr>Private Rooms</vt:lpstr>
      <vt:lpstr>Which Private Rooms would require Planning Permission?</vt:lpstr>
      <vt:lpstr>PowerPoint Presentation</vt:lpstr>
      <vt:lpstr>Student Accommodation</vt:lpstr>
      <vt:lpstr>Student Accommodation</vt:lpstr>
      <vt:lpstr>Student Accommodation</vt:lpstr>
      <vt:lpstr>Homelessness </vt:lpstr>
      <vt:lpstr>Can AirBnB solve Homelessness?</vt:lpstr>
      <vt:lpstr>Conclusion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 - Karina Jonina</dc:creator>
  <cp:lastModifiedBy>(Student) - Karina Jonina</cp:lastModifiedBy>
  <cp:revision>31</cp:revision>
  <dcterms:created xsi:type="dcterms:W3CDTF">2022-01-11T10:06:16Z</dcterms:created>
  <dcterms:modified xsi:type="dcterms:W3CDTF">2022-01-11T11:19:51Z</dcterms:modified>
</cp:coreProperties>
</file>