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20" r:id="rId7"/>
    <p:sldId id="321" r:id="rId8"/>
    <p:sldId id="324" r:id="rId9"/>
    <p:sldId id="322" r:id="rId10"/>
    <p:sldId id="323" r:id="rId11"/>
    <p:sldId id="325" r:id="rId12"/>
    <p:sldId id="326" r:id="rId13"/>
    <p:sldId id="327" r:id="rId14"/>
    <p:sldId id="316" r:id="rId15"/>
    <p:sldId id="329" r:id="rId16"/>
    <p:sldId id="330" r:id="rId17"/>
    <p:sldId id="331" r:id="rId18"/>
    <p:sldId id="332" r:id="rId19"/>
    <p:sldId id="328" r:id="rId20"/>
    <p:sldId id="333" r:id="rId21"/>
    <p:sldId id="334" r:id="rId22"/>
    <p:sldId id="335" r:id="rId23"/>
    <p:sldId id="337" r:id="rId24"/>
    <p:sldId id="336" r:id="rId25"/>
    <p:sldId id="315" r:id="rId26"/>
    <p:sldId id="317" r:id="rId27"/>
  </p:sldIdLst>
  <p:sldSz cx="12188825" cy="6858000"/>
  <p:notesSz cx="6858000" cy="9144000"/>
  <p:custDataLst>
    <p:tags r:id="rId30"/>
  </p:custDataLst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754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37FE1-9AC0-4E7B-8240-1A43C23ADFFC}" type="datetime1">
              <a:rPr lang="pl-PL" smtClean="0"/>
              <a:pPr algn="r" rtl="0"/>
              <a:t>24.01.2020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l-PL" smtClean="0"/>
              <a:pPr algn="r" rtl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8918F0C-E00F-4A8E-8134-6E7E70E85DF2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6D2E9F-0F82-49B6-A2C8-EE0BA7F08992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94C0DF-E7CA-4BAB-BFE2-F485C5AA0C64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25D39C-A725-47F3-929B-837E77585050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E4306D-F956-4638-A175-53681C07CAF7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633E3A-2A64-4F11-B7C1-BC46A62F886C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​</a:t>
            </a:r>
            <a:fld id="{F954CE60-097C-4177-B166-3AF23E53212D}" type="datetime1">
              <a:rPr lang="pl-PL" smtClean="0"/>
              <a:pPr/>
              <a:t>24.01.2020</a:t>
            </a:fld>
            <a:r>
              <a:rPr lang="pl-PL" dirty="0"/>
              <a:t>​</a:t>
            </a:r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44DE86-FBAA-483E-BC6C-F76A6A3BCCC6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B817BC-5964-49C1-9EBA-CEACFF41E2FF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CED80F-7695-460B-B4CF-B1E146469F51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3C562-E774-41B2-ABB1-4021AD5F1031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dirty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dirty="0"/>
              <a:t>Kliknij, aby edytować style wzorca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16C4-17E1-407D-A73E-F145D94BC54C}" type="datetime1">
              <a:rPr lang="pl-PL" smtClean="0"/>
              <a:pPr/>
              <a:t>24.01.2020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pl-PL" dirty="0"/>
              <a:t>System obsługi biletów dla firmy oferującej loty pasażerskie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Projekt w ramach kursu „Bazy danych </a:t>
            </a:r>
            <a:r>
              <a:rPr lang="pl-PL" sz="2800" dirty="0"/>
              <a:t>2</a:t>
            </a:r>
            <a:r>
              <a:rPr lang="pl-PL" dirty="0"/>
              <a:t>”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CCA835C-F9AF-492F-A84D-8C9B8FA22CA1}"/>
              </a:ext>
            </a:extLst>
          </p:cNvPr>
          <p:cNvSpPr txBox="1"/>
          <p:nvPr/>
        </p:nvSpPr>
        <p:spPr>
          <a:xfrm>
            <a:off x="9143995" y="563433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Autorzy:</a:t>
            </a:r>
            <a:br>
              <a:rPr lang="pl-PL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pl-PL" dirty="0">
                <a:solidFill>
                  <a:schemeClr val="bg2">
                    <a:lumMod val="90000"/>
                    <a:lumOff val="10000"/>
                  </a:schemeClr>
                </a:solidFill>
              </a:rPr>
              <a:t>Krzysztof Jopek 241406</a:t>
            </a:r>
          </a:p>
          <a:p>
            <a:r>
              <a:rPr lang="pl-PL" dirty="0">
                <a:solidFill>
                  <a:schemeClr val="bg2">
                    <a:lumMod val="90000"/>
                    <a:lumOff val="10000"/>
                  </a:schemeClr>
                </a:solidFill>
              </a:rPr>
              <a:t>Hubert </a:t>
            </a:r>
            <a:r>
              <a:rPr lang="pl-PL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Knaziak</a:t>
            </a:r>
            <a:r>
              <a:rPr lang="pl-PL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241320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Model fizyczny z widokami</a:t>
            </a:r>
          </a:p>
        </p:txBody>
      </p:sp>
      <p:pic>
        <p:nvPicPr>
          <p:cNvPr id="4098" name="Obraz 1" descr="Obraz zawierający zrzut ekranu&#10;&#10;Opis wygenerowany automatycznie">
            <a:extLst>
              <a:ext uri="{FF2B5EF4-FFF2-40B4-BE49-F238E27FC236}">
                <a16:creationId xmlns:a16="http://schemas.microsoft.com/office/drawing/2014/main" id="{25781510-1878-495D-A9B9-8DCDE983F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8753" y="1904999"/>
            <a:ext cx="8801711" cy="41148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Projekt aplikacji użytkownika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C447BE6-7340-4EFF-B831-76E9AD44E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3053135"/>
            <a:ext cx="4780185" cy="261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E0AA07D-10A4-472B-A6C7-39F9374A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3053135"/>
            <a:ext cx="56388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20A882C-A565-4803-BD92-1C5C0415156D}"/>
              </a:ext>
            </a:extLst>
          </p:cNvPr>
          <p:cNvSpPr txBox="1"/>
          <p:nvPr/>
        </p:nvSpPr>
        <p:spPr>
          <a:xfrm>
            <a:off x="7966621" y="21530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Klient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8506DDC-E2BF-4B93-B979-DBD62B88B44C}"/>
              </a:ext>
            </a:extLst>
          </p:cNvPr>
          <p:cNvSpPr txBox="1"/>
          <p:nvPr/>
        </p:nvSpPr>
        <p:spPr>
          <a:xfrm>
            <a:off x="2349997" y="21530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Projekt aplikacji użytkownika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4D9202-21B5-44D0-9247-0F900A9A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52" y="2691906"/>
            <a:ext cx="4337112" cy="282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78851C7-2034-467C-A0B4-30E94A28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2691906"/>
            <a:ext cx="5066346" cy="282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Projekt aplikacji użytkownika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F0769D-BF0C-4A89-B052-BEC26FA4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3" y="2780929"/>
            <a:ext cx="543389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0A467321-2C42-467F-8182-E24BC06D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780928"/>
            <a:ext cx="581344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Projekt aplikacji użytkownika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FAFCD4-9B5D-4DF1-8C12-E82D0940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060848"/>
            <a:ext cx="4176464" cy="415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C8AA1BF-8FE4-47AC-B74C-A12C1E9D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48" y="2564696"/>
            <a:ext cx="566102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pl-PL" dirty="0"/>
              <a:t>Implementacja systemu bazy danych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FA26914-45B4-4843-8176-92FC65C2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87" y="1904999"/>
            <a:ext cx="7655443" cy="4114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53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73081FB-8196-4A01-A3D7-E46B5508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pl-PL" dirty="0"/>
              <a:t>Implementacja systemu bazy danych</a:t>
            </a:r>
            <a:endParaRPr lang="en-US" dirty="0"/>
          </a:p>
        </p:txBody>
      </p:sp>
      <p:pic>
        <p:nvPicPr>
          <p:cNvPr id="4" name="Obraz 3" descr="Obraz zawierający zrzut ekranu, stół, czarny, komputer&#10;&#10;Opis wygenerowany automatycznie">
            <a:extLst>
              <a:ext uri="{FF2B5EF4-FFF2-40B4-BE49-F238E27FC236}">
                <a16:creationId xmlns:a16="http://schemas.microsoft.com/office/drawing/2014/main" id="{88616BB0-EC5D-4434-B081-AE79E04E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241" y="1904999"/>
            <a:ext cx="6690734" cy="4114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44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/>
              <a:t>Testowanie bazy danych na przykładowych danych</a:t>
            </a:r>
          </a:p>
        </p:txBody>
      </p:sp>
      <p:pic>
        <p:nvPicPr>
          <p:cNvPr id="9219" name="Obraz 1">
            <a:extLst>
              <a:ext uri="{FF2B5EF4-FFF2-40B4-BE49-F238E27FC236}">
                <a16:creationId xmlns:a16="http://schemas.microsoft.com/office/drawing/2014/main" id="{EDC64C04-32B3-4249-9440-86FBE1AA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881390"/>
            <a:ext cx="7360865" cy="19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Obraz 1">
            <a:extLst>
              <a:ext uri="{FF2B5EF4-FFF2-40B4-BE49-F238E27FC236}">
                <a16:creationId xmlns:a16="http://schemas.microsoft.com/office/drawing/2014/main" id="{08F4358F-1241-4124-9736-05BAA2A0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3782642"/>
            <a:ext cx="7360865" cy="184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5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/>
              <a:t>Testowanie bazy danych na przykładowych danych</a:t>
            </a:r>
          </a:p>
        </p:txBody>
      </p:sp>
      <p:pic>
        <p:nvPicPr>
          <p:cNvPr id="10242" name="Obraz 1">
            <a:extLst>
              <a:ext uri="{FF2B5EF4-FFF2-40B4-BE49-F238E27FC236}">
                <a16:creationId xmlns:a16="http://schemas.microsoft.com/office/drawing/2014/main" id="{3F21CDD6-E312-4D70-B79D-35DCE321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7" y="1988840"/>
            <a:ext cx="96368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Obraz 1">
            <a:extLst>
              <a:ext uri="{FF2B5EF4-FFF2-40B4-BE49-F238E27FC236}">
                <a16:creationId xmlns:a16="http://schemas.microsoft.com/office/drawing/2014/main" id="{8F00A48A-43D5-4E98-A707-6C805791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7" y="4293096"/>
            <a:ext cx="960914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/>
              <a:t>Testowanie bazy danych na przykładowych danych - uprawnienia</a:t>
            </a:r>
          </a:p>
        </p:txBody>
      </p:sp>
      <p:pic>
        <p:nvPicPr>
          <p:cNvPr id="11266" name="Obraz 1">
            <a:extLst>
              <a:ext uri="{FF2B5EF4-FFF2-40B4-BE49-F238E27FC236}">
                <a16:creationId xmlns:a16="http://schemas.microsoft.com/office/drawing/2014/main" id="{7D6C59AB-A4F3-40F2-AE84-5B115AB4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564904"/>
            <a:ext cx="9144000" cy="216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12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Cel projektu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>
          <a:xfrm>
            <a:off x="1506026" y="2276872"/>
            <a:ext cx="9134391" cy="4114801"/>
          </a:xfrm>
        </p:spPr>
        <p:txBody>
          <a:bodyPr rtlCol="0"/>
          <a:lstStyle/>
          <a:p>
            <a:pPr marL="0" indent="0" algn="just">
              <a:buNone/>
            </a:pPr>
            <a:r>
              <a:rPr lang="pl-PL" dirty="0"/>
              <a:t>Celem projektu było zaprojektowanie i implementacja aplikacji z dostępem do bazy danych,  umożliwiającej zakup biletów na loty obsługiwane przez daną firmę przewozową.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/>
              <a:t>Testowanie bazy danych na przykładowych danych - widoki</a:t>
            </a:r>
          </a:p>
        </p:txBody>
      </p:sp>
      <p:pic>
        <p:nvPicPr>
          <p:cNvPr id="13314" name="Obraz 1">
            <a:extLst>
              <a:ext uri="{FF2B5EF4-FFF2-40B4-BE49-F238E27FC236}">
                <a16:creationId xmlns:a16="http://schemas.microsoft.com/office/drawing/2014/main" id="{90157ABA-5DB9-4ECB-9A90-B9B9CDB1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825618"/>
            <a:ext cx="8107967" cy="270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Obraz 1">
            <a:extLst>
              <a:ext uri="{FF2B5EF4-FFF2-40B4-BE49-F238E27FC236}">
                <a16:creationId xmlns:a16="http://schemas.microsoft.com/office/drawing/2014/main" id="{8DC20FA5-E4C2-4122-BA87-AB184D06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869160"/>
            <a:ext cx="954031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5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/>
              <a:t>Testowanie bazy danych na przykładowych danych – testy wydajnościowe</a:t>
            </a:r>
          </a:p>
        </p:txBody>
      </p:sp>
      <p:pic>
        <p:nvPicPr>
          <p:cNvPr id="12290" name="Obraz 1">
            <a:extLst>
              <a:ext uri="{FF2B5EF4-FFF2-40B4-BE49-F238E27FC236}">
                <a16:creationId xmlns:a16="http://schemas.microsoft.com/office/drawing/2014/main" id="{F46441FD-037A-4B69-87BC-6607996C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6" y="2420888"/>
            <a:ext cx="597393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Obraz 1">
            <a:extLst>
              <a:ext uri="{FF2B5EF4-FFF2-40B4-BE49-F238E27FC236}">
                <a16:creationId xmlns:a16="http://schemas.microsoft.com/office/drawing/2014/main" id="{E5301C9B-EC3E-4EA9-BA80-ECDE3B8A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2204864"/>
            <a:ext cx="547260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0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Zakres projektu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>
              <a:buNone/>
            </a:pPr>
            <a:r>
              <a:rPr lang="pl-PL" dirty="0"/>
              <a:t>Zakres pracy obejmował zaprojektowanie bazy danych obsługiwanej przez serwer bazodanowy Microsoft SQL Server. </a:t>
            </a:r>
          </a:p>
          <a:p>
            <a:pPr marL="0" indent="0" algn="just">
              <a:buNone/>
            </a:pPr>
            <a:r>
              <a:rPr lang="pl-PL" dirty="0"/>
              <a:t>W utworzonej bazie zostały wprowadzone tabele i widoki realizujące odpowiednie zapytania zadawane do bazy z poziomu aplikacji. Ta z kolei została napisana w języku Java. </a:t>
            </a:r>
          </a:p>
          <a:p>
            <a:pPr marL="0" indent="0" algn="just">
              <a:buNone/>
            </a:pPr>
            <a:r>
              <a:rPr lang="pl-PL" dirty="0"/>
              <a:t>Zaimplementowany został interfejs graficzny za pomocą którego zachodzi interakcja z użytkownikiem. Ponadto został zaimplementowany system zabezpieczeń aplikacji w postaci logowania. </a:t>
            </a:r>
          </a:p>
        </p:txBody>
      </p:sp>
    </p:spTree>
    <p:extLst>
      <p:ext uri="{BB962C8B-B14F-4D97-AF65-F5344CB8AC3E}">
        <p14:creationId xmlns:p14="http://schemas.microsoft.com/office/powerpoint/2010/main" val="18686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Opis działania aplikacji  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pl-PL" dirty="0"/>
              <a:t>Aplikacja pozwala na sprzedaż usługi lotu samolotem pasażerskim w międzynarodowej firmie zajmującej się świadczeniem usług lotniczych połączeń międzynarodowych.</a:t>
            </a:r>
          </a:p>
          <a:p>
            <a:pPr algn="just"/>
            <a:r>
              <a:rPr lang="pl-PL" dirty="0"/>
              <a:t>Aplikacja umożliwia zdalny zakup biletu na lot z bazy lotów przypisanej lokalnej placówce firmy.</a:t>
            </a:r>
          </a:p>
          <a:p>
            <a:pPr algn="just"/>
            <a:r>
              <a:rPr lang="pl-PL" dirty="0"/>
              <a:t>Dostęp do bazy danych jest możliwy z poziomu aplikacji desktopowej.  </a:t>
            </a:r>
          </a:p>
          <a:p>
            <a:pPr algn="just"/>
            <a:r>
              <a:rPr lang="pl-PL" dirty="0"/>
              <a:t>System  umożliwia wykonywanie określonych operacji w zależności od rodzaju użytkownika (Administrator, Klient)</a:t>
            </a:r>
          </a:p>
        </p:txBody>
      </p:sp>
    </p:spTree>
    <p:extLst>
      <p:ext uri="{BB962C8B-B14F-4D97-AF65-F5344CB8AC3E}">
        <p14:creationId xmlns:p14="http://schemas.microsoft.com/office/powerpoint/2010/main" val="2502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Schemat logiczny systemu</a:t>
            </a:r>
          </a:p>
        </p:txBody>
      </p:sp>
      <p:pic>
        <p:nvPicPr>
          <p:cNvPr id="1026" name="Obraz 1" descr="Obraz zawierający drzewo&#10;&#10;Opis wygenerowany automatycznie">
            <a:extLst>
              <a:ext uri="{FF2B5EF4-FFF2-40B4-BE49-F238E27FC236}">
                <a16:creationId xmlns:a16="http://schemas.microsoft.com/office/drawing/2014/main" id="{48A49F73-B194-44A3-9C78-23CCDEC55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5168" y="1904999"/>
            <a:ext cx="8028881" cy="41148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Wymagania funkcjonalne - Administrator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/>
            <a:r>
              <a:rPr lang="pl-PL" dirty="0"/>
              <a:t>Administrator posiada wszystkie funkcjonalności klienta</a:t>
            </a:r>
          </a:p>
          <a:p>
            <a:pPr algn="just"/>
            <a:r>
              <a:rPr lang="pl-PL" dirty="0"/>
              <a:t>Administrator wprowadza dane lotu: (miejsce wylotu, miejsce przylotu, data wylotu, klasa bagażu, numer miejsca siedzącego, numer lotu).</a:t>
            </a:r>
          </a:p>
          <a:p>
            <a:pPr algn="just"/>
            <a:r>
              <a:rPr lang="pl-PL" dirty="0"/>
              <a:t>Administrator może dodawać nowe połączenia oraz modyfikować i usuwać dane już istniejących połączeń.</a:t>
            </a:r>
          </a:p>
          <a:p>
            <a:pPr algn="just"/>
            <a:r>
              <a:rPr lang="pl-PL" dirty="0"/>
              <a:t>Administrator może usuwać konta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33896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Wymagania funkcjonalne - Klient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0"/>
            <a:r>
              <a:rPr lang="pl-PL" dirty="0"/>
              <a:t>Klient może wyszukać lot spośród listy obecnie dostępnych. </a:t>
            </a:r>
          </a:p>
          <a:p>
            <a:pPr lvl="0"/>
            <a:r>
              <a:rPr lang="pl-PL" dirty="0"/>
              <a:t>Klient może kupić usługę lotu spośród listy obecnie dostępnych. </a:t>
            </a:r>
          </a:p>
          <a:p>
            <a:pPr lvl="0"/>
            <a:r>
              <a:rPr lang="pl-PL" dirty="0"/>
              <a:t>Klient może przeszukać zawartość listy według możliwych parametrów: miejsce wylotu, miejsce przylotu, data odlotu</a:t>
            </a:r>
          </a:p>
          <a:p>
            <a:pPr lvl="0"/>
            <a:r>
              <a:rPr lang="pl-PL" dirty="0"/>
              <a:t>Klient może założyć konto z loginem i hasłem, modyfikować dane osobowe, usuwać swoje konto oraz rezerwować lot na swoje dane osobowe przypisane do konta. </a:t>
            </a:r>
          </a:p>
          <a:p>
            <a:pPr lvl="0"/>
            <a:r>
              <a:rPr lang="pl-PL" dirty="0"/>
              <a:t>Klient może anulować wybrany zakupiony bilet.</a:t>
            </a:r>
          </a:p>
          <a:p>
            <a:r>
              <a:rPr lang="pl-PL" dirty="0"/>
              <a:t>Klient ma dostęp do informacji o zakupionych biletach.</a:t>
            </a:r>
          </a:p>
        </p:txBody>
      </p:sp>
    </p:spTree>
    <p:extLst>
      <p:ext uri="{BB962C8B-B14F-4D97-AF65-F5344CB8AC3E}">
        <p14:creationId xmlns:p14="http://schemas.microsoft.com/office/powerpoint/2010/main" val="23821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Model konceptualny</a:t>
            </a:r>
          </a:p>
        </p:txBody>
      </p:sp>
      <p:pic>
        <p:nvPicPr>
          <p:cNvPr id="2050" name="Obraz 1" descr="Obraz zawierający mapa, tekst&#10;&#10;Opis wygenerowany automatycznie">
            <a:extLst>
              <a:ext uri="{FF2B5EF4-FFF2-40B4-BE49-F238E27FC236}">
                <a16:creationId xmlns:a16="http://schemas.microsoft.com/office/drawing/2014/main" id="{DBF41A2A-EF4A-43D6-9CE7-2682AC04A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5617" y="1904999"/>
            <a:ext cx="8107982" cy="41148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0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Model logiczny</a:t>
            </a:r>
          </a:p>
        </p:txBody>
      </p:sp>
      <p:pic>
        <p:nvPicPr>
          <p:cNvPr id="3074" name="Obraz 1" descr="Obraz zawierający zrzut ekranu&#10;&#10;Opis wygenerowany automatycznie">
            <a:extLst>
              <a:ext uri="{FF2B5EF4-FFF2-40B4-BE49-F238E27FC236}">
                <a16:creationId xmlns:a16="http://schemas.microsoft.com/office/drawing/2014/main" id="{B9AB8052-041D-4149-B123-45E36BD3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131" y="1904999"/>
            <a:ext cx="8270955" cy="41148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04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iebieski tunel cyfrowy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3_TF02895261_TF02895261.potx" id="{14CCE596-AA37-43C2-B98C-813FCDA8645F}" vid="{D6541014-4DA5-4F9D-A429-DBC462091ED2}"/>
    </a:ext>
  </a:extLst>
</a:theme>
</file>

<file path=ppt/theme/theme2.xml><?xml version="1.0" encoding="utf-8"?>
<a:theme xmlns:a="http://schemas.openxmlformats.org/drawingml/2006/main" name="Motyw pakietu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Niestandardowy</PresentationFormat>
  <Paragraphs>44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6" baseType="lpstr">
      <vt:lpstr>Arial</vt:lpstr>
      <vt:lpstr>Corbel</vt:lpstr>
      <vt:lpstr>Niebieski tunel cyfrowy 16:9</vt:lpstr>
      <vt:lpstr>System obsługi biletów dla firmy oferującej loty pasażerskie</vt:lpstr>
      <vt:lpstr>Cel projektu</vt:lpstr>
      <vt:lpstr>Zakres projektu</vt:lpstr>
      <vt:lpstr>Opis działania aplikacji  </vt:lpstr>
      <vt:lpstr>Schemat logiczny systemu</vt:lpstr>
      <vt:lpstr>Wymagania funkcjonalne - Administrator</vt:lpstr>
      <vt:lpstr>Wymagania funkcjonalne - Klient</vt:lpstr>
      <vt:lpstr>Model konceptualny</vt:lpstr>
      <vt:lpstr>Model logiczny</vt:lpstr>
      <vt:lpstr>Model fizyczny z widokami</vt:lpstr>
      <vt:lpstr>Projekt aplikacji użytkownika</vt:lpstr>
      <vt:lpstr>Projekt aplikacji użytkownika</vt:lpstr>
      <vt:lpstr>Projekt aplikacji użytkownika</vt:lpstr>
      <vt:lpstr>Projekt aplikacji użytkownika</vt:lpstr>
      <vt:lpstr>Implementacja systemu bazy danych</vt:lpstr>
      <vt:lpstr>Implementacja systemu bazy danych</vt:lpstr>
      <vt:lpstr>Testowanie bazy danych na przykładowych danych</vt:lpstr>
      <vt:lpstr>Testowanie bazy danych na przykładowych danych</vt:lpstr>
      <vt:lpstr>Testowanie bazy danych na przykładowych danych - uprawnienia</vt:lpstr>
      <vt:lpstr>Testowanie bazy danych na przykładowych danych - widoki</vt:lpstr>
      <vt:lpstr>Testowanie bazy danych na przykładowych danych – testy wydajnościowe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2020-01-24T19:58:42Z</dcterms:created>
  <dcterms:modified xsi:type="dcterms:W3CDTF">2020-01-24T20:06:42Z</dcterms:modified>
</cp:coreProperties>
</file>