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265CEC-E749-B5F6-A647-5E8AECEA2BCE}" v="1294" dt="2025-05-07T00:03:28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772883-FC3D-46C5-BCDA-2EDF454A32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2CF0123-821E-463A-B71B-5A53BE095A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Approximately 3 million observations and 36 variables of pitch data collected from the 2020-2024 MLB seasons</a:t>
          </a:r>
        </a:p>
      </dgm:t>
    </dgm:pt>
    <dgm:pt modelId="{9E85865A-E240-4239-A289-A180F2DD458F}" type="parTrans" cxnId="{676C4330-9ACC-4C4B-8649-9E94356FAFD5}">
      <dgm:prSet/>
      <dgm:spPr/>
      <dgm:t>
        <a:bodyPr/>
        <a:lstStyle/>
        <a:p>
          <a:endParaRPr lang="en-US"/>
        </a:p>
      </dgm:t>
    </dgm:pt>
    <dgm:pt modelId="{2A4F91A1-5483-41F9-8DD3-602EAE3F9C58}" type="sibTrans" cxnId="{676C4330-9ACC-4C4B-8649-9E94356FAFD5}">
      <dgm:prSet/>
      <dgm:spPr/>
      <dgm:t>
        <a:bodyPr/>
        <a:lstStyle/>
        <a:p>
          <a:endParaRPr lang="en-US"/>
        </a:p>
      </dgm:t>
    </dgm:pt>
    <dgm:pt modelId="{330E3AB6-11AF-4BD8-8730-2F131B3657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Variables include release velocity, spin, break, release, extension, and location</a:t>
          </a:r>
        </a:p>
      </dgm:t>
    </dgm:pt>
    <dgm:pt modelId="{025FE68E-ADBC-4ABD-9CDA-E6E6C3211793}" type="parTrans" cxnId="{F9056811-2DA3-4603-BBDB-71F06CAA9CB2}">
      <dgm:prSet/>
      <dgm:spPr/>
      <dgm:t>
        <a:bodyPr/>
        <a:lstStyle/>
        <a:p>
          <a:endParaRPr lang="en-US"/>
        </a:p>
      </dgm:t>
    </dgm:pt>
    <dgm:pt modelId="{02D53B92-85E0-4117-BA5F-51A0C8B06D85}" type="sibTrans" cxnId="{F9056811-2DA3-4603-BBDB-71F06CAA9CB2}">
      <dgm:prSet/>
      <dgm:spPr/>
      <dgm:t>
        <a:bodyPr/>
        <a:lstStyle/>
        <a:p>
          <a:endParaRPr lang="en-US"/>
        </a:p>
      </dgm:t>
    </dgm:pt>
    <dgm:pt modelId="{D9C91A12-BA12-4813-9857-0060ECA1FE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Removed non-mechanical variables (i.e., exit velocity or launch angle)</a:t>
          </a:r>
        </a:p>
      </dgm:t>
    </dgm:pt>
    <dgm:pt modelId="{4FE61919-6418-4121-870A-2A81B41B4859}" type="parTrans" cxnId="{7A92904A-DDBC-4EA2-AA0C-8FF00058423D}">
      <dgm:prSet/>
      <dgm:spPr/>
      <dgm:t>
        <a:bodyPr/>
        <a:lstStyle/>
        <a:p>
          <a:endParaRPr lang="en-US"/>
        </a:p>
      </dgm:t>
    </dgm:pt>
    <dgm:pt modelId="{101C86CD-BB5B-428F-8644-B7FF5F52A983}" type="sibTrans" cxnId="{7A92904A-DDBC-4EA2-AA0C-8FF00058423D}">
      <dgm:prSet/>
      <dgm:spPr/>
      <dgm:t>
        <a:bodyPr/>
        <a:lstStyle/>
        <a:p>
          <a:endParaRPr lang="en-US"/>
        </a:p>
      </dgm:t>
    </dgm:pt>
    <dgm:pt modelId="{6C018EB5-EA03-461F-9404-02B799F181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listwise deletion methodologies where feasible</a:t>
          </a:r>
        </a:p>
      </dgm:t>
    </dgm:pt>
    <dgm:pt modelId="{22F2CE55-174E-40BA-A24F-848C3B0C6D6B}" type="parTrans" cxnId="{D9DDD673-7903-4EC4-B83B-2D9E221DDC4A}">
      <dgm:prSet/>
      <dgm:spPr/>
      <dgm:t>
        <a:bodyPr/>
        <a:lstStyle/>
        <a:p>
          <a:endParaRPr lang="en-US"/>
        </a:p>
      </dgm:t>
    </dgm:pt>
    <dgm:pt modelId="{31F0040C-09E8-4464-9AA7-98711A9F6425}" type="sibTrans" cxnId="{D9DDD673-7903-4EC4-B83B-2D9E221DDC4A}">
      <dgm:prSet/>
      <dgm:spPr/>
      <dgm:t>
        <a:bodyPr/>
        <a:lstStyle/>
        <a:p>
          <a:endParaRPr lang="en-US"/>
        </a:p>
      </dgm:t>
    </dgm:pt>
    <dgm:pt modelId="{F232069F-815F-41F4-A31A-FA87E19182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 more important variables such as spin rate and spin direction, imputation via linear regression was used for each specific season</a:t>
          </a:r>
        </a:p>
      </dgm:t>
    </dgm:pt>
    <dgm:pt modelId="{E117B109-9229-4CCA-B1DE-EB01FEBF480D}" type="parTrans" cxnId="{BCEF35B7-2C61-4A2F-99D6-6A61FD34804B}">
      <dgm:prSet/>
      <dgm:spPr/>
      <dgm:t>
        <a:bodyPr/>
        <a:lstStyle/>
        <a:p>
          <a:endParaRPr lang="en-US"/>
        </a:p>
      </dgm:t>
    </dgm:pt>
    <dgm:pt modelId="{09C83093-BF5C-4F8A-84A2-633DD29A052B}" type="sibTrans" cxnId="{BCEF35B7-2C61-4A2F-99D6-6A61FD34804B}">
      <dgm:prSet/>
      <dgm:spPr/>
      <dgm:t>
        <a:bodyPr/>
        <a:lstStyle/>
        <a:p>
          <a:endParaRPr lang="en-US"/>
        </a:p>
      </dgm:t>
    </dgm:pt>
    <dgm:pt modelId="{A4B8AA5F-567E-4FD9-BEE1-58CE08D41B6A}" type="pres">
      <dgm:prSet presAssocID="{98772883-FC3D-46C5-BCDA-2EDF454A32A3}" presName="root" presStyleCnt="0">
        <dgm:presLayoutVars>
          <dgm:dir/>
          <dgm:resizeHandles val="exact"/>
        </dgm:presLayoutVars>
      </dgm:prSet>
      <dgm:spPr/>
    </dgm:pt>
    <dgm:pt modelId="{475D00F6-0672-4993-BD8E-B77C9D8DCE65}" type="pres">
      <dgm:prSet presAssocID="{02CF0123-821E-463A-B71B-5A53BE095A3F}" presName="compNode" presStyleCnt="0"/>
      <dgm:spPr/>
    </dgm:pt>
    <dgm:pt modelId="{2007F625-5D17-4659-86D5-C761846E556E}" type="pres">
      <dgm:prSet presAssocID="{02CF0123-821E-463A-B71B-5A53BE095A3F}" presName="bgRect" presStyleLbl="bgShp" presStyleIdx="0" presStyleCnt="5"/>
      <dgm:spPr/>
    </dgm:pt>
    <dgm:pt modelId="{8081424D-508D-4D32-B04D-82B57519FAC1}" type="pres">
      <dgm:prSet presAssocID="{02CF0123-821E-463A-B71B-5A53BE095A3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ort Balls"/>
        </a:ext>
      </dgm:extLst>
    </dgm:pt>
    <dgm:pt modelId="{62DB3731-602E-487B-80F9-6292AC80018C}" type="pres">
      <dgm:prSet presAssocID="{02CF0123-821E-463A-B71B-5A53BE095A3F}" presName="spaceRect" presStyleCnt="0"/>
      <dgm:spPr/>
    </dgm:pt>
    <dgm:pt modelId="{A319240F-86D3-46E0-A9D2-9D918FFC4676}" type="pres">
      <dgm:prSet presAssocID="{02CF0123-821E-463A-B71B-5A53BE095A3F}" presName="parTx" presStyleLbl="revTx" presStyleIdx="0" presStyleCnt="5">
        <dgm:presLayoutVars>
          <dgm:chMax val="0"/>
          <dgm:chPref val="0"/>
        </dgm:presLayoutVars>
      </dgm:prSet>
      <dgm:spPr/>
    </dgm:pt>
    <dgm:pt modelId="{8EE66F00-6D02-4B63-BD92-A61A6D24BB8E}" type="pres">
      <dgm:prSet presAssocID="{2A4F91A1-5483-41F9-8DD3-602EAE3F9C58}" presName="sibTrans" presStyleCnt="0"/>
      <dgm:spPr/>
    </dgm:pt>
    <dgm:pt modelId="{8953EBAD-6AB3-4C5F-AB0B-7254D51E4E63}" type="pres">
      <dgm:prSet presAssocID="{330E3AB6-11AF-4BD8-8730-2F131B36570B}" presName="compNode" presStyleCnt="0"/>
      <dgm:spPr/>
    </dgm:pt>
    <dgm:pt modelId="{FE8322D3-2714-4243-B19E-3E0BF3BA2BEF}" type="pres">
      <dgm:prSet presAssocID="{330E3AB6-11AF-4BD8-8730-2F131B36570B}" presName="bgRect" presStyleLbl="bgShp" presStyleIdx="1" presStyleCnt="5"/>
      <dgm:spPr/>
    </dgm:pt>
    <dgm:pt modelId="{71C2C8FB-08F4-4A2F-BC7D-DD6A068D9E91}" type="pres">
      <dgm:prSet presAssocID="{330E3AB6-11AF-4BD8-8730-2F131B36570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 outline"/>
        </a:ext>
      </dgm:extLst>
    </dgm:pt>
    <dgm:pt modelId="{A5957459-6444-4BE1-BDD3-3E46EDE4F39A}" type="pres">
      <dgm:prSet presAssocID="{330E3AB6-11AF-4BD8-8730-2F131B36570B}" presName="spaceRect" presStyleCnt="0"/>
      <dgm:spPr/>
    </dgm:pt>
    <dgm:pt modelId="{E07104F1-92E1-4463-977D-4518CDC7A0A7}" type="pres">
      <dgm:prSet presAssocID="{330E3AB6-11AF-4BD8-8730-2F131B36570B}" presName="parTx" presStyleLbl="revTx" presStyleIdx="1" presStyleCnt="5">
        <dgm:presLayoutVars>
          <dgm:chMax val="0"/>
          <dgm:chPref val="0"/>
        </dgm:presLayoutVars>
      </dgm:prSet>
      <dgm:spPr/>
    </dgm:pt>
    <dgm:pt modelId="{B1E6D2C4-6EFB-4E33-9C4F-BA22146F7CF4}" type="pres">
      <dgm:prSet presAssocID="{02D53B92-85E0-4117-BA5F-51A0C8B06D85}" presName="sibTrans" presStyleCnt="0"/>
      <dgm:spPr/>
    </dgm:pt>
    <dgm:pt modelId="{7690B60F-5335-428E-B935-B3ECBCD75B0A}" type="pres">
      <dgm:prSet presAssocID="{D9C91A12-BA12-4813-9857-0060ECA1FE27}" presName="compNode" presStyleCnt="0"/>
      <dgm:spPr/>
    </dgm:pt>
    <dgm:pt modelId="{674D2FBE-8A87-476F-948F-04D1E9E09386}" type="pres">
      <dgm:prSet presAssocID="{D9C91A12-BA12-4813-9857-0060ECA1FE27}" presName="bgRect" presStyleLbl="bgShp" presStyleIdx="2" presStyleCnt="5"/>
      <dgm:spPr/>
    </dgm:pt>
    <dgm:pt modelId="{DD5DB53C-4A48-4F47-ADEE-D81BE2D9ECFE}" type="pres">
      <dgm:prSet presAssocID="{D9C91A12-BA12-4813-9857-0060ECA1FE2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 outline"/>
        </a:ext>
      </dgm:extLst>
    </dgm:pt>
    <dgm:pt modelId="{F83142E2-4D26-47E0-9315-D1DC8D29836A}" type="pres">
      <dgm:prSet presAssocID="{D9C91A12-BA12-4813-9857-0060ECA1FE27}" presName="spaceRect" presStyleCnt="0"/>
      <dgm:spPr/>
    </dgm:pt>
    <dgm:pt modelId="{D3B1A67E-7B59-4473-A755-AF9FF0F93A24}" type="pres">
      <dgm:prSet presAssocID="{D9C91A12-BA12-4813-9857-0060ECA1FE27}" presName="parTx" presStyleLbl="revTx" presStyleIdx="2" presStyleCnt="5">
        <dgm:presLayoutVars>
          <dgm:chMax val="0"/>
          <dgm:chPref val="0"/>
        </dgm:presLayoutVars>
      </dgm:prSet>
      <dgm:spPr/>
    </dgm:pt>
    <dgm:pt modelId="{E6AD3638-8FA2-47F8-9B47-94CCC2BE52DF}" type="pres">
      <dgm:prSet presAssocID="{101C86CD-BB5B-428F-8644-B7FF5F52A983}" presName="sibTrans" presStyleCnt="0"/>
      <dgm:spPr/>
    </dgm:pt>
    <dgm:pt modelId="{87F8609E-6112-464C-A94E-67D90FC501F4}" type="pres">
      <dgm:prSet presAssocID="{6C018EB5-EA03-461F-9404-02B799F1811C}" presName="compNode" presStyleCnt="0"/>
      <dgm:spPr/>
    </dgm:pt>
    <dgm:pt modelId="{98055DEA-24AA-4720-9D16-8A14FD71A1A9}" type="pres">
      <dgm:prSet presAssocID="{6C018EB5-EA03-461F-9404-02B799F1811C}" presName="bgRect" presStyleLbl="bgShp" presStyleIdx="3" presStyleCnt="5"/>
      <dgm:spPr/>
    </dgm:pt>
    <dgm:pt modelId="{C14B717A-D392-453F-8280-1C6D067EAB8E}" type="pres">
      <dgm:prSet presAssocID="{6C018EB5-EA03-461F-9404-02B799F1811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05E93E9-F30B-45CE-A9B4-0EDA3BB4FED6}" type="pres">
      <dgm:prSet presAssocID="{6C018EB5-EA03-461F-9404-02B799F1811C}" presName="spaceRect" presStyleCnt="0"/>
      <dgm:spPr/>
    </dgm:pt>
    <dgm:pt modelId="{2CF5AB93-ED81-43C9-AC74-CD97A7D35C3F}" type="pres">
      <dgm:prSet presAssocID="{6C018EB5-EA03-461F-9404-02B799F1811C}" presName="parTx" presStyleLbl="revTx" presStyleIdx="3" presStyleCnt="5">
        <dgm:presLayoutVars>
          <dgm:chMax val="0"/>
          <dgm:chPref val="0"/>
        </dgm:presLayoutVars>
      </dgm:prSet>
      <dgm:spPr/>
    </dgm:pt>
    <dgm:pt modelId="{FD21052A-81B7-4614-AB73-B04F7981F075}" type="pres">
      <dgm:prSet presAssocID="{31F0040C-09E8-4464-9AA7-98711A9F6425}" presName="sibTrans" presStyleCnt="0"/>
      <dgm:spPr/>
    </dgm:pt>
    <dgm:pt modelId="{85A6F695-8B42-4182-AB41-8ADC064C33A0}" type="pres">
      <dgm:prSet presAssocID="{F232069F-815F-41F4-A31A-FA87E19182B4}" presName="compNode" presStyleCnt="0"/>
      <dgm:spPr/>
    </dgm:pt>
    <dgm:pt modelId="{E8E824A3-CA91-4ED5-B473-D7AE9E94EF11}" type="pres">
      <dgm:prSet presAssocID="{F232069F-815F-41F4-A31A-FA87E19182B4}" presName="bgRect" presStyleLbl="bgShp" presStyleIdx="4" presStyleCnt="5"/>
      <dgm:spPr/>
    </dgm:pt>
    <dgm:pt modelId="{FCEA2F76-2DBD-409F-B9DC-F74161AEEF3B}" type="pres">
      <dgm:prSet presAssocID="{F232069F-815F-41F4-A31A-FA87E19182B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CC8DF3D-F566-4809-B970-4717AD9206C9}" type="pres">
      <dgm:prSet presAssocID="{F232069F-815F-41F4-A31A-FA87E19182B4}" presName="spaceRect" presStyleCnt="0"/>
      <dgm:spPr/>
    </dgm:pt>
    <dgm:pt modelId="{56461618-4004-467E-87EA-0CB0D99139A8}" type="pres">
      <dgm:prSet presAssocID="{F232069F-815F-41F4-A31A-FA87E19182B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9056811-2DA3-4603-BBDB-71F06CAA9CB2}" srcId="{98772883-FC3D-46C5-BCDA-2EDF454A32A3}" destId="{330E3AB6-11AF-4BD8-8730-2F131B36570B}" srcOrd="1" destOrd="0" parTransId="{025FE68E-ADBC-4ABD-9CDA-E6E6C3211793}" sibTransId="{02D53B92-85E0-4117-BA5F-51A0C8B06D85}"/>
    <dgm:cxn modelId="{676C4330-9ACC-4C4B-8649-9E94356FAFD5}" srcId="{98772883-FC3D-46C5-BCDA-2EDF454A32A3}" destId="{02CF0123-821E-463A-B71B-5A53BE095A3F}" srcOrd="0" destOrd="0" parTransId="{9E85865A-E240-4239-A289-A180F2DD458F}" sibTransId="{2A4F91A1-5483-41F9-8DD3-602EAE3F9C58}"/>
    <dgm:cxn modelId="{099EFF35-FCF0-49B1-ABFC-F7F89E191DAC}" type="presOf" srcId="{6C018EB5-EA03-461F-9404-02B799F1811C}" destId="{2CF5AB93-ED81-43C9-AC74-CD97A7D35C3F}" srcOrd="0" destOrd="0" presId="urn:microsoft.com/office/officeart/2018/2/layout/IconVerticalSolidList"/>
    <dgm:cxn modelId="{6D2EF846-B24B-436B-99E5-038ECE22CF7F}" type="presOf" srcId="{330E3AB6-11AF-4BD8-8730-2F131B36570B}" destId="{E07104F1-92E1-4463-977D-4518CDC7A0A7}" srcOrd="0" destOrd="0" presId="urn:microsoft.com/office/officeart/2018/2/layout/IconVerticalSolidList"/>
    <dgm:cxn modelId="{7A92904A-DDBC-4EA2-AA0C-8FF00058423D}" srcId="{98772883-FC3D-46C5-BCDA-2EDF454A32A3}" destId="{D9C91A12-BA12-4813-9857-0060ECA1FE27}" srcOrd="2" destOrd="0" parTransId="{4FE61919-6418-4121-870A-2A81B41B4859}" sibTransId="{101C86CD-BB5B-428F-8644-B7FF5F52A983}"/>
    <dgm:cxn modelId="{F8606252-8967-454E-8FA3-F018189187B7}" type="presOf" srcId="{98772883-FC3D-46C5-BCDA-2EDF454A32A3}" destId="{A4B8AA5F-567E-4FD9-BEE1-58CE08D41B6A}" srcOrd="0" destOrd="0" presId="urn:microsoft.com/office/officeart/2018/2/layout/IconVerticalSolidList"/>
    <dgm:cxn modelId="{34DFAD52-E4BA-4470-B4AB-F7985EAAF172}" type="presOf" srcId="{F232069F-815F-41F4-A31A-FA87E19182B4}" destId="{56461618-4004-467E-87EA-0CB0D99139A8}" srcOrd="0" destOrd="0" presId="urn:microsoft.com/office/officeart/2018/2/layout/IconVerticalSolidList"/>
    <dgm:cxn modelId="{D9DDD673-7903-4EC4-B83B-2D9E221DDC4A}" srcId="{98772883-FC3D-46C5-BCDA-2EDF454A32A3}" destId="{6C018EB5-EA03-461F-9404-02B799F1811C}" srcOrd="3" destOrd="0" parTransId="{22F2CE55-174E-40BA-A24F-848C3B0C6D6B}" sibTransId="{31F0040C-09E8-4464-9AA7-98711A9F6425}"/>
    <dgm:cxn modelId="{A6424D79-1F3E-422D-B463-5FE9E989D77D}" type="presOf" srcId="{02CF0123-821E-463A-B71B-5A53BE095A3F}" destId="{A319240F-86D3-46E0-A9D2-9D918FFC4676}" srcOrd="0" destOrd="0" presId="urn:microsoft.com/office/officeart/2018/2/layout/IconVerticalSolidList"/>
    <dgm:cxn modelId="{93668491-4EFF-4764-B8DE-510199191DC1}" type="presOf" srcId="{D9C91A12-BA12-4813-9857-0060ECA1FE27}" destId="{D3B1A67E-7B59-4473-A755-AF9FF0F93A24}" srcOrd="0" destOrd="0" presId="urn:microsoft.com/office/officeart/2018/2/layout/IconVerticalSolidList"/>
    <dgm:cxn modelId="{BCEF35B7-2C61-4A2F-99D6-6A61FD34804B}" srcId="{98772883-FC3D-46C5-BCDA-2EDF454A32A3}" destId="{F232069F-815F-41F4-A31A-FA87E19182B4}" srcOrd="4" destOrd="0" parTransId="{E117B109-9229-4CCA-B1DE-EB01FEBF480D}" sibTransId="{09C83093-BF5C-4F8A-84A2-633DD29A052B}"/>
    <dgm:cxn modelId="{DC884748-E613-4424-BC65-D7CA8B3584F9}" type="presParOf" srcId="{A4B8AA5F-567E-4FD9-BEE1-58CE08D41B6A}" destId="{475D00F6-0672-4993-BD8E-B77C9D8DCE65}" srcOrd="0" destOrd="0" presId="urn:microsoft.com/office/officeart/2018/2/layout/IconVerticalSolidList"/>
    <dgm:cxn modelId="{F31E17B0-1277-41E3-B948-F6313C342517}" type="presParOf" srcId="{475D00F6-0672-4993-BD8E-B77C9D8DCE65}" destId="{2007F625-5D17-4659-86D5-C761846E556E}" srcOrd="0" destOrd="0" presId="urn:microsoft.com/office/officeart/2018/2/layout/IconVerticalSolidList"/>
    <dgm:cxn modelId="{656C5A95-4DD3-4B6A-A70E-2E8B364BA687}" type="presParOf" srcId="{475D00F6-0672-4993-BD8E-B77C9D8DCE65}" destId="{8081424D-508D-4D32-B04D-82B57519FAC1}" srcOrd="1" destOrd="0" presId="urn:microsoft.com/office/officeart/2018/2/layout/IconVerticalSolidList"/>
    <dgm:cxn modelId="{747FEE76-07D4-43DD-A88A-FE82E92CE619}" type="presParOf" srcId="{475D00F6-0672-4993-BD8E-B77C9D8DCE65}" destId="{62DB3731-602E-487B-80F9-6292AC80018C}" srcOrd="2" destOrd="0" presId="urn:microsoft.com/office/officeart/2018/2/layout/IconVerticalSolidList"/>
    <dgm:cxn modelId="{7EE66870-CABA-4E1B-9CC4-B0EEB38F2055}" type="presParOf" srcId="{475D00F6-0672-4993-BD8E-B77C9D8DCE65}" destId="{A319240F-86D3-46E0-A9D2-9D918FFC4676}" srcOrd="3" destOrd="0" presId="urn:microsoft.com/office/officeart/2018/2/layout/IconVerticalSolidList"/>
    <dgm:cxn modelId="{13B0D218-5603-49BD-86A2-E56103EEFB32}" type="presParOf" srcId="{A4B8AA5F-567E-4FD9-BEE1-58CE08D41B6A}" destId="{8EE66F00-6D02-4B63-BD92-A61A6D24BB8E}" srcOrd="1" destOrd="0" presId="urn:microsoft.com/office/officeart/2018/2/layout/IconVerticalSolidList"/>
    <dgm:cxn modelId="{C477989D-6050-4A69-B761-300BC2F30676}" type="presParOf" srcId="{A4B8AA5F-567E-4FD9-BEE1-58CE08D41B6A}" destId="{8953EBAD-6AB3-4C5F-AB0B-7254D51E4E63}" srcOrd="2" destOrd="0" presId="urn:microsoft.com/office/officeart/2018/2/layout/IconVerticalSolidList"/>
    <dgm:cxn modelId="{5F51A71A-5B40-4BF5-81BF-F3F382DC8A4F}" type="presParOf" srcId="{8953EBAD-6AB3-4C5F-AB0B-7254D51E4E63}" destId="{FE8322D3-2714-4243-B19E-3E0BF3BA2BEF}" srcOrd="0" destOrd="0" presId="urn:microsoft.com/office/officeart/2018/2/layout/IconVerticalSolidList"/>
    <dgm:cxn modelId="{8B020F52-673C-4990-B176-CDEB42C6E5ED}" type="presParOf" srcId="{8953EBAD-6AB3-4C5F-AB0B-7254D51E4E63}" destId="{71C2C8FB-08F4-4A2F-BC7D-DD6A068D9E91}" srcOrd="1" destOrd="0" presId="urn:microsoft.com/office/officeart/2018/2/layout/IconVerticalSolidList"/>
    <dgm:cxn modelId="{623522A8-3DFC-4B06-86FB-E3CEB482CA0F}" type="presParOf" srcId="{8953EBAD-6AB3-4C5F-AB0B-7254D51E4E63}" destId="{A5957459-6444-4BE1-BDD3-3E46EDE4F39A}" srcOrd="2" destOrd="0" presId="urn:microsoft.com/office/officeart/2018/2/layout/IconVerticalSolidList"/>
    <dgm:cxn modelId="{2674629F-655E-4B29-9D0B-F1E417D0EE25}" type="presParOf" srcId="{8953EBAD-6AB3-4C5F-AB0B-7254D51E4E63}" destId="{E07104F1-92E1-4463-977D-4518CDC7A0A7}" srcOrd="3" destOrd="0" presId="urn:microsoft.com/office/officeart/2018/2/layout/IconVerticalSolidList"/>
    <dgm:cxn modelId="{5FDEE708-1372-4B2A-8EB9-BF79B5C8CA64}" type="presParOf" srcId="{A4B8AA5F-567E-4FD9-BEE1-58CE08D41B6A}" destId="{B1E6D2C4-6EFB-4E33-9C4F-BA22146F7CF4}" srcOrd="3" destOrd="0" presId="urn:microsoft.com/office/officeart/2018/2/layout/IconVerticalSolidList"/>
    <dgm:cxn modelId="{23A559A1-A161-43E5-B592-CF0B4C537B15}" type="presParOf" srcId="{A4B8AA5F-567E-4FD9-BEE1-58CE08D41B6A}" destId="{7690B60F-5335-428E-B935-B3ECBCD75B0A}" srcOrd="4" destOrd="0" presId="urn:microsoft.com/office/officeart/2018/2/layout/IconVerticalSolidList"/>
    <dgm:cxn modelId="{11CA115B-958C-4224-881A-9B138DDD00DF}" type="presParOf" srcId="{7690B60F-5335-428E-B935-B3ECBCD75B0A}" destId="{674D2FBE-8A87-476F-948F-04D1E9E09386}" srcOrd="0" destOrd="0" presId="urn:microsoft.com/office/officeart/2018/2/layout/IconVerticalSolidList"/>
    <dgm:cxn modelId="{C077CAB0-994E-4B38-985D-07C9B7B1948F}" type="presParOf" srcId="{7690B60F-5335-428E-B935-B3ECBCD75B0A}" destId="{DD5DB53C-4A48-4F47-ADEE-D81BE2D9ECFE}" srcOrd="1" destOrd="0" presId="urn:microsoft.com/office/officeart/2018/2/layout/IconVerticalSolidList"/>
    <dgm:cxn modelId="{16E5AF9F-2457-42BC-9157-A817DE851543}" type="presParOf" srcId="{7690B60F-5335-428E-B935-B3ECBCD75B0A}" destId="{F83142E2-4D26-47E0-9315-D1DC8D29836A}" srcOrd="2" destOrd="0" presId="urn:microsoft.com/office/officeart/2018/2/layout/IconVerticalSolidList"/>
    <dgm:cxn modelId="{6933FBAC-B99B-424C-8FB8-F29A3D8F281C}" type="presParOf" srcId="{7690B60F-5335-428E-B935-B3ECBCD75B0A}" destId="{D3B1A67E-7B59-4473-A755-AF9FF0F93A24}" srcOrd="3" destOrd="0" presId="urn:microsoft.com/office/officeart/2018/2/layout/IconVerticalSolidList"/>
    <dgm:cxn modelId="{3CBC3EFB-5BC8-49B1-BB5E-B53541E7439D}" type="presParOf" srcId="{A4B8AA5F-567E-4FD9-BEE1-58CE08D41B6A}" destId="{E6AD3638-8FA2-47F8-9B47-94CCC2BE52DF}" srcOrd="5" destOrd="0" presId="urn:microsoft.com/office/officeart/2018/2/layout/IconVerticalSolidList"/>
    <dgm:cxn modelId="{F728B72E-08E1-43F9-AF70-9E5716252D30}" type="presParOf" srcId="{A4B8AA5F-567E-4FD9-BEE1-58CE08D41B6A}" destId="{87F8609E-6112-464C-A94E-67D90FC501F4}" srcOrd="6" destOrd="0" presId="urn:microsoft.com/office/officeart/2018/2/layout/IconVerticalSolidList"/>
    <dgm:cxn modelId="{A3F73181-59DD-40FC-B308-B8BB8FBF68DD}" type="presParOf" srcId="{87F8609E-6112-464C-A94E-67D90FC501F4}" destId="{98055DEA-24AA-4720-9D16-8A14FD71A1A9}" srcOrd="0" destOrd="0" presId="urn:microsoft.com/office/officeart/2018/2/layout/IconVerticalSolidList"/>
    <dgm:cxn modelId="{1339423C-4AF7-4371-92F4-2D6A028A0682}" type="presParOf" srcId="{87F8609E-6112-464C-A94E-67D90FC501F4}" destId="{C14B717A-D392-453F-8280-1C6D067EAB8E}" srcOrd="1" destOrd="0" presId="urn:microsoft.com/office/officeart/2018/2/layout/IconVerticalSolidList"/>
    <dgm:cxn modelId="{3BA3B0ED-A3B7-4D2B-AD91-18E81B3E8B82}" type="presParOf" srcId="{87F8609E-6112-464C-A94E-67D90FC501F4}" destId="{005E93E9-F30B-45CE-A9B4-0EDA3BB4FED6}" srcOrd="2" destOrd="0" presId="urn:microsoft.com/office/officeart/2018/2/layout/IconVerticalSolidList"/>
    <dgm:cxn modelId="{4E9FE07B-F9EB-4AF8-8DCF-ABC81DE99CC4}" type="presParOf" srcId="{87F8609E-6112-464C-A94E-67D90FC501F4}" destId="{2CF5AB93-ED81-43C9-AC74-CD97A7D35C3F}" srcOrd="3" destOrd="0" presId="urn:microsoft.com/office/officeart/2018/2/layout/IconVerticalSolidList"/>
    <dgm:cxn modelId="{97F6BFDB-F36E-4649-A5C0-F27637082112}" type="presParOf" srcId="{A4B8AA5F-567E-4FD9-BEE1-58CE08D41B6A}" destId="{FD21052A-81B7-4614-AB73-B04F7981F075}" srcOrd="7" destOrd="0" presId="urn:microsoft.com/office/officeart/2018/2/layout/IconVerticalSolidList"/>
    <dgm:cxn modelId="{F1EBC4DA-FB88-423B-B44B-12130952CDAA}" type="presParOf" srcId="{A4B8AA5F-567E-4FD9-BEE1-58CE08D41B6A}" destId="{85A6F695-8B42-4182-AB41-8ADC064C33A0}" srcOrd="8" destOrd="0" presId="urn:microsoft.com/office/officeart/2018/2/layout/IconVerticalSolidList"/>
    <dgm:cxn modelId="{92CF050E-848E-41F6-84E1-AF84A077D782}" type="presParOf" srcId="{85A6F695-8B42-4182-AB41-8ADC064C33A0}" destId="{E8E824A3-CA91-4ED5-B473-D7AE9E94EF11}" srcOrd="0" destOrd="0" presId="urn:microsoft.com/office/officeart/2018/2/layout/IconVerticalSolidList"/>
    <dgm:cxn modelId="{C922EA9C-C4C7-40E8-BA95-1A1A476996BD}" type="presParOf" srcId="{85A6F695-8B42-4182-AB41-8ADC064C33A0}" destId="{FCEA2F76-2DBD-409F-B9DC-F74161AEEF3B}" srcOrd="1" destOrd="0" presId="urn:microsoft.com/office/officeart/2018/2/layout/IconVerticalSolidList"/>
    <dgm:cxn modelId="{3BCC76F9-E63F-4B2E-AAE7-DB5EA2FD98E9}" type="presParOf" srcId="{85A6F695-8B42-4182-AB41-8ADC064C33A0}" destId="{7CC8DF3D-F566-4809-B970-4717AD9206C9}" srcOrd="2" destOrd="0" presId="urn:microsoft.com/office/officeart/2018/2/layout/IconVerticalSolidList"/>
    <dgm:cxn modelId="{60D0EDA5-5A0F-43BE-AEB1-111B46F7FB09}" type="presParOf" srcId="{85A6F695-8B42-4182-AB41-8ADC064C33A0}" destId="{56461618-4004-467E-87EA-0CB0D99139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9106FF-522D-4C29-A68D-43DA8C2C4D56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B6EAEE3-B9ED-41DC-A098-54134B836C55}">
      <dgm:prSet/>
      <dgm:spPr/>
      <dgm:t>
        <a:bodyPr/>
        <a:lstStyle/>
        <a:p>
          <a:r>
            <a:rPr lang="en-US"/>
            <a:t>Evaluate pitch consistency and deception.</a:t>
          </a:r>
        </a:p>
      </dgm:t>
    </dgm:pt>
    <dgm:pt modelId="{2D551AD2-6204-43DE-A5BA-9775A6A51337}" type="parTrans" cxnId="{93EB757E-DB76-4A9E-9555-CF567F9159EA}">
      <dgm:prSet/>
      <dgm:spPr/>
      <dgm:t>
        <a:bodyPr/>
        <a:lstStyle/>
        <a:p>
          <a:endParaRPr lang="en-US"/>
        </a:p>
      </dgm:t>
    </dgm:pt>
    <dgm:pt modelId="{B9DD2625-4026-4A5C-AAF0-731F3C12BEAB}" type="sibTrans" cxnId="{93EB757E-DB76-4A9E-9555-CF567F9159EA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2D6BA5CF-0656-4B66-B4D2-9721ADAEB23E}">
      <dgm:prSet/>
      <dgm:spPr/>
      <dgm:t>
        <a:bodyPr/>
        <a:lstStyle/>
        <a:p>
          <a:r>
            <a:rPr lang="en-US"/>
            <a:t>Monitor how pitchers evolve over seasons.</a:t>
          </a:r>
        </a:p>
      </dgm:t>
    </dgm:pt>
    <dgm:pt modelId="{2F7D624A-4280-4447-952E-3456BBB6A4B3}" type="parTrans" cxnId="{17EB9598-43FF-4DB3-AFF7-4B8DD238FCA0}">
      <dgm:prSet/>
      <dgm:spPr/>
      <dgm:t>
        <a:bodyPr/>
        <a:lstStyle/>
        <a:p>
          <a:endParaRPr lang="en-US"/>
        </a:p>
      </dgm:t>
    </dgm:pt>
    <dgm:pt modelId="{5A0CA7D3-F480-4B45-8B8C-E1809F7B9CDF}" type="sibTrans" cxnId="{17EB9598-43FF-4DB3-AFF7-4B8DD238FCA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A43F90B-D4A8-4B9A-81E7-308EF73C2562}">
      <dgm:prSet/>
      <dgm:spPr/>
      <dgm:t>
        <a:bodyPr/>
        <a:lstStyle/>
        <a:p>
          <a:r>
            <a:rPr lang="en-US"/>
            <a:t>Flag when </a:t>
          </a:r>
          <a:r>
            <a:rPr lang="en-US" b="1"/>
            <a:t>greater variability</a:t>
          </a:r>
          <a:r>
            <a:rPr lang="en-US"/>
            <a:t> might be beneficial (deception) or harmful (control issues).</a:t>
          </a:r>
        </a:p>
      </dgm:t>
    </dgm:pt>
    <dgm:pt modelId="{5FBFDBC0-0167-4AF0-A158-0043B31430AD}" type="parTrans" cxnId="{1DD80551-2D09-46CA-8F44-8E60BEA57553}">
      <dgm:prSet/>
      <dgm:spPr/>
      <dgm:t>
        <a:bodyPr/>
        <a:lstStyle/>
        <a:p>
          <a:endParaRPr lang="en-US"/>
        </a:p>
      </dgm:t>
    </dgm:pt>
    <dgm:pt modelId="{DED566BB-53A5-4D9F-BD50-7848BAB9A278}" type="sibTrans" cxnId="{1DD80551-2D09-46CA-8F44-8E60BEA57553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E60D2CFB-8274-44B5-B568-E6B3C582A654}">
      <dgm:prSet/>
      <dgm:spPr/>
      <dgm:t>
        <a:bodyPr/>
        <a:lstStyle/>
        <a:p>
          <a:r>
            <a:rPr lang="en-US"/>
            <a:t>Identify candidates for pitch development (e.g., pitchers with low natural gaps).</a:t>
          </a:r>
        </a:p>
      </dgm:t>
    </dgm:pt>
    <dgm:pt modelId="{B649DAA5-1ED0-4C30-8640-FF6F0E39855C}" type="parTrans" cxnId="{769AB7D3-66A4-4ED3-9030-359F92469384}">
      <dgm:prSet/>
      <dgm:spPr/>
      <dgm:t>
        <a:bodyPr/>
        <a:lstStyle/>
        <a:p>
          <a:endParaRPr lang="en-US"/>
        </a:p>
      </dgm:t>
    </dgm:pt>
    <dgm:pt modelId="{25F04119-93AC-4A74-8858-E0B6314C0040}" type="sibTrans" cxnId="{769AB7D3-66A4-4ED3-9030-359F92469384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0B42284D-12A5-4F48-A873-356EF6CDB7EF}" type="pres">
      <dgm:prSet presAssocID="{CA9106FF-522D-4C29-A68D-43DA8C2C4D56}" presName="Name0" presStyleCnt="0">
        <dgm:presLayoutVars>
          <dgm:animLvl val="lvl"/>
          <dgm:resizeHandles val="exact"/>
        </dgm:presLayoutVars>
      </dgm:prSet>
      <dgm:spPr/>
    </dgm:pt>
    <dgm:pt modelId="{B06A6271-6D3E-4519-928B-D3AA61588D24}" type="pres">
      <dgm:prSet presAssocID="{5B6EAEE3-B9ED-41DC-A098-54134B836C55}" presName="compositeNode" presStyleCnt="0">
        <dgm:presLayoutVars>
          <dgm:bulletEnabled val="1"/>
        </dgm:presLayoutVars>
      </dgm:prSet>
      <dgm:spPr/>
    </dgm:pt>
    <dgm:pt modelId="{00AC38BB-A24B-439A-8A01-CA21962B1463}" type="pres">
      <dgm:prSet presAssocID="{5B6EAEE3-B9ED-41DC-A098-54134B836C55}" presName="bgRect" presStyleLbl="alignNode1" presStyleIdx="0" presStyleCnt="4"/>
      <dgm:spPr/>
    </dgm:pt>
    <dgm:pt modelId="{F379088B-C06C-4023-A4AF-B42E62DEB925}" type="pres">
      <dgm:prSet presAssocID="{B9DD2625-4026-4A5C-AAF0-731F3C12BEAB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CCCFC79C-E9E0-4BD1-8235-4D12F63FFB70}" type="pres">
      <dgm:prSet presAssocID="{5B6EAEE3-B9ED-41DC-A098-54134B836C55}" presName="nodeRect" presStyleLbl="alignNode1" presStyleIdx="0" presStyleCnt="4">
        <dgm:presLayoutVars>
          <dgm:bulletEnabled val="1"/>
        </dgm:presLayoutVars>
      </dgm:prSet>
      <dgm:spPr/>
    </dgm:pt>
    <dgm:pt modelId="{B7E1D73D-C25B-4D5C-B98B-8A9E883D386F}" type="pres">
      <dgm:prSet presAssocID="{B9DD2625-4026-4A5C-AAF0-731F3C12BEAB}" presName="sibTrans" presStyleCnt="0"/>
      <dgm:spPr/>
    </dgm:pt>
    <dgm:pt modelId="{FFB25830-F232-4B93-ABCB-220FE5CB4EE9}" type="pres">
      <dgm:prSet presAssocID="{2D6BA5CF-0656-4B66-B4D2-9721ADAEB23E}" presName="compositeNode" presStyleCnt="0">
        <dgm:presLayoutVars>
          <dgm:bulletEnabled val="1"/>
        </dgm:presLayoutVars>
      </dgm:prSet>
      <dgm:spPr/>
    </dgm:pt>
    <dgm:pt modelId="{57973969-283C-4049-922C-18DB52622747}" type="pres">
      <dgm:prSet presAssocID="{2D6BA5CF-0656-4B66-B4D2-9721ADAEB23E}" presName="bgRect" presStyleLbl="alignNode1" presStyleIdx="1" presStyleCnt="4"/>
      <dgm:spPr/>
    </dgm:pt>
    <dgm:pt modelId="{A290C0F3-F9D5-4803-99D6-42E7F2396ADE}" type="pres">
      <dgm:prSet presAssocID="{5A0CA7D3-F480-4B45-8B8C-E1809F7B9CDF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52B1EA34-F045-49D2-850A-A9302272B6F0}" type="pres">
      <dgm:prSet presAssocID="{2D6BA5CF-0656-4B66-B4D2-9721ADAEB23E}" presName="nodeRect" presStyleLbl="alignNode1" presStyleIdx="1" presStyleCnt="4">
        <dgm:presLayoutVars>
          <dgm:bulletEnabled val="1"/>
        </dgm:presLayoutVars>
      </dgm:prSet>
      <dgm:spPr/>
    </dgm:pt>
    <dgm:pt modelId="{37432794-9B92-47D7-8C9E-6D8C689C59B3}" type="pres">
      <dgm:prSet presAssocID="{5A0CA7D3-F480-4B45-8B8C-E1809F7B9CDF}" presName="sibTrans" presStyleCnt="0"/>
      <dgm:spPr/>
    </dgm:pt>
    <dgm:pt modelId="{F551C405-E9F7-4F21-A268-A6DFDF6CD79D}" type="pres">
      <dgm:prSet presAssocID="{CA43F90B-D4A8-4B9A-81E7-308EF73C2562}" presName="compositeNode" presStyleCnt="0">
        <dgm:presLayoutVars>
          <dgm:bulletEnabled val="1"/>
        </dgm:presLayoutVars>
      </dgm:prSet>
      <dgm:spPr/>
    </dgm:pt>
    <dgm:pt modelId="{00AFA8E1-034B-4550-BE40-0A735232F03F}" type="pres">
      <dgm:prSet presAssocID="{CA43F90B-D4A8-4B9A-81E7-308EF73C2562}" presName="bgRect" presStyleLbl="alignNode1" presStyleIdx="2" presStyleCnt="4"/>
      <dgm:spPr/>
    </dgm:pt>
    <dgm:pt modelId="{7B210F70-5FF0-42BC-B715-043554002C84}" type="pres">
      <dgm:prSet presAssocID="{DED566BB-53A5-4D9F-BD50-7848BAB9A278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F47F0C83-A4A1-4899-AB92-4AE54FD1BDDB}" type="pres">
      <dgm:prSet presAssocID="{CA43F90B-D4A8-4B9A-81E7-308EF73C2562}" presName="nodeRect" presStyleLbl="alignNode1" presStyleIdx="2" presStyleCnt="4">
        <dgm:presLayoutVars>
          <dgm:bulletEnabled val="1"/>
        </dgm:presLayoutVars>
      </dgm:prSet>
      <dgm:spPr/>
    </dgm:pt>
    <dgm:pt modelId="{4BF2FDF1-E89A-477E-A33B-0BFCC38FC5C7}" type="pres">
      <dgm:prSet presAssocID="{DED566BB-53A5-4D9F-BD50-7848BAB9A278}" presName="sibTrans" presStyleCnt="0"/>
      <dgm:spPr/>
    </dgm:pt>
    <dgm:pt modelId="{1D6C91D3-AEF1-45FA-B332-F6F2C9906774}" type="pres">
      <dgm:prSet presAssocID="{E60D2CFB-8274-44B5-B568-E6B3C582A654}" presName="compositeNode" presStyleCnt="0">
        <dgm:presLayoutVars>
          <dgm:bulletEnabled val="1"/>
        </dgm:presLayoutVars>
      </dgm:prSet>
      <dgm:spPr/>
    </dgm:pt>
    <dgm:pt modelId="{C78726DB-1755-4422-BED0-61CF5470D957}" type="pres">
      <dgm:prSet presAssocID="{E60D2CFB-8274-44B5-B568-E6B3C582A654}" presName="bgRect" presStyleLbl="alignNode1" presStyleIdx="3" presStyleCnt="4"/>
      <dgm:spPr/>
    </dgm:pt>
    <dgm:pt modelId="{696D7B6A-2D08-47D5-BF98-75152327F71E}" type="pres">
      <dgm:prSet presAssocID="{25F04119-93AC-4A74-8858-E0B6314C0040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AB79D0CD-2B09-4FC9-86A2-CE1FC299EA14}" type="pres">
      <dgm:prSet presAssocID="{E60D2CFB-8274-44B5-B568-E6B3C582A654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A308C802-AF21-4D95-A2AC-BDC756B37133}" type="presOf" srcId="{CA43F90B-D4A8-4B9A-81E7-308EF73C2562}" destId="{F47F0C83-A4A1-4899-AB92-4AE54FD1BDDB}" srcOrd="1" destOrd="0" presId="urn:microsoft.com/office/officeart/2016/7/layout/LinearBlockProcessNumbered"/>
    <dgm:cxn modelId="{D16B232B-F17B-4367-A195-41E8C6A6C5FD}" type="presOf" srcId="{5B6EAEE3-B9ED-41DC-A098-54134B836C55}" destId="{00AC38BB-A24B-439A-8A01-CA21962B1463}" srcOrd="0" destOrd="0" presId="urn:microsoft.com/office/officeart/2016/7/layout/LinearBlockProcessNumbered"/>
    <dgm:cxn modelId="{DB3B1B2D-8A23-496B-A794-87891C01F163}" type="presOf" srcId="{B9DD2625-4026-4A5C-AAF0-731F3C12BEAB}" destId="{F379088B-C06C-4023-A4AF-B42E62DEB925}" srcOrd="0" destOrd="0" presId="urn:microsoft.com/office/officeart/2016/7/layout/LinearBlockProcessNumbered"/>
    <dgm:cxn modelId="{A7FD9441-A42E-40CC-87C5-4E84D4312905}" type="presOf" srcId="{5A0CA7D3-F480-4B45-8B8C-E1809F7B9CDF}" destId="{A290C0F3-F9D5-4803-99D6-42E7F2396ADE}" srcOrd="0" destOrd="0" presId="urn:microsoft.com/office/officeart/2016/7/layout/LinearBlockProcessNumbered"/>
    <dgm:cxn modelId="{BE04B04B-9B77-4763-9266-A6F56CFE8871}" type="presOf" srcId="{2D6BA5CF-0656-4B66-B4D2-9721ADAEB23E}" destId="{57973969-283C-4049-922C-18DB52622747}" srcOrd="0" destOrd="0" presId="urn:microsoft.com/office/officeart/2016/7/layout/LinearBlockProcessNumbered"/>
    <dgm:cxn modelId="{1DD80551-2D09-46CA-8F44-8E60BEA57553}" srcId="{CA9106FF-522D-4C29-A68D-43DA8C2C4D56}" destId="{CA43F90B-D4A8-4B9A-81E7-308EF73C2562}" srcOrd="2" destOrd="0" parTransId="{5FBFDBC0-0167-4AF0-A158-0043B31430AD}" sibTransId="{DED566BB-53A5-4D9F-BD50-7848BAB9A278}"/>
    <dgm:cxn modelId="{4B737D76-C891-47FB-BED2-77EEF5F25B89}" type="presOf" srcId="{2D6BA5CF-0656-4B66-B4D2-9721ADAEB23E}" destId="{52B1EA34-F045-49D2-850A-A9302272B6F0}" srcOrd="1" destOrd="0" presId="urn:microsoft.com/office/officeart/2016/7/layout/LinearBlockProcessNumbered"/>
    <dgm:cxn modelId="{FDD67F7B-4ADD-4C07-A657-0586EE7D8774}" type="presOf" srcId="{5B6EAEE3-B9ED-41DC-A098-54134B836C55}" destId="{CCCFC79C-E9E0-4BD1-8235-4D12F63FFB70}" srcOrd="1" destOrd="0" presId="urn:microsoft.com/office/officeart/2016/7/layout/LinearBlockProcessNumbered"/>
    <dgm:cxn modelId="{AF75657C-0DEC-4DBC-B00E-5420595AAAA7}" type="presOf" srcId="{CA43F90B-D4A8-4B9A-81E7-308EF73C2562}" destId="{00AFA8E1-034B-4550-BE40-0A735232F03F}" srcOrd="0" destOrd="0" presId="urn:microsoft.com/office/officeart/2016/7/layout/LinearBlockProcessNumbered"/>
    <dgm:cxn modelId="{93EB757E-DB76-4A9E-9555-CF567F9159EA}" srcId="{CA9106FF-522D-4C29-A68D-43DA8C2C4D56}" destId="{5B6EAEE3-B9ED-41DC-A098-54134B836C55}" srcOrd="0" destOrd="0" parTransId="{2D551AD2-6204-43DE-A5BA-9775A6A51337}" sibTransId="{B9DD2625-4026-4A5C-AAF0-731F3C12BEAB}"/>
    <dgm:cxn modelId="{17EB9598-43FF-4DB3-AFF7-4B8DD238FCA0}" srcId="{CA9106FF-522D-4C29-A68D-43DA8C2C4D56}" destId="{2D6BA5CF-0656-4B66-B4D2-9721ADAEB23E}" srcOrd="1" destOrd="0" parTransId="{2F7D624A-4280-4447-952E-3456BBB6A4B3}" sibTransId="{5A0CA7D3-F480-4B45-8B8C-E1809F7B9CDF}"/>
    <dgm:cxn modelId="{5EFC5D9D-ED01-4E0E-88F2-4E1D9024956E}" type="presOf" srcId="{DED566BB-53A5-4D9F-BD50-7848BAB9A278}" destId="{7B210F70-5FF0-42BC-B715-043554002C84}" srcOrd="0" destOrd="0" presId="urn:microsoft.com/office/officeart/2016/7/layout/LinearBlockProcessNumbered"/>
    <dgm:cxn modelId="{28C180A8-2E61-4DA6-9677-817A551E63AD}" type="presOf" srcId="{E60D2CFB-8274-44B5-B568-E6B3C582A654}" destId="{C78726DB-1755-4422-BED0-61CF5470D957}" srcOrd="0" destOrd="0" presId="urn:microsoft.com/office/officeart/2016/7/layout/LinearBlockProcessNumbered"/>
    <dgm:cxn modelId="{20684AB6-539D-4DDE-ACE8-8D96ED65C0BD}" type="presOf" srcId="{25F04119-93AC-4A74-8858-E0B6314C0040}" destId="{696D7B6A-2D08-47D5-BF98-75152327F71E}" srcOrd="0" destOrd="0" presId="urn:microsoft.com/office/officeart/2016/7/layout/LinearBlockProcessNumbered"/>
    <dgm:cxn modelId="{12A344C8-A5D2-49CF-8EC1-7B27D43B92CC}" type="presOf" srcId="{E60D2CFB-8274-44B5-B568-E6B3C582A654}" destId="{AB79D0CD-2B09-4FC9-86A2-CE1FC299EA14}" srcOrd="1" destOrd="0" presId="urn:microsoft.com/office/officeart/2016/7/layout/LinearBlockProcessNumbered"/>
    <dgm:cxn modelId="{769AB7D3-66A4-4ED3-9030-359F92469384}" srcId="{CA9106FF-522D-4C29-A68D-43DA8C2C4D56}" destId="{E60D2CFB-8274-44B5-B568-E6B3C582A654}" srcOrd="3" destOrd="0" parTransId="{B649DAA5-1ED0-4C30-8640-FF6F0E39855C}" sibTransId="{25F04119-93AC-4A74-8858-E0B6314C0040}"/>
    <dgm:cxn modelId="{441BABD4-242C-4141-9540-E9EC086CBC51}" type="presOf" srcId="{CA9106FF-522D-4C29-A68D-43DA8C2C4D56}" destId="{0B42284D-12A5-4F48-A873-356EF6CDB7EF}" srcOrd="0" destOrd="0" presId="urn:microsoft.com/office/officeart/2016/7/layout/LinearBlockProcessNumbered"/>
    <dgm:cxn modelId="{AB16C65A-0FBD-4937-BBAB-DE52EE5AEC48}" type="presParOf" srcId="{0B42284D-12A5-4F48-A873-356EF6CDB7EF}" destId="{B06A6271-6D3E-4519-928B-D3AA61588D24}" srcOrd="0" destOrd="0" presId="urn:microsoft.com/office/officeart/2016/7/layout/LinearBlockProcessNumbered"/>
    <dgm:cxn modelId="{09539E70-7943-4E41-B615-26A251F00D10}" type="presParOf" srcId="{B06A6271-6D3E-4519-928B-D3AA61588D24}" destId="{00AC38BB-A24B-439A-8A01-CA21962B1463}" srcOrd="0" destOrd="0" presId="urn:microsoft.com/office/officeart/2016/7/layout/LinearBlockProcessNumbered"/>
    <dgm:cxn modelId="{8F1C566F-5E74-4C5F-B3BD-FCF02C5CDA8E}" type="presParOf" srcId="{B06A6271-6D3E-4519-928B-D3AA61588D24}" destId="{F379088B-C06C-4023-A4AF-B42E62DEB925}" srcOrd="1" destOrd="0" presId="urn:microsoft.com/office/officeart/2016/7/layout/LinearBlockProcessNumbered"/>
    <dgm:cxn modelId="{A08857A7-7B46-45FF-8C44-3E158610ED15}" type="presParOf" srcId="{B06A6271-6D3E-4519-928B-D3AA61588D24}" destId="{CCCFC79C-E9E0-4BD1-8235-4D12F63FFB70}" srcOrd="2" destOrd="0" presId="urn:microsoft.com/office/officeart/2016/7/layout/LinearBlockProcessNumbered"/>
    <dgm:cxn modelId="{DB29B863-2B51-4271-ABE4-177488350A09}" type="presParOf" srcId="{0B42284D-12A5-4F48-A873-356EF6CDB7EF}" destId="{B7E1D73D-C25B-4D5C-B98B-8A9E883D386F}" srcOrd="1" destOrd="0" presId="urn:microsoft.com/office/officeart/2016/7/layout/LinearBlockProcessNumbered"/>
    <dgm:cxn modelId="{464AB1DC-3204-4A4A-A785-AD31E76C06BD}" type="presParOf" srcId="{0B42284D-12A5-4F48-A873-356EF6CDB7EF}" destId="{FFB25830-F232-4B93-ABCB-220FE5CB4EE9}" srcOrd="2" destOrd="0" presId="urn:microsoft.com/office/officeart/2016/7/layout/LinearBlockProcessNumbered"/>
    <dgm:cxn modelId="{EBD16458-9044-493F-B8EF-5F3A87FC734C}" type="presParOf" srcId="{FFB25830-F232-4B93-ABCB-220FE5CB4EE9}" destId="{57973969-283C-4049-922C-18DB52622747}" srcOrd="0" destOrd="0" presId="urn:microsoft.com/office/officeart/2016/7/layout/LinearBlockProcessNumbered"/>
    <dgm:cxn modelId="{E0D4359A-8601-47FF-9F66-5FBF84FDEDEB}" type="presParOf" srcId="{FFB25830-F232-4B93-ABCB-220FE5CB4EE9}" destId="{A290C0F3-F9D5-4803-99D6-42E7F2396ADE}" srcOrd="1" destOrd="0" presId="urn:microsoft.com/office/officeart/2016/7/layout/LinearBlockProcessNumbered"/>
    <dgm:cxn modelId="{39F791AF-D630-4EF7-9CA3-26A30C74320F}" type="presParOf" srcId="{FFB25830-F232-4B93-ABCB-220FE5CB4EE9}" destId="{52B1EA34-F045-49D2-850A-A9302272B6F0}" srcOrd="2" destOrd="0" presId="urn:microsoft.com/office/officeart/2016/7/layout/LinearBlockProcessNumbered"/>
    <dgm:cxn modelId="{7CB77610-7F1B-4189-9ACA-BB80842F8135}" type="presParOf" srcId="{0B42284D-12A5-4F48-A873-356EF6CDB7EF}" destId="{37432794-9B92-47D7-8C9E-6D8C689C59B3}" srcOrd="3" destOrd="0" presId="urn:microsoft.com/office/officeart/2016/7/layout/LinearBlockProcessNumbered"/>
    <dgm:cxn modelId="{92203B13-F8EF-4744-8D44-F80744DC60BF}" type="presParOf" srcId="{0B42284D-12A5-4F48-A873-356EF6CDB7EF}" destId="{F551C405-E9F7-4F21-A268-A6DFDF6CD79D}" srcOrd="4" destOrd="0" presId="urn:microsoft.com/office/officeart/2016/7/layout/LinearBlockProcessNumbered"/>
    <dgm:cxn modelId="{7770295A-3E21-4D92-BFFB-61527AFBC656}" type="presParOf" srcId="{F551C405-E9F7-4F21-A268-A6DFDF6CD79D}" destId="{00AFA8E1-034B-4550-BE40-0A735232F03F}" srcOrd="0" destOrd="0" presId="urn:microsoft.com/office/officeart/2016/7/layout/LinearBlockProcessNumbered"/>
    <dgm:cxn modelId="{10286828-F678-4EB5-9CCC-7F19D590AA05}" type="presParOf" srcId="{F551C405-E9F7-4F21-A268-A6DFDF6CD79D}" destId="{7B210F70-5FF0-42BC-B715-043554002C84}" srcOrd="1" destOrd="0" presId="urn:microsoft.com/office/officeart/2016/7/layout/LinearBlockProcessNumbered"/>
    <dgm:cxn modelId="{7A22B35C-FAF7-40A6-9925-78232C03AF47}" type="presParOf" srcId="{F551C405-E9F7-4F21-A268-A6DFDF6CD79D}" destId="{F47F0C83-A4A1-4899-AB92-4AE54FD1BDDB}" srcOrd="2" destOrd="0" presId="urn:microsoft.com/office/officeart/2016/7/layout/LinearBlockProcessNumbered"/>
    <dgm:cxn modelId="{6DF2365F-69C7-4EB1-9197-1D7DB0DABD91}" type="presParOf" srcId="{0B42284D-12A5-4F48-A873-356EF6CDB7EF}" destId="{4BF2FDF1-E89A-477E-A33B-0BFCC38FC5C7}" srcOrd="5" destOrd="0" presId="urn:microsoft.com/office/officeart/2016/7/layout/LinearBlockProcessNumbered"/>
    <dgm:cxn modelId="{FC7FD4B0-EE39-4D71-A802-F0CD4ED83F2C}" type="presParOf" srcId="{0B42284D-12A5-4F48-A873-356EF6CDB7EF}" destId="{1D6C91D3-AEF1-45FA-B332-F6F2C9906774}" srcOrd="6" destOrd="0" presId="urn:microsoft.com/office/officeart/2016/7/layout/LinearBlockProcessNumbered"/>
    <dgm:cxn modelId="{E8570C19-34D1-4FFB-9E12-69576EFCA0F4}" type="presParOf" srcId="{1D6C91D3-AEF1-45FA-B332-F6F2C9906774}" destId="{C78726DB-1755-4422-BED0-61CF5470D957}" srcOrd="0" destOrd="0" presId="urn:microsoft.com/office/officeart/2016/7/layout/LinearBlockProcessNumbered"/>
    <dgm:cxn modelId="{E5C35117-3429-437A-8D74-E380EB0DF911}" type="presParOf" srcId="{1D6C91D3-AEF1-45FA-B332-F6F2C9906774}" destId="{696D7B6A-2D08-47D5-BF98-75152327F71E}" srcOrd="1" destOrd="0" presId="urn:microsoft.com/office/officeart/2016/7/layout/LinearBlockProcessNumbered"/>
    <dgm:cxn modelId="{D4370056-D4D0-44D8-9D23-8AE506FFC182}" type="presParOf" srcId="{1D6C91D3-AEF1-45FA-B332-F6F2C9906774}" destId="{AB79D0CD-2B09-4FC9-86A2-CE1FC299EA1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7F625-5D17-4659-86D5-C761846E556E}">
      <dsp:nvSpPr>
        <dsp:cNvPr id="0" name=""/>
        <dsp:cNvSpPr/>
      </dsp:nvSpPr>
      <dsp:spPr>
        <a:xfrm>
          <a:off x="0" y="6040"/>
          <a:ext cx="5283200" cy="7449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81424D-508D-4D32-B04D-82B57519FAC1}">
      <dsp:nvSpPr>
        <dsp:cNvPr id="0" name=""/>
        <dsp:cNvSpPr/>
      </dsp:nvSpPr>
      <dsp:spPr>
        <a:xfrm>
          <a:off x="225336" y="173646"/>
          <a:ext cx="410103" cy="409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19240F-86D3-46E0-A9D2-9D918FFC4676}">
      <dsp:nvSpPr>
        <dsp:cNvPr id="0" name=""/>
        <dsp:cNvSpPr/>
      </dsp:nvSpPr>
      <dsp:spPr>
        <a:xfrm>
          <a:off x="860776" y="6040"/>
          <a:ext cx="4396351" cy="791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64" tIns="83764" rIns="83764" bIns="8376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Approximately 3 million observations and 36 variables of pitch data collected from the 2020-2024 MLB seasons</a:t>
          </a:r>
        </a:p>
      </dsp:txBody>
      <dsp:txXfrm>
        <a:off x="860776" y="6040"/>
        <a:ext cx="4396351" cy="791471"/>
      </dsp:txXfrm>
    </dsp:sp>
    <dsp:sp modelId="{FE8322D3-2714-4243-B19E-3E0BF3BA2BEF}">
      <dsp:nvSpPr>
        <dsp:cNvPr id="0" name=""/>
        <dsp:cNvSpPr/>
      </dsp:nvSpPr>
      <dsp:spPr>
        <a:xfrm>
          <a:off x="0" y="995380"/>
          <a:ext cx="5283200" cy="7449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C2C8FB-08F4-4A2F-BC7D-DD6A068D9E91}">
      <dsp:nvSpPr>
        <dsp:cNvPr id="0" name=""/>
        <dsp:cNvSpPr/>
      </dsp:nvSpPr>
      <dsp:spPr>
        <a:xfrm>
          <a:off x="225336" y="1162986"/>
          <a:ext cx="410103" cy="409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104F1-92E1-4463-977D-4518CDC7A0A7}">
      <dsp:nvSpPr>
        <dsp:cNvPr id="0" name=""/>
        <dsp:cNvSpPr/>
      </dsp:nvSpPr>
      <dsp:spPr>
        <a:xfrm>
          <a:off x="860776" y="995380"/>
          <a:ext cx="4396351" cy="791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64" tIns="83764" rIns="83764" bIns="8376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Variables include release velocity, spin, break, release, extension, and location</a:t>
          </a:r>
        </a:p>
      </dsp:txBody>
      <dsp:txXfrm>
        <a:off x="860776" y="995380"/>
        <a:ext cx="4396351" cy="791471"/>
      </dsp:txXfrm>
    </dsp:sp>
    <dsp:sp modelId="{674D2FBE-8A87-476F-948F-04D1E9E09386}">
      <dsp:nvSpPr>
        <dsp:cNvPr id="0" name=""/>
        <dsp:cNvSpPr/>
      </dsp:nvSpPr>
      <dsp:spPr>
        <a:xfrm>
          <a:off x="0" y="1984720"/>
          <a:ext cx="5283200" cy="7449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DB53C-4A48-4F47-ADEE-D81BE2D9ECFE}">
      <dsp:nvSpPr>
        <dsp:cNvPr id="0" name=""/>
        <dsp:cNvSpPr/>
      </dsp:nvSpPr>
      <dsp:spPr>
        <a:xfrm>
          <a:off x="225336" y="2152325"/>
          <a:ext cx="410103" cy="4097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B1A67E-7B59-4473-A755-AF9FF0F93A24}">
      <dsp:nvSpPr>
        <dsp:cNvPr id="0" name=""/>
        <dsp:cNvSpPr/>
      </dsp:nvSpPr>
      <dsp:spPr>
        <a:xfrm>
          <a:off x="860776" y="1984720"/>
          <a:ext cx="4396351" cy="791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64" tIns="83764" rIns="83764" bIns="8376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Removed non-mechanical variables (i.e., exit velocity or launch angle)</a:t>
          </a:r>
        </a:p>
      </dsp:txBody>
      <dsp:txXfrm>
        <a:off x="860776" y="1984720"/>
        <a:ext cx="4396351" cy="791471"/>
      </dsp:txXfrm>
    </dsp:sp>
    <dsp:sp modelId="{98055DEA-24AA-4720-9D16-8A14FD71A1A9}">
      <dsp:nvSpPr>
        <dsp:cNvPr id="0" name=""/>
        <dsp:cNvSpPr/>
      </dsp:nvSpPr>
      <dsp:spPr>
        <a:xfrm>
          <a:off x="0" y="2974059"/>
          <a:ext cx="5283200" cy="7449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B717A-D392-453F-8280-1C6D067EAB8E}">
      <dsp:nvSpPr>
        <dsp:cNvPr id="0" name=""/>
        <dsp:cNvSpPr/>
      </dsp:nvSpPr>
      <dsp:spPr>
        <a:xfrm>
          <a:off x="225336" y="3141665"/>
          <a:ext cx="410103" cy="4097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5AB93-ED81-43C9-AC74-CD97A7D35C3F}">
      <dsp:nvSpPr>
        <dsp:cNvPr id="0" name=""/>
        <dsp:cNvSpPr/>
      </dsp:nvSpPr>
      <dsp:spPr>
        <a:xfrm>
          <a:off x="860776" y="2974059"/>
          <a:ext cx="4396351" cy="791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64" tIns="83764" rIns="83764" bIns="8376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Used listwise deletion methodologies where feasible</a:t>
          </a:r>
        </a:p>
      </dsp:txBody>
      <dsp:txXfrm>
        <a:off x="860776" y="2974059"/>
        <a:ext cx="4396351" cy="791471"/>
      </dsp:txXfrm>
    </dsp:sp>
    <dsp:sp modelId="{E8E824A3-CA91-4ED5-B473-D7AE9E94EF11}">
      <dsp:nvSpPr>
        <dsp:cNvPr id="0" name=""/>
        <dsp:cNvSpPr/>
      </dsp:nvSpPr>
      <dsp:spPr>
        <a:xfrm>
          <a:off x="0" y="3963399"/>
          <a:ext cx="5283200" cy="7449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A2F76-2DBD-409F-B9DC-F74161AEEF3B}">
      <dsp:nvSpPr>
        <dsp:cNvPr id="0" name=""/>
        <dsp:cNvSpPr/>
      </dsp:nvSpPr>
      <dsp:spPr>
        <a:xfrm>
          <a:off x="225556" y="4131005"/>
          <a:ext cx="410103" cy="4097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61618-4004-467E-87EA-0CB0D99139A8}">
      <dsp:nvSpPr>
        <dsp:cNvPr id="0" name=""/>
        <dsp:cNvSpPr/>
      </dsp:nvSpPr>
      <dsp:spPr>
        <a:xfrm>
          <a:off x="861217" y="3963399"/>
          <a:ext cx="4368156" cy="791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64" tIns="83764" rIns="83764" bIns="8376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For more important variables such as spin rate and spin direction, imputation via linear regression was used for each specific season</a:t>
          </a:r>
        </a:p>
      </dsp:txBody>
      <dsp:txXfrm>
        <a:off x="861217" y="3963399"/>
        <a:ext cx="4368156" cy="7914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C38BB-A24B-439A-8A01-CA21962B1463}">
      <dsp:nvSpPr>
        <dsp:cNvPr id="0" name=""/>
        <dsp:cNvSpPr/>
      </dsp:nvSpPr>
      <dsp:spPr>
        <a:xfrm>
          <a:off x="180" y="407094"/>
          <a:ext cx="2176362" cy="26116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976" tIns="0" rIns="21497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Evaluate pitch consistency and deception.</a:t>
          </a:r>
        </a:p>
      </dsp:txBody>
      <dsp:txXfrm>
        <a:off x="180" y="1451748"/>
        <a:ext cx="2176362" cy="1566981"/>
      </dsp:txXfrm>
    </dsp:sp>
    <dsp:sp modelId="{F379088B-C06C-4023-A4AF-B42E62DEB925}">
      <dsp:nvSpPr>
        <dsp:cNvPr id="0" name=""/>
        <dsp:cNvSpPr/>
      </dsp:nvSpPr>
      <dsp:spPr>
        <a:xfrm>
          <a:off x="180" y="407094"/>
          <a:ext cx="2176362" cy="104465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976" tIns="165100" rIns="214976" bIns="1651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01</a:t>
          </a:r>
        </a:p>
      </dsp:txBody>
      <dsp:txXfrm>
        <a:off x="180" y="407094"/>
        <a:ext cx="2176362" cy="1044654"/>
      </dsp:txXfrm>
    </dsp:sp>
    <dsp:sp modelId="{57973969-283C-4049-922C-18DB52622747}">
      <dsp:nvSpPr>
        <dsp:cNvPr id="0" name=""/>
        <dsp:cNvSpPr/>
      </dsp:nvSpPr>
      <dsp:spPr>
        <a:xfrm>
          <a:off x="2350651" y="407094"/>
          <a:ext cx="2176362" cy="2611635"/>
        </a:xfrm>
        <a:prstGeom prst="rect">
          <a:avLst/>
        </a:prstGeom>
        <a:solidFill>
          <a:schemeClr val="accent2">
            <a:hueOff val="-3418220"/>
            <a:satOff val="10244"/>
            <a:lumOff val="10523"/>
            <a:alphaOff val="0"/>
          </a:schemeClr>
        </a:solidFill>
        <a:ln w="12700" cap="flat" cmpd="sng" algn="ctr">
          <a:solidFill>
            <a:schemeClr val="accent2">
              <a:hueOff val="-3418220"/>
              <a:satOff val="10244"/>
              <a:lumOff val="105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976" tIns="0" rIns="21497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Monitor how pitchers evolve over seasons.</a:t>
          </a:r>
        </a:p>
      </dsp:txBody>
      <dsp:txXfrm>
        <a:off x="2350651" y="1451748"/>
        <a:ext cx="2176362" cy="1566981"/>
      </dsp:txXfrm>
    </dsp:sp>
    <dsp:sp modelId="{A290C0F3-F9D5-4803-99D6-42E7F2396ADE}">
      <dsp:nvSpPr>
        <dsp:cNvPr id="0" name=""/>
        <dsp:cNvSpPr/>
      </dsp:nvSpPr>
      <dsp:spPr>
        <a:xfrm>
          <a:off x="2350651" y="407094"/>
          <a:ext cx="2176362" cy="104465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976" tIns="165100" rIns="214976" bIns="1651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02</a:t>
          </a:r>
        </a:p>
      </dsp:txBody>
      <dsp:txXfrm>
        <a:off x="2350651" y="407094"/>
        <a:ext cx="2176362" cy="1044654"/>
      </dsp:txXfrm>
    </dsp:sp>
    <dsp:sp modelId="{00AFA8E1-034B-4550-BE40-0A735232F03F}">
      <dsp:nvSpPr>
        <dsp:cNvPr id="0" name=""/>
        <dsp:cNvSpPr/>
      </dsp:nvSpPr>
      <dsp:spPr>
        <a:xfrm>
          <a:off x="4701123" y="407094"/>
          <a:ext cx="2176362" cy="2611635"/>
        </a:xfrm>
        <a:prstGeom prst="rect">
          <a:avLst/>
        </a:prstGeom>
        <a:solidFill>
          <a:schemeClr val="accent2">
            <a:hueOff val="-6836440"/>
            <a:satOff val="20489"/>
            <a:lumOff val="21045"/>
            <a:alphaOff val="0"/>
          </a:schemeClr>
        </a:solidFill>
        <a:ln w="12700" cap="flat" cmpd="sng" algn="ctr">
          <a:solidFill>
            <a:schemeClr val="accent2">
              <a:hueOff val="-6836440"/>
              <a:satOff val="20489"/>
              <a:lumOff val="210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976" tIns="0" rIns="21497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Flag when </a:t>
          </a:r>
          <a:r>
            <a:rPr lang="en-US" sz="1500" b="1" kern="1200"/>
            <a:t>greater variability</a:t>
          </a:r>
          <a:r>
            <a:rPr lang="en-US" sz="1500" kern="1200"/>
            <a:t> might be beneficial (deception) or harmful (control issues).</a:t>
          </a:r>
        </a:p>
      </dsp:txBody>
      <dsp:txXfrm>
        <a:off x="4701123" y="1451748"/>
        <a:ext cx="2176362" cy="1566981"/>
      </dsp:txXfrm>
    </dsp:sp>
    <dsp:sp modelId="{7B210F70-5FF0-42BC-B715-043554002C84}">
      <dsp:nvSpPr>
        <dsp:cNvPr id="0" name=""/>
        <dsp:cNvSpPr/>
      </dsp:nvSpPr>
      <dsp:spPr>
        <a:xfrm>
          <a:off x="4701123" y="407094"/>
          <a:ext cx="2176362" cy="104465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976" tIns="165100" rIns="214976" bIns="1651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03</a:t>
          </a:r>
        </a:p>
      </dsp:txBody>
      <dsp:txXfrm>
        <a:off x="4701123" y="407094"/>
        <a:ext cx="2176362" cy="1044654"/>
      </dsp:txXfrm>
    </dsp:sp>
    <dsp:sp modelId="{C78726DB-1755-4422-BED0-61CF5470D957}">
      <dsp:nvSpPr>
        <dsp:cNvPr id="0" name=""/>
        <dsp:cNvSpPr/>
      </dsp:nvSpPr>
      <dsp:spPr>
        <a:xfrm>
          <a:off x="7051595" y="407094"/>
          <a:ext cx="2176362" cy="2611635"/>
        </a:xfrm>
        <a:prstGeom prst="rect">
          <a:avLst/>
        </a:prstGeom>
        <a:solidFill>
          <a:schemeClr val="accent2">
            <a:hueOff val="-10254659"/>
            <a:satOff val="30733"/>
            <a:lumOff val="31568"/>
            <a:alphaOff val="0"/>
          </a:schemeClr>
        </a:solidFill>
        <a:ln w="12700" cap="flat" cmpd="sng" algn="ctr">
          <a:solidFill>
            <a:schemeClr val="accent2">
              <a:hueOff val="-10254659"/>
              <a:satOff val="30733"/>
              <a:lumOff val="315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976" tIns="0" rIns="21497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Identify candidates for pitch development (e.g., pitchers with low natural gaps).</a:t>
          </a:r>
        </a:p>
      </dsp:txBody>
      <dsp:txXfrm>
        <a:off x="7051595" y="1451748"/>
        <a:ext cx="2176362" cy="1566981"/>
      </dsp:txXfrm>
    </dsp:sp>
    <dsp:sp modelId="{696D7B6A-2D08-47D5-BF98-75152327F71E}">
      <dsp:nvSpPr>
        <dsp:cNvPr id="0" name=""/>
        <dsp:cNvSpPr/>
      </dsp:nvSpPr>
      <dsp:spPr>
        <a:xfrm>
          <a:off x="7051595" y="407094"/>
          <a:ext cx="2176362" cy="104465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976" tIns="165100" rIns="214976" bIns="1651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04</a:t>
          </a:r>
        </a:p>
      </dsp:txBody>
      <dsp:txXfrm>
        <a:off x="7051595" y="407094"/>
        <a:ext cx="2176362" cy="1044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3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5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2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4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61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83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9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1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7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0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57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27" r:id="rId6"/>
    <p:sldLayoutId id="2147483723" r:id="rId7"/>
    <p:sldLayoutId id="2147483724" r:id="rId8"/>
    <p:sldLayoutId id="2147483725" r:id="rId9"/>
    <p:sldLayoutId id="2147483726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3225" y="635848"/>
            <a:ext cx="4524841" cy="3555169"/>
          </a:xfrm>
        </p:spPr>
        <p:txBody>
          <a:bodyPr anchor="ctr">
            <a:normAutofit/>
          </a:bodyPr>
          <a:lstStyle/>
          <a:p>
            <a:r>
              <a:rPr lang="en-US" dirty="0"/>
              <a:t>Modeling Pitch Velocity Differences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97363" y="4830717"/>
            <a:ext cx="4520699" cy="93704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100"/>
              <a:t>An Exploratory and Predictive Analysis of MLB Pitch Data (2020-2024)</a:t>
            </a:r>
          </a:p>
          <a:p>
            <a:pPr>
              <a:lnSpc>
                <a:spcPct val="120000"/>
              </a:lnSpc>
            </a:pPr>
            <a:endParaRPr lang="en-US" sz="1100"/>
          </a:p>
          <a:p>
            <a:pPr>
              <a:lnSpc>
                <a:spcPct val="120000"/>
              </a:lnSpc>
            </a:pPr>
            <a:r>
              <a:rPr lang="en-US" sz="1100"/>
              <a:t>By Kaleb Jordan</a:t>
            </a:r>
          </a:p>
        </p:txBody>
      </p:sp>
      <p:pic>
        <p:nvPicPr>
          <p:cNvPr id="4" name="Picture 3" descr="A logo of a baseball team&#10;&#10;AI-generated content may be incorrect.">
            <a:extLst>
              <a:ext uri="{FF2B5EF4-FFF2-40B4-BE49-F238E27FC236}">
                <a16:creationId xmlns:a16="http://schemas.microsoft.com/office/drawing/2014/main" id="{5ECC5B97-06DB-E77F-A791-0B831030D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03" y="1200912"/>
            <a:ext cx="4521754" cy="4422155"/>
          </a:xfrm>
          <a:prstGeom prst="rect">
            <a:avLst/>
          </a:prstGeom>
        </p:spPr>
      </p:pic>
      <p:sp>
        <p:nvSpPr>
          <p:cNvPr id="11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DB03F3-936C-4FC9-8A4E-9ADA66A98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2600" y="4495794"/>
            <a:ext cx="518609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4D2ECD-AFD1-4CDC-A480-F7968BEEB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6737" y="6047437"/>
            <a:ext cx="51798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8BDDCC8-814C-4997-A988-2D871A64A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2600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A380A-9B60-8732-701A-54F2FC6E3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0562"/>
            <a:ext cx="9228866" cy="1067783"/>
          </a:xfrm>
        </p:spPr>
        <p:txBody>
          <a:bodyPr>
            <a:normAutofit/>
          </a:bodyPr>
          <a:lstStyle/>
          <a:p>
            <a:r>
              <a:rPr lang="en-US"/>
              <a:t>What Can We Learn?</a:t>
            </a:r>
          </a:p>
        </p:txBody>
      </p:sp>
      <p:cxnSp>
        <p:nvCxnSpPr>
          <p:cNvPr id="13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BA9450-3EFD-AE10-BC7B-F321556566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130432"/>
              </p:ext>
            </p:extLst>
          </p:nvPr>
        </p:nvGraphicFramePr>
        <p:xfrm>
          <a:off x="841375" y="2141538"/>
          <a:ext cx="9228138" cy="3425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403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A96AF-2010-BE0E-BEF7-FA29680E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0562"/>
            <a:ext cx="9310924" cy="896931"/>
          </a:xfrm>
        </p:spPr>
        <p:txBody>
          <a:bodyPr>
            <a:normAutofit/>
          </a:bodyPr>
          <a:lstStyle/>
          <a:p>
            <a:r>
              <a:rPr lang="en-US"/>
              <a:t>Takeaways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245249-2F4C-4F85-AB62-095DBE52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11349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F7D9B-29EC-8C83-C1F2-6AD1C828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91995"/>
            <a:ext cx="9310924" cy="34138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sz="1800" b="1">
                <a:ea typeface="+mn-lt"/>
                <a:cs typeface="+mn-lt"/>
              </a:rPr>
              <a:t>Conclusions</a:t>
            </a:r>
            <a:r>
              <a:rPr lang="en-US" sz="1400" b="1">
                <a:ea typeface="+mn-lt"/>
                <a:cs typeface="+mn-lt"/>
              </a:rPr>
              <a:t>:</a:t>
            </a:r>
            <a:endParaRPr lang="en-US" sz="1400"/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Simple, interpretable models can outperform complex methods for structured data.</a:t>
            </a:r>
            <a:endParaRPr lang="en-US" sz="1600"/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Pitch mechanics and variability are powerful predictors of velocity gaps.</a:t>
            </a:r>
            <a:endParaRPr lang="en-US" sz="1600"/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Interactive tools (Shiny apps) make the analysis actionable and transparent.</a:t>
            </a:r>
            <a:endParaRPr lang="en-US" sz="1800">
              <a:ea typeface="+mn-lt"/>
              <a:cs typeface="+mn-lt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>
                <a:ea typeface="+mn-lt"/>
                <a:cs typeface="+mn-lt"/>
              </a:rPr>
              <a:t>Future Work:</a:t>
            </a:r>
            <a:endParaRPr lang="en-US" sz="1800"/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Add batter matchup data.</a:t>
            </a:r>
            <a:endParaRPr lang="en-US" sz="1600"/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Include in-game context (count, leverage).</a:t>
            </a:r>
            <a:endParaRPr lang="en-US" sz="1600"/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Model how gaps evolve during seasons.</a:t>
            </a:r>
            <a:endParaRPr lang="en-US" sz="1600"/>
          </a:p>
          <a:p>
            <a:pPr marL="0" indent="0">
              <a:lnSpc>
                <a:spcPct val="120000"/>
              </a:lnSpc>
              <a:buNone/>
            </a:pPr>
            <a:endParaRPr lang="en-US" sz="1400"/>
          </a:p>
        </p:txBody>
      </p:sp>
      <p:cxnSp>
        <p:nvCxnSpPr>
          <p:cNvPr id="14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939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ED8031-DD67-43C6-94A0-64663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ain Frame">
            <a:extLst>
              <a:ext uri="{FF2B5EF4-FFF2-40B4-BE49-F238E27FC236}">
                <a16:creationId xmlns:a16="http://schemas.microsoft.com/office/drawing/2014/main" id="{F82D9B81-57D7-4F0C-AB92-6E390E4E1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35968-ACFB-A150-B0BD-0A6E76878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77" y="148489"/>
            <a:ext cx="9456049" cy="35941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Thank You!</a:t>
            </a:r>
            <a:endParaRPr lang="en-US"/>
          </a:p>
        </p:txBody>
      </p:sp>
      <p:cxnSp>
        <p:nvCxnSpPr>
          <p:cNvPr id="19" name="Main Horizontal Connector">
            <a:extLst>
              <a:ext uri="{FF2B5EF4-FFF2-40B4-BE49-F238E27FC236}">
                <a16:creationId xmlns:a16="http://schemas.microsoft.com/office/drawing/2014/main" id="{AE3D1161-F2DF-43A9-8376-3DB1403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Main Vertical Connector">
            <a:extLst>
              <a:ext uri="{FF2B5EF4-FFF2-40B4-BE49-F238E27FC236}">
                <a16:creationId xmlns:a16="http://schemas.microsoft.com/office/drawing/2014/main" id="{FF393DD8-555D-4D86-9600-299145E03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09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ECA20A-C439-4F50-D557-6779D92A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024" y="552782"/>
            <a:ext cx="4423224" cy="1643663"/>
          </a:xfrm>
        </p:spPr>
        <p:txBody>
          <a:bodyPr>
            <a:normAutofit/>
          </a:bodyPr>
          <a:lstStyle/>
          <a:p>
            <a:r>
              <a:rPr lang="en-US" dirty="0"/>
              <a:t>Project Motivation</a:t>
            </a:r>
          </a:p>
        </p:txBody>
      </p:sp>
      <p:pic>
        <p:nvPicPr>
          <p:cNvPr id="5" name="Picture 4" descr="Close up of a baseball ball">
            <a:extLst>
              <a:ext uri="{FF2B5EF4-FFF2-40B4-BE49-F238E27FC236}">
                <a16:creationId xmlns:a16="http://schemas.microsoft.com/office/drawing/2014/main" id="{7F6DFD2E-9470-DC40-E9AF-C92FE73DBF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604" r="20415" b="4"/>
          <a:stretch/>
        </p:blipFill>
        <p:spPr>
          <a:xfrm>
            <a:off x="20" y="10"/>
            <a:ext cx="5210493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A8B9A-A7E9-17D7-F4BE-122B44509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024" y="2735229"/>
            <a:ext cx="4423224" cy="3108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100" b="1" dirty="0"/>
              <a:t>What is velocity gap?</a:t>
            </a:r>
            <a:endParaRPr lang="en-US"/>
          </a:p>
          <a:p>
            <a:pPr lvl="1">
              <a:lnSpc>
                <a:spcPct val="120000"/>
              </a:lnSpc>
              <a:buFont typeface="Courier New" panose="020B0604020202020204" pitchFamily="34" charset="0"/>
              <a:buChar char="o"/>
            </a:pPr>
            <a:r>
              <a:rPr lang="en-US" sz="1100" dirty="0"/>
              <a:t>The velocity differential</a:t>
            </a:r>
            <a:r>
              <a:rPr lang="en-US" sz="1100" b="1" dirty="0"/>
              <a:t> </a:t>
            </a:r>
            <a:r>
              <a:rPr lang="en-US" sz="1100" dirty="0"/>
              <a:t>is the difference between a pitcher's average fastball and each of their breaking ball pitch averages.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/>
              <a:t>Why does it matter?</a:t>
            </a:r>
          </a:p>
          <a:p>
            <a:pPr lvl="1">
              <a:lnSpc>
                <a:spcPct val="120000"/>
              </a:lnSpc>
              <a:buFont typeface="Courier New" panose="020B0604020202020204" pitchFamily="34" charset="0"/>
              <a:buChar char="o"/>
            </a:pPr>
            <a:r>
              <a:rPr lang="en-US" sz="1100" dirty="0"/>
              <a:t>The velocity gap can disrupt a hitter's timing.</a:t>
            </a:r>
          </a:p>
          <a:p>
            <a:pPr lvl="1">
              <a:lnSpc>
                <a:spcPct val="120000"/>
              </a:lnSpc>
              <a:buFont typeface="Courier New" panose="020B0604020202020204" pitchFamily="34" charset="0"/>
              <a:buChar char="o"/>
            </a:pPr>
            <a:r>
              <a:rPr lang="en-US" sz="1100" dirty="0"/>
              <a:t>Pitchers can have deceptive velocity changes, ultimately being more effective.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/>
              <a:t>What is the goal?</a:t>
            </a:r>
          </a:p>
          <a:p>
            <a:pPr lvl="1">
              <a:lnSpc>
                <a:spcPct val="120000"/>
              </a:lnSpc>
              <a:buFont typeface="Courier New" panose="020B0604020202020204" pitchFamily="34" charset="0"/>
              <a:buChar char="o"/>
            </a:pPr>
            <a:r>
              <a:rPr lang="en-US" sz="1100" dirty="0"/>
              <a:t>Predict velocity gaps based on mechanics and usage features</a:t>
            </a:r>
            <a:endParaRPr lang="en-US" dirty="0"/>
          </a:p>
          <a:p>
            <a:pPr lvl="1">
              <a:lnSpc>
                <a:spcPct val="120000"/>
              </a:lnSpc>
              <a:buFont typeface="Courier New" panose="020B0604020202020204" pitchFamily="34" charset="0"/>
              <a:buChar char="o"/>
            </a:pPr>
            <a:r>
              <a:rPr lang="en-US" sz="1100" dirty="0"/>
              <a:t>Identify trends, patterns, and outliers</a:t>
            </a:r>
          </a:p>
        </p:txBody>
      </p:sp>
      <p:cxnSp>
        <p:nvCxnSpPr>
          <p:cNvPr id="11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in Frame">
            <a:extLst>
              <a:ext uri="{FF2B5EF4-FFF2-40B4-BE49-F238E27FC236}">
                <a16:creationId xmlns:a16="http://schemas.microsoft.com/office/drawing/2014/main" id="{60B98957-D5C0-4FFC-8987-C5D8A06FD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60546" y="334928"/>
            <a:ext cx="6263710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123B9E-16C1-47FC-BA6E-0B62BE4F2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2133" y="2400300"/>
            <a:ext cx="5186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Main Horizontal Connector">
            <a:extLst>
              <a:ext uri="{FF2B5EF4-FFF2-40B4-BE49-F238E27FC236}">
                <a16:creationId xmlns:a16="http://schemas.microsoft.com/office/drawing/2014/main" id="{51DA9589-40B0-4B65-A035-81057865F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0546" y="6047437"/>
            <a:ext cx="5188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02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4579C-595E-C984-93B6-F92F2307B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10563"/>
            <a:ext cx="3426600" cy="47612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Data Overview</a:t>
            </a:r>
            <a:endParaRPr lang="en-US"/>
          </a:p>
        </p:txBody>
      </p:sp>
      <p:cxnSp>
        <p:nvCxnSpPr>
          <p:cNvPr id="13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BEDC95-5570-40D9-B5DC-278B25405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340658"/>
            <a:ext cx="0" cy="57015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763696-8D55-E84C-2E2F-F16D742CDA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210263"/>
              </p:ext>
            </p:extLst>
          </p:nvPr>
        </p:nvGraphicFramePr>
        <p:xfrm>
          <a:off x="5046663" y="811213"/>
          <a:ext cx="5283200" cy="476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7620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04E6F-14CB-B41E-4CE4-B1DE1C87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0562"/>
            <a:ext cx="9310924" cy="896931"/>
          </a:xfrm>
        </p:spPr>
        <p:txBody>
          <a:bodyPr>
            <a:normAutofit/>
          </a:bodyPr>
          <a:lstStyle/>
          <a:p>
            <a:r>
              <a:rPr lang="en-US"/>
              <a:t>Feature Engineering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245249-2F4C-4F85-AB62-095DBE52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11349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2A7CE-C2A8-B0D2-EA22-765E41B86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91995"/>
            <a:ext cx="9310924" cy="31747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>
                <a:ea typeface="+mn-lt"/>
                <a:cs typeface="+mn-lt"/>
              </a:rPr>
              <a:t>Means and variability (quantile ranges) for:</a:t>
            </a:r>
            <a:endParaRPr lang="en-US"/>
          </a:p>
          <a:p>
            <a:pPr lvl="1">
              <a:lnSpc>
                <a:spcPct val="120000"/>
              </a:lnSpc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Spin rate &amp; direction</a:t>
            </a:r>
            <a:endParaRPr lang="en-US"/>
          </a:p>
          <a:p>
            <a:pPr lvl="1">
              <a:lnSpc>
                <a:spcPct val="120000"/>
              </a:lnSpc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Break (x &amp; z)</a:t>
            </a:r>
            <a:endParaRPr lang="en-US"/>
          </a:p>
          <a:p>
            <a:pPr lvl="1">
              <a:lnSpc>
                <a:spcPct val="120000"/>
              </a:lnSpc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Release &amp; location</a:t>
            </a:r>
            <a:endParaRPr lang="en-US"/>
          </a:p>
          <a:p>
            <a:pPr lvl="1">
              <a:lnSpc>
                <a:spcPct val="120000"/>
              </a:lnSpc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Extension, approach angles</a:t>
            </a:r>
            <a:endParaRPr lang="en-US"/>
          </a:p>
          <a:p>
            <a:pPr marL="0" indent="0">
              <a:lnSpc>
                <a:spcPct val="120000"/>
              </a:lnSpc>
              <a:buNone/>
            </a:pPr>
            <a:r>
              <a:rPr lang="en-US">
                <a:ea typeface="+mn-lt"/>
                <a:cs typeface="+mn-lt"/>
              </a:rPr>
              <a:t>Usage metrics: Fastball % and Breaking ball %</a:t>
            </a:r>
            <a:endParaRPr lang="en-US"/>
          </a:p>
          <a:p>
            <a:pPr marL="0" indent="0">
              <a:lnSpc>
                <a:spcPct val="120000"/>
              </a:lnSpc>
              <a:buNone/>
            </a:pPr>
            <a:r>
              <a:rPr lang="en-US">
                <a:ea typeface="+mn-lt"/>
                <a:cs typeface="+mn-lt"/>
              </a:rPr>
              <a:t>Role: Starter vs. Reliever (based on inning appearance)</a:t>
            </a:r>
            <a:endParaRPr lang="en-US"/>
          </a:p>
          <a:p>
            <a:pPr>
              <a:lnSpc>
                <a:spcPct val="120000"/>
              </a:lnSpc>
            </a:pPr>
            <a:endParaRPr lang="en-US"/>
          </a:p>
        </p:txBody>
      </p:sp>
      <p:cxnSp>
        <p:nvCxnSpPr>
          <p:cNvPr id="14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45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7AEA9-0EC6-C580-D414-298DF93BC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310924" cy="1154711"/>
          </a:xfrm>
        </p:spPr>
        <p:txBody>
          <a:bodyPr>
            <a:normAutofit/>
          </a:bodyPr>
          <a:lstStyle/>
          <a:p>
            <a:r>
              <a:rPr lang="en-US"/>
              <a:t>Modeling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641-24DB-312D-6811-4725051E3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08112"/>
            <a:ext cx="3480355" cy="40114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200" b="1">
                <a:ea typeface="+mn-lt"/>
                <a:cs typeface="+mn-lt"/>
              </a:rPr>
              <a:t>Primary Model:</a:t>
            </a:r>
            <a:endParaRPr lang="en-US" sz="1200" b="1"/>
          </a:p>
          <a:p>
            <a:pPr>
              <a:lnSpc>
                <a:spcPct val="120000"/>
              </a:lnSpc>
            </a:pPr>
            <a:r>
              <a:rPr lang="en-US" sz="1200">
                <a:ea typeface="+mn-lt"/>
                <a:cs typeface="+mn-lt"/>
              </a:rPr>
              <a:t>Linear Regression</a:t>
            </a:r>
          </a:p>
          <a:p>
            <a:pPr lvl="1">
              <a:lnSpc>
                <a:spcPct val="120000"/>
              </a:lnSpc>
              <a:buFont typeface="Courier New" panose="020B0604020202020204" pitchFamily="34" charset="0"/>
              <a:buChar char="o"/>
            </a:pPr>
            <a:r>
              <a:rPr lang="en-US" sz="1200">
                <a:ea typeface="+mn-lt"/>
                <a:cs typeface="+mn-lt"/>
              </a:rPr>
              <a:t>Interactions: pitch type × break characteristics.</a:t>
            </a:r>
            <a:endParaRPr lang="en-US" sz="1200"/>
          </a:p>
          <a:p>
            <a:pPr lvl="1">
              <a:lnSpc>
                <a:spcPct val="120000"/>
              </a:lnSpc>
              <a:buFont typeface="Courier New" panose="020B0604020202020204" pitchFamily="34" charset="0"/>
              <a:buChar char="o"/>
            </a:pPr>
            <a:r>
              <a:rPr lang="en-US" sz="1200">
                <a:ea typeface="+mn-lt"/>
                <a:cs typeface="+mn-lt"/>
              </a:rPr>
              <a:t>Checked multicollinearity (VIF OK).</a:t>
            </a:r>
            <a:endParaRPr lang="en-US" sz="1200"/>
          </a:p>
          <a:p>
            <a:pPr marL="0" indent="0">
              <a:lnSpc>
                <a:spcPct val="120000"/>
              </a:lnSpc>
              <a:buNone/>
            </a:pPr>
            <a:r>
              <a:rPr lang="en-US" sz="1200" b="1">
                <a:ea typeface="+mn-lt"/>
                <a:cs typeface="+mn-lt"/>
              </a:rPr>
              <a:t>Why Linear Regression?</a:t>
            </a:r>
            <a:endParaRPr lang="en-US" sz="1200" b="1"/>
          </a:p>
          <a:p>
            <a:pPr>
              <a:lnSpc>
                <a:spcPct val="120000"/>
              </a:lnSpc>
            </a:pPr>
            <a:r>
              <a:rPr lang="en-US" sz="1200">
                <a:ea typeface="+mn-lt"/>
                <a:cs typeface="+mn-lt"/>
              </a:rPr>
              <a:t>Strong interpretability.</a:t>
            </a:r>
            <a:endParaRPr lang="en-US" sz="1200"/>
          </a:p>
          <a:p>
            <a:pPr>
              <a:lnSpc>
                <a:spcPct val="120000"/>
              </a:lnSpc>
            </a:pPr>
            <a:r>
              <a:rPr lang="en-US" sz="1200">
                <a:ea typeface="+mn-lt"/>
                <a:cs typeface="+mn-lt"/>
              </a:rPr>
              <a:t>Relationships expected to be mostly linear with modest interactions.</a:t>
            </a:r>
            <a:endParaRPr lang="en-US" sz="1200"/>
          </a:p>
          <a:p>
            <a:pPr marL="0" indent="0">
              <a:lnSpc>
                <a:spcPct val="120000"/>
              </a:lnSpc>
              <a:buNone/>
            </a:pPr>
            <a:r>
              <a:rPr lang="en-US" sz="1200" b="1">
                <a:ea typeface="+mn-lt"/>
                <a:cs typeface="+mn-lt"/>
              </a:rPr>
              <a:t>Other Models Tested:</a:t>
            </a:r>
            <a:endParaRPr lang="en-US" sz="1200" b="1"/>
          </a:p>
          <a:p>
            <a:pPr>
              <a:lnSpc>
                <a:spcPct val="120000"/>
              </a:lnSpc>
            </a:pPr>
            <a:r>
              <a:rPr lang="en-US" sz="1200">
                <a:ea typeface="+mn-lt"/>
                <a:cs typeface="+mn-lt"/>
              </a:rPr>
              <a:t>Random Forest and Gradient Boosting (GBM) for comparison.</a:t>
            </a:r>
            <a:endParaRPr lang="en-US" sz="1000"/>
          </a:p>
          <a:p>
            <a:pPr>
              <a:lnSpc>
                <a:spcPct val="120000"/>
              </a:lnSpc>
            </a:pPr>
            <a:endParaRPr lang="en-US" sz="1000"/>
          </a:p>
        </p:txBody>
      </p:sp>
      <p:sp>
        <p:nvSpPr>
          <p:cNvPr id="11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245249-2F4C-4F85-AB62-095DBE52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11349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D08E46-4633-48DB-9AC2-D98F115E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1905000"/>
            <a:ext cx="0" cy="41424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E06FB7-C740-9FB9-4ECA-D0926E36E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712709"/>
              </p:ext>
            </p:extLst>
          </p:nvPr>
        </p:nvGraphicFramePr>
        <p:xfrm>
          <a:off x="5019974" y="2449666"/>
          <a:ext cx="5393796" cy="305945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696898">
                  <a:extLst>
                    <a:ext uri="{9D8B030D-6E8A-4147-A177-3AD203B41FA5}">
                      <a16:colId xmlns:a16="http://schemas.microsoft.com/office/drawing/2014/main" val="1184920088"/>
                    </a:ext>
                  </a:extLst>
                </a:gridCol>
                <a:gridCol w="2696898">
                  <a:extLst>
                    <a:ext uri="{9D8B030D-6E8A-4147-A177-3AD203B41FA5}">
                      <a16:colId xmlns:a16="http://schemas.microsoft.com/office/drawing/2014/main" val="4128699367"/>
                    </a:ext>
                  </a:extLst>
                </a:gridCol>
              </a:tblGrid>
              <a:tr h="640237"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rgbClr val="FFFFFF"/>
                          </a:solidFill>
                        </a:rPr>
                        <a:t>Variable</a:t>
                      </a:r>
                    </a:p>
                  </a:txBody>
                  <a:tcPr marL="183274" marR="109964" marT="109964" marB="109964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rgbClr val="FFFFFF"/>
                          </a:solidFill>
                        </a:rPr>
                        <a:t>Generalized Variance Inflation Factor</a:t>
                      </a:r>
                    </a:p>
                  </a:txBody>
                  <a:tcPr marL="183274" marR="109964" marT="109964" marB="10996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007564"/>
                  </a:ext>
                </a:extLst>
              </a:tr>
              <a:tr h="444745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Mean Break Z</a:t>
                      </a:r>
                    </a:p>
                  </a:txBody>
                  <a:tcPr marL="183274" marR="109964" marT="109964" marB="109964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4.75</a:t>
                      </a:r>
                    </a:p>
                  </a:txBody>
                  <a:tcPr marL="183274" marR="109964" marT="109964" marB="10996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149876"/>
                  </a:ext>
                </a:extLst>
              </a:tr>
              <a:tr h="444745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Mean Release Z</a:t>
                      </a:r>
                    </a:p>
                  </a:txBody>
                  <a:tcPr marL="183274" marR="109964" marT="109964" marB="109964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1.10</a:t>
                      </a:r>
                    </a:p>
                  </a:txBody>
                  <a:tcPr marL="183274" marR="109964" marT="109964" marB="10996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94555"/>
                  </a:ext>
                </a:extLst>
              </a:tr>
              <a:tr h="444745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Fastball Average Velocity</a:t>
                      </a:r>
                    </a:p>
                  </a:txBody>
                  <a:tcPr marL="183274" marR="109964" marT="109964" marB="109964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1.37</a:t>
                      </a:r>
                    </a:p>
                  </a:txBody>
                  <a:tcPr marL="183274" marR="109964" marT="109964" marB="10996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349390"/>
                  </a:ext>
                </a:extLst>
              </a:tr>
              <a:tr h="44474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300" b="0" i="0" u="none" strike="noStrike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Univers Condensed"/>
                        </a:rPr>
                        <a:t>Pitch Type x Mean Induced Break Z</a:t>
                      </a:r>
                      <a:endParaRPr lang="en-US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83274" marR="109964" marT="109964" marB="109964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1.68</a:t>
                      </a:r>
                    </a:p>
                  </a:txBody>
                  <a:tcPr marL="183274" marR="109964" marT="109964" marB="10996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777702"/>
                  </a:ext>
                </a:extLst>
              </a:tr>
              <a:tr h="640237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Mean Break Z x Mean Induced Break Z</a:t>
                      </a:r>
                    </a:p>
                  </a:txBody>
                  <a:tcPr marL="183274" marR="109964" marT="109964" marB="109964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8.677</a:t>
                      </a:r>
                    </a:p>
                  </a:txBody>
                  <a:tcPr marL="183274" marR="109964" marT="109964" marB="10996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57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932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D5A2-66C7-4F8B-83B5-4CA59BA9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Performance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A03F5B0-01B0-7539-7390-DE3F6103C4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515100"/>
              </p:ext>
            </p:extLst>
          </p:nvPr>
        </p:nvGraphicFramePr>
        <p:xfrm>
          <a:off x="841375" y="2095500"/>
          <a:ext cx="9488485" cy="27506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97697">
                  <a:extLst>
                    <a:ext uri="{9D8B030D-6E8A-4147-A177-3AD203B41FA5}">
                      <a16:colId xmlns:a16="http://schemas.microsoft.com/office/drawing/2014/main" val="3994648616"/>
                    </a:ext>
                  </a:extLst>
                </a:gridCol>
                <a:gridCol w="1897697">
                  <a:extLst>
                    <a:ext uri="{9D8B030D-6E8A-4147-A177-3AD203B41FA5}">
                      <a16:colId xmlns:a16="http://schemas.microsoft.com/office/drawing/2014/main" val="2451356225"/>
                    </a:ext>
                  </a:extLst>
                </a:gridCol>
                <a:gridCol w="1897697">
                  <a:extLst>
                    <a:ext uri="{9D8B030D-6E8A-4147-A177-3AD203B41FA5}">
                      <a16:colId xmlns:a16="http://schemas.microsoft.com/office/drawing/2014/main" val="2937790380"/>
                    </a:ext>
                  </a:extLst>
                </a:gridCol>
                <a:gridCol w="1897697">
                  <a:extLst>
                    <a:ext uri="{9D8B030D-6E8A-4147-A177-3AD203B41FA5}">
                      <a16:colId xmlns:a16="http://schemas.microsoft.com/office/drawing/2014/main" val="3285786520"/>
                    </a:ext>
                  </a:extLst>
                </a:gridCol>
                <a:gridCol w="1897697">
                  <a:extLst>
                    <a:ext uri="{9D8B030D-6E8A-4147-A177-3AD203B41FA5}">
                      <a16:colId xmlns:a16="http://schemas.microsoft.com/office/drawing/2014/main" val="1314604350"/>
                    </a:ext>
                  </a:extLst>
                </a:gridCol>
              </a:tblGrid>
              <a:tr h="68766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Train RMSE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Test RMSE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Train MAE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Test MAE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547428"/>
                  </a:ext>
                </a:extLst>
              </a:tr>
              <a:tr h="687662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Linear Regression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724211"/>
                  </a:ext>
                </a:extLst>
              </a:tr>
              <a:tr h="68766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Random Forest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355464"/>
                  </a:ext>
                </a:extLst>
              </a:tr>
              <a:tr h="68766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GBM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47458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C11DC32-29DF-E12D-9C6A-2A9814A181E0}"/>
              </a:ext>
            </a:extLst>
          </p:cNvPr>
          <p:cNvSpPr txBox="1"/>
          <p:nvPr/>
        </p:nvSpPr>
        <p:spPr>
          <a:xfrm>
            <a:off x="769470" y="4997824"/>
            <a:ext cx="9633324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Key Insight:</a:t>
            </a:r>
            <a:endParaRPr lang="en-US"/>
          </a:p>
          <a:p>
            <a:endParaRPr lang="en-US" sz="6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Linear regression outperformed both models in generalization (lower test error, no overfitting).</a:t>
            </a:r>
            <a:endParaRPr lang="en-US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03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3CE9FA-A1DF-FDE9-26E9-69D3D0517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228" y="1625226"/>
            <a:ext cx="3863893" cy="3771900"/>
          </a:xfrm>
          <a:prstGeom prst="rect">
            <a:avLst/>
          </a:prstGeom>
        </p:spPr>
      </p:pic>
      <p:pic>
        <p:nvPicPr>
          <p:cNvPr id="5" name="Picture 4" descr="A graph of a graph with blue dots&#10;&#10;AI-generated content may be incorrect.">
            <a:extLst>
              <a:ext uri="{FF2B5EF4-FFF2-40B4-BE49-F238E27FC236}">
                <a16:creationId xmlns:a16="http://schemas.microsoft.com/office/drawing/2014/main" id="{8A99390C-0637-1C26-A645-7DC99C100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453" y="1625226"/>
            <a:ext cx="3882943" cy="3771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A8647C-E33C-21C8-A108-AD95586F635A}"/>
              </a:ext>
            </a:extLst>
          </p:cNvPr>
          <p:cNvSpPr txBox="1"/>
          <p:nvPr/>
        </p:nvSpPr>
        <p:spPr>
          <a:xfrm>
            <a:off x="660401" y="652929"/>
            <a:ext cx="978796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>
                <a:latin typeface="Elephant"/>
              </a:rPr>
              <a:t>Train and Test Predictions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6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6F54D-0BC2-25C8-C99E-172E7FCB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5314222" cy="1161020"/>
          </a:xfrm>
        </p:spPr>
        <p:txBody>
          <a:bodyPr>
            <a:normAutofit/>
          </a:bodyPr>
          <a:lstStyle/>
          <a:p>
            <a:r>
              <a:rPr lang="en-US"/>
              <a:t>Residual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3146C-3617-2403-07BE-1B2654738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96199"/>
            <a:ext cx="5314219" cy="3747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ea typeface="+mn-lt"/>
                <a:cs typeface="+mn-lt"/>
              </a:rPr>
              <a:t>99% of absolute residuals under 1.33 mph.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Outliers mainly pitchers with: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Extreme variability.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Deliberate speed deception.</a:t>
            </a:r>
            <a:endParaRPr lang="en-US"/>
          </a:p>
          <a:p>
            <a:endParaRPr lang="en-US" dirty="0"/>
          </a:p>
        </p:txBody>
      </p:sp>
      <p:pic>
        <p:nvPicPr>
          <p:cNvPr id="4" name="Picture 3" descr="A graph of a number of blue bars&#10;&#10;AI-generated content may be incorrect.">
            <a:extLst>
              <a:ext uri="{FF2B5EF4-FFF2-40B4-BE49-F238E27FC236}">
                <a16:creationId xmlns:a16="http://schemas.microsoft.com/office/drawing/2014/main" id="{13DCB6A2-D6CC-E59D-127B-8BEB29961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234" y="1416402"/>
            <a:ext cx="3622628" cy="3540709"/>
          </a:xfrm>
          <a:prstGeom prst="rect">
            <a:avLst/>
          </a:prstGeom>
        </p:spPr>
      </p:pic>
      <p:sp>
        <p:nvSpPr>
          <p:cNvPr id="7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341D9C-BF5C-4FF9-8BDA-3B4838CEE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8900" y="335680"/>
            <a:ext cx="0" cy="57117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2B8AEB-3A84-48C9-BE11-1E19E66A0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05000"/>
            <a:ext cx="60711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031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50C3-3084-11F4-E32B-AD5DBC21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Shiny App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4F6AD-E021-1E85-F003-E261A3D78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>
                <a:ea typeface="+mn-lt"/>
                <a:cs typeface="+mn-lt"/>
              </a:rPr>
              <a:t>Why an App?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Static charts don’t allow exploration.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Pitching coaches, analysts, and researchers need flexibility.</a:t>
            </a:r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App Features: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Filter by pitcher, season, and pitch type.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View predicted vs. actual gaps.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Analyze residuals interactively.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089109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Mimeo">
      <a:dk1>
        <a:sysClr val="windowText" lastClr="000000"/>
      </a:dk1>
      <a:lt1>
        <a:sysClr val="window" lastClr="FFFFFF"/>
      </a:lt1>
      <a:dk2>
        <a:srgbClr val="011E31"/>
      </a:dk2>
      <a:lt2>
        <a:srgbClr val="FDF3E6"/>
      </a:lt2>
      <a:accent1>
        <a:srgbClr val="005E9E"/>
      </a:accent1>
      <a:accent2>
        <a:srgbClr val="38998D"/>
      </a:accent2>
      <a:accent3>
        <a:srgbClr val="EF8683"/>
      </a:accent3>
      <a:accent4>
        <a:srgbClr val="F04E28"/>
      </a:accent4>
      <a:accent5>
        <a:srgbClr val="DD992C"/>
      </a:accent5>
      <a:accent6>
        <a:srgbClr val="136E65"/>
      </a:accent6>
      <a:hlink>
        <a:srgbClr val="38998D"/>
      </a:hlink>
      <a:folHlink>
        <a:srgbClr val="F04E28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MimeoVTI</vt:lpstr>
      <vt:lpstr>Modeling Pitch Velocity Differences</vt:lpstr>
      <vt:lpstr>Project Motivation</vt:lpstr>
      <vt:lpstr>Data Overview</vt:lpstr>
      <vt:lpstr>Feature Engineering</vt:lpstr>
      <vt:lpstr>Modeling Approach</vt:lpstr>
      <vt:lpstr>Model Performance</vt:lpstr>
      <vt:lpstr>PowerPoint Presentation</vt:lpstr>
      <vt:lpstr>Residual Analysis</vt:lpstr>
      <vt:lpstr>Shiny App Development</vt:lpstr>
      <vt:lpstr>What Can We Learn?</vt:lpstr>
      <vt:lpstr>Takeaways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306</cp:revision>
  <dcterms:created xsi:type="dcterms:W3CDTF">2025-05-06T20:51:57Z</dcterms:created>
  <dcterms:modified xsi:type="dcterms:W3CDTF">2025-05-07T00:06:18Z</dcterms:modified>
</cp:coreProperties>
</file>