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CED0D2"/>
          </a:solidFill>
        </a:fill>
      </a:tcStyle>
    </a:wholeTbl>
    <a:band2H>
      <a:tcTxStyle b="def" i="def"/>
      <a:tcStyle>
        <a:tcBdr/>
        <a:fill>
          <a:solidFill>
            <a:srgbClr val="E8E9EA"/>
          </a:solidFill>
        </a:fill>
      </a:tcStyle>
    </a:band2H>
    <a:firstCol>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chemeClr val="accent1"/>
          </a:solidFill>
        </a:fill>
      </a:tcStyle>
    </a:firstCol>
    <a:la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381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chemeClr val="accent1"/>
          </a:solidFill>
        </a:fill>
      </a:tcStyle>
    </a:lastRow>
    <a:fir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381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chemeClr val="accent1"/>
          </a:solidFill>
        </a:fill>
      </a:tcStyle>
    </a:firstRow>
  </a:tblStyle>
  <a:tblStyle styleId="{C7B018BB-80A7-4F77-B60F-C8B233D01FF8}" styleName="">
    <a:tblBg/>
    <a:wholeTbl>
      <a:tcTxStyle b="off"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FFD0CB"/>
          </a:solidFill>
        </a:fill>
      </a:tcStyle>
    </a:wholeTbl>
    <a:band2H>
      <a:tcTxStyle b="def" i="def"/>
      <a:tcStyle>
        <a:tcBdr/>
        <a:fill>
          <a:solidFill>
            <a:srgbClr val="FFE9E7"/>
          </a:solidFill>
        </a:fill>
      </a:tcStyle>
    </a:band2H>
    <a:firstCol>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chemeClr val="accent3"/>
          </a:solidFill>
        </a:fill>
      </a:tcStyle>
    </a:firstCol>
    <a:la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381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chemeClr val="accent3"/>
          </a:solidFill>
        </a:fill>
      </a:tcStyle>
    </a:lastRow>
    <a:fir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381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chemeClr val="accent3"/>
          </a:solidFill>
        </a:fill>
      </a:tcStyle>
    </a:firstRow>
  </a:tblStyle>
  <a:tblStyle styleId="{EEE7283C-3CF3-47DC-8721-378D4A62B228}" styleName="">
    <a:tblBg/>
    <a:wholeTbl>
      <a:tcTxStyle b="off"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chemeClr val="accent6"/>
          </a:solidFill>
        </a:fill>
      </a:tcStyle>
    </a:firstCol>
    <a:la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381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chemeClr val="accent6"/>
          </a:solidFill>
        </a:fill>
      </a:tcStyle>
    </a:lastRow>
    <a:fir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381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chemeClr val="accent6"/>
          </a:solidFill>
        </a:fill>
      </a:tcStyle>
    </a:firstRow>
  </a:tblStyle>
  <a:tblStyle styleId="{CF821DB8-F4EB-4A41-A1BA-3FCAFE7338EE}" styleName="">
    <a:tblBg/>
    <a:wholeTbl>
      <a:tcTxStyle b="off" i="off">
        <a:fontRef idx="minor">
          <a:srgbClr val="4285F4"/>
        </a:fontRef>
        <a:srgbClr val="4285F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DFD"/>
          </a:solidFill>
        </a:fill>
      </a:tcStyle>
    </a:wholeTbl>
    <a:band2H>
      <a:tcTxStyle b="def" i="def"/>
      <a:tcStyle>
        <a:tcBdr/>
        <a:fill>
          <a:solidFill>
            <a:srgbClr val="4285F4"/>
          </a:solidFill>
        </a:fill>
      </a:tcStyle>
    </a:band2H>
    <a:firstCol>
      <a:tcTxStyle b="on" i="off">
        <a:fontRef idx="minor">
          <a:srgbClr val="4285F4"/>
        </a:fontRef>
        <a:srgbClr val="4285F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4285F4"/>
        </a:fontRef>
        <a:srgbClr val="4285F4"/>
      </a:tcTxStyle>
      <a:tcStyle>
        <a:tcBdr>
          <a:left>
            <a:ln w="12700" cap="flat">
              <a:noFill/>
              <a:miter lim="400000"/>
            </a:ln>
          </a:left>
          <a:right>
            <a:ln w="12700" cap="flat">
              <a:noFill/>
              <a:miter lim="400000"/>
            </a:ln>
          </a:right>
          <a:top>
            <a:ln w="50800" cap="flat">
              <a:solidFill>
                <a:srgbClr val="4285F4"/>
              </a:solidFill>
              <a:prstDash val="solid"/>
              <a:round/>
            </a:ln>
          </a:top>
          <a:bottom>
            <a:ln w="25400" cap="flat">
              <a:solidFill>
                <a:srgbClr val="4285F4"/>
              </a:solidFill>
              <a:prstDash val="solid"/>
              <a:round/>
            </a:ln>
          </a:bottom>
          <a:insideH>
            <a:ln w="12700" cap="flat">
              <a:noFill/>
              <a:miter lim="400000"/>
            </a:ln>
          </a:insideH>
          <a:insideV>
            <a:ln w="12700" cap="flat">
              <a:noFill/>
              <a:miter lim="400000"/>
            </a:ln>
          </a:insideV>
        </a:tcBdr>
        <a:fill>
          <a:solidFill>
            <a:srgbClr val="4285F4"/>
          </a:solidFill>
        </a:fill>
      </a:tcStyle>
    </a:lastRow>
    <a:firstRow>
      <a:tcTxStyle b="on" i="off">
        <a:fontRef idx="minor">
          <a:srgbClr val="4285F4"/>
        </a:fontRef>
        <a:srgbClr val="4285F4"/>
      </a:tcTxStyle>
      <a:tcStyle>
        <a:tcBdr>
          <a:left>
            <a:ln w="12700" cap="flat">
              <a:noFill/>
              <a:miter lim="400000"/>
            </a:ln>
          </a:left>
          <a:right>
            <a:ln w="12700" cap="flat">
              <a:noFill/>
              <a:miter lim="400000"/>
            </a:ln>
          </a:right>
          <a:top>
            <a:ln w="25400" cap="flat">
              <a:solidFill>
                <a:srgbClr val="4285F4"/>
              </a:solidFill>
              <a:prstDash val="solid"/>
              <a:round/>
            </a:ln>
          </a:top>
          <a:bottom>
            <a:ln w="25400" cap="flat">
              <a:solidFill>
                <a:srgbClr val="4285F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4285F4"/>
          </a:solidFill>
        </a:fill>
      </a:tcStyle>
    </a:firstCol>
    <a:la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381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4285F4"/>
          </a:solidFill>
        </a:fill>
      </a:tcStyle>
    </a:lastRow>
    <a:fir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381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4285F4"/>
          </a:solidFill>
        </a:fill>
      </a:tcStyle>
    </a:firstRow>
  </a:tblStyle>
  <a:tblStyle styleId="{2708684C-4D16-4618-839F-0558EEFCDFE6}" styleName="">
    <a:tblBg/>
    <a:wholeTbl>
      <a:tcTxStyle b="off"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4285F4">
              <a:alpha val="20000"/>
            </a:srgbClr>
          </a:solidFill>
        </a:fill>
      </a:tcStyle>
    </a:wholeTbl>
    <a:band2H>
      <a:tcTxStyle b="def" i="def"/>
      <a:tcStyle>
        <a:tcBdr/>
        <a:fill>
          <a:solidFill>
            <a:srgbClr val="FFFFFF"/>
          </a:solidFill>
        </a:fill>
      </a:tcStyle>
    </a:band2H>
    <a:firstCol>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4285F4">
              <a:alpha val="20000"/>
            </a:srgbClr>
          </a:solidFill>
        </a:fill>
      </a:tcStyle>
    </a:firstCol>
    <a:la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508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noFill/>
        </a:fill>
      </a:tcStyle>
    </a:lastRow>
    <a:fir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254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p:nvPr>
            <p:ph type="sldImg"/>
          </p:nvPr>
        </p:nvSpPr>
        <p:spPr>
          <a:xfrm>
            <a:off x="1143000" y="685800"/>
            <a:ext cx="4572000" cy="3429000"/>
          </a:xfrm>
          <a:prstGeom prst="rect">
            <a:avLst/>
          </a:prstGeom>
        </p:spPr>
        <p:txBody>
          <a:bodyPr/>
          <a:lstStyle/>
          <a:p>
            <a:pPr/>
          </a:p>
        </p:txBody>
      </p:sp>
      <p:sp>
        <p:nvSpPr>
          <p:cNvPr id="121" name="Shape 12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lvl1pPr>
              <a:defRPr sz="1100"/>
            </a:lvl1pPr>
          </a:lstStyle>
          <a:p>
            <a:pPr/>
            <a:r>
              <a:t>As Billy said this is an unfair game: Rich teams and Poor teams. This is what we want to analyse. Are the rich teams good and the poor teams to bad. Do the teams salaries depend on the performance or are there other factors.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lvl1pPr>
              <a:defRPr sz="1100"/>
            </a:lvl1pPr>
          </a:lstStyle>
          <a:p>
            <a:pPr/>
            <a:r>
              <a:t>OPS looks a little more closely related, especially for Barry Bonds (top).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a:p>
        </p:txBody>
      </p:sp>
      <p:sp>
        <p:nvSpPr>
          <p:cNvPr id="136" name="Shape 136"/>
          <p:cNvSpPr/>
          <p:nvPr>
            <p:ph type="body" sz="quarter" idx="1"/>
          </p:nvPr>
        </p:nvSpPr>
        <p:spPr>
          <a:prstGeom prst="rect">
            <a:avLst/>
          </a:prstGeom>
        </p:spPr>
        <p:txBody>
          <a:bodyPr/>
          <a:lstStyle>
            <a:lvl1pPr>
              <a:defRPr sz="1100"/>
            </a:lvl1pPr>
          </a:lstStyle>
          <a:p>
            <a:pPr/>
            <a:r>
              <a:t>As Billy said this is an unfair game: Rich teams and Poor teams. This is what we want to analyse. Are the rich teams good and the poor teams to bad. Do the teams salaries depend on the performance or are there other factors.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lvl1pPr>
              <a:defRPr sz="1100"/>
            </a:lvl1pPr>
          </a:lstStyle>
          <a:p>
            <a:pPr/>
            <a:r>
              <a:t>We looked at the data for all 30 teams, you can see each team is color coded to identify the outliers. We realized NYY as an outlier. Meaning that does the winning percentage of NYY determine their salary??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lvl1pPr>
              <a:defRPr sz="1100"/>
            </a:lvl1pPr>
          </a:lstStyle>
          <a:p>
            <a:pPr/>
            <a:r>
              <a:t>We noticed that the actual attendance of the viewers is more correlated to the team’s salary. The R value of 0.74 or R^2 value of 55.38%</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lvl1pPr>
              <a:lnSpc>
                <a:spcPct val="115000"/>
              </a:lnSpc>
              <a:spcBef>
                <a:spcPts val="1600"/>
              </a:spcBef>
              <a:defRPr sz="1000">
                <a:solidFill>
                  <a:srgbClr val="158158"/>
                </a:solidFill>
                <a:latin typeface="Proxima Nova"/>
                <a:ea typeface="Proxima Nova"/>
                <a:cs typeface="Proxima Nova"/>
                <a:sym typeface="Proxima Nova"/>
              </a:defRPr>
            </a:lvl1pPr>
          </a:lstStyle>
          <a:p>
            <a:pPr/>
            <a:r>
              <a:t>young players (under 26) are still under their first contract, and when they reach the majors they are paid the league minimum salary ($500K). If they perform very well, which many do, this can skew our results, so we took out players who made the league minimum to only analyze players who have been evaluated by the open market.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lvl1pPr>
              <a:defRPr sz="1100"/>
            </a:lvl1pPr>
          </a:lstStyle>
          <a:p>
            <a:pPr/>
            <a:r>
              <a:t>HR is the most correlated (15% R-squared). However, data has high variance, looking at over 2000 entries, so none of the stats show a strong positive linear relationship. There is still some positive correlation, especially for the high performers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lvl1pPr>
              <a:defRPr sz="1100"/>
            </a:lvl1pPr>
          </a:lstStyle>
          <a:p>
            <a:pPr/>
            <a:r>
              <a:t>OPS has the strongest correlation of the rate stats (15% R-squared). Again, the data has a high variance and doesn’t show any strong positive linear relationship. There is still some positive correlation, especially for the high performers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sldImg"/>
          </p:nvPr>
        </p:nvSpPr>
        <p:spPr>
          <a:prstGeom prst="rect">
            <a:avLst/>
          </a:prstGeom>
        </p:spPr>
        <p:txBody>
          <a:bodyPr/>
          <a:lstStyle/>
          <a:p>
            <a:pPr/>
          </a:p>
        </p:txBody>
      </p:sp>
      <p:sp>
        <p:nvSpPr>
          <p:cNvPr id="247" name="Shape 247"/>
          <p:cNvSpPr/>
          <p:nvPr>
            <p:ph type="body" sz="quarter" idx="1"/>
          </p:nvPr>
        </p:nvSpPr>
        <p:spPr>
          <a:prstGeom prst="rect">
            <a:avLst/>
          </a:prstGeom>
        </p:spPr>
        <p:txBody>
          <a:bodyPr/>
          <a:lstStyle/>
          <a:p>
            <a:pPr>
              <a:defRPr sz="1100"/>
            </a:pPr>
            <a:r>
              <a:t>WAR: an attempt to </a:t>
            </a:r>
            <a:r>
              <a:rPr sz="1200">
                <a:solidFill>
                  <a:srgbClr val="222222"/>
                </a:solidFill>
              </a:rPr>
              <a:t>summarize a player's total contributions to their team in one statistic, essentially generating a number of wins he attributed to his team compared to if he were replaced with a replacement level player (0.0 WAR)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lvl1pPr>
              <a:defRPr sz="1100"/>
            </a:lvl1pPr>
          </a:lstStyle>
          <a:p>
            <a:pPr/>
            <a:r>
              <a:t>HR: Doesn’t seem to be a strong trend between HR and a team’s performance. Again, since a player hits once every 9 batters, it may be difficult to see any trends. Note: Bonds was injured and didn’t play enough to qualify in 2005.</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IG_NUMBER">
    <p:spTree>
      <p:nvGrpSpPr>
        <p:cNvPr id="1" name=""/>
        <p:cNvGrpSpPr/>
        <p:nvPr/>
      </p:nvGrpSpPr>
      <p:grpSpPr>
        <a:xfrm>
          <a:off x="0" y="0"/>
          <a:ext cx="0" cy="0"/>
          <a:chOff x="0" y="0"/>
          <a:chExt cx="0" cy="0"/>
        </a:xfrm>
      </p:grpSpPr>
      <p:sp>
        <p:nvSpPr>
          <p:cNvPr id="93" name="Title Text"/>
          <p:cNvSpPr txBox="1"/>
          <p:nvPr>
            <p:ph type="title"/>
          </p:nvPr>
        </p:nvSpPr>
        <p:spPr>
          <a:xfrm>
            <a:off x="311698" y="1167925"/>
            <a:ext cx="8520604" cy="1980003"/>
          </a:xfrm>
          <a:prstGeom prst="rect">
            <a:avLst/>
          </a:prstGeom>
        </p:spPr>
        <p:txBody>
          <a:bodyPr anchor="ctr"/>
          <a:lstStyle>
            <a:lvl1pPr>
              <a:defRPr sz="11000">
                <a:solidFill>
                  <a:srgbClr val="4285F4"/>
                </a:solidFill>
              </a:defRPr>
            </a:lvl1pPr>
          </a:lstStyle>
          <a:p>
            <a:pPr/>
            <a:r>
              <a:t>Title Text</a:t>
            </a:r>
          </a:p>
        </p:txBody>
      </p:sp>
      <p:sp>
        <p:nvSpPr>
          <p:cNvPr id="94" name="Body Level One…"/>
          <p:cNvSpPr txBox="1"/>
          <p:nvPr>
            <p:ph type="body" sz="quarter" idx="1"/>
          </p:nvPr>
        </p:nvSpPr>
        <p:spPr>
          <a:xfrm>
            <a:off x="311698" y="3224250"/>
            <a:ext cx="8520604" cy="1071603"/>
          </a:xfrm>
          <a:prstGeom prst="rect">
            <a:avLst/>
          </a:prstGeom>
        </p:spPr>
        <p:txBody>
          <a:bodyPr/>
          <a:lstStyle>
            <a:lvl1pPr marL="457200" indent="-342900">
              <a:lnSpc>
                <a:spcPct val="115000"/>
              </a:lnSpc>
              <a:buClr>
                <a:srgbClr val="666666"/>
              </a:buClr>
              <a:buSzPts val="1800"/>
              <a:buFont typeface="Helvetica"/>
              <a:buChar char="●"/>
              <a:defRPr sz="1800"/>
            </a:lvl1pPr>
            <a:lvl2pPr marL="1005114" indent="-408213">
              <a:lnSpc>
                <a:spcPct val="115000"/>
              </a:lnSpc>
              <a:buClr>
                <a:srgbClr val="666666"/>
              </a:buClr>
              <a:buSzPts val="1800"/>
              <a:buFont typeface="Helvetica"/>
              <a:buChar char="○"/>
              <a:defRPr sz="1800"/>
            </a:lvl2pPr>
            <a:lvl3pPr marL="1462314" indent="-408214">
              <a:lnSpc>
                <a:spcPct val="115000"/>
              </a:lnSpc>
              <a:buClr>
                <a:srgbClr val="666666"/>
              </a:buClr>
              <a:buSzPts val="1800"/>
              <a:buFont typeface="Helvetica"/>
              <a:buChar char="■"/>
              <a:defRPr sz="1800"/>
            </a:lvl3pPr>
            <a:lvl4pPr marL="1919514" indent="-408214">
              <a:lnSpc>
                <a:spcPct val="115000"/>
              </a:lnSpc>
              <a:buClr>
                <a:srgbClr val="666666"/>
              </a:buClr>
              <a:buSzPts val="1800"/>
              <a:buFont typeface="Helvetica"/>
              <a:buChar char="●"/>
              <a:defRPr sz="1800"/>
            </a:lvl4pPr>
            <a:lvl5pPr marL="2376714" indent="-408214">
              <a:lnSpc>
                <a:spcPct val="115000"/>
              </a:lnSpc>
              <a:buClr>
                <a:srgbClr val="666666"/>
              </a:buClr>
              <a:buSzPts val="1800"/>
              <a:buFont typeface="Helvetica"/>
              <a:buChar char="○"/>
              <a:defRPr sz="1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AUTOLAYOUT">
    <p:bg>
      <p:bgPr>
        <a:solidFill>
          <a:srgbClr val="EEEEEE"/>
        </a:solidFill>
      </p:bgPr>
    </p:bg>
    <p:spTree>
      <p:nvGrpSpPr>
        <p:cNvPr id="1" name=""/>
        <p:cNvGrpSpPr/>
        <p:nvPr/>
      </p:nvGrpSpPr>
      <p:grpSpPr>
        <a:xfrm>
          <a:off x="0" y="0"/>
          <a:ext cx="0" cy="0"/>
          <a:chOff x="0" y="0"/>
          <a:chExt cx="0" cy="0"/>
        </a:xfrm>
      </p:grpSpPr>
      <p:sp>
        <p:nvSpPr>
          <p:cNvPr id="109" name="Shape 53"/>
          <p:cNvSpPr/>
          <p:nvPr/>
        </p:nvSpPr>
        <p:spPr>
          <a:xfrm>
            <a:off x="0" y="0"/>
            <a:ext cx="9144000" cy="5143500"/>
          </a:xfrm>
          <a:prstGeom prst="rect">
            <a:avLst/>
          </a:prstGeom>
          <a:solidFill>
            <a:srgbClr val="EEEEEE"/>
          </a:solidFill>
          <a:ln w="12700">
            <a:miter lim="400000"/>
          </a:ln>
        </p:spPr>
        <p:txBody>
          <a:bodyPr lIns="45718" tIns="45718" rIns="45718" bIns="45718" anchor="ctr"/>
          <a:lstStyle/>
          <a:p>
            <a:pPr>
              <a:defRPr>
                <a:solidFill>
                  <a:srgbClr val="000000"/>
                </a:solidFill>
              </a:defRPr>
            </a:pPr>
          </a:p>
        </p:txBody>
      </p:sp>
      <p:sp>
        <p:nvSpPr>
          <p:cNvPr id="110" name="Shape 54"/>
          <p:cNvSpPr/>
          <p:nvPr/>
        </p:nvSpPr>
        <p:spPr>
          <a:xfrm>
            <a:off x="826123" y="1079839"/>
            <a:ext cx="248101" cy="414600"/>
          </a:xfrm>
          <a:prstGeom prst="rect">
            <a:avLst/>
          </a:prstGeom>
          <a:solidFill>
            <a:srgbClr val="104060"/>
          </a:solidFill>
          <a:ln w="12700">
            <a:miter lim="400000"/>
          </a:ln>
        </p:spPr>
        <p:txBody>
          <a:bodyPr lIns="45718" tIns="45718" rIns="45718" bIns="45718" anchor="ctr"/>
          <a:lstStyle/>
          <a:p>
            <a:pPr>
              <a:defRPr>
                <a:solidFill>
                  <a:srgbClr val="000000"/>
                </a:solidFill>
              </a:defRPr>
            </a:pPr>
          </a:p>
        </p:txBody>
      </p:sp>
      <p:sp>
        <p:nvSpPr>
          <p:cNvPr id="111" name="Shape 55"/>
          <p:cNvSpPr/>
          <p:nvPr/>
        </p:nvSpPr>
        <p:spPr>
          <a:xfrm>
            <a:off x="826123" y="1494435"/>
            <a:ext cx="248101" cy="414600"/>
          </a:xfrm>
          <a:prstGeom prst="rect">
            <a:avLst/>
          </a:prstGeom>
          <a:solidFill>
            <a:srgbClr val="E46646"/>
          </a:solidFill>
          <a:ln w="12700">
            <a:miter lim="400000"/>
          </a:ln>
        </p:spPr>
        <p:txBody>
          <a:bodyPr lIns="45718" tIns="45718" rIns="45718" bIns="45718" anchor="ctr"/>
          <a:lstStyle/>
          <a:p>
            <a:pPr>
              <a:defRPr>
                <a:solidFill>
                  <a:srgbClr val="000000"/>
                </a:solidFill>
              </a:defRPr>
            </a:pPr>
          </a:p>
        </p:txBody>
      </p:sp>
      <p:sp>
        <p:nvSpPr>
          <p:cNvPr id="112" name="Title Text"/>
          <p:cNvSpPr txBox="1"/>
          <p:nvPr>
            <p:ph type="title"/>
          </p:nvPr>
        </p:nvSpPr>
        <p:spPr>
          <a:xfrm>
            <a:off x="1866150" y="902775"/>
            <a:ext cx="6472200" cy="1006202"/>
          </a:xfrm>
          <a:prstGeom prst="rect">
            <a:avLst/>
          </a:prstGeom>
        </p:spPr>
        <p:txBody>
          <a:bodyPr anchor="t"/>
          <a:lstStyle>
            <a:lvl1pPr algn="l">
              <a:defRPr b="1" sz="2600">
                <a:solidFill>
                  <a:srgbClr val="424242"/>
                </a:solidFill>
              </a:defRPr>
            </a:lvl1pPr>
          </a:lstStyle>
          <a:p>
            <a:pPr/>
            <a:r>
              <a:t>Title Text</a:t>
            </a:r>
          </a:p>
        </p:txBody>
      </p:sp>
      <p:sp>
        <p:nvSpPr>
          <p:cNvPr id="113" name="Body Level One…"/>
          <p:cNvSpPr txBox="1"/>
          <p:nvPr>
            <p:ph type="body" sz="half" idx="1"/>
          </p:nvPr>
        </p:nvSpPr>
        <p:spPr>
          <a:xfrm>
            <a:off x="1866150" y="2513325"/>
            <a:ext cx="6472200" cy="1539003"/>
          </a:xfrm>
          <a:prstGeom prst="rect">
            <a:avLst/>
          </a:prstGeom>
        </p:spPr>
        <p:txBody>
          <a:bodyPr/>
          <a:lstStyle>
            <a:lvl1pPr marL="457200" indent="-317500" algn="l">
              <a:lnSpc>
                <a:spcPct val="115000"/>
              </a:lnSpc>
              <a:buClr>
                <a:srgbClr val="616161"/>
              </a:buClr>
              <a:buSzPts val="1400"/>
              <a:buFont typeface="Helvetica"/>
              <a:buChar char="●"/>
              <a:defRPr sz="1400">
                <a:solidFill>
                  <a:srgbClr val="616161"/>
                </a:solidFill>
              </a:defRPr>
            </a:lvl1pPr>
            <a:lvl2pPr marL="965200" indent="-355600" algn="l">
              <a:lnSpc>
                <a:spcPct val="115000"/>
              </a:lnSpc>
              <a:buClr>
                <a:srgbClr val="616161"/>
              </a:buClr>
              <a:buSzPts val="1400"/>
              <a:buFont typeface="Helvetica"/>
              <a:buChar char="○"/>
              <a:defRPr sz="1400">
                <a:solidFill>
                  <a:srgbClr val="616161"/>
                </a:solidFill>
              </a:defRPr>
            </a:lvl2pPr>
            <a:lvl3pPr marL="1422400" indent="-355600" algn="l">
              <a:lnSpc>
                <a:spcPct val="115000"/>
              </a:lnSpc>
              <a:buClr>
                <a:srgbClr val="616161"/>
              </a:buClr>
              <a:buSzPts val="1400"/>
              <a:buFont typeface="Helvetica"/>
              <a:buChar char="■"/>
              <a:defRPr sz="1400">
                <a:solidFill>
                  <a:srgbClr val="616161"/>
                </a:solidFill>
              </a:defRPr>
            </a:lvl3pPr>
            <a:lvl4pPr marL="1879600" indent="-355600" algn="l">
              <a:lnSpc>
                <a:spcPct val="115000"/>
              </a:lnSpc>
              <a:buClr>
                <a:srgbClr val="616161"/>
              </a:buClr>
              <a:buSzPts val="1400"/>
              <a:buFont typeface="Helvetica"/>
              <a:buChar char="●"/>
              <a:defRPr sz="1400">
                <a:solidFill>
                  <a:srgbClr val="616161"/>
                </a:solidFill>
              </a:defRPr>
            </a:lvl4pPr>
            <a:lvl5pPr marL="2336800" indent="-355600" algn="l">
              <a:lnSpc>
                <a:spcPct val="115000"/>
              </a:lnSpc>
              <a:buClr>
                <a:srgbClr val="616161"/>
              </a:buClr>
              <a:buSzPts val="1400"/>
              <a:buFont typeface="Helvetica"/>
              <a:buChar char="○"/>
              <a:defRPr sz="1400">
                <a:solidFill>
                  <a:srgbClr val="616161"/>
                </a:solidFill>
              </a:defRPr>
            </a:lvl5pPr>
          </a:lstStyle>
          <a:p>
            <a:pPr/>
            <a:r>
              <a:t>Body Level One</a:t>
            </a:r>
          </a:p>
          <a:p>
            <a:pPr lvl="1"/>
            <a:r>
              <a:t>Body Level Two</a:t>
            </a:r>
          </a:p>
          <a:p>
            <a:pPr lvl="2"/>
            <a:r>
              <a:t>Body Level Three</a:t>
            </a:r>
          </a:p>
          <a:p>
            <a:pPr lvl="3"/>
            <a:r>
              <a:t>Body Level Four</a:t>
            </a:r>
          </a:p>
          <a:p>
            <a:pPr lvl="4"/>
            <a:r>
              <a:t>Body Level Five</a:t>
            </a:r>
          </a:p>
        </p:txBody>
      </p:sp>
      <p:sp>
        <p:nvSpPr>
          <p:cNvPr id="114" name="Slide Number"/>
          <p:cNvSpPr txBox="1"/>
          <p:nvPr>
            <p:ph type="sldNum" sz="quarter" idx="2"/>
          </p:nvPr>
        </p:nvSpPr>
        <p:spPr>
          <a:prstGeom prst="rect">
            <a:avLst/>
          </a:prstGeom>
        </p:spPr>
        <p:txBody>
          <a:bodyPr/>
          <a:lstStyle>
            <a:lvl1pPr>
              <a:defRPr>
                <a:solidFill>
                  <a:srgbClr val="75757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SECTION_HEADER">
    <p:bg>
      <p:bgPr>
        <a:solidFill>
          <a:srgbClr val="4285F4"/>
        </a:solidFill>
      </p:bgPr>
    </p:bg>
    <p:spTree>
      <p:nvGrpSpPr>
        <p:cNvPr id="1" name=""/>
        <p:cNvGrpSpPr/>
        <p:nvPr/>
      </p:nvGrpSpPr>
      <p:grpSpPr>
        <a:xfrm>
          <a:off x="0" y="0"/>
          <a:ext cx="0" cy="0"/>
          <a:chOff x="0" y="0"/>
          <a:chExt cx="0" cy="0"/>
        </a:xfrm>
      </p:grpSpPr>
      <p:sp>
        <p:nvSpPr>
          <p:cNvPr id="20" name="Title Text"/>
          <p:cNvSpPr txBox="1"/>
          <p:nvPr>
            <p:ph type="title"/>
          </p:nvPr>
        </p:nvSpPr>
        <p:spPr>
          <a:xfrm>
            <a:off x="311698" y="2480548"/>
            <a:ext cx="8114404" cy="2445904"/>
          </a:xfrm>
          <a:prstGeom prst="rect">
            <a:avLst/>
          </a:prstGeom>
        </p:spPr>
        <p:txBody>
          <a:bodyPr/>
          <a:lstStyle>
            <a:lvl1pPr algn="l">
              <a:defRPr sz="6800">
                <a:solidFill>
                  <a:srgbClr val="FFFFFF"/>
                </a:solidFill>
              </a:defRPr>
            </a:lvl1pPr>
          </a:lstStyle>
          <a:p>
            <a:pPr/>
            <a:r>
              <a:t>Title Text</a:t>
            </a:r>
          </a:p>
        </p:txBody>
      </p:sp>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_AND_BODY">
    <p:spTree>
      <p:nvGrpSpPr>
        <p:cNvPr id="1" name=""/>
        <p:cNvGrpSpPr/>
        <p:nvPr/>
      </p:nvGrpSpPr>
      <p:grpSpPr>
        <a:xfrm>
          <a:off x="0" y="0"/>
          <a:ext cx="0" cy="0"/>
          <a:chOff x="0" y="0"/>
          <a:chExt cx="0" cy="0"/>
        </a:xfrm>
      </p:grpSpPr>
      <p:sp>
        <p:nvSpPr>
          <p:cNvPr id="28" name="Shape 18"/>
          <p:cNvSpPr/>
          <p:nvPr/>
        </p:nvSpPr>
        <p:spPr>
          <a:xfrm>
            <a:off x="0" y="0"/>
            <a:ext cx="9144000" cy="5143500"/>
          </a:xfrm>
          <a:prstGeom prst="rect">
            <a:avLst/>
          </a:prstGeom>
          <a:solidFill>
            <a:srgbClr val="EEEEEE"/>
          </a:solidFill>
          <a:ln w="12700">
            <a:miter lim="400000"/>
          </a:ln>
        </p:spPr>
        <p:txBody>
          <a:bodyPr lIns="45718" tIns="45718" rIns="45718" bIns="45718" anchor="ctr"/>
          <a:lstStyle/>
          <a:p>
            <a:pPr>
              <a:defRPr>
                <a:solidFill>
                  <a:srgbClr val="000000"/>
                </a:solidFill>
              </a:defRPr>
            </a:pPr>
          </a:p>
        </p:txBody>
      </p:sp>
      <p:sp>
        <p:nvSpPr>
          <p:cNvPr id="29" name="Shape 19"/>
          <p:cNvSpPr/>
          <p:nvPr/>
        </p:nvSpPr>
        <p:spPr>
          <a:xfrm>
            <a:off x="826123" y="1079839"/>
            <a:ext cx="248101" cy="414600"/>
          </a:xfrm>
          <a:prstGeom prst="rect">
            <a:avLst/>
          </a:prstGeom>
          <a:solidFill>
            <a:srgbClr val="104060"/>
          </a:solidFill>
          <a:ln w="12700">
            <a:miter lim="400000"/>
          </a:ln>
        </p:spPr>
        <p:txBody>
          <a:bodyPr lIns="45718" tIns="45718" rIns="45718" bIns="45718" anchor="ctr"/>
          <a:lstStyle/>
          <a:p>
            <a:pPr>
              <a:defRPr>
                <a:solidFill>
                  <a:srgbClr val="000000"/>
                </a:solidFill>
              </a:defRPr>
            </a:pPr>
          </a:p>
        </p:txBody>
      </p:sp>
      <p:sp>
        <p:nvSpPr>
          <p:cNvPr id="30" name="Shape 20"/>
          <p:cNvSpPr/>
          <p:nvPr/>
        </p:nvSpPr>
        <p:spPr>
          <a:xfrm>
            <a:off x="826123" y="1494435"/>
            <a:ext cx="248101" cy="414600"/>
          </a:xfrm>
          <a:prstGeom prst="rect">
            <a:avLst/>
          </a:prstGeom>
          <a:solidFill>
            <a:srgbClr val="E46646"/>
          </a:solidFill>
          <a:ln w="12700">
            <a:miter lim="400000"/>
          </a:ln>
        </p:spPr>
        <p:txBody>
          <a:bodyPr lIns="45718" tIns="45718" rIns="45718" bIns="45718" anchor="ctr"/>
          <a:lstStyle/>
          <a:p>
            <a:pPr>
              <a:defRPr>
                <a:solidFill>
                  <a:srgbClr val="000000"/>
                </a:solidFill>
              </a:defRPr>
            </a:pP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_AND_TWO_COLUMNS">
    <p:spTree>
      <p:nvGrpSpPr>
        <p:cNvPr id="1" name=""/>
        <p:cNvGrpSpPr/>
        <p:nvPr/>
      </p:nvGrpSpPr>
      <p:grpSpPr>
        <a:xfrm>
          <a:off x="0" y="0"/>
          <a:ext cx="0" cy="0"/>
          <a:chOff x="0" y="0"/>
          <a:chExt cx="0" cy="0"/>
        </a:xfrm>
      </p:grpSpPr>
      <p:sp>
        <p:nvSpPr>
          <p:cNvPr id="38" name="Title Text"/>
          <p:cNvSpPr txBox="1"/>
          <p:nvPr>
            <p:ph type="title"/>
          </p:nvPr>
        </p:nvSpPr>
        <p:spPr>
          <a:xfrm>
            <a:off x="311698" y="140225"/>
            <a:ext cx="8520604" cy="572701"/>
          </a:xfrm>
          <a:prstGeom prst="rect">
            <a:avLst/>
          </a:prstGeom>
        </p:spPr>
        <p:txBody>
          <a:bodyPr anchor="t"/>
          <a:lstStyle>
            <a:lvl1pPr algn="l">
              <a:defRPr sz="3000"/>
            </a:lvl1pPr>
          </a:lstStyle>
          <a:p>
            <a:pPr/>
            <a:r>
              <a:t>Title Text</a:t>
            </a:r>
          </a:p>
        </p:txBody>
      </p:sp>
      <p:sp>
        <p:nvSpPr>
          <p:cNvPr id="39" name="Body Level One…"/>
          <p:cNvSpPr txBox="1"/>
          <p:nvPr>
            <p:ph type="body" sz="half" idx="1"/>
          </p:nvPr>
        </p:nvSpPr>
        <p:spPr>
          <a:xfrm>
            <a:off x="311698" y="1152475"/>
            <a:ext cx="3999904" cy="3416400"/>
          </a:xfrm>
          <a:prstGeom prst="rect">
            <a:avLst/>
          </a:prstGeom>
        </p:spPr>
        <p:txBody>
          <a:bodyPr/>
          <a:lstStyle>
            <a:lvl1pPr marL="457200" indent="-317500" algn="l">
              <a:lnSpc>
                <a:spcPct val="115000"/>
              </a:lnSpc>
              <a:buClr>
                <a:srgbClr val="666666"/>
              </a:buClr>
              <a:buSzPts val="1400"/>
              <a:buFont typeface="Helvetica"/>
              <a:buChar char="●"/>
              <a:defRPr sz="1400"/>
            </a:lvl1pPr>
            <a:lvl2pPr marL="965200" indent="-355600" algn="l">
              <a:lnSpc>
                <a:spcPct val="115000"/>
              </a:lnSpc>
              <a:buClr>
                <a:srgbClr val="666666"/>
              </a:buClr>
              <a:buSzPts val="1400"/>
              <a:buFont typeface="Helvetica"/>
              <a:buChar char="○"/>
              <a:defRPr sz="1400"/>
            </a:lvl2pPr>
            <a:lvl3pPr marL="1422400" indent="-355600" algn="l">
              <a:lnSpc>
                <a:spcPct val="115000"/>
              </a:lnSpc>
              <a:buClr>
                <a:srgbClr val="666666"/>
              </a:buClr>
              <a:buSzPts val="1400"/>
              <a:buFont typeface="Helvetica"/>
              <a:buChar char="■"/>
              <a:defRPr sz="1400"/>
            </a:lvl3pPr>
            <a:lvl4pPr marL="1879600" indent="-355600" algn="l">
              <a:lnSpc>
                <a:spcPct val="115000"/>
              </a:lnSpc>
              <a:buClr>
                <a:srgbClr val="666666"/>
              </a:buClr>
              <a:buSzPts val="1400"/>
              <a:buFont typeface="Helvetica"/>
              <a:buChar char="●"/>
              <a:defRPr sz="1400"/>
            </a:lvl4pPr>
            <a:lvl5pPr marL="2336800" indent="-355600" algn="l">
              <a:lnSpc>
                <a:spcPct val="115000"/>
              </a:lnSpc>
              <a:buClr>
                <a:srgbClr val="666666"/>
              </a:buClr>
              <a:buSzPts val="1400"/>
              <a:buFont typeface="Helvetica"/>
              <a:buChar char="○"/>
              <a:defRPr sz="1400"/>
            </a:lvl5pPr>
          </a:lstStyle>
          <a:p>
            <a:pPr/>
            <a:r>
              <a:t>Body Level One</a:t>
            </a:r>
          </a:p>
          <a:p>
            <a:pPr lvl="1"/>
            <a:r>
              <a:t>Body Level Two</a:t>
            </a:r>
          </a:p>
          <a:p>
            <a:pPr lvl="2"/>
            <a:r>
              <a:t>Body Level Three</a:t>
            </a:r>
          </a:p>
          <a:p>
            <a:pPr lvl="3"/>
            <a:r>
              <a:t>Body Level Four</a:t>
            </a:r>
          </a:p>
          <a:p>
            <a:pPr lvl="4"/>
            <a:r>
              <a:t>Body Level Five</a:t>
            </a:r>
          </a:p>
        </p:txBody>
      </p:sp>
      <p:sp>
        <p:nvSpPr>
          <p:cNvPr id="40" name="Shape 24"/>
          <p:cNvSpPr txBox="1"/>
          <p:nvPr>
            <p:ph type="body" sz="half" idx="13"/>
          </p:nvPr>
        </p:nvSpPr>
        <p:spPr>
          <a:xfrm>
            <a:off x="4832397" y="1152475"/>
            <a:ext cx="3999905" cy="3416400"/>
          </a:xfrm>
          <a:prstGeom prst="rect">
            <a:avLst/>
          </a:prstGeom>
        </p:spPr>
        <p:txBody>
          <a:bodyPr/>
          <a:lstStyle/>
          <a:p>
            <a:pP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_ONLY">
    <p:spTree>
      <p:nvGrpSpPr>
        <p:cNvPr id="1" name=""/>
        <p:cNvGrpSpPr/>
        <p:nvPr/>
      </p:nvGrpSpPr>
      <p:grpSpPr>
        <a:xfrm>
          <a:off x="0" y="0"/>
          <a:ext cx="0" cy="0"/>
          <a:chOff x="0" y="0"/>
          <a:chExt cx="0" cy="0"/>
        </a:xfrm>
      </p:grpSpPr>
      <p:sp>
        <p:nvSpPr>
          <p:cNvPr id="48" name="Title Text"/>
          <p:cNvSpPr txBox="1"/>
          <p:nvPr>
            <p:ph type="title"/>
          </p:nvPr>
        </p:nvSpPr>
        <p:spPr>
          <a:xfrm>
            <a:off x="311698" y="140225"/>
            <a:ext cx="8520604" cy="572701"/>
          </a:xfrm>
          <a:prstGeom prst="rect">
            <a:avLst/>
          </a:prstGeom>
        </p:spPr>
        <p:txBody>
          <a:bodyPr anchor="t"/>
          <a:lstStyle>
            <a:lvl1pPr algn="l">
              <a:defRPr sz="3000"/>
            </a:lvl1p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ONE_COLUMN_TEXT">
    <p:spTree>
      <p:nvGrpSpPr>
        <p:cNvPr id="1" name=""/>
        <p:cNvGrpSpPr/>
        <p:nvPr/>
      </p:nvGrpSpPr>
      <p:grpSpPr>
        <a:xfrm>
          <a:off x="0" y="0"/>
          <a:ext cx="0" cy="0"/>
          <a:chOff x="0" y="0"/>
          <a:chExt cx="0" cy="0"/>
        </a:xfrm>
      </p:grpSpPr>
      <p:sp>
        <p:nvSpPr>
          <p:cNvPr id="56" name="Title Text"/>
          <p:cNvSpPr txBox="1"/>
          <p:nvPr>
            <p:ph type="title"/>
          </p:nvPr>
        </p:nvSpPr>
        <p:spPr>
          <a:xfrm>
            <a:off x="311698" y="631800"/>
            <a:ext cx="2808004" cy="755700"/>
          </a:xfrm>
          <a:prstGeom prst="rect">
            <a:avLst/>
          </a:prstGeom>
        </p:spPr>
        <p:txBody>
          <a:bodyPr/>
          <a:lstStyle>
            <a:lvl1pPr algn="l">
              <a:defRPr sz="2400"/>
            </a:lvl1pPr>
          </a:lstStyle>
          <a:p>
            <a:pPr/>
            <a:r>
              <a:t>Title Text</a:t>
            </a:r>
          </a:p>
        </p:txBody>
      </p:sp>
      <p:sp>
        <p:nvSpPr>
          <p:cNvPr id="57" name="Body Level One…"/>
          <p:cNvSpPr txBox="1"/>
          <p:nvPr>
            <p:ph type="body" sz="quarter" idx="1"/>
          </p:nvPr>
        </p:nvSpPr>
        <p:spPr>
          <a:xfrm>
            <a:off x="311698" y="1490874"/>
            <a:ext cx="2808004" cy="3078003"/>
          </a:xfrm>
          <a:prstGeom prst="rect">
            <a:avLst/>
          </a:prstGeom>
        </p:spPr>
        <p:txBody>
          <a:bodyPr/>
          <a:lstStyle>
            <a:lvl1pPr marL="457200" indent="-304800" algn="l">
              <a:lnSpc>
                <a:spcPct val="115000"/>
              </a:lnSpc>
              <a:buClr>
                <a:srgbClr val="666666"/>
              </a:buClr>
              <a:buSzPts val="1200"/>
              <a:buFont typeface="Helvetica"/>
              <a:buChar char="●"/>
              <a:defRPr sz="1200"/>
            </a:lvl1pPr>
            <a:lvl2pPr marL="914400" indent="-304800" algn="l">
              <a:lnSpc>
                <a:spcPct val="115000"/>
              </a:lnSpc>
              <a:buClr>
                <a:srgbClr val="666666"/>
              </a:buClr>
              <a:buSzPts val="1200"/>
              <a:buFont typeface="Helvetica"/>
              <a:buChar char="○"/>
              <a:defRPr sz="1200"/>
            </a:lvl2pPr>
            <a:lvl3pPr marL="1371600" indent="-304800" algn="l">
              <a:lnSpc>
                <a:spcPct val="115000"/>
              </a:lnSpc>
              <a:buClr>
                <a:srgbClr val="666666"/>
              </a:buClr>
              <a:buSzPts val="1200"/>
              <a:buFont typeface="Helvetica"/>
              <a:buChar char="■"/>
              <a:defRPr sz="1200"/>
            </a:lvl3pPr>
            <a:lvl4pPr marL="1828800" indent="-304800" algn="l">
              <a:lnSpc>
                <a:spcPct val="115000"/>
              </a:lnSpc>
              <a:buClr>
                <a:srgbClr val="666666"/>
              </a:buClr>
              <a:buSzPts val="1200"/>
              <a:buFont typeface="Helvetica"/>
              <a:buChar char="●"/>
              <a:defRPr sz="1200"/>
            </a:lvl4pPr>
            <a:lvl5pPr marL="2286000" indent="-304800" algn="l">
              <a:lnSpc>
                <a:spcPct val="115000"/>
              </a:lnSpc>
              <a:buClr>
                <a:srgbClr val="666666"/>
              </a:buClr>
              <a:buSzPts val="1200"/>
              <a:buFont typeface="Helvetica"/>
              <a:buChar char="○"/>
              <a:defRPr sz="12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MAIN_POINT">
    <p:bg>
      <p:bgPr>
        <a:solidFill>
          <a:schemeClr val="accent3"/>
        </a:solidFill>
      </p:bgPr>
    </p:bg>
    <p:spTree>
      <p:nvGrpSpPr>
        <p:cNvPr id="1" name=""/>
        <p:cNvGrpSpPr/>
        <p:nvPr/>
      </p:nvGrpSpPr>
      <p:grpSpPr>
        <a:xfrm>
          <a:off x="0" y="0"/>
          <a:ext cx="0" cy="0"/>
          <a:chOff x="0" y="0"/>
          <a:chExt cx="0" cy="0"/>
        </a:xfrm>
      </p:grpSpPr>
      <p:sp>
        <p:nvSpPr>
          <p:cNvPr id="65" name="Title Text"/>
          <p:cNvSpPr txBox="1"/>
          <p:nvPr>
            <p:ph type="title"/>
          </p:nvPr>
        </p:nvSpPr>
        <p:spPr>
          <a:xfrm>
            <a:off x="490250" y="526348"/>
            <a:ext cx="5683800" cy="4090804"/>
          </a:xfrm>
          <a:prstGeom prst="rect">
            <a:avLst/>
          </a:prstGeom>
        </p:spPr>
        <p:txBody>
          <a:bodyPr anchor="ctr"/>
          <a:lstStyle>
            <a:lvl1pPr algn="l">
              <a:defRPr sz="4800">
                <a:solidFill>
                  <a:srgbClr val="FFFFFF"/>
                </a:solidFill>
              </a:defRPr>
            </a:lvl1pPr>
          </a:lstStyle>
          <a:p>
            <a:pPr/>
            <a:r>
              <a:t>Title Text</a:t>
            </a:r>
          </a:p>
        </p:txBody>
      </p:sp>
      <p:sp>
        <p:nvSpPr>
          <p:cNvPr id="6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SECTION_TITLE_AND_DESCRIPTION">
    <p:spTree>
      <p:nvGrpSpPr>
        <p:cNvPr id="1" name=""/>
        <p:cNvGrpSpPr/>
        <p:nvPr/>
      </p:nvGrpSpPr>
      <p:grpSpPr>
        <a:xfrm>
          <a:off x="0" y="0"/>
          <a:ext cx="0" cy="0"/>
          <a:chOff x="0" y="0"/>
          <a:chExt cx="0" cy="0"/>
        </a:xfrm>
      </p:grpSpPr>
      <p:sp>
        <p:nvSpPr>
          <p:cNvPr id="73" name="Shape 37"/>
          <p:cNvSpPr/>
          <p:nvPr/>
        </p:nvSpPr>
        <p:spPr>
          <a:xfrm>
            <a:off x="4572000" y="97"/>
            <a:ext cx="4572000" cy="5143505"/>
          </a:xfrm>
          <a:prstGeom prst="rect">
            <a:avLst/>
          </a:prstGeom>
          <a:solidFill>
            <a:srgbClr val="4285F4"/>
          </a:solidFill>
          <a:ln w="12700">
            <a:miter lim="400000"/>
          </a:ln>
        </p:spPr>
        <p:txBody>
          <a:bodyPr lIns="45718" tIns="45718" rIns="45718" bIns="45718" anchor="ctr"/>
          <a:lstStyle/>
          <a:p>
            <a:pPr>
              <a:defRPr>
                <a:solidFill>
                  <a:srgbClr val="000000"/>
                </a:solidFill>
              </a:defRPr>
            </a:pPr>
          </a:p>
        </p:txBody>
      </p:sp>
      <p:sp>
        <p:nvSpPr>
          <p:cNvPr id="74" name="Shape 38"/>
          <p:cNvSpPr/>
          <p:nvPr/>
        </p:nvSpPr>
        <p:spPr>
          <a:xfrm>
            <a:off x="5029675" y="4495500"/>
            <a:ext cx="468303" cy="3"/>
          </a:xfrm>
          <a:prstGeom prst="line">
            <a:avLst/>
          </a:prstGeom>
          <a:ln w="19050">
            <a:solidFill>
              <a:srgbClr val="FFFFFF"/>
            </a:solidFill>
          </a:ln>
        </p:spPr>
        <p:txBody>
          <a:bodyPr lIns="45718" tIns="45718" rIns="45718" bIns="45718"/>
          <a:lstStyle/>
          <a:p>
            <a:pPr/>
          </a:p>
        </p:txBody>
      </p:sp>
      <p:sp>
        <p:nvSpPr>
          <p:cNvPr id="75" name="Title Text"/>
          <p:cNvSpPr txBox="1"/>
          <p:nvPr>
            <p:ph type="title"/>
          </p:nvPr>
        </p:nvSpPr>
        <p:spPr>
          <a:xfrm>
            <a:off x="265500" y="1375598"/>
            <a:ext cx="4045200" cy="1551902"/>
          </a:xfrm>
          <a:prstGeom prst="rect">
            <a:avLst/>
          </a:prstGeom>
        </p:spPr>
        <p:txBody>
          <a:bodyPr/>
          <a:lstStyle>
            <a:lvl1pPr>
              <a:defRPr sz="3800"/>
            </a:lvl1pPr>
          </a:lstStyle>
          <a:p>
            <a:pPr/>
            <a:r>
              <a:t>Title Text</a:t>
            </a:r>
          </a:p>
        </p:txBody>
      </p:sp>
      <p:sp>
        <p:nvSpPr>
          <p:cNvPr id="76" name="Body Level One…"/>
          <p:cNvSpPr txBox="1"/>
          <p:nvPr>
            <p:ph type="body" sz="quarter" idx="1"/>
          </p:nvPr>
        </p:nvSpPr>
        <p:spPr>
          <a:xfrm>
            <a:off x="265500" y="2981125"/>
            <a:ext cx="4045200" cy="1345502"/>
          </a:xfrm>
          <a:prstGeom prst="rect">
            <a:avLst/>
          </a:prstGeom>
        </p:spPr>
        <p:txBody>
          <a:bodyPr/>
          <a:lstStyle>
            <a:lvl1pPr>
              <a:defRPr sz="1800"/>
            </a:lvl1pPr>
            <a:lvl2pPr>
              <a:defRPr sz="1800"/>
            </a:lvl2pPr>
            <a:lvl3pPr>
              <a:defRPr sz="1800"/>
            </a:lvl3pPr>
            <a:lvl4pPr>
              <a:defRPr sz="1800"/>
            </a:lvl4pPr>
            <a:lvl5pPr>
              <a:defRPr sz="1800"/>
            </a:lvl5pPr>
          </a:lstStyle>
          <a:p>
            <a:pPr/>
            <a:r>
              <a:t>Body Level One</a:t>
            </a:r>
          </a:p>
          <a:p>
            <a:pPr lvl="1"/>
            <a:r>
              <a:t>Body Level Two</a:t>
            </a:r>
          </a:p>
          <a:p>
            <a:pPr lvl="2"/>
            <a:r>
              <a:t>Body Level Three</a:t>
            </a:r>
          </a:p>
          <a:p>
            <a:pPr lvl="3"/>
            <a:r>
              <a:t>Body Level Four</a:t>
            </a:r>
          </a:p>
          <a:p>
            <a:pPr lvl="4"/>
            <a:r>
              <a:t>Body Level Five</a:t>
            </a:r>
          </a:p>
        </p:txBody>
      </p:sp>
      <p:sp>
        <p:nvSpPr>
          <p:cNvPr id="77" name="Shape 41"/>
          <p:cNvSpPr txBox="1"/>
          <p:nvPr>
            <p:ph type="body" sz="half" idx="13"/>
          </p:nvPr>
        </p:nvSpPr>
        <p:spPr>
          <a:xfrm>
            <a:off x="4939500" y="724198"/>
            <a:ext cx="3837000" cy="3695102"/>
          </a:xfrm>
          <a:prstGeom prst="rect">
            <a:avLst/>
          </a:prstGeom>
        </p:spPr>
        <p:txBody>
          <a:bodyPr anchor="ctr"/>
          <a:lstStyle/>
          <a:p>
            <a:pPr/>
          </a:p>
        </p:txBody>
      </p:sp>
      <p:sp>
        <p:nvSpPr>
          <p:cNvPr id="7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CAPTION_ONLY">
    <p:spTree>
      <p:nvGrpSpPr>
        <p:cNvPr id="1" name=""/>
        <p:cNvGrpSpPr/>
        <p:nvPr/>
      </p:nvGrpSpPr>
      <p:grpSpPr>
        <a:xfrm>
          <a:off x="0" y="0"/>
          <a:ext cx="0" cy="0"/>
          <a:chOff x="0" y="0"/>
          <a:chExt cx="0" cy="0"/>
        </a:xfrm>
      </p:grpSpPr>
      <p:sp>
        <p:nvSpPr>
          <p:cNvPr id="85" name="Body Level One…"/>
          <p:cNvSpPr txBox="1"/>
          <p:nvPr>
            <p:ph type="body" sz="quarter" idx="1"/>
          </p:nvPr>
        </p:nvSpPr>
        <p:spPr>
          <a:xfrm>
            <a:off x="319499" y="4233724"/>
            <a:ext cx="5998803" cy="598803"/>
          </a:xfrm>
          <a:prstGeom prst="rect">
            <a:avLst/>
          </a:prstGeom>
        </p:spPr>
        <p:txBody>
          <a:bodyPr anchor="ctr"/>
          <a:lstStyle>
            <a:lvl1pPr marL="0" indent="228600" algn="l">
              <a:defRPr sz="1800">
                <a:solidFill>
                  <a:schemeClr val="accent3"/>
                </a:solidFill>
                <a:latin typeface="Alfa Slab One"/>
                <a:ea typeface="Alfa Slab One"/>
                <a:cs typeface="Alfa Slab One"/>
                <a:sym typeface="Alfa Slab One"/>
              </a:defRPr>
            </a:lvl1pPr>
            <a:lvl2pPr marL="1233714" indent="-408213" algn="l">
              <a:buSzPts val="1800"/>
              <a:buChar char="○"/>
              <a:defRPr sz="1800">
                <a:solidFill>
                  <a:schemeClr val="accent3"/>
                </a:solidFill>
                <a:latin typeface="Alfa Slab One"/>
                <a:ea typeface="Alfa Slab One"/>
                <a:cs typeface="Alfa Slab One"/>
                <a:sym typeface="Alfa Slab One"/>
              </a:defRPr>
            </a:lvl2pPr>
            <a:lvl3pPr marL="1690914" indent="-408214" algn="l">
              <a:buSzPts val="1800"/>
              <a:buChar char="■"/>
              <a:defRPr sz="1800">
                <a:solidFill>
                  <a:schemeClr val="accent3"/>
                </a:solidFill>
                <a:latin typeface="Alfa Slab One"/>
                <a:ea typeface="Alfa Slab One"/>
                <a:cs typeface="Alfa Slab One"/>
                <a:sym typeface="Alfa Slab One"/>
              </a:defRPr>
            </a:lvl3pPr>
            <a:lvl4pPr marL="2148114" indent="-408214" algn="l">
              <a:buSzPts val="1800"/>
              <a:buChar char="●"/>
              <a:defRPr sz="1800">
                <a:solidFill>
                  <a:schemeClr val="accent3"/>
                </a:solidFill>
                <a:latin typeface="Alfa Slab One"/>
                <a:ea typeface="Alfa Slab One"/>
                <a:cs typeface="Alfa Slab One"/>
                <a:sym typeface="Alfa Slab One"/>
              </a:defRPr>
            </a:lvl4pPr>
            <a:lvl5pPr marL="2605314" indent="-408214" algn="l">
              <a:buSzPts val="1800"/>
              <a:buChar char="○"/>
              <a:defRPr sz="1800">
                <a:solidFill>
                  <a:schemeClr val="accent3"/>
                </a:solidFill>
                <a:latin typeface="Alfa Slab One"/>
                <a:ea typeface="Alfa Slab One"/>
                <a:cs typeface="Alfa Slab One"/>
                <a:sym typeface="Alfa Slab One"/>
              </a:defRPr>
            </a:lvl5p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8" y="595975"/>
            <a:ext cx="8520604" cy="19578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b">
            <a:normAutofit fontScale="100000" lnSpcReduction="0"/>
          </a:bodyPr>
          <a:lstStyle/>
          <a:p>
            <a:pPr/>
            <a:r>
              <a:t>Title Text</a:t>
            </a:r>
          </a:p>
        </p:txBody>
      </p:sp>
      <p:sp>
        <p:nvSpPr>
          <p:cNvPr id="3" name="Body Level One…"/>
          <p:cNvSpPr txBox="1"/>
          <p:nvPr>
            <p:ph type="body" idx="1"/>
          </p:nvPr>
        </p:nvSpPr>
        <p:spPr>
          <a:xfrm>
            <a:off x="311698" y="3165823"/>
            <a:ext cx="8520604" cy="7335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51" y="4692393"/>
            <a:ext cx="336810" cy="335247"/>
          </a:xfrm>
          <a:prstGeom prst="rect">
            <a:avLst/>
          </a:prstGeom>
          <a:ln w="12700">
            <a:miter lim="400000"/>
          </a:ln>
        </p:spPr>
        <p:txBody>
          <a:bodyPr wrap="none" lIns="91422" tIns="91422" rIns="91422" bIns="91422" anchor="ctr">
            <a:spAutoFit/>
          </a:bodyPr>
          <a:lstStyle>
            <a:lvl1pPr algn="r">
              <a:defRPr sz="1000">
                <a:solidFill>
                  <a:srgbClr val="666666"/>
                </a:solidFill>
                <a:latin typeface="Proxima Nova"/>
                <a:ea typeface="Proxima Nova"/>
                <a:cs typeface="Proxima Nova"/>
                <a:sym typeface="Proxima Nova"/>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7200" u="none">
          <a:ln>
            <a:noFill/>
          </a:ln>
          <a:solidFill>
            <a:schemeClr val="accent3"/>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7200" u="none">
          <a:ln>
            <a:noFill/>
          </a:ln>
          <a:solidFill>
            <a:schemeClr val="accent3"/>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7200" u="none">
          <a:ln>
            <a:noFill/>
          </a:ln>
          <a:solidFill>
            <a:schemeClr val="accent3"/>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7200" u="none">
          <a:ln>
            <a:noFill/>
          </a:ln>
          <a:solidFill>
            <a:schemeClr val="accent3"/>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7200" u="none">
          <a:ln>
            <a:noFill/>
          </a:ln>
          <a:solidFill>
            <a:schemeClr val="accent3"/>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7200" u="none">
          <a:ln>
            <a:noFill/>
          </a:ln>
          <a:solidFill>
            <a:schemeClr val="accent3"/>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7200" u="none">
          <a:ln>
            <a:noFill/>
          </a:ln>
          <a:solidFill>
            <a:schemeClr val="accent3"/>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7200" u="none">
          <a:ln>
            <a:noFill/>
          </a:ln>
          <a:solidFill>
            <a:schemeClr val="accent3"/>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7200" u="none">
          <a:ln>
            <a:noFill/>
          </a:ln>
          <a:solidFill>
            <a:schemeClr val="accent3"/>
          </a:solidFill>
          <a:uFillTx/>
          <a:latin typeface="Calibri"/>
          <a:ea typeface="Calibri"/>
          <a:cs typeface="Calibri"/>
          <a:sym typeface="Calibri"/>
        </a:defRPr>
      </a:lvl9pPr>
    </p:titleStyle>
    <p:bodyStyle>
      <a:lvl1pPr marL="114300" marR="0" indent="0" algn="ctr" defTabSz="914400" rtl="0" latinLnBrk="0">
        <a:lnSpc>
          <a:spcPct val="100000"/>
        </a:lnSpc>
        <a:spcBef>
          <a:spcPts val="0"/>
        </a:spcBef>
        <a:spcAft>
          <a:spcPts val="0"/>
        </a:spcAft>
        <a:buClrTx/>
        <a:buSzTx/>
        <a:buFontTx/>
        <a:buNone/>
        <a:tabLst/>
        <a:defRPr b="0" baseline="0" cap="none" i="0" spc="0" strike="noStrike" sz="2400" u="none">
          <a:ln>
            <a:noFill/>
          </a:ln>
          <a:solidFill>
            <a:srgbClr val="666666"/>
          </a:solidFill>
          <a:uFillTx/>
          <a:latin typeface="Proxima Nova"/>
          <a:ea typeface="Proxima Nova"/>
          <a:cs typeface="Proxima Nova"/>
          <a:sym typeface="Proxima Nova"/>
        </a:defRPr>
      </a:lvl1pPr>
      <a:lvl2pPr marL="114300" marR="0" indent="114300" algn="ctr" defTabSz="914400" rtl="0" latinLnBrk="0">
        <a:lnSpc>
          <a:spcPct val="100000"/>
        </a:lnSpc>
        <a:spcBef>
          <a:spcPts val="0"/>
        </a:spcBef>
        <a:spcAft>
          <a:spcPts val="0"/>
        </a:spcAft>
        <a:buClrTx/>
        <a:buSzTx/>
        <a:buFontTx/>
        <a:buNone/>
        <a:tabLst/>
        <a:defRPr b="0" baseline="0" cap="none" i="0" spc="0" strike="noStrike" sz="2400" u="none">
          <a:ln>
            <a:noFill/>
          </a:ln>
          <a:solidFill>
            <a:srgbClr val="666666"/>
          </a:solidFill>
          <a:uFillTx/>
          <a:latin typeface="Proxima Nova"/>
          <a:ea typeface="Proxima Nova"/>
          <a:cs typeface="Proxima Nova"/>
          <a:sym typeface="Proxima Nova"/>
        </a:defRPr>
      </a:lvl2pPr>
      <a:lvl3pPr marL="114300" marR="0" indent="114300" algn="ctr" defTabSz="914400" rtl="0" latinLnBrk="0">
        <a:lnSpc>
          <a:spcPct val="100000"/>
        </a:lnSpc>
        <a:spcBef>
          <a:spcPts val="0"/>
        </a:spcBef>
        <a:spcAft>
          <a:spcPts val="0"/>
        </a:spcAft>
        <a:buClrTx/>
        <a:buSzTx/>
        <a:buFontTx/>
        <a:buNone/>
        <a:tabLst/>
        <a:defRPr b="0" baseline="0" cap="none" i="0" spc="0" strike="noStrike" sz="2400" u="none">
          <a:ln>
            <a:noFill/>
          </a:ln>
          <a:solidFill>
            <a:srgbClr val="666666"/>
          </a:solidFill>
          <a:uFillTx/>
          <a:latin typeface="Proxima Nova"/>
          <a:ea typeface="Proxima Nova"/>
          <a:cs typeface="Proxima Nova"/>
          <a:sym typeface="Proxima Nova"/>
        </a:defRPr>
      </a:lvl3pPr>
      <a:lvl4pPr marL="114300" marR="0" indent="114300" algn="ctr" defTabSz="914400" rtl="0" latinLnBrk="0">
        <a:lnSpc>
          <a:spcPct val="100000"/>
        </a:lnSpc>
        <a:spcBef>
          <a:spcPts val="0"/>
        </a:spcBef>
        <a:spcAft>
          <a:spcPts val="0"/>
        </a:spcAft>
        <a:buClrTx/>
        <a:buSzTx/>
        <a:buFontTx/>
        <a:buNone/>
        <a:tabLst/>
        <a:defRPr b="0" baseline="0" cap="none" i="0" spc="0" strike="noStrike" sz="2400" u="none">
          <a:ln>
            <a:noFill/>
          </a:ln>
          <a:solidFill>
            <a:srgbClr val="666666"/>
          </a:solidFill>
          <a:uFillTx/>
          <a:latin typeface="Proxima Nova"/>
          <a:ea typeface="Proxima Nova"/>
          <a:cs typeface="Proxima Nova"/>
          <a:sym typeface="Proxima Nova"/>
        </a:defRPr>
      </a:lvl4pPr>
      <a:lvl5pPr marL="114300" marR="0" indent="114300" algn="ctr" defTabSz="914400" rtl="0" latinLnBrk="0">
        <a:lnSpc>
          <a:spcPct val="100000"/>
        </a:lnSpc>
        <a:spcBef>
          <a:spcPts val="0"/>
        </a:spcBef>
        <a:spcAft>
          <a:spcPts val="0"/>
        </a:spcAft>
        <a:buClrTx/>
        <a:buSzTx/>
        <a:buFontTx/>
        <a:buNone/>
        <a:tabLst/>
        <a:defRPr b="0" baseline="0" cap="none" i="0" spc="0" strike="noStrike" sz="2400" u="none">
          <a:ln>
            <a:noFill/>
          </a:ln>
          <a:solidFill>
            <a:srgbClr val="666666"/>
          </a:solidFill>
          <a:uFillTx/>
          <a:latin typeface="Proxima Nova"/>
          <a:ea typeface="Proxima Nova"/>
          <a:cs typeface="Proxima Nova"/>
          <a:sym typeface="Proxima Nova"/>
        </a:defRPr>
      </a:lvl5pPr>
      <a:lvl6pPr marL="2969984" marR="0" indent="-544284" algn="ctr" defTabSz="914400" rtl="0" latinLnBrk="0">
        <a:lnSpc>
          <a:spcPct val="100000"/>
        </a:lnSpc>
        <a:spcBef>
          <a:spcPts val="0"/>
        </a:spcBef>
        <a:spcAft>
          <a:spcPts val="0"/>
        </a:spcAft>
        <a:buClrTx/>
        <a:buSzPts val="2400"/>
        <a:buFontTx/>
        <a:buChar char="■"/>
        <a:tabLst/>
        <a:defRPr b="0" baseline="0" cap="none" i="0" spc="0" strike="noStrike" sz="2400" u="none">
          <a:ln>
            <a:noFill/>
          </a:ln>
          <a:solidFill>
            <a:srgbClr val="666666"/>
          </a:solidFill>
          <a:uFillTx/>
          <a:latin typeface="Proxima Nova"/>
          <a:ea typeface="Proxima Nova"/>
          <a:cs typeface="Proxima Nova"/>
          <a:sym typeface="Proxima Nova"/>
        </a:defRPr>
      </a:lvl6pPr>
      <a:lvl7pPr marL="3427184" marR="0" indent="-544284" algn="ctr" defTabSz="914400" rtl="0" latinLnBrk="0">
        <a:lnSpc>
          <a:spcPct val="100000"/>
        </a:lnSpc>
        <a:spcBef>
          <a:spcPts val="0"/>
        </a:spcBef>
        <a:spcAft>
          <a:spcPts val="0"/>
        </a:spcAft>
        <a:buClrTx/>
        <a:buSzPts val="2400"/>
        <a:buFontTx/>
        <a:buChar char="●"/>
        <a:tabLst/>
        <a:defRPr b="0" baseline="0" cap="none" i="0" spc="0" strike="noStrike" sz="2400" u="none">
          <a:ln>
            <a:noFill/>
          </a:ln>
          <a:solidFill>
            <a:srgbClr val="666666"/>
          </a:solidFill>
          <a:uFillTx/>
          <a:latin typeface="Proxima Nova"/>
          <a:ea typeface="Proxima Nova"/>
          <a:cs typeface="Proxima Nova"/>
          <a:sym typeface="Proxima Nova"/>
        </a:defRPr>
      </a:lvl7pPr>
      <a:lvl8pPr marL="3884383" marR="0" indent="-544283" algn="ctr" defTabSz="914400" rtl="0" latinLnBrk="0">
        <a:lnSpc>
          <a:spcPct val="100000"/>
        </a:lnSpc>
        <a:spcBef>
          <a:spcPts val="0"/>
        </a:spcBef>
        <a:spcAft>
          <a:spcPts val="0"/>
        </a:spcAft>
        <a:buClrTx/>
        <a:buSzPts val="2400"/>
        <a:buFontTx/>
        <a:buChar char="○"/>
        <a:tabLst/>
        <a:defRPr b="0" baseline="0" cap="none" i="0" spc="0" strike="noStrike" sz="2400" u="none">
          <a:ln>
            <a:noFill/>
          </a:ln>
          <a:solidFill>
            <a:srgbClr val="666666"/>
          </a:solidFill>
          <a:uFillTx/>
          <a:latin typeface="Proxima Nova"/>
          <a:ea typeface="Proxima Nova"/>
          <a:cs typeface="Proxima Nova"/>
          <a:sym typeface="Proxima Nova"/>
        </a:defRPr>
      </a:lvl8pPr>
      <a:lvl9pPr marL="4341583" marR="0" indent="-544283" algn="ctr" defTabSz="914400" rtl="0" latinLnBrk="0">
        <a:lnSpc>
          <a:spcPct val="100000"/>
        </a:lnSpc>
        <a:spcBef>
          <a:spcPts val="0"/>
        </a:spcBef>
        <a:spcAft>
          <a:spcPts val="0"/>
        </a:spcAft>
        <a:buClrTx/>
        <a:buSzPts val="2400"/>
        <a:buFontTx/>
        <a:buChar char="■"/>
        <a:tabLst/>
        <a:defRPr b="0" baseline="0" cap="none" i="0" spc="0" strike="noStrike" sz="2400" u="none">
          <a:ln>
            <a:noFill/>
          </a:ln>
          <a:solidFill>
            <a:srgbClr val="666666"/>
          </a:solidFill>
          <a:uFillTx/>
          <a:latin typeface="Proxima Nova"/>
          <a:ea typeface="Proxima Nova"/>
          <a:cs typeface="Proxima Nova"/>
          <a:sym typeface="Proxima Nov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youtube.com/watch?v=pWgyy_rlmag" TargetMode="External"/><Relationship Id="rId3" Type="http://schemas.openxmlformats.org/officeDocument/2006/relationships/image" Target="../media/image2.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2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28.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 Id="rId3" Type="http://schemas.openxmlformats.org/officeDocument/2006/relationships/image" Target="../media/image30.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3" name="Shape 63"/>
          <p:cNvSpPr txBox="1"/>
          <p:nvPr>
            <p:ph type="ctrTitle"/>
          </p:nvPr>
        </p:nvSpPr>
        <p:spPr>
          <a:xfrm>
            <a:off x="3345304" y="1457996"/>
            <a:ext cx="5798704" cy="1467004"/>
          </a:xfrm>
          <a:prstGeom prst="rect">
            <a:avLst/>
          </a:prstGeom>
        </p:spPr>
        <p:txBody>
          <a:bodyPr anchor="t"/>
          <a:lstStyle/>
          <a:p>
            <a:pPr algn="r" defTabSz="886966">
              <a:defRPr sz="2900">
                <a:solidFill>
                  <a:srgbClr val="FFFFFF"/>
                </a:solidFill>
              </a:defRPr>
            </a:pPr>
            <a:r>
              <a:t>TEAM MLB</a:t>
            </a:r>
          </a:p>
          <a:p>
            <a:pPr algn="r" defTabSz="886966">
              <a:defRPr sz="2900">
                <a:solidFill>
                  <a:srgbClr val="FFFFFF"/>
                </a:solidFill>
              </a:defRPr>
            </a:pPr>
            <a:r>
              <a:t>EVALUATION OF MLB SALARIES:</a:t>
            </a:r>
          </a:p>
          <a:p>
            <a:pPr algn="r" defTabSz="886966">
              <a:defRPr sz="2900">
                <a:solidFill>
                  <a:srgbClr val="FFFFFF"/>
                </a:solidFill>
              </a:defRPr>
            </a:pPr>
            <a:r>
              <a:t>TEAM AND PLAYERS </a:t>
            </a:r>
          </a:p>
        </p:txBody>
      </p:sp>
      <p:sp>
        <p:nvSpPr>
          <p:cNvPr id="124" name="Shape 64"/>
          <p:cNvSpPr txBox="1"/>
          <p:nvPr>
            <p:ph type="subTitle" sz="quarter" idx="1"/>
          </p:nvPr>
        </p:nvSpPr>
        <p:spPr>
          <a:xfrm>
            <a:off x="5844525" y="3519575"/>
            <a:ext cx="3254100" cy="1264503"/>
          </a:xfrm>
          <a:prstGeom prst="rect">
            <a:avLst/>
          </a:prstGeom>
        </p:spPr>
        <p:txBody>
          <a:bodyPr/>
          <a:lstStyle/>
          <a:p>
            <a:pPr marL="0" algn="r" defTabSz="905255">
              <a:defRPr sz="2300">
                <a:solidFill>
                  <a:srgbClr val="FFFFFF"/>
                </a:solidFill>
              </a:defRPr>
            </a:pPr>
            <a:r>
              <a:t>Kevin Jordan     </a:t>
            </a:r>
          </a:p>
          <a:p>
            <a:pPr marL="0" algn="r" defTabSz="905255">
              <a:defRPr sz="2300">
                <a:solidFill>
                  <a:srgbClr val="FFFFFF"/>
                </a:solidFill>
              </a:defRPr>
            </a:pPr>
            <a:r>
              <a:t>Vincent Wong      </a:t>
            </a:r>
          </a:p>
          <a:p>
            <a:pPr marL="0" algn="r" defTabSz="905255">
              <a:defRPr sz="2300">
                <a:solidFill>
                  <a:srgbClr val="FFFFFF"/>
                </a:solidFill>
              </a:defRPr>
            </a:pPr>
            <a:r>
              <a:t>Bhavani Yella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21"/>
          <p:cNvSpPr txBox="1"/>
          <p:nvPr>
            <p:ph type="title" idx="4294967295"/>
          </p:nvPr>
        </p:nvSpPr>
        <p:spPr>
          <a:xfrm>
            <a:off x="311699" y="140223"/>
            <a:ext cx="8520602" cy="572705"/>
          </a:xfrm>
          <a:prstGeom prst="rect">
            <a:avLst/>
          </a:prstGeom>
        </p:spPr>
        <p:txBody>
          <a:bodyPr anchor="t"/>
          <a:lstStyle>
            <a:lvl1pPr algn="l">
              <a:defRPr b="1" sz="2600"/>
            </a:lvl1pPr>
          </a:lstStyle>
          <a:p>
            <a:pPr/>
            <a:r>
              <a:t>Correlation Matrix with Different Coefficients</a:t>
            </a:r>
          </a:p>
        </p:txBody>
      </p:sp>
      <p:pic>
        <p:nvPicPr>
          <p:cNvPr id="162" name="Shape 122" descr="Shape 122"/>
          <p:cNvPicPr>
            <a:picLocks noChangeAspect="1"/>
          </p:cNvPicPr>
          <p:nvPr/>
        </p:nvPicPr>
        <p:blipFill>
          <a:blip r:embed="rId2">
            <a:extLst/>
          </a:blip>
          <a:stretch>
            <a:fillRect/>
          </a:stretch>
        </p:blipFill>
        <p:spPr>
          <a:xfrm>
            <a:off x="311698" y="884399"/>
            <a:ext cx="8629905" cy="3737903"/>
          </a:xfrm>
          <a:prstGeom prst="rect">
            <a:avLst/>
          </a:prstGeom>
          <a:ln w="12700">
            <a:miter lim="400000"/>
          </a:ln>
        </p:spPr>
      </p:pic>
      <p:sp>
        <p:nvSpPr>
          <p:cNvPr id="163" name="Shape 123"/>
          <p:cNvSpPr/>
          <p:nvPr/>
        </p:nvSpPr>
        <p:spPr>
          <a:xfrm>
            <a:off x="7691373" y="3857625"/>
            <a:ext cx="666903" cy="250199"/>
          </a:xfrm>
          <a:prstGeom prst="rect">
            <a:avLst/>
          </a:prstGeom>
          <a:ln w="19050">
            <a:solidFill>
              <a:srgbClr val="FF0000"/>
            </a:solidFill>
          </a:ln>
        </p:spPr>
        <p:txBody>
          <a:bodyPr lIns="45718" tIns="45718" rIns="45718" bIns="45718" anchor="ctr"/>
          <a:lstStyle/>
          <a:p>
            <a:pPr>
              <a:defRPr>
                <a:solidFill>
                  <a:srgbClr val="000000"/>
                </a:solidFill>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28"/>
          <p:cNvSpPr txBox="1"/>
          <p:nvPr>
            <p:ph type="title" idx="4294967295"/>
          </p:nvPr>
        </p:nvSpPr>
        <p:spPr>
          <a:xfrm>
            <a:off x="311699" y="140223"/>
            <a:ext cx="8520602" cy="572705"/>
          </a:xfrm>
          <a:prstGeom prst="rect">
            <a:avLst/>
          </a:prstGeom>
        </p:spPr>
        <p:txBody>
          <a:bodyPr anchor="t"/>
          <a:lstStyle>
            <a:lvl1pPr algn="l">
              <a:lnSpc>
                <a:spcPct val="115000"/>
              </a:lnSpc>
              <a:defRPr b="1" sz="2600"/>
            </a:lvl1pPr>
          </a:lstStyle>
          <a:p>
            <a:pPr/>
            <a:r>
              <a:t>Player Salary Analysis - Pitching</a:t>
            </a:r>
          </a:p>
        </p:txBody>
      </p:sp>
      <p:sp>
        <p:nvSpPr>
          <p:cNvPr id="166" name="Shape 129"/>
          <p:cNvSpPr txBox="1"/>
          <p:nvPr/>
        </p:nvSpPr>
        <p:spPr>
          <a:xfrm>
            <a:off x="1657150" y="1007980"/>
            <a:ext cx="6773399" cy="342388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spAutoFit/>
          </a:bodyPr>
          <a:lstStyle/>
          <a:p>
            <a:pPr marL="457200" indent="-317500">
              <a:lnSpc>
                <a:spcPct val="115000"/>
              </a:lnSpc>
              <a:buClr>
                <a:srgbClr val="666666"/>
              </a:buClr>
              <a:buSzPts val="1400"/>
              <a:buFont typeface="Trebuchet MS"/>
              <a:buChar char="●"/>
              <a:defRPr>
                <a:solidFill>
                  <a:srgbClr val="666666"/>
                </a:solidFill>
                <a:latin typeface="Calibri"/>
                <a:ea typeface="Calibri"/>
                <a:cs typeface="Calibri"/>
                <a:sym typeface="Calibri"/>
              </a:defRPr>
            </a:pPr>
            <a:r>
              <a:t>Normalized salary for inflation between 11 Years (1998-2008) using CPI (consumer price index) – takes out affect of raising salaries due to inflation</a:t>
            </a:r>
          </a:p>
          <a:p>
            <a:pPr marL="457200" indent="-317500">
              <a:lnSpc>
                <a:spcPct val="115000"/>
              </a:lnSpc>
              <a:buClr>
                <a:srgbClr val="666666"/>
              </a:buClr>
              <a:buSzPts val="1400"/>
              <a:buFont typeface="Trebuchet MS"/>
              <a:buChar char="●"/>
              <a:defRPr>
                <a:solidFill>
                  <a:srgbClr val="666666"/>
                </a:solidFill>
                <a:latin typeface="Calibri"/>
                <a:ea typeface="Calibri"/>
                <a:cs typeface="Calibri"/>
                <a:sym typeface="Calibri"/>
              </a:defRPr>
            </a:pPr>
            <a:r>
              <a:t>For player analysis: searching for explanatory variables (stats) to explain salary allocation (where are player’s salaries coming from?)</a:t>
            </a:r>
          </a:p>
          <a:p>
            <a:pPr marL="457200" indent="-317500">
              <a:lnSpc>
                <a:spcPct val="115000"/>
              </a:lnSpc>
              <a:buClr>
                <a:srgbClr val="666666"/>
              </a:buClr>
              <a:buSzPts val="1400"/>
              <a:buFont typeface="Trebuchet MS"/>
              <a:buChar char="●"/>
              <a:defRPr>
                <a:solidFill>
                  <a:srgbClr val="666666"/>
                </a:solidFill>
                <a:latin typeface="Calibri"/>
                <a:ea typeface="Calibri"/>
                <a:cs typeface="Calibri"/>
                <a:sym typeface="Calibri"/>
              </a:defRPr>
            </a:pPr>
            <a:r>
              <a:t>Statistics used for pitching: </a:t>
            </a:r>
          </a:p>
          <a:p>
            <a:pPr lvl="1" marL="914400" indent="-317500">
              <a:lnSpc>
                <a:spcPct val="115000"/>
              </a:lnSpc>
              <a:buClr>
                <a:srgbClr val="666666"/>
              </a:buClr>
              <a:buSzPts val="1400"/>
              <a:buFont typeface="Trebuchet MS"/>
              <a:buChar char="●"/>
              <a:defRPr>
                <a:solidFill>
                  <a:srgbClr val="666666"/>
                </a:solidFill>
                <a:latin typeface="Calibri"/>
                <a:ea typeface="Calibri"/>
                <a:cs typeface="Calibri"/>
                <a:sym typeface="Calibri"/>
              </a:defRPr>
            </a:pPr>
            <a:r>
              <a:t>Counting stats: Strike-Outs, Wins  </a:t>
            </a:r>
          </a:p>
          <a:p>
            <a:pPr lvl="1" marL="914400" indent="-317500">
              <a:lnSpc>
                <a:spcPct val="115000"/>
              </a:lnSpc>
              <a:buClr>
                <a:srgbClr val="666666"/>
              </a:buClr>
              <a:buSzPts val="1400"/>
              <a:buFont typeface="Trebuchet MS"/>
              <a:buChar char="●"/>
              <a:defRPr>
                <a:solidFill>
                  <a:srgbClr val="666666"/>
                </a:solidFill>
                <a:latin typeface="Calibri"/>
                <a:ea typeface="Calibri"/>
                <a:cs typeface="Calibri"/>
                <a:sym typeface="Calibri"/>
              </a:defRPr>
            </a:pPr>
            <a:r>
              <a:t>Rate stats: ERA (Earned Run Average), WAR (Wins Above Replacement)  </a:t>
            </a:r>
          </a:p>
          <a:p>
            <a:pPr marL="457200" indent="-317500">
              <a:lnSpc>
                <a:spcPct val="115000"/>
              </a:lnSpc>
              <a:buClr>
                <a:srgbClr val="666666"/>
              </a:buClr>
              <a:buSzPts val="1400"/>
              <a:buFont typeface="Trebuchet MS"/>
              <a:buChar char="●"/>
              <a:defRPr>
                <a:solidFill>
                  <a:srgbClr val="666666"/>
                </a:solidFill>
                <a:latin typeface="Calibri"/>
                <a:ea typeface="Calibri"/>
                <a:cs typeface="Calibri"/>
                <a:sym typeface="Calibri"/>
              </a:defRPr>
            </a:pPr>
            <a:r>
              <a:t>Only analyzed players who had more than 160 innings pitched, and who make more than the league minimum (excluding rookies and players under pre-arbitration)</a:t>
            </a:r>
          </a:p>
          <a:p>
            <a:pPr lvl="1" marL="914400" indent="-317500">
              <a:lnSpc>
                <a:spcPct val="115000"/>
              </a:lnSpc>
              <a:buClr>
                <a:srgbClr val="666666"/>
              </a:buClr>
              <a:buSzPts val="1400"/>
              <a:buFont typeface="Trebuchet MS"/>
              <a:buChar char="●"/>
              <a:defRPr>
                <a:solidFill>
                  <a:srgbClr val="666666"/>
                </a:solidFill>
                <a:latin typeface="Calibri"/>
                <a:ea typeface="Calibri"/>
                <a:cs typeface="Calibri"/>
                <a:sym typeface="Calibri"/>
              </a:defRPr>
            </a:pPr>
            <a:r>
              <a:t>Only looked at players in arbitration or free agency – pay for performance </a:t>
            </a:r>
          </a:p>
          <a:p>
            <a:pPr marL="457200" indent="-317500">
              <a:lnSpc>
                <a:spcPct val="115000"/>
              </a:lnSpc>
              <a:buClr>
                <a:srgbClr val="666666"/>
              </a:buClr>
              <a:buSzPts val="1400"/>
              <a:buFont typeface="Trebuchet MS"/>
              <a:buChar char="●"/>
              <a:defRPr b="1">
                <a:solidFill>
                  <a:srgbClr val="666666"/>
                </a:solidFill>
                <a:latin typeface="Calibri"/>
                <a:ea typeface="Calibri"/>
                <a:cs typeface="Calibri"/>
                <a:sym typeface="Calibri"/>
              </a:defRPr>
            </a:pPr>
            <a:r>
              <a:t>Our Assumption: Pitchers who perform better in these categories will receive higher salaries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Lower ERA is better performance for Pitchers…"/>
          <p:cNvSpPr txBox="1"/>
          <p:nvPr>
            <p:ph type="body" sz="half" idx="4294967295"/>
          </p:nvPr>
        </p:nvSpPr>
        <p:spPr>
          <a:xfrm>
            <a:off x="23649" y="935701"/>
            <a:ext cx="2776784" cy="3962008"/>
          </a:xfrm>
          <a:prstGeom prst="rect">
            <a:avLst/>
          </a:prstGeom>
          <a:solidFill>
            <a:srgbClr val="FFFFFF"/>
          </a:solidFill>
        </p:spPr>
        <p:txBody>
          <a:bodyPr/>
          <a:lstStyle/>
          <a:p>
            <a:pPr marL="457200" indent="-342900" algn="l">
              <a:lnSpc>
                <a:spcPct val="115000"/>
              </a:lnSpc>
              <a:buClr>
                <a:srgbClr val="666666"/>
              </a:buClr>
              <a:buSzPts val="1400"/>
              <a:buFont typeface="Helvetica"/>
              <a:buChar char="●"/>
              <a:defRPr sz="1400"/>
            </a:pPr>
            <a:r>
              <a:t>Lower ERA is better performance for Pitchers</a:t>
            </a:r>
          </a:p>
          <a:p>
            <a:pPr marL="457200" indent="-342900" algn="l">
              <a:lnSpc>
                <a:spcPct val="115000"/>
              </a:lnSpc>
              <a:buClr>
                <a:srgbClr val="666666"/>
              </a:buClr>
              <a:buSzPts val="1400"/>
              <a:buFont typeface="Helvetica"/>
              <a:buChar char="●"/>
              <a:defRPr sz="1400"/>
            </a:pPr>
            <a:r>
              <a:t>Negative Slope</a:t>
            </a:r>
          </a:p>
          <a:p>
            <a:pPr lvl="1" marL="914400" indent="-317500" algn="l">
              <a:lnSpc>
                <a:spcPct val="115000"/>
              </a:lnSpc>
              <a:spcBef>
                <a:spcPts val="1600"/>
              </a:spcBef>
              <a:buClr>
                <a:srgbClr val="666666"/>
              </a:buClr>
              <a:buSzPts val="1300"/>
              <a:buFont typeface="Helvetica"/>
              <a:buChar char="○"/>
              <a:defRPr sz="1300"/>
            </a:pPr>
            <a:r>
              <a:t>Pitchers with low ERAs earn more $$$.  There are no pitchers with low ERA with high salaries  </a:t>
            </a:r>
          </a:p>
          <a:p>
            <a:pPr lvl="1" marL="914400" indent="-317500" algn="l">
              <a:lnSpc>
                <a:spcPct val="115000"/>
              </a:lnSpc>
              <a:spcBef>
                <a:spcPts val="1600"/>
              </a:spcBef>
              <a:buClr>
                <a:srgbClr val="666666"/>
              </a:buClr>
              <a:buSzPts val="1300"/>
              <a:buFont typeface="Helvetica"/>
              <a:buChar char="○"/>
              <a:defRPr sz="1300"/>
            </a:pPr>
            <a:r>
              <a:t>Pitchers with high ERAs earn less $$$. There are no pitchers with high ERA with high salaries</a:t>
            </a:r>
          </a:p>
        </p:txBody>
      </p:sp>
      <p:sp>
        <p:nvSpPr>
          <p:cNvPr id="169" name="Shape 134"/>
          <p:cNvSpPr txBox="1"/>
          <p:nvPr>
            <p:ph type="title" idx="4294967295"/>
          </p:nvPr>
        </p:nvSpPr>
        <p:spPr>
          <a:xfrm>
            <a:off x="311699" y="140223"/>
            <a:ext cx="8520602" cy="572705"/>
          </a:xfrm>
          <a:prstGeom prst="rect">
            <a:avLst/>
          </a:prstGeom>
        </p:spPr>
        <p:txBody>
          <a:bodyPr anchor="t"/>
          <a:lstStyle>
            <a:lvl1pPr algn="l">
              <a:lnSpc>
                <a:spcPct val="115000"/>
              </a:lnSpc>
              <a:defRPr b="1" sz="2600"/>
            </a:lvl1pPr>
          </a:lstStyle>
          <a:p>
            <a:pPr/>
            <a:r>
              <a:t>Pitching Rate Stats – Salary vs. ERA</a:t>
            </a:r>
          </a:p>
        </p:txBody>
      </p:sp>
      <p:pic>
        <p:nvPicPr>
          <p:cNvPr id="170" name="Picture 3" descr="Picture 3"/>
          <p:cNvPicPr>
            <a:picLocks noChangeAspect="1"/>
          </p:cNvPicPr>
          <p:nvPr/>
        </p:nvPicPr>
        <p:blipFill>
          <a:blip r:embed="rId2">
            <a:extLst/>
          </a:blip>
          <a:stretch>
            <a:fillRect/>
          </a:stretch>
        </p:blipFill>
        <p:spPr>
          <a:xfrm>
            <a:off x="2736806" y="933583"/>
            <a:ext cx="6407195" cy="3962004"/>
          </a:xfrm>
          <a:prstGeom prst="rect">
            <a:avLst/>
          </a:prstGeom>
          <a:ln w="12700">
            <a:miter lim="400000"/>
          </a:ln>
        </p:spPr>
      </p:pic>
      <p:sp>
        <p:nvSpPr>
          <p:cNvPr id="171" name="Straight Connector 5"/>
          <p:cNvSpPr/>
          <p:nvPr/>
        </p:nvSpPr>
        <p:spPr>
          <a:xfrm flipH="1" flipV="1">
            <a:off x="3650341" y="1341778"/>
            <a:ext cx="3389902" cy="3553808"/>
          </a:xfrm>
          <a:prstGeom prst="line">
            <a:avLst/>
          </a:prstGeom>
          <a:ln w="38100">
            <a:solidFill>
              <a:srgbClr val="435862"/>
            </a:solidFill>
          </a:ln>
        </p:spPr>
        <p:txBody>
          <a:bodyPr lIns="45718" tIns="45718" rIns="45718" bIns="45718"/>
          <a:lstStyle/>
          <a:p>
            <a:pPr/>
          </a:p>
        </p:txBody>
      </p:sp>
      <p:sp>
        <p:nvSpPr>
          <p:cNvPr id="172" name="Straight Arrow Connector 12"/>
          <p:cNvSpPr/>
          <p:nvPr/>
        </p:nvSpPr>
        <p:spPr>
          <a:xfrm flipV="1">
            <a:off x="2397902" y="2314774"/>
            <a:ext cx="1579421" cy="607469"/>
          </a:xfrm>
          <a:prstGeom prst="line">
            <a:avLst/>
          </a:prstGeom>
          <a:ln w="28575">
            <a:solidFill>
              <a:srgbClr val="435862"/>
            </a:solidFill>
            <a:tailEnd type="triangle"/>
          </a:ln>
        </p:spPr>
        <p:txBody>
          <a:bodyPr lIns="45718" tIns="45718" rIns="45718" bIns="45718"/>
          <a:lstStyle/>
          <a:p>
            <a:pPr/>
          </a:p>
        </p:txBody>
      </p:sp>
      <p:sp>
        <p:nvSpPr>
          <p:cNvPr id="173" name="Straight Arrow Connector 15"/>
          <p:cNvSpPr/>
          <p:nvPr/>
        </p:nvSpPr>
        <p:spPr>
          <a:xfrm flipV="1">
            <a:off x="2385110" y="1477107"/>
            <a:ext cx="1694522" cy="1438744"/>
          </a:xfrm>
          <a:prstGeom prst="line">
            <a:avLst/>
          </a:prstGeom>
          <a:ln w="28575">
            <a:solidFill>
              <a:srgbClr val="435862"/>
            </a:solidFill>
            <a:tailEnd type="triangle"/>
          </a:ln>
        </p:spPr>
        <p:txBody>
          <a:bodyPr lIns="45718" tIns="45718" rIns="45718" bIns="45718"/>
          <a:lstStyle/>
          <a:p>
            <a:pPr/>
          </a:p>
        </p:txBody>
      </p:sp>
      <p:sp>
        <p:nvSpPr>
          <p:cNvPr id="174" name="Straight Arrow Connector 16"/>
          <p:cNvSpPr/>
          <p:nvPr/>
        </p:nvSpPr>
        <p:spPr>
          <a:xfrm flipV="1">
            <a:off x="2627235" y="4117997"/>
            <a:ext cx="4413006" cy="260911"/>
          </a:xfrm>
          <a:prstGeom prst="line">
            <a:avLst/>
          </a:prstGeom>
          <a:ln w="28575">
            <a:solidFill>
              <a:srgbClr val="435862"/>
            </a:solidFill>
            <a:tailEnd type="triangle"/>
          </a:ln>
        </p:spPr>
        <p:txBody>
          <a:bodyPr lIns="45718" tIns="45718" rIns="45718" bIns="45718"/>
          <a:lstStyle/>
          <a:p>
            <a:pPr/>
          </a:p>
        </p:txBody>
      </p:sp>
      <p:sp>
        <p:nvSpPr>
          <p:cNvPr id="175" name="Straight Arrow Connector 19"/>
          <p:cNvSpPr/>
          <p:nvPr/>
        </p:nvSpPr>
        <p:spPr>
          <a:xfrm flipV="1">
            <a:off x="2627234" y="3601315"/>
            <a:ext cx="4054918" cy="771198"/>
          </a:xfrm>
          <a:prstGeom prst="line">
            <a:avLst/>
          </a:prstGeom>
          <a:ln w="28575">
            <a:solidFill>
              <a:srgbClr val="435862"/>
            </a:solidFill>
            <a:tailEnd type="triangle"/>
          </a:ln>
        </p:spPr>
        <p:txBody>
          <a:bodyPr lIns="45718" tIns="45718" rIns="45718" bIns="45718"/>
          <a:lstStyle/>
          <a:p>
            <a:pPr/>
          </a:p>
        </p:txBody>
      </p:sp>
      <p:sp>
        <p:nvSpPr>
          <p:cNvPr id="176" name="Oval 21"/>
          <p:cNvSpPr/>
          <p:nvPr/>
        </p:nvSpPr>
        <p:spPr>
          <a:xfrm>
            <a:off x="4853340" y="1179649"/>
            <a:ext cx="1470719" cy="805701"/>
          </a:xfrm>
          <a:prstGeom prst="ellipse">
            <a:avLst/>
          </a:prstGeom>
          <a:solidFill>
            <a:srgbClr val="D9D9D9">
              <a:alpha val="38000"/>
            </a:srgbClr>
          </a:solidFill>
          <a:ln w="25400">
            <a:solidFill>
              <a:srgbClr val="324249"/>
            </a:solidFill>
          </a:ln>
        </p:spPr>
        <p:txBody>
          <a:bodyPr lIns="45718" tIns="45718" rIns="45718" bIns="45718" anchor="ctr"/>
          <a:lstStyle/>
          <a:p>
            <a:pPr algn="ctr">
              <a:defRPr>
                <a:solidFill>
                  <a:srgbClr val="FFFFFF"/>
                </a:solidFill>
              </a:defRPr>
            </a:pPr>
          </a:p>
        </p:txBody>
      </p:sp>
      <p:sp>
        <p:nvSpPr>
          <p:cNvPr id="177" name="TextBox 22"/>
          <p:cNvSpPr txBox="1"/>
          <p:nvPr/>
        </p:nvSpPr>
        <p:spPr>
          <a:xfrm>
            <a:off x="6049095" y="140222"/>
            <a:ext cx="2900840" cy="695221"/>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000000"/>
                </a:solidFill>
              </a:defRPr>
            </a:pPr>
            <a:r>
              <a:t>Confounding effects</a:t>
            </a:r>
          </a:p>
          <a:p>
            <a:pPr>
              <a:defRPr>
                <a:solidFill>
                  <a:srgbClr val="000000"/>
                </a:solidFill>
              </a:defRPr>
            </a:pPr>
            <a:r>
              <a:t>here with middle ERA performance</a:t>
            </a:r>
          </a:p>
          <a:p>
            <a:pPr>
              <a:defRPr>
                <a:solidFill>
                  <a:srgbClr val="000000"/>
                </a:solidFill>
              </a:defRPr>
            </a:pPr>
            <a:r>
              <a:t>with highest salaries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3"/>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17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4" fill="hold">
                                  <p:stCondLst>
                                    <p:cond delay="0"/>
                                  </p:stCondLst>
                                  <p:iterate type="el" backwards="0">
                                    <p:tmAbs val="0"/>
                                  </p:iterate>
                                  <p:childTnLst>
                                    <p:set>
                                      <p:cBhvr>
                                        <p:cTn id="17" fill="hold"/>
                                        <p:tgtEl>
                                          <p:spTgt spid="175"/>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5" fill="hold">
                                  <p:stCondLst>
                                    <p:cond delay="0"/>
                                  </p:stCondLst>
                                  <p:iterate type="el" backwards="0">
                                    <p:tmAbs val="0"/>
                                  </p:iterate>
                                  <p:childTnLst>
                                    <p:set>
                                      <p:cBhvr>
                                        <p:cTn id="20" fill="hold"/>
                                        <p:tgtEl>
                                          <p:spTgt spid="1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6" fill="hold">
                                  <p:stCondLst>
                                    <p:cond delay="0"/>
                                  </p:stCondLst>
                                  <p:iterate type="el" backwards="0">
                                    <p:tmAbs val="0"/>
                                  </p:iterate>
                                  <p:childTnLst>
                                    <p:set>
                                      <p:cBhvr>
                                        <p:cTn id="24" fill="hold"/>
                                        <p:tgtEl>
                                          <p:spTgt spid="176"/>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7" fill="hold">
                                  <p:stCondLst>
                                    <p:cond delay="0"/>
                                  </p:stCondLst>
                                  <p:iterate type="el" backwards="0">
                                    <p:tmAbs val="0"/>
                                  </p:iterate>
                                  <p:childTnLst>
                                    <p:set>
                                      <p:cBhvr>
                                        <p:cTn id="27" fill="hold"/>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4" grpId="5"/>
      <p:bldP build="whole" bldLvl="1" animBg="1" rev="0" advAuto="0" spid="172" grpId="3"/>
      <p:bldP build="whole" bldLvl="1" animBg="1" rev="0" advAuto="0" spid="171" grpId="1"/>
      <p:bldP build="whole" bldLvl="1" animBg="1" rev="0" advAuto="0" spid="177" grpId="7"/>
      <p:bldP build="whole" bldLvl="1" animBg="1" rev="0" advAuto="0" spid="173" grpId="2"/>
      <p:bldP build="whole" bldLvl="1" animBg="1" rev="0" advAuto="0" spid="175" grpId="4"/>
      <p:bldP build="whole" bldLvl="1" animBg="1" rev="0" advAuto="0" spid="176" grpId="6"/>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More Wins is better performance for Pitchers…"/>
          <p:cNvSpPr txBox="1"/>
          <p:nvPr>
            <p:ph type="body" sz="half" idx="4294967295"/>
          </p:nvPr>
        </p:nvSpPr>
        <p:spPr>
          <a:xfrm>
            <a:off x="202143" y="786511"/>
            <a:ext cx="2879963" cy="4015690"/>
          </a:xfrm>
          <a:prstGeom prst="rect">
            <a:avLst/>
          </a:prstGeom>
          <a:solidFill>
            <a:srgbClr val="FFFFFF"/>
          </a:solidFill>
        </p:spPr>
        <p:txBody>
          <a:bodyPr/>
          <a:lstStyle/>
          <a:p>
            <a:pPr marL="443483" indent="-332613" algn="l" defTabSz="886966">
              <a:lnSpc>
                <a:spcPct val="115000"/>
              </a:lnSpc>
              <a:buClr>
                <a:srgbClr val="666666"/>
              </a:buClr>
              <a:buSzPts val="1300"/>
              <a:buFont typeface="Helvetica"/>
              <a:buChar char="●"/>
              <a:defRPr sz="1300"/>
            </a:pPr>
            <a:r>
              <a:t>More Wins is better performance for Pitchers</a:t>
            </a:r>
          </a:p>
          <a:p>
            <a:pPr marL="443483" indent="-332613" algn="l" defTabSz="886966">
              <a:lnSpc>
                <a:spcPct val="115000"/>
              </a:lnSpc>
              <a:buClr>
                <a:srgbClr val="666666"/>
              </a:buClr>
              <a:buSzPts val="1300"/>
              <a:buFont typeface="Helvetica"/>
              <a:buChar char="●"/>
              <a:defRPr sz="1300"/>
            </a:pPr>
            <a:r>
              <a:t>Positive Slope</a:t>
            </a:r>
          </a:p>
          <a:p>
            <a:pPr lvl="1" marL="886966" indent="-307975" algn="l" defTabSz="886966">
              <a:lnSpc>
                <a:spcPct val="115000"/>
              </a:lnSpc>
              <a:buClr>
                <a:srgbClr val="666666"/>
              </a:buClr>
              <a:buSzPts val="1300"/>
              <a:buFont typeface="Helvetica"/>
              <a:buChar char="○"/>
              <a:defRPr sz="1300"/>
            </a:pPr>
            <a:r>
              <a:t>Pitchers with more wins generally earn more $$$.  There are no pitchers with low wins with high salaries  </a:t>
            </a:r>
          </a:p>
          <a:p>
            <a:pPr lvl="1" marL="886966" indent="-307975" algn="l" defTabSz="886966">
              <a:lnSpc>
                <a:spcPct val="115000"/>
              </a:lnSpc>
              <a:buClr>
                <a:srgbClr val="666666"/>
              </a:buClr>
              <a:buSzPts val="1300"/>
              <a:buFont typeface="Helvetica"/>
              <a:buChar char="○"/>
              <a:defRPr sz="1300"/>
            </a:pPr>
            <a:r>
              <a:t>There are other confounding factors as the highest salaries have 13-16 wins.  Each pitcher usually 5 man rotation.  50% winning pitchers paid most.</a:t>
            </a:r>
          </a:p>
        </p:txBody>
      </p:sp>
      <p:pic>
        <p:nvPicPr>
          <p:cNvPr id="180" name="Picture 4" descr="Picture 4"/>
          <p:cNvPicPr>
            <a:picLocks noChangeAspect="1"/>
          </p:cNvPicPr>
          <p:nvPr/>
        </p:nvPicPr>
        <p:blipFill>
          <a:blip r:embed="rId2">
            <a:extLst/>
          </a:blip>
          <a:stretch>
            <a:fillRect/>
          </a:stretch>
        </p:blipFill>
        <p:spPr>
          <a:xfrm>
            <a:off x="3082101" y="786512"/>
            <a:ext cx="6023538" cy="4015688"/>
          </a:xfrm>
          <a:prstGeom prst="rect">
            <a:avLst/>
          </a:prstGeom>
          <a:ln w="12700">
            <a:miter lim="400000"/>
          </a:ln>
        </p:spPr>
      </p:pic>
      <p:sp>
        <p:nvSpPr>
          <p:cNvPr id="181" name="Straight Connector 5"/>
          <p:cNvSpPr/>
          <p:nvPr/>
        </p:nvSpPr>
        <p:spPr>
          <a:xfrm flipV="1">
            <a:off x="3804670" y="1918322"/>
            <a:ext cx="5027632" cy="2340356"/>
          </a:xfrm>
          <a:prstGeom prst="line">
            <a:avLst/>
          </a:prstGeom>
          <a:ln w="38100">
            <a:solidFill>
              <a:srgbClr val="435862"/>
            </a:solidFill>
          </a:ln>
        </p:spPr>
        <p:txBody>
          <a:bodyPr lIns="45718" tIns="45718" rIns="45718" bIns="45718"/>
          <a:lstStyle/>
          <a:p>
            <a:pPr/>
          </a:p>
        </p:txBody>
      </p:sp>
      <p:sp>
        <p:nvSpPr>
          <p:cNvPr id="182" name="Straight Arrow Connector 12"/>
          <p:cNvSpPr/>
          <p:nvPr/>
        </p:nvSpPr>
        <p:spPr>
          <a:xfrm>
            <a:off x="2794354" y="2564157"/>
            <a:ext cx="1445140" cy="1573026"/>
          </a:xfrm>
          <a:prstGeom prst="line">
            <a:avLst/>
          </a:prstGeom>
          <a:ln w="28575">
            <a:solidFill>
              <a:srgbClr val="435862"/>
            </a:solidFill>
            <a:tailEnd type="triangle"/>
          </a:ln>
        </p:spPr>
        <p:txBody>
          <a:bodyPr lIns="45718" tIns="45718" rIns="45718" bIns="45718"/>
          <a:lstStyle/>
          <a:p>
            <a:pPr/>
          </a:p>
        </p:txBody>
      </p:sp>
      <p:sp>
        <p:nvSpPr>
          <p:cNvPr id="183" name="Straight Arrow Connector 13"/>
          <p:cNvSpPr/>
          <p:nvPr/>
        </p:nvSpPr>
        <p:spPr>
          <a:xfrm>
            <a:off x="2794354" y="2564157"/>
            <a:ext cx="1400379" cy="946375"/>
          </a:xfrm>
          <a:prstGeom prst="line">
            <a:avLst/>
          </a:prstGeom>
          <a:ln w="28575">
            <a:solidFill>
              <a:srgbClr val="435862"/>
            </a:solidFill>
            <a:tailEnd type="triangle"/>
          </a:ln>
        </p:spPr>
        <p:txBody>
          <a:bodyPr lIns="45718" tIns="45718" rIns="45718" bIns="45718"/>
          <a:lstStyle/>
          <a:p>
            <a:pPr/>
          </a:p>
        </p:txBody>
      </p:sp>
      <p:sp>
        <p:nvSpPr>
          <p:cNvPr id="184" name="Oval 26"/>
          <p:cNvSpPr/>
          <p:nvPr/>
        </p:nvSpPr>
        <p:spPr>
          <a:xfrm>
            <a:off x="5754963" y="991133"/>
            <a:ext cx="1470719" cy="805701"/>
          </a:xfrm>
          <a:prstGeom prst="ellipse">
            <a:avLst/>
          </a:prstGeom>
          <a:solidFill>
            <a:srgbClr val="D9D9D9">
              <a:alpha val="38000"/>
            </a:srgbClr>
          </a:solidFill>
          <a:ln w="25400">
            <a:solidFill>
              <a:srgbClr val="324249"/>
            </a:solidFill>
          </a:ln>
        </p:spPr>
        <p:txBody>
          <a:bodyPr lIns="45718" tIns="45718" rIns="45718" bIns="45718" anchor="ctr"/>
          <a:lstStyle/>
          <a:p>
            <a:pPr algn="ctr">
              <a:defRPr>
                <a:solidFill>
                  <a:srgbClr val="FFFFFF"/>
                </a:solidFill>
              </a:defRPr>
            </a:pPr>
          </a:p>
        </p:txBody>
      </p:sp>
      <p:sp>
        <p:nvSpPr>
          <p:cNvPr id="185" name="TextBox 27"/>
          <p:cNvSpPr txBox="1"/>
          <p:nvPr/>
        </p:nvSpPr>
        <p:spPr>
          <a:xfrm>
            <a:off x="6816435" y="18729"/>
            <a:ext cx="2199103" cy="695221"/>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000000"/>
                </a:solidFill>
              </a:defRPr>
            </a:pPr>
            <a:r>
              <a:t>162 total games</a:t>
            </a:r>
          </a:p>
          <a:p>
            <a:pPr>
              <a:defRPr>
                <a:solidFill>
                  <a:srgbClr val="000000"/>
                </a:solidFill>
              </a:defRPr>
            </a:pPr>
            <a:r>
              <a:t>5 man rotation is common</a:t>
            </a:r>
          </a:p>
          <a:p>
            <a:pPr>
              <a:defRPr>
                <a:solidFill>
                  <a:srgbClr val="000000"/>
                </a:solidFill>
              </a:defRPr>
            </a:pPr>
            <a:r>
              <a:t>16/32 = 50% winning</a:t>
            </a:r>
          </a:p>
        </p:txBody>
      </p:sp>
      <p:sp>
        <p:nvSpPr>
          <p:cNvPr id="186" name="Pitching Rate Stats – Salary vs. Wins"/>
          <p:cNvSpPr txBox="1"/>
          <p:nvPr>
            <p:ph type="title" idx="4294967295"/>
          </p:nvPr>
        </p:nvSpPr>
        <p:spPr>
          <a:xfrm>
            <a:off x="311699" y="140223"/>
            <a:ext cx="8520602" cy="572705"/>
          </a:xfrm>
          <a:prstGeom prst="rect">
            <a:avLst/>
          </a:prstGeom>
        </p:spPr>
        <p:txBody>
          <a:bodyPr anchor="t"/>
          <a:lstStyle>
            <a:lvl1pPr algn="l">
              <a:lnSpc>
                <a:spcPct val="115000"/>
              </a:lnSpc>
              <a:defRPr b="1" sz="2600"/>
            </a:lvl1pPr>
          </a:lstStyle>
          <a:p>
            <a:pPr/>
            <a:r>
              <a:t>Pitching Rate Stats – Salary vs. Wins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3"/>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18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4" fill="hold">
                                  <p:stCondLst>
                                    <p:cond delay="0"/>
                                  </p:stCondLst>
                                  <p:iterate type="el" backwards="0">
                                    <p:tmAbs val="0"/>
                                  </p:iterate>
                                  <p:childTnLst>
                                    <p:set>
                                      <p:cBhvr>
                                        <p:cTn id="17" fill="hold"/>
                                        <p:tgtEl>
                                          <p:spTgt spid="184"/>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5" fill="hold">
                                  <p:stCondLst>
                                    <p:cond delay="0"/>
                                  </p:stCondLst>
                                  <p:iterate type="el" backwards="0">
                                    <p:tmAbs val="0"/>
                                  </p:iterate>
                                  <p:childTnLst>
                                    <p:set>
                                      <p:cBhvr>
                                        <p:cTn id="20" fill="hold"/>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2" grpId="3"/>
      <p:bldP build="whole" bldLvl="1" animBg="1" rev="0" advAuto="0" spid="181" grpId="1"/>
      <p:bldP build="whole" bldLvl="1" animBg="1" rev="0" advAuto="0" spid="183" grpId="2"/>
      <p:bldP build="whole" bldLvl="1" animBg="1" rev="0" advAuto="0" spid="184" grpId="4"/>
      <p:bldP build="whole" bldLvl="1" animBg="1" rev="0" advAuto="0" spid="185" grpId="5"/>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Pitching Rate Stats – Salary vs. Strike Outs (SO)"/>
          <p:cNvSpPr txBox="1"/>
          <p:nvPr>
            <p:ph type="title" idx="4294967295"/>
          </p:nvPr>
        </p:nvSpPr>
        <p:spPr>
          <a:xfrm>
            <a:off x="311699" y="140223"/>
            <a:ext cx="8520602" cy="572705"/>
          </a:xfrm>
          <a:prstGeom prst="rect">
            <a:avLst/>
          </a:prstGeom>
        </p:spPr>
        <p:txBody>
          <a:bodyPr anchor="t"/>
          <a:lstStyle>
            <a:lvl1pPr algn="l" defTabSz="786383">
              <a:defRPr b="1" sz="2500"/>
            </a:lvl1pPr>
          </a:lstStyle>
          <a:p>
            <a:pPr/>
            <a:r>
              <a:t>Pitching Rate Stats – Salary vs. Strike Outs (SO)</a:t>
            </a:r>
          </a:p>
        </p:txBody>
      </p:sp>
      <p:sp>
        <p:nvSpPr>
          <p:cNvPr id="189" name="More Strike Outs is better performance for Pitchers…"/>
          <p:cNvSpPr txBox="1"/>
          <p:nvPr>
            <p:ph type="body" sz="half" idx="4294967295"/>
          </p:nvPr>
        </p:nvSpPr>
        <p:spPr>
          <a:xfrm>
            <a:off x="303742" y="998826"/>
            <a:ext cx="2879963" cy="3779691"/>
          </a:xfrm>
          <a:prstGeom prst="rect">
            <a:avLst/>
          </a:prstGeom>
          <a:solidFill>
            <a:srgbClr val="FFFFFF"/>
          </a:solidFill>
        </p:spPr>
        <p:txBody>
          <a:bodyPr/>
          <a:lstStyle/>
          <a:p>
            <a:pPr marL="457200" indent="-342900" algn="l">
              <a:lnSpc>
                <a:spcPct val="115000"/>
              </a:lnSpc>
              <a:buClr>
                <a:srgbClr val="666666"/>
              </a:buClr>
              <a:buSzPts val="1400"/>
              <a:buFont typeface="Helvetica"/>
              <a:buChar char="●"/>
              <a:defRPr sz="1400"/>
            </a:pPr>
            <a:r>
              <a:t>More Strike Outs is better performance for Pitchers</a:t>
            </a:r>
          </a:p>
          <a:p>
            <a:pPr marL="457200" indent="-342900" algn="l">
              <a:lnSpc>
                <a:spcPct val="115000"/>
              </a:lnSpc>
              <a:buClr>
                <a:srgbClr val="666666"/>
              </a:buClr>
              <a:buSzPts val="1400"/>
              <a:buFont typeface="Helvetica"/>
              <a:buChar char="●"/>
              <a:defRPr sz="1400"/>
            </a:pPr>
            <a:r>
              <a:t>Positive Slope</a:t>
            </a:r>
          </a:p>
          <a:p>
            <a:pPr lvl="1" marL="914400" indent="-317500" algn="l">
              <a:lnSpc>
                <a:spcPct val="115000"/>
              </a:lnSpc>
              <a:buClr>
                <a:srgbClr val="666666"/>
              </a:buClr>
              <a:buSzPts val="1400"/>
              <a:buFont typeface="Helvetica"/>
              <a:buChar char="○"/>
              <a:defRPr sz="1400"/>
            </a:pPr>
            <a:r>
              <a:t>Pitchers with more SO generally earn more $$$.  There are no pitchers with high  SO with low salaries  </a:t>
            </a:r>
          </a:p>
          <a:p>
            <a:pPr lvl="1" marL="914400" indent="-317500" algn="l">
              <a:lnSpc>
                <a:spcPct val="115000"/>
              </a:lnSpc>
              <a:buClr>
                <a:srgbClr val="666666"/>
              </a:buClr>
              <a:buSzPts val="1400"/>
              <a:buFont typeface="Helvetica"/>
              <a:buChar char="○"/>
              <a:defRPr sz="1400"/>
            </a:pPr>
            <a:r>
              <a:t>There are other confounding factors as the highest salaries have 145-225 SO. </a:t>
            </a:r>
          </a:p>
        </p:txBody>
      </p:sp>
      <p:pic>
        <p:nvPicPr>
          <p:cNvPr id="190" name="Picture 3" descr="Picture 3"/>
          <p:cNvPicPr>
            <a:picLocks noChangeAspect="1"/>
          </p:cNvPicPr>
          <p:nvPr/>
        </p:nvPicPr>
        <p:blipFill>
          <a:blip r:embed="rId2">
            <a:extLst/>
          </a:blip>
          <a:stretch>
            <a:fillRect/>
          </a:stretch>
        </p:blipFill>
        <p:spPr>
          <a:xfrm>
            <a:off x="3184181" y="990599"/>
            <a:ext cx="5863353" cy="3796146"/>
          </a:xfrm>
          <a:prstGeom prst="rect">
            <a:avLst/>
          </a:prstGeom>
          <a:ln w="12700">
            <a:miter lim="400000"/>
          </a:ln>
        </p:spPr>
      </p:pic>
      <p:sp>
        <p:nvSpPr>
          <p:cNvPr id="191" name="Straight Connector 5"/>
          <p:cNvSpPr/>
          <p:nvPr/>
        </p:nvSpPr>
        <p:spPr>
          <a:xfrm flipV="1">
            <a:off x="3804670" y="1475507"/>
            <a:ext cx="4681240" cy="2783170"/>
          </a:xfrm>
          <a:prstGeom prst="line">
            <a:avLst/>
          </a:prstGeom>
          <a:ln w="38100">
            <a:solidFill>
              <a:srgbClr val="435862"/>
            </a:solidFill>
          </a:ln>
        </p:spPr>
        <p:txBody>
          <a:bodyPr lIns="45718" tIns="45718" rIns="45718" bIns="45718"/>
          <a:lstStyle/>
          <a:p>
            <a:pPr/>
          </a:p>
        </p:txBody>
      </p:sp>
      <p:sp>
        <p:nvSpPr>
          <p:cNvPr id="192" name="Straight Arrow Connector 9"/>
          <p:cNvSpPr/>
          <p:nvPr/>
        </p:nvSpPr>
        <p:spPr>
          <a:xfrm>
            <a:off x="2944090" y="2777835"/>
            <a:ext cx="4980712" cy="893623"/>
          </a:xfrm>
          <a:prstGeom prst="line">
            <a:avLst/>
          </a:prstGeom>
          <a:ln w="28575">
            <a:solidFill>
              <a:srgbClr val="435862"/>
            </a:solidFill>
            <a:tailEnd type="triangle"/>
          </a:ln>
        </p:spPr>
        <p:txBody>
          <a:bodyPr lIns="45718" tIns="45718" rIns="45718" bIns="45718"/>
          <a:lstStyle/>
          <a:p>
            <a:pPr/>
          </a:p>
        </p:txBody>
      </p:sp>
      <p:grpSp>
        <p:nvGrpSpPr>
          <p:cNvPr id="195" name="Oval 10"/>
          <p:cNvGrpSpPr/>
          <p:nvPr/>
        </p:nvGrpSpPr>
        <p:grpSpPr>
          <a:xfrm>
            <a:off x="7619996" y="2777835"/>
            <a:ext cx="1212307" cy="1676988"/>
            <a:chOff x="-1" y="-1"/>
            <a:chExt cx="1212306" cy="1676987"/>
          </a:xfrm>
        </p:grpSpPr>
        <p:sp>
          <p:nvSpPr>
            <p:cNvPr id="193" name="Oval"/>
            <p:cNvSpPr/>
            <p:nvPr/>
          </p:nvSpPr>
          <p:spPr>
            <a:xfrm>
              <a:off x="-2" y="-2"/>
              <a:ext cx="1212307" cy="1676989"/>
            </a:xfrm>
            <a:prstGeom prst="ellipse">
              <a:avLst/>
            </a:prstGeom>
            <a:noFill/>
            <a:ln w="25400" cap="flat">
              <a:solidFill>
                <a:srgbClr val="324249"/>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194" name="Empty"/>
            <p:cNvSpPr txBox="1"/>
            <p:nvPr/>
          </p:nvSpPr>
          <p:spPr>
            <a:xfrm>
              <a:off x="177537" y="694079"/>
              <a:ext cx="857229" cy="2888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a:solidFill>
                    <a:schemeClr val="accent1"/>
                  </a:solidFill>
                </a:defRPr>
              </a:lvl1pPr>
            </a:lstStyle>
            <a:p>
              <a:pPr/>
              <a:r>
                <a:t>Empty</a:t>
              </a:r>
            </a:p>
          </p:txBody>
        </p:sp>
      </p:grpSp>
      <p:sp>
        <p:nvSpPr>
          <p:cNvPr id="196" name="Oval 12"/>
          <p:cNvSpPr/>
          <p:nvPr/>
        </p:nvSpPr>
        <p:spPr>
          <a:xfrm>
            <a:off x="4641272" y="1136072"/>
            <a:ext cx="2161315" cy="867462"/>
          </a:xfrm>
          <a:prstGeom prst="ellipse">
            <a:avLst/>
          </a:prstGeom>
          <a:solidFill>
            <a:srgbClr val="D9D9D9">
              <a:alpha val="38000"/>
            </a:srgbClr>
          </a:solidFill>
          <a:ln w="25400">
            <a:solidFill>
              <a:srgbClr val="324249"/>
            </a:solidFill>
          </a:ln>
        </p:spPr>
        <p:txBody>
          <a:bodyPr lIns="45718" tIns="45718" rIns="45718" bIns="45718" anchor="ctr"/>
          <a:lstStyle/>
          <a:p>
            <a:pPr algn="ctr">
              <a:defRPr>
                <a:solidFill>
                  <a:srgbClr val="FFFFFF"/>
                </a:solidFill>
              </a:defRPr>
            </a:pPr>
          </a:p>
        </p:txBody>
      </p:sp>
      <p:sp>
        <p:nvSpPr>
          <p:cNvPr id="197" name="TextBox 13"/>
          <p:cNvSpPr txBox="1"/>
          <p:nvPr/>
        </p:nvSpPr>
        <p:spPr>
          <a:xfrm>
            <a:off x="6774580" y="669173"/>
            <a:ext cx="2159689" cy="492020"/>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000000"/>
                </a:solidFill>
              </a:defRPr>
            </a:pPr>
            <a:r>
              <a:t>Strike outs not only factor</a:t>
            </a:r>
          </a:p>
          <a:p>
            <a:pPr>
              <a:defRPr>
                <a:solidFill>
                  <a:srgbClr val="000000"/>
                </a:solidFill>
              </a:defRPr>
            </a:pPr>
            <a:r>
              <a:t>for pitchers.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5"/>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19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4" fill="hold">
                                  <p:stCondLst>
                                    <p:cond delay="0"/>
                                  </p:stCondLst>
                                  <p:iterate type="el" backwards="0">
                                    <p:tmAbs val="0"/>
                                  </p:iterate>
                                  <p:childTnLst>
                                    <p:set>
                                      <p:cBhvr>
                                        <p:cTn id="17" fill="hold"/>
                                        <p:tgtEl>
                                          <p:spTgt spid="196"/>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5" fill="hold">
                                  <p:stCondLst>
                                    <p:cond delay="0"/>
                                  </p:stCondLst>
                                  <p:iterate type="el" backwards="0">
                                    <p:tmAbs val="0"/>
                                  </p:iterate>
                                  <p:childTnLst>
                                    <p:set>
                                      <p:cBhvr>
                                        <p:cTn id="20" fill="hold"/>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2" grpId="3"/>
      <p:bldP build="whole" bldLvl="1" animBg="1" rev="0" advAuto="0" spid="195" grpId="2"/>
      <p:bldP build="whole" bldLvl="1" animBg="1" rev="0" advAuto="0" spid="196" grpId="4"/>
      <p:bldP build="whole" bldLvl="1" animBg="1" rev="0" advAuto="0" spid="197" grpId="5"/>
      <p:bldP build="whole" bldLvl="1" animBg="1" rev="0" advAuto="0" spid="191"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All pitcher performance metrics make sense"/>
          <p:cNvSpPr txBox="1"/>
          <p:nvPr>
            <p:ph type="body" sz="quarter" idx="4294967295"/>
          </p:nvPr>
        </p:nvSpPr>
        <p:spPr>
          <a:xfrm>
            <a:off x="1003386" y="1095670"/>
            <a:ext cx="3927794" cy="613405"/>
          </a:xfrm>
          <a:prstGeom prst="rect">
            <a:avLst/>
          </a:prstGeom>
        </p:spPr>
        <p:txBody>
          <a:bodyPr/>
          <a:lstStyle>
            <a:lvl1pPr marL="342900" indent="-257175" algn="l" defTabSz="685800">
              <a:lnSpc>
                <a:spcPct val="115000"/>
              </a:lnSpc>
              <a:buClr>
                <a:srgbClr val="666666"/>
              </a:buClr>
              <a:buSzPts val="1300"/>
              <a:buFont typeface="Helvetica"/>
              <a:buChar char="●"/>
              <a:defRPr sz="1300"/>
            </a:lvl1pPr>
          </a:lstStyle>
          <a:p>
            <a:pPr/>
            <a:r>
              <a:t>All pitcher performance metrics make sense </a:t>
            </a:r>
          </a:p>
        </p:txBody>
      </p:sp>
      <p:sp>
        <p:nvSpPr>
          <p:cNvPr id="200" name="Pitching Rate Stats – Salary vs. Strike Outs (SO)"/>
          <p:cNvSpPr txBox="1"/>
          <p:nvPr>
            <p:ph type="title" idx="4294967295"/>
          </p:nvPr>
        </p:nvSpPr>
        <p:spPr>
          <a:xfrm>
            <a:off x="311699" y="140223"/>
            <a:ext cx="8520602" cy="572705"/>
          </a:xfrm>
          <a:prstGeom prst="rect">
            <a:avLst/>
          </a:prstGeom>
        </p:spPr>
        <p:txBody>
          <a:bodyPr anchor="t"/>
          <a:lstStyle>
            <a:lvl1pPr algn="l">
              <a:defRPr b="1" sz="2600"/>
            </a:lvl1pPr>
          </a:lstStyle>
          <a:p>
            <a:pPr/>
            <a:r>
              <a:t>Pitching Rate Stats – Salary vs. Strike Outs (SO)</a:t>
            </a:r>
          </a:p>
        </p:txBody>
      </p:sp>
      <p:pic>
        <p:nvPicPr>
          <p:cNvPr id="201" name="Picture 3" descr="Picture 3"/>
          <p:cNvPicPr>
            <a:picLocks noChangeAspect="1"/>
          </p:cNvPicPr>
          <p:nvPr/>
        </p:nvPicPr>
        <p:blipFill>
          <a:blip r:embed="rId2">
            <a:extLst/>
          </a:blip>
          <a:stretch>
            <a:fillRect/>
          </a:stretch>
        </p:blipFill>
        <p:spPr>
          <a:xfrm>
            <a:off x="4866142" y="3016243"/>
            <a:ext cx="4208339" cy="2076769"/>
          </a:xfrm>
          <a:prstGeom prst="rect">
            <a:avLst/>
          </a:prstGeom>
          <a:ln w="12700">
            <a:miter lim="400000"/>
          </a:ln>
        </p:spPr>
      </p:pic>
      <p:pic>
        <p:nvPicPr>
          <p:cNvPr id="202" name="Picture 4" descr="Picture 4"/>
          <p:cNvPicPr>
            <a:picLocks noChangeAspect="1"/>
          </p:cNvPicPr>
          <p:nvPr/>
        </p:nvPicPr>
        <p:blipFill>
          <a:blip r:embed="rId3">
            <a:extLst/>
          </a:blip>
          <a:stretch>
            <a:fillRect/>
          </a:stretch>
        </p:blipFill>
        <p:spPr>
          <a:xfrm>
            <a:off x="4962059" y="947475"/>
            <a:ext cx="4112698" cy="2040516"/>
          </a:xfrm>
          <a:prstGeom prst="rect">
            <a:avLst/>
          </a:prstGeom>
          <a:ln w="12700">
            <a:miter lim="400000"/>
          </a:ln>
        </p:spPr>
      </p:pic>
      <p:sp>
        <p:nvSpPr>
          <p:cNvPr id="203" name="TextBox 6"/>
          <p:cNvSpPr txBox="1"/>
          <p:nvPr/>
        </p:nvSpPr>
        <p:spPr>
          <a:xfrm>
            <a:off x="7334942" y="3326312"/>
            <a:ext cx="1052606" cy="2888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000000"/>
                </a:solidFill>
              </a:defRPr>
            </a:lvl1pPr>
          </a:lstStyle>
          <a:p>
            <a:pPr/>
            <a:r>
              <a:t>SO vs. ERA</a:t>
            </a:r>
          </a:p>
        </p:txBody>
      </p:sp>
      <p:sp>
        <p:nvSpPr>
          <p:cNvPr id="204" name="TextBox 7"/>
          <p:cNvSpPr txBox="1"/>
          <p:nvPr/>
        </p:nvSpPr>
        <p:spPr>
          <a:xfrm>
            <a:off x="7265213" y="1080229"/>
            <a:ext cx="1282726" cy="28882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000000"/>
                </a:solidFill>
              </a:defRPr>
            </a:lvl1pPr>
          </a:lstStyle>
          <a:p>
            <a:pPr/>
            <a:r>
              <a:t>Wins vs. ERA</a:t>
            </a:r>
          </a:p>
        </p:txBody>
      </p:sp>
      <p:pic>
        <p:nvPicPr>
          <p:cNvPr id="205" name="Picture 10" descr="Picture 10"/>
          <p:cNvPicPr>
            <a:picLocks noChangeAspect="1"/>
          </p:cNvPicPr>
          <p:nvPr/>
        </p:nvPicPr>
        <p:blipFill>
          <a:blip r:embed="rId4">
            <a:extLst/>
          </a:blip>
          <a:stretch>
            <a:fillRect/>
          </a:stretch>
        </p:blipFill>
        <p:spPr>
          <a:xfrm>
            <a:off x="311698" y="2091817"/>
            <a:ext cx="4625371" cy="3001195"/>
          </a:xfrm>
          <a:prstGeom prst="rect">
            <a:avLst/>
          </a:prstGeom>
          <a:ln w="12700">
            <a:miter lim="400000"/>
          </a:ln>
        </p:spPr>
      </p:pic>
      <p:sp>
        <p:nvSpPr>
          <p:cNvPr id="206" name="TextBox 11"/>
          <p:cNvSpPr txBox="1"/>
          <p:nvPr/>
        </p:nvSpPr>
        <p:spPr>
          <a:xfrm>
            <a:off x="1043041" y="2166214"/>
            <a:ext cx="3255747" cy="2888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000000"/>
                </a:solidFill>
              </a:defRPr>
            </a:lvl1pPr>
          </a:lstStyle>
          <a:p>
            <a:pPr/>
            <a:r>
              <a:t>Wins vs. SO – More Wins with More SO</a:t>
            </a:r>
          </a:p>
        </p:txBody>
      </p:sp>
      <p:sp>
        <p:nvSpPr>
          <p:cNvPr id="207" name="TextBox 13"/>
          <p:cNvSpPr txBox="1"/>
          <p:nvPr/>
        </p:nvSpPr>
        <p:spPr>
          <a:xfrm>
            <a:off x="7549577" y="1315616"/>
            <a:ext cx="1282726" cy="36668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1000">
                <a:solidFill>
                  <a:srgbClr val="000000"/>
                </a:solidFill>
              </a:defRPr>
            </a:pPr>
            <a:r>
              <a:t>Lower ERA</a:t>
            </a:r>
          </a:p>
          <a:p>
            <a:pPr>
              <a:defRPr b="1" sz="1000">
                <a:solidFill>
                  <a:srgbClr val="000000"/>
                </a:solidFill>
              </a:defRPr>
            </a:pPr>
            <a:r>
              <a:t>More Wins</a:t>
            </a:r>
          </a:p>
        </p:txBody>
      </p:sp>
      <p:sp>
        <p:nvSpPr>
          <p:cNvPr id="208" name="TextBox 14"/>
          <p:cNvSpPr txBox="1"/>
          <p:nvPr/>
        </p:nvSpPr>
        <p:spPr>
          <a:xfrm>
            <a:off x="7493619" y="3584826"/>
            <a:ext cx="1282726" cy="36668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1000">
                <a:solidFill>
                  <a:srgbClr val="000000"/>
                </a:solidFill>
              </a:defRPr>
            </a:lvl1pPr>
          </a:lstStyle>
          <a:p>
            <a:pPr/>
            <a:r>
              <a:t>More SO, lower ERA</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Pitching Stats - Histograms"/>
          <p:cNvSpPr txBox="1"/>
          <p:nvPr>
            <p:ph type="title" idx="4294967295"/>
          </p:nvPr>
        </p:nvSpPr>
        <p:spPr>
          <a:xfrm>
            <a:off x="311699" y="140223"/>
            <a:ext cx="8520602" cy="572705"/>
          </a:xfrm>
          <a:prstGeom prst="rect">
            <a:avLst/>
          </a:prstGeom>
        </p:spPr>
        <p:txBody>
          <a:bodyPr anchor="t"/>
          <a:lstStyle>
            <a:lvl1pPr algn="l">
              <a:defRPr b="1" sz="2600"/>
            </a:lvl1pPr>
          </a:lstStyle>
          <a:p>
            <a:pPr/>
            <a:r>
              <a:t>Pitching Stats - Histograms</a:t>
            </a:r>
          </a:p>
        </p:txBody>
      </p:sp>
      <p:sp>
        <p:nvSpPr>
          <p:cNvPr id="211" name="Most free agent pitchers win more than bell curve similar to ERA…"/>
          <p:cNvSpPr txBox="1"/>
          <p:nvPr>
            <p:ph type="body" sz="quarter" idx="4294967295"/>
          </p:nvPr>
        </p:nvSpPr>
        <p:spPr>
          <a:xfrm>
            <a:off x="311699" y="4563738"/>
            <a:ext cx="8520602" cy="357673"/>
          </a:xfrm>
          <a:prstGeom prst="rect">
            <a:avLst/>
          </a:prstGeom>
        </p:spPr>
        <p:txBody>
          <a:bodyPr/>
          <a:lstStyle/>
          <a:p>
            <a:pPr marL="219453" indent="-164592" algn="l" defTabSz="438911">
              <a:lnSpc>
                <a:spcPct val="115000"/>
              </a:lnSpc>
              <a:buClr>
                <a:srgbClr val="666666"/>
              </a:buClr>
              <a:buSzPts val="500"/>
              <a:buFont typeface="Helvetica"/>
              <a:buChar char="●"/>
              <a:defRPr b="1" sz="500"/>
            </a:pPr>
            <a:r>
              <a:t>Most free agent pitchers win more than bell curve similar to ERA</a:t>
            </a:r>
          </a:p>
          <a:p>
            <a:pPr marL="219453" indent="-164592" algn="l" defTabSz="438911">
              <a:lnSpc>
                <a:spcPct val="115000"/>
              </a:lnSpc>
              <a:buClr>
                <a:srgbClr val="666666"/>
              </a:buClr>
              <a:buSzPts val="500"/>
              <a:buFont typeface="Helvetica"/>
              <a:buChar char="●"/>
              <a:defRPr b="1" sz="500"/>
            </a:pPr>
            <a:r>
              <a:t>Most free agent pitchers bunched up &lt; $10M/yr salary quadrant</a:t>
            </a:r>
          </a:p>
        </p:txBody>
      </p:sp>
      <p:pic>
        <p:nvPicPr>
          <p:cNvPr id="212" name="Picture 3" descr="Picture 3"/>
          <p:cNvPicPr>
            <a:picLocks noChangeAspect="1"/>
          </p:cNvPicPr>
          <p:nvPr/>
        </p:nvPicPr>
        <p:blipFill>
          <a:blip r:embed="rId2">
            <a:extLst/>
          </a:blip>
          <a:stretch>
            <a:fillRect/>
          </a:stretch>
        </p:blipFill>
        <p:spPr>
          <a:xfrm>
            <a:off x="311698" y="747559"/>
            <a:ext cx="3761540" cy="1983827"/>
          </a:xfrm>
          <a:prstGeom prst="rect">
            <a:avLst/>
          </a:prstGeom>
          <a:ln w="12700">
            <a:miter lim="400000"/>
          </a:ln>
        </p:spPr>
      </p:pic>
      <p:pic>
        <p:nvPicPr>
          <p:cNvPr id="213" name="Picture 4" descr="Picture 4"/>
          <p:cNvPicPr>
            <a:picLocks noChangeAspect="1"/>
          </p:cNvPicPr>
          <p:nvPr/>
        </p:nvPicPr>
        <p:blipFill>
          <a:blip r:embed="rId3">
            <a:extLst/>
          </a:blip>
          <a:stretch>
            <a:fillRect/>
          </a:stretch>
        </p:blipFill>
        <p:spPr>
          <a:xfrm>
            <a:off x="4754536" y="712924"/>
            <a:ext cx="3842209" cy="2051480"/>
          </a:xfrm>
          <a:prstGeom prst="rect">
            <a:avLst/>
          </a:prstGeom>
          <a:ln w="12700">
            <a:miter lim="400000"/>
          </a:ln>
        </p:spPr>
      </p:pic>
      <p:sp>
        <p:nvSpPr>
          <p:cNvPr id="214" name="TextBox 5"/>
          <p:cNvSpPr txBox="1"/>
          <p:nvPr/>
        </p:nvSpPr>
        <p:spPr>
          <a:xfrm>
            <a:off x="1424199" y="995649"/>
            <a:ext cx="1533829" cy="2888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000000"/>
                </a:solidFill>
              </a:defRPr>
            </a:lvl1pPr>
          </a:lstStyle>
          <a:p>
            <a:pPr/>
            <a:r>
              <a:t>Salary – Right Tail</a:t>
            </a:r>
          </a:p>
        </p:txBody>
      </p:sp>
      <p:sp>
        <p:nvSpPr>
          <p:cNvPr id="215" name="TextBox 6"/>
          <p:cNvSpPr txBox="1"/>
          <p:nvPr/>
        </p:nvSpPr>
        <p:spPr>
          <a:xfrm>
            <a:off x="6653641" y="1084184"/>
            <a:ext cx="1863211" cy="6952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000000"/>
                </a:solidFill>
              </a:defRPr>
            </a:pPr>
            <a:r>
              <a:t>Strike Outs – </a:t>
            </a:r>
          </a:p>
          <a:p>
            <a:pPr>
              <a:defRPr>
                <a:solidFill>
                  <a:srgbClr val="000000"/>
                </a:solidFill>
              </a:defRPr>
            </a:pPr>
            <a:r>
              <a:t>Distributed shifted left</a:t>
            </a:r>
          </a:p>
          <a:p>
            <a:pPr>
              <a:defRPr>
                <a:solidFill>
                  <a:srgbClr val="000000"/>
                </a:solidFill>
              </a:defRPr>
            </a:pPr>
            <a:r>
              <a:t>with extreme right tail</a:t>
            </a:r>
          </a:p>
        </p:txBody>
      </p:sp>
      <p:pic>
        <p:nvPicPr>
          <p:cNvPr id="216" name="Picture 7" descr="Picture 7"/>
          <p:cNvPicPr>
            <a:picLocks noChangeAspect="1"/>
          </p:cNvPicPr>
          <p:nvPr/>
        </p:nvPicPr>
        <p:blipFill>
          <a:blip r:embed="rId4">
            <a:extLst/>
          </a:blip>
          <a:stretch>
            <a:fillRect/>
          </a:stretch>
        </p:blipFill>
        <p:spPr>
          <a:xfrm>
            <a:off x="408709" y="2646658"/>
            <a:ext cx="3664528" cy="1907091"/>
          </a:xfrm>
          <a:prstGeom prst="rect">
            <a:avLst/>
          </a:prstGeom>
          <a:ln w="12700">
            <a:miter lim="400000"/>
          </a:ln>
        </p:spPr>
      </p:pic>
      <p:sp>
        <p:nvSpPr>
          <p:cNvPr id="217" name="TextBox 8"/>
          <p:cNvSpPr txBox="1"/>
          <p:nvPr/>
        </p:nvSpPr>
        <p:spPr>
          <a:xfrm>
            <a:off x="2592147" y="3057861"/>
            <a:ext cx="1306457" cy="2888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000000"/>
                </a:solidFill>
              </a:defRPr>
            </a:lvl1pPr>
          </a:lstStyle>
          <a:p>
            <a:pPr/>
            <a:r>
              <a:t>Wins – Top Hat</a:t>
            </a:r>
          </a:p>
        </p:txBody>
      </p:sp>
      <p:pic>
        <p:nvPicPr>
          <p:cNvPr id="218" name="Picture 9" descr="Picture 9"/>
          <p:cNvPicPr>
            <a:picLocks noChangeAspect="1"/>
          </p:cNvPicPr>
          <p:nvPr/>
        </p:nvPicPr>
        <p:blipFill>
          <a:blip r:embed="rId5">
            <a:extLst/>
          </a:blip>
          <a:stretch>
            <a:fillRect/>
          </a:stretch>
        </p:blipFill>
        <p:spPr>
          <a:xfrm>
            <a:off x="4710541" y="2649185"/>
            <a:ext cx="3886204" cy="1990775"/>
          </a:xfrm>
          <a:prstGeom prst="rect">
            <a:avLst/>
          </a:prstGeom>
          <a:ln w="12700">
            <a:miter lim="400000"/>
          </a:ln>
        </p:spPr>
      </p:pic>
      <p:sp>
        <p:nvSpPr>
          <p:cNvPr id="219" name="TextBox 10"/>
          <p:cNvSpPr txBox="1"/>
          <p:nvPr/>
        </p:nvSpPr>
        <p:spPr>
          <a:xfrm>
            <a:off x="7198565" y="3272408"/>
            <a:ext cx="1267129" cy="2888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000000"/>
                </a:solidFill>
              </a:defRPr>
            </a:lvl1pPr>
          </a:lstStyle>
          <a:p>
            <a:pPr/>
            <a:r>
              <a:t>ERA – Top Hat</a:t>
            </a:r>
          </a:p>
        </p:txBody>
      </p:sp>
      <p:sp>
        <p:nvSpPr>
          <p:cNvPr id="220" name="Straight Arrow Connector 12"/>
          <p:cNvSpPr/>
          <p:nvPr/>
        </p:nvSpPr>
        <p:spPr>
          <a:xfrm>
            <a:off x="3301636" y="1970150"/>
            <a:ext cx="3" cy="385125"/>
          </a:xfrm>
          <a:prstGeom prst="line">
            <a:avLst/>
          </a:prstGeom>
          <a:ln>
            <a:solidFill>
              <a:srgbClr val="435862"/>
            </a:solidFill>
            <a:tailEnd type="triangle"/>
          </a:ln>
        </p:spPr>
        <p:txBody>
          <a:bodyPr lIns="45718" tIns="45718" rIns="45718" bIns="45718"/>
          <a:lstStyle/>
          <a:p>
            <a:pPr/>
          </a:p>
        </p:txBody>
      </p:sp>
      <p:sp>
        <p:nvSpPr>
          <p:cNvPr id="221" name="TextBox 13"/>
          <p:cNvSpPr txBox="1"/>
          <p:nvPr/>
        </p:nvSpPr>
        <p:spPr>
          <a:xfrm>
            <a:off x="2549057" y="1663030"/>
            <a:ext cx="1458039" cy="2888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000000"/>
                </a:solidFill>
              </a:defRPr>
            </a:lvl1pPr>
          </a:lstStyle>
          <a:p>
            <a:pPr/>
            <a:r>
              <a:t>Making Most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156"/>
          <p:cNvSpPr txBox="1"/>
          <p:nvPr>
            <p:ph type="title" idx="4294967295"/>
          </p:nvPr>
        </p:nvSpPr>
        <p:spPr>
          <a:xfrm>
            <a:off x="311699" y="140223"/>
            <a:ext cx="8520602" cy="572705"/>
          </a:xfrm>
          <a:prstGeom prst="rect">
            <a:avLst/>
          </a:prstGeom>
        </p:spPr>
        <p:txBody>
          <a:bodyPr anchor="t"/>
          <a:lstStyle>
            <a:lvl1pPr algn="l">
              <a:defRPr b="1" sz="2600"/>
            </a:lvl1pPr>
          </a:lstStyle>
          <a:p>
            <a:pPr/>
            <a:r>
              <a:t>Player Salary Analysis - Batting</a:t>
            </a:r>
          </a:p>
        </p:txBody>
      </p:sp>
      <p:sp>
        <p:nvSpPr>
          <p:cNvPr id="224" name="Shape 157"/>
          <p:cNvSpPr txBox="1"/>
          <p:nvPr>
            <p:ph type="body" idx="4294967295"/>
          </p:nvPr>
        </p:nvSpPr>
        <p:spPr>
          <a:xfrm>
            <a:off x="1195325" y="1152475"/>
            <a:ext cx="7637099" cy="3416400"/>
          </a:xfrm>
          <a:prstGeom prst="rect">
            <a:avLst/>
          </a:prstGeom>
        </p:spPr>
        <p:txBody>
          <a:bodyPr/>
          <a:lstStyle/>
          <a:p>
            <a:pPr marL="443483" indent="-332613" algn="l" defTabSz="886966">
              <a:lnSpc>
                <a:spcPct val="115000"/>
              </a:lnSpc>
              <a:buClr>
                <a:srgbClr val="666666"/>
              </a:buClr>
              <a:buSzPts val="1700"/>
              <a:buFont typeface="Trebuchet MS"/>
              <a:buChar char="●"/>
              <a:defRPr sz="1700">
                <a:latin typeface="Calibri"/>
                <a:ea typeface="Calibri"/>
                <a:cs typeface="Calibri"/>
                <a:sym typeface="Calibri"/>
              </a:defRPr>
            </a:pPr>
            <a:r>
              <a:t>For player analysis: searching for explanatory variables (stats) to explain salary allocation (where are player’s salaries coming from?)</a:t>
            </a:r>
          </a:p>
          <a:p>
            <a:pPr marL="443483" indent="-332613" algn="l" defTabSz="886966">
              <a:lnSpc>
                <a:spcPct val="115000"/>
              </a:lnSpc>
              <a:buClr>
                <a:srgbClr val="666666"/>
              </a:buClr>
              <a:buSzPts val="1700"/>
              <a:buFont typeface="Trebuchet MS"/>
              <a:buChar char="●"/>
              <a:defRPr sz="1700">
                <a:latin typeface="Calibri"/>
                <a:ea typeface="Calibri"/>
                <a:cs typeface="Calibri"/>
                <a:sym typeface="Calibri"/>
              </a:defRPr>
            </a:pPr>
            <a:r>
              <a:t>Statistics used for batting: </a:t>
            </a:r>
          </a:p>
          <a:p>
            <a:pPr lvl="1" marL="886966" indent="-332613" algn="l" defTabSz="886966">
              <a:lnSpc>
                <a:spcPct val="115000"/>
              </a:lnSpc>
              <a:buClr>
                <a:srgbClr val="666666"/>
              </a:buClr>
              <a:buSzPts val="1700"/>
              <a:buFont typeface="Trebuchet MS"/>
              <a:buChar char="○"/>
              <a:defRPr sz="1700">
                <a:latin typeface="Calibri"/>
                <a:ea typeface="Calibri"/>
                <a:cs typeface="Calibri"/>
                <a:sym typeface="Calibri"/>
              </a:defRPr>
            </a:pPr>
            <a:r>
              <a:t>Counting stats: Hits, Home Runs, Runs Batted In (RBI), Runs Scored</a:t>
            </a:r>
          </a:p>
          <a:p>
            <a:pPr lvl="1" marL="886966" indent="-332613" algn="l" defTabSz="886966">
              <a:lnSpc>
                <a:spcPct val="115000"/>
              </a:lnSpc>
              <a:buClr>
                <a:srgbClr val="666666"/>
              </a:buClr>
              <a:buSzPts val="1700"/>
              <a:buFont typeface="Trebuchet MS"/>
              <a:buChar char="○"/>
              <a:defRPr sz="1700">
                <a:latin typeface="Calibri"/>
                <a:ea typeface="Calibri"/>
                <a:cs typeface="Calibri"/>
                <a:sym typeface="Calibri"/>
              </a:defRPr>
            </a:pPr>
            <a:r>
              <a:t>Rate stats: Batting Average (BA), On Base Pct (OBP), Slugging Pct (SLG), OPS</a:t>
            </a:r>
          </a:p>
          <a:p>
            <a:pPr marL="443483" indent="-332613" algn="l" defTabSz="886966">
              <a:lnSpc>
                <a:spcPct val="115000"/>
              </a:lnSpc>
              <a:buClr>
                <a:srgbClr val="666666"/>
              </a:buClr>
              <a:buSzPts val="1700"/>
              <a:buFont typeface="Trebuchet MS"/>
              <a:buChar char="●"/>
              <a:defRPr sz="1700">
                <a:latin typeface="Calibri"/>
                <a:ea typeface="Calibri"/>
                <a:cs typeface="Calibri"/>
                <a:sym typeface="Calibri"/>
              </a:defRPr>
            </a:pPr>
            <a:r>
              <a:t>Only analyzed players who had more than 400 Plate Appearances, and who make more than the league minimum (excluding rookies)</a:t>
            </a:r>
          </a:p>
          <a:p>
            <a:pPr marL="443483" indent="-332613" algn="l" defTabSz="886966">
              <a:lnSpc>
                <a:spcPct val="115000"/>
              </a:lnSpc>
              <a:buClr>
                <a:srgbClr val="666666"/>
              </a:buClr>
              <a:buSzPts val="1700"/>
              <a:buFont typeface="Trebuchet MS"/>
              <a:buChar char="●"/>
              <a:defRPr b="1" sz="1700">
                <a:latin typeface="Calibri"/>
                <a:ea typeface="Calibri"/>
                <a:cs typeface="Calibri"/>
                <a:sym typeface="Calibri"/>
              </a:defRPr>
            </a:pPr>
            <a:r>
              <a:t>Our Assumption: Players who perform better in these categories will receive higher salaries (positive linear relationship)</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162"/>
          <p:cNvSpPr txBox="1"/>
          <p:nvPr>
            <p:ph type="title" idx="4294967295"/>
          </p:nvPr>
        </p:nvSpPr>
        <p:spPr>
          <a:xfrm>
            <a:off x="311699" y="140223"/>
            <a:ext cx="8520602" cy="572705"/>
          </a:xfrm>
          <a:prstGeom prst="rect">
            <a:avLst/>
          </a:prstGeom>
        </p:spPr>
        <p:txBody>
          <a:bodyPr anchor="t"/>
          <a:lstStyle>
            <a:lvl1pPr algn="l" defTabSz="466344">
              <a:defRPr b="1" sz="1300"/>
            </a:lvl1pPr>
          </a:lstStyle>
          <a:p>
            <a:pPr/>
            <a:r>
              <a:t>Counting Stats:</a:t>
            </a:r>
          </a:p>
        </p:txBody>
      </p:sp>
      <p:pic>
        <p:nvPicPr>
          <p:cNvPr id="229" name="Shape 163" descr="Shape 163"/>
          <p:cNvPicPr>
            <a:picLocks noChangeAspect="1"/>
          </p:cNvPicPr>
          <p:nvPr/>
        </p:nvPicPr>
        <p:blipFill>
          <a:blip r:embed="rId3">
            <a:extLst/>
          </a:blip>
          <a:stretch>
            <a:fillRect/>
          </a:stretch>
        </p:blipFill>
        <p:spPr>
          <a:xfrm>
            <a:off x="311698" y="955899"/>
            <a:ext cx="4176829" cy="1873439"/>
          </a:xfrm>
          <a:prstGeom prst="rect">
            <a:avLst/>
          </a:prstGeom>
          <a:ln w="12700">
            <a:miter lim="400000"/>
          </a:ln>
        </p:spPr>
      </p:pic>
      <p:pic>
        <p:nvPicPr>
          <p:cNvPr id="230" name="Shape 164" descr="Shape 164"/>
          <p:cNvPicPr>
            <a:picLocks noChangeAspect="1"/>
          </p:cNvPicPr>
          <p:nvPr/>
        </p:nvPicPr>
        <p:blipFill>
          <a:blip r:embed="rId4">
            <a:extLst/>
          </a:blip>
          <a:stretch>
            <a:fillRect/>
          </a:stretch>
        </p:blipFill>
        <p:spPr>
          <a:xfrm>
            <a:off x="4488524" y="947600"/>
            <a:ext cx="4118817" cy="1917052"/>
          </a:xfrm>
          <a:prstGeom prst="rect">
            <a:avLst/>
          </a:prstGeom>
          <a:ln w="12700">
            <a:miter lim="400000"/>
          </a:ln>
        </p:spPr>
      </p:pic>
      <p:pic>
        <p:nvPicPr>
          <p:cNvPr id="231" name="Shape 165" descr="Shape 165"/>
          <p:cNvPicPr>
            <a:picLocks noChangeAspect="1"/>
          </p:cNvPicPr>
          <p:nvPr/>
        </p:nvPicPr>
        <p:blipFill>
          <a:blip r:embed="rId5">
            <a:extLst/>
          </a:blip>
          <a:stretch>
            <a:fillRect/>
          </a:stretch>
        </p:blipFill>
        <p:spPr>
          <a:xfrm>
            <a:off x="311698" y="2829280"/>
            <a:ext cx="4176830" cy="1944020"/>
          </a:xfrm>
          <a:prstGeom prst="rect">
            <a:avLst/>
          </a:prstGeom>
          <a:ln w="12700">
            <a:miter lim="400000"/>
          </a:ln>
        </p:spPr>
      </p:pic>
      <p:pic>
        <p:nvPicPr>
          <p:cNvPr id="232" name="Shape 166" descr="Shape 166"/>
          <p:cNvPicPr>
            <a:picLocks noChangeAspect="1"/>
          </p:cNvPicPr>
          <p:nvPr/>
        </p:nvPicPr>
        <p:blipFill>
          <a:blip r:embed="rId6">
            <a:extLst/>
          </a:blip>
          <a:stretch>
            <a:fillRect/>
          </a:stretch>
        </p:blipFill>
        <p:spPr>
          <a:xfrm>
            <a:off x="4488524" y="2897128"/>
            <a:ext cx="4118827" cy="1862673"/>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171"/>
          <p:cNvSpPr txBox="1"/>
          <p:nvPr>
            <p:ph type="title" idx="4294967295"/>
          </p:nvPr>
        </p:nvSpPr>
        <p:spPr>
          <a:xfrm>
            <a:off x="311699" y="140223"/>
            <a:ext cx="8520602" cy="572705"/>
          </a:xfrm>
          <a:prstGeom prst="rect">
            <a:avLst/>
          </a:prstGeom>
        </p:spPr>
        <p:txBody>
          <a:bodyPr anchor="t"/>
          <a:lstStyle>
            <a:lvl1pPr algn="l">
              <a:defRPr b="1" sz="2600"/>
            </a:lvl1pPr>
          </a:lstStyle>
          <a:p>
            <a:pPr/>
            <a:r>
              <a:t>Rate Stats</a:t>
            </a:r>
          </a:p>
        </p:txBody>
      </p:sp>
      <p:pic>
        <p:nvPicPr>
          <p:cNvPr id="237" name="Shape 172" descr="Shape 172"/>
          <p:cNvPicPr>
            <a:picLocks noChangeAspect="1"/>
          </p:cNvPicPr>
          <p:nvPr/>
        </p:nvPicPr>
        <p:blipFill>
          <a:blip r:embed="rId3">
            <a:extLst/>
          </a:blip>
          <a:stretch>
            <a:fillRect/>
          </a:stretch>
        </p:blipFill>
        <p:spPr>
          <a:xfrm>
            <a:off x="404499" y="928874"/>
            <a:ext cx="4129202" cy="1873251"/>
          </a:xfrm>
          <a:prstGeom prst="rect">
            <a:avLst/>
          </a:prstGeom>
          <a:ln w="12700">
            <a:miter lim="400000"/>
          </a:ln>
        </p:spPr>
      </p:pic>
      <p:pic>
        <p:nvPicPr>
          <p:cNvPr id="238" name="Shape 173" descr="Shape 173"/>
          <p:cNvPicPr>
            <a:picLocks noChangeAspect="1"/>
          </p:cNvPicPr>
          <p:nvPr/>
        </p:nvPicPr>
        <p:blipFill>
          <a:blip r:embed="rId4">
            <a:extLst/>
          </a:blip>
          <a:stretch>
            <a:fillRect/>
          </a:stretch>
        </p:blipFill>
        <p:spPr>
          <a:xfrm>
            <a:off x="4533700" y="923875"/>
            <a:ext cx="4111677" cy="1883250"/>
          </a:xfrm>
          <a:prstGeom prst="rect">
            <a:avLst/>
          </a:prstGeom>
          <a:ln w="12700">
            <a:miter lim="400000"/>
          </a:ln>
        </p:spPr>
      </p:pic>
      <p:pic>
        <p:nvPicPr>
          <p:cNvPr id="239" name="Shape 174" descr="Shape 174"/>
          <p:cNvPicPr>
            <a:picLocks noChangeAspect="1"/>
          </p:cNvPicPr>
          <p:nvPr/>
        </p:nvPicPr>
        <p:blipFill>
          <a:blip r:embed="rId5">
            <a:extLst/>
          </a:blip>
          <a:stretch>
            <a:fillRect/>
          </a:stretch>
        </p:blipFill>
        <p:spPr>
          <a:xfrm>
            <a:off x="404499" y="2807124"/>
            <a:ext cx="4129203" cy="1914376"/>
          </a:xfrm>
          <a:prstGeom prst="rect">
            <a:avLst/>
          </a:prstGeom>
          <a:ln w="12700">
            <a:miter lim="400000"/>
          </a:ln>
        </p:spPr>
      </p:pic>
      <p:pic>
        <p:nvPicPr>
          <p:cNvPr id="240" name="Shape 175" descr="Shape 175"/>
          <p:cNvPicPr>
            <a:picLocks noChangeAspect="1"/>
          </p:cNvPicPr>
          <p:nvPr/>
        </p:nvPicPr>
        <p:blipFill>
          <a:blip r:embed="rId6">
            <a:extLst/>
          </a:blip>
          <a:stretch>
            <a:fillRect/>
          </a:stretch>
        </p:blipFill>
        <p:spPr>
          <a:xfrm>
            <a:off x="4533700" y="2815082"/>
            <a:ext cx="4111677" cy="189847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cene from Moneyball - What is the problem?Shape 69">
            <a:hlinkClick r:id="rId2" invalidUrl="" action="" tgtFrame="" tooltip="" history="1" highlightClick="0" endSnd="0"/>
          </p:cNvPr>
          <p:cNvSpPr/>
          <p:nvPr/>
        </p:nvSpPr>
        <p:spPr>
          <a:xfrm>
            <a:off x="1457898" y="287023"/>
            <a:ext cx="6296405" cy="4722305"/>
          </a:xfrm>
          <a:prstGeom prst="rect">
            <a:avLst/>
          </a:prstGeom>
          <a:blipFill>
            <a:blip r:embed="rId3"/>
            <a:stretch>
              <a:fillRect/>
            </a:stretch>
          </a:blipFill>
          <a:ln w="12700">
            <a:miter lim="400000"/>
          </a:ln>
        </p:spPr>
        <p:txBody>
          <a:bodyPr lIns="45718" tIns="45718" rIns="45718" bIns="45718"/>
          <a:lstStyle/>
          <a:p>
            <a:pPr>
              <a:defRPr>
                <a:solidFill>
                  <a:srgbClr val="000000"/>
                </a:solidFill>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180"/>
          <p:cNvSpPr txBox="1"/>
          <p:nvPr>
            <p:ph type="title" idx="4294967295"/>
          </p:nvPr>
        </p:nvSpPr>
        <p:spPr>
          <a:xfrm>
            <a:off x="311699" y="140223"/>
            <a:ext cx="8520602" cy="572705"/>
          </a:xfrm>
          <a:prstGeom prst="rect">
            <a:avLst/>
          </a:prstGeom>
        </p:spPr>
        <p:txBody>
          <a:bodyPr anchor="t"/>
          <a:lstStyle>
            <a:lvl1pPr algn="l">
              <a:defRPr b="1" sz="2600"/>
            </a:lvl1pPr>
          </a:lstStyle>
          <a:p>
            <a:pPr/>
            <a:r>
              <a:t>Player performance vs team performance</a:t>
            </a:r>
          </a:p>
        </p:txBody>
      </p:sp>
      <p:sp>
        <p:nvSpPr>
          <p:cNvPr id="245" name="Shape 181"/>
          <p:cNvSpPr txBox="1"/>
          <p:nvPr>
            <p:ph type="body" idx="4294967295"/>
          </p:nvPr>
        </p:nvSpPr>
        <p:spPr>
          <a:xfrm>
            <a:off x="1195325" y="1152475"/>
            <a:ext cx="7637099" cy="3416400"/>
          </a:xfrm>
          <a:prstGeom prst="rect">
            <a:avLst/>
          </a:prstGeom>
        </p:spPr>
        <p:txBody>
          <a:bodyPr/>
          <a:lstStyle/>
          <a:p>
            <a:pPr marL="457200" indent="-342900" algn="l">
              <a:lnSpc>
                <a:spcPct val="115000"/>
              </a:lnSpc>
              <a:buClr>
                <a:srgbClr val="666666"/>
              </a:buClr>
              <a:buSzPts val="1800"/>
              <a:buFont typeface="Helvetica"/>
              <a:buChar char="●"/>
              <a:defRPr sz="1800"/>
            </a:pPr>
            <a:r>
              <a:t>Looked at 2 case examples (Barry Bonds and Alex Rodriguez)</a:t>
            </a:r>
          </a:p>
          <a:p>
            <a:pPr marL="457200" indent="-342900" algn="l">
              <a:lnSpc>
                <a:spcPct val="115000"/>
              </a:lnSpc>
              <a:buClr>
                <a:srgbClr val="666666"/>
              </a:buClr>
              <a:buSzPts val="1800"/>
              <a:buFont typeface="Helvetica"/>
              <a:buChar char="●"/>
              <a:defRPr sz="1800"/>
            </a:pPr>
            <a:r>
              <a:t>HR, OPS, and WAR vs Win%</a:t>
            </a:r>
          </a:p>
          <a:p>
            <a:pPr marL="457200" indent="-342900" algn="l">
              <a:lnSpc>
                <a:spcPct val="115000"/>
              </a:lnSpc>
              <a:buClr>
                <a:srgbClr val="666666"/>
              </a:buClr>
              <a:buSzPts val="1800"/>
              <a:buFont typeface="Helvetica"/>
              <a:buChar char="●"/>
              <a:defRPr sz="1800"/>
            </a:pPr>
            <a:r>
              <a:t>WAR - Wins Above Replacement</a:t>
            </a:r>
            <a:endParaRPr b="1"/>
          </a:p>
          <a:p>
            <a:pPr marL="457200" indent="-342900" algn="l">
              <a:lnSpc>
                <a:spcPct val="115000"/>
              </a:lnSpc>
              <a:buClr>
                <a:srgbClr val="666666"/>
              </a:buClr>
              <a:buSzPts val="1800"/>
              <a:buFont typeface="Helvetica"/>
              <a:buChar char="●"/>
              <a:defRPr sz="1800"/>
            </a:pPr>
            <a:r>
              <a:t>Limitations: </a:t>
            </a:r>
          </a:p>
          <a:p>
            <a:pPr lvl="1" marL="914400" indent="-317500" algn="l">
              <a:lnSpc>
                <a:spcPct val="115000"/>
              </a:lnSpc>
              <a:buClr>
                <a:srgbClr val="666666"/>
              </a:buClr>
              <a:buSzPts val="1400"/>
              <a:buFont typeface="Helvetica"/>
              <a:buChar char="○"/>
              <a:defRPr sz="1400"/>
            </a:pPr>
            <a:r>
              <a:t>hitters don’t bat every time, so a team’s performance may not be very strongly related to an individual’s performance</a:t>
            </a:r>
          </a:p>
          <a:p>
            <a:pPr lvl="1" marL="914400" indent="-317500" algn="l">
              <a:lnSpc>
                <a:spcPct val="115000"/>
              </a:lnSpc>
              <a:buClr>
                <a:srgbClr val="666666"/>
              </a:buClr>
              <a:buSzPts val="1400"/>
              <a:buFont typeface="Helvetica"/>
              <a:buChar char="○"/>
              <a:defRPr sz="1400"/>
            </a:pPr>
            <a:r>
              <a:t>Pitching performance isn’t included here either</a:t>
            </a:r>
          </a:p>
          <a:p>
            <a:pPr marL="457200" indent="-342900" algn="l">
              <a:lnSpc>
                <a:spcPct val="115000"/>
              </a:lnSpc>
              <a:buClr>
                <a:srgbClr val="666666"/>
              </a:buClr>
              <a:buSzPts val="1800"/>
              <a:buFont typeface="Helvetica"/>
              <a:buChar char="●"/>
              <a:defRPr b="1" sz="1800"/>
            </a:pPr>
            <a:r>
              <a:t>Our Assumption: performing higher in these categories should be reflected in team performance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186"/>
          <p:cNvSpPr txBox="1"/>
          <p:nvPr>
            <p:ph type="title" idx="4294967295"/>
          </p:nvPr>
        </p:nvSpPr>
        <p:spPr>
          <a:xfrm>
            <a:off x="311699" y="140223"/>
            <a:ext cx="8520602" cy="572705"/>
          </a:xfrm>
          <a:prstGeom prst="rect">
            <a:avLst/>
          </a:prstGeom>
        </p:spPr>
        <p:txBody>
          <a:bodyPr anchor="t"/>
          <a:lstStyle>
            <a:lvl1pPr algn="l">
              <a:defRPr b="1" sz="2600"/>
            </a:lvl1pPr>
          </a:lstStyle>
          <a:p>
            <a:pPr/>
            <a:r>
              <a:t>Home Runs-Barry Bonds (top) Versus Alex Rodriguez</a:t>
            </a:r>
          </a:p>
        </p:txBody>
      </p:sp>
      <p:pic>
        <p:nvPicPr>
          <p:cNvPr id="250" name="Shape 187" descr="Shape 187"/>
          <p:cNvPicPr>
            <a:picLocks noChangeAspect="1"/>
          </p:cNvPicPr>
          <p:nvPr/>
        </p:nvPicPr>
        <p:blipFill>
          <a:blip r:embed="rId3">
            <a:extLst/>
          </a:blip>
          <a:stretch>
            <a:fillRect/>
          </a:stretch>
        </p:blipFill>
        <p:spPr>
          <a:xfrm>
            <a:off x="796981" y="712924"/>
            <a:ext cx="7097853" cy="2215303"/>
          </a:xfrm>
          <a:prstGeom prst="rect">
            <a:avLst/>
          </a:prstGeom>
          <a:ln w="12700">
            <a:miter lim="400000"/>
          </a:ln>
        </p:spPr>
      </p:pic>
      <p:pic>
        <p:nvPicPr>
          <p:cNvPr id="251" name="Shape 188" descr="Shape 188"/>
          <p:cNvPicPr>
            <a:picLocks noChangeAspect="1"/>
          </p:cNvPicPr>
          <p:nvPr/>
        </p:nvPicPr>
        <p:blipFill>
          <a:blip r:embed="rId4">
            <a:extLst/>
          </a:blip>
          <a:stretch>
            <a:fillRect/>
          </a:stretch>
        </p:blipFill>
        <p:spPr>
          <a:xfrm>
            <a:off x="796875" y="2928198"/>
            <a:ext cx="7098077" cy="2215302"/>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193"/>
          <p:cNvSpPr txBox="1"/>
          <p:nvPr>
            <p:ph type="title" idx="4294967295"/>
          </p:nvPr>
        </p:nvSpPr>
        <p:spPr>
          <a:xfrm>
            <a:off x="311699" y="140223"/>
            <a:ext cx="8520602" cy="572705"/>
          </a:xfrm>
          <a:prstGeom prst="rect">
            <a:avLst/>
          </a:prstGeom>
        </p:spPr>
        <p:txBody>
          <a:bodyPr anchor="t"/>
          <a:lstStyle>
            <a:lvl1pPr algn="l">
              <a:defRPr b="1" sz="2600"/>
            </a:lvl1pPr>
          </a:lstStyle>
          <a:p>
            <a:pPr/>
            <a:r>
              <a:t>OPS-Barry Bonds Versus Alex Rodriguez</a:t>
            </a:r>
          </a:p>
        </p:txBody>
      </p:sp>
      <p:pic>
        <p:nvPicPr>
          <p:cNvPr id="256" name="Shape 194" descr="Shape 194"/>
          <p:cNvPicPr>
            <a:picLocks noChangeAspect="1"/>
          </p:cNvPicPr>
          <p:nvPr/>
        </p:nvPicPr>
        <p:blipFill>
          <a:blip r:embed="rId3">
            <a:extLst/>
          </a:blip>
          <a:stretch>
            <a:fillRect/>
          </a:stretch>
        </p:blipFill>
        <p:spPr>
          <a:xfrm>
            <a:off x="715374" y="712924"/>
            <a:ext cx="7135602" cy="2185978"/>
          </a:xfrm>
          <a:prstGeom prst="rect">
            <a:avLst/>
          </a:prstGeom>
          <a:ln w="12700">
            <a:miter lim="400000"/>
          </a:ln>
        </p:spPr>
      </p:pic>
      <p:pic>
        <p:nvPicPr>
          <p:cNvPr id="257" name="Shape 195" descr="Shape 195"/>
          <p:cNvPicPr>
            <a:picLocks noChangeAspect="1"/>
          </p:cNvPicPr>
          <p:nvPr/>
        </p:nvPicPr>
        <p:blipFill>
          <a:blip r:embed="rId4">
            <a:extLst/>
          </a:blip>
          <a:stretch>
            <a:fillRect/>
          </a:stretch>
        </p:blipFill>
        <p:spPr>
          <a:xfrm>
            <a:off x="715374" y="2898899"/>
            <a:ext cx="7135602" cy="2185978"/>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00"/>
          <p:cNvSpPr txBox="1"/>
          <p:nvPr>
            <p:ph type="title" idx="4294967295"/>
          </p:nvPr>
        </p:nvSpPr>
        <p:spPr>
          <a:xfrm>
            <a:off x="311699" y="140223"/>
            <a:ext cx="8520602" cy="572705"/>
          </a:xfrm>
          <a:prstGeom prst="rect">
            <a:avLst/>
          </a:prstGeom>
        </p:spPr>
        <p:txBody>
          <a:bodyPr anchor="t"/>
          <a:lstStyle>
            <a:lvl1pPr algn="l">
              <a:defRPr b="1" sz="2600"/>
            </a:lvl1pPr>
          </a:lstStyle>
          <a:p>
            <a:pPr/>
            <a:r>
              <a:t>WAR-Barry Bonds Versus Alex Rodriguez</a:t>
            </a:r>
          </a:p>
        </p:txBody>
      </p:sp>
      <p:pic>
        <p:nvPicPr>
          <p:cNvPr id="262" name="Shape 201" descr="Shape 201"/>
          <p:cNvPicPr>
            <a:picLocks noChangeAspect="1"/>
          </p:cNvPicPr>
          <p:nvPr/>
        </p:nvPicPr>
        <p:blipFill>
          <a:blip r:embed="rId2">
            <a:extLst/>
          </a:blip>
          <a:stretch>
            <a:fillRect/>
          </a:stretch>
        </p:blipFill>
        <p:spPr>
          <a:xfrm>
            <a:off x="760651" y="712924"/>
            <a:ext cx="7056974" cy="2163728"/>
          </a:xfrm>
          <a:prstGeom prst="rect">
            <a:avLst/>
          </a:prstGeom>
          <a:ln w="12700">
            <a:miter lim="400000"/>
          </a:ln>
        </p:spPr>
      </p:pic>
      <p:pic>
        <p:nvPicPr>
          <p:cNvPr id="263" name="Shape 202" descr="Shape 202"/>
          <p:cNvPicPr>
            <a:picLocks noChangeAspect="1"/>
          </p:cNvPicPr>
          <p:nvPr/>
        </p:nvPicPr>
        <p:blipFill>
          <a:blip r:embed="rId3">
            <a:extLst/>
          </a:blip>
          <a:stretch>
            <a:fillRect/>
          </a:stretch>
        </p:blipFill>
        <p:spPr>
          <a:xfrm>
            <a:off x="760676" y="2876649"/>
            <a:ext cx="7056923" cy="2163728"/>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07"/>
          <p:cNvSpPr txBox="1"/>
          <p:nvPr>
            <p:ph type="title" idx="4294967295"/>
          </p:nvPr>
        </p:nvSpPr>
        <p:spPr>
          <a:xfrm>
            <a:off x="311699" y="140223"/>
            <a:ext cx="8520602" cy="572705"/>
          </a:xfrm>
          <a:prstGeom prst="rect">
            <a:avLst/>
          </a:prstGeom>
        </p:spPr>
        <p:txBody>
          <a:bodyPr anchor="t"/>
          <a:lstStyle>
            <a:lvl1pPr algn="l">
              <a:defRPr b="1" sz="2600"/>
            </a:lvl1pPr>
          </a:lstStyle>
          <a:p>
            <a:pPr/>
            <a:r>
              <a:t>Expansions</a:t>
            </a:r>
          </a:p>
        </p:txBody>
      </p:sp>
      <p:sp>
        <p:nvSpPr>
          <p:cNvPr id="266" name="Shape 208"/>
          <p:cNvSpPr txBox="1"/>
          <p:nvPr>
            <p:ph type="body" idx="4294967295"/>
          </p:nvPr>
        </p:nvSpPr>
        <p:spPr>
          <a:xfrm>
            <a:off x="1104775" y="1152474"/>
            <a:ext cx="7727399" cy="2850004"/>
          </a:xfrm>
          <a:prstGeom prst="rect">
            <a:avLst/>
          </a:prstGeom>
        </p:spPr>
        <p:txBody>
          <a:bodyPr/>
          <a:lstStyle/>
          <a:p>
            <a:pPr marL="457200" indent="-342900" algn="l">
              <a:lnSpc>
                <a:spcPct val="115000"/>
              </a:lnSpc>
              <a:buClr>
                <a:srgbClr val="666666"/>
              </a:buClr>
              <a:buSzPts val="1800"/>
              <a:buFont typeface="Helvetica"/>
              <a:buChar char="●"/>
              <a:defRPr sz="1800"/>
            </a:pPr>
            <a:r>
              <a:t>Salary of highest paid player for each year (adjusted to present day value) vs. inflation or income</a:t>
            </a:r>
          </a:p>
          <a:p>
            <a:pPr marL="457200" indent="-342900" algn="l">
              <a:lnSpc>
                <a:spcPct val="115000"/>
              </a:lnSpc>
              <a:buClr>
                <a:srgbClr val="666666"/>
              </a:buClr>
              <a:buSzPts val="1800"/>
              <a:buFont typeface="Helvetica"/>
              <a:buChar char="●"/>
              <a:defRPr sz="1800"/>
            </a:pPr>
            <a:r>
              <a:t>Team stats vs team performance (team HR, OPS, etc. vs W%)</a:t>
            </a:r>
          </a:p>
          <a:p>
            <a:pPr marL="457200" indent="-342900" algn="l">
              <a:lnSpc>
                <a:spcPct val="115000"/>
              </a:lnSpc>
              <a:buClr>
                <a:srgbClr val="666666"/>
              </a:buClr>
              <a:buSzPts val="1800"/>
              <a:buFont typeface="Helvetica"/>
              <a:buChar char="●"/>
              <a:defRPr sz="1800"/>
            </a:pPr>
            <a:r>
              <a:t>Which metrics brings in the most revenue for teams? (wins, HR, RBI, etc.)</a:t>
            </a:r>
          </a:p>
          <a:p>
            <a:pPr marL="457200" indent="-342900" algn="l">
              <a:lnSpc>
                <a:spcPct val="115000"/>
              </a:lnSpc>
              <a:buClr>
                <a:srgbClr val="666666"/>
              </a:buClr>
              <a:buSzPts val="1800"/>
              <a:buFont typeface="Helvetica"/>
              <a:buChar char="●"/>
              <a:defRPr sz="1800"/>
            </a:pPr>
            <a:r>
              <a:t>Player stats vs team runs per game (excludes pitching from team result)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13"/>
          <p:cNvSpPr txBox="1"/>
          <p:nvPr>
            <p:ph type="title" idx="4294967295"/>
          </p:nvPr>
        </p:nvSpPr>
        <p:spPr>
          <a:xfrm>
            <a:off x="311699" y="140223"/>
            <a:ext cx="8520602" cy="572705"/>
          </a:xfrm>
          <a:prstGeom prst="rect">
            <a:avLst/>
          </a:prstGeom>
        </p:spPr>
        <p:txBody>
          <a:bodyPr anchor="t"/>
          <a:lstStyle/>
          <a:p>
            <a:pPr algn="l" defTabSz="786383">
              <a:defRPr b="1" sz="2600"/>
            </a:pPr>
            <a:r>
              <a:t>Conclusion</a:t>
            </a:r>
            <a:r>
              <a:rPr b="0"/>
              <a:t> </a:t>
            </a:r>
          </a:p>
        </p:txBody>
      </p:sp>
      <p:sp>
        <p:nvSpPr>
          <p:cNvPr id="269" name="Shape 214"/>
          <p:cNvSpPr txBox="1"/>
          <p:nvPr>
            <p:ph type="body" idx="4294967295"/>
          </p:nvPr>
        </p:nvSpPr>
        <p:spPr>
          <a:xfrm>
            <a:off x="1138390" y="762416"/>
            <a:ext cx="7693912" cy="4019254"/>
          </a:xfrm>
          <a:prstGeom prst="rect">
            <a:avLst/>
          </a:prstGeom>
        </p:spPr>
        <p:txBody>
          <a:bodyPr/>
          <a:lstStyle/>
          <a:p>
            <a:pPr marL="0" algn="l" defTabSz="822958">
              <a:lnSpc>
                <a:spcPct val="115000"/>
              </a:lnSpc>
              <a:defRPr sz="1600"/>
            </a:pPr>
            <a:r>
              <a:t>Team Salaries: The correlation between team performance and salaries is not a strong correlation as we anticipated. Even though there is a linear positive correlation,  there are other factors that drive the teams’ salaries. Salaries are strongly correlated to the attendance (no of the fans)</a:t>
            </a:r>
          </a:p>
          <a:p>
            <a:pPr marL="0" algn="l" defTabSz="822958">
              <a:lnSpc>
                <a:spcPct val="115000"/>
              </a:lnSpc>
              <a:spcBef>
                <a:spcPts val="1400"/>
              </a:spcBef>
              <a:defRPr sz="1600"/>
            </a:pPr>
            <a:r>
              <a:t>Batter Salaries: The relationship between batter performance and their salaries is not as strong as we expected. Despite some linear positive correlation, there are definitely other factors influencing batters’ salaries. </a:t>
            </a:r>
          </a:p>
          <a:p>
            <a:pPr marL="0" algn="l" defTabSz="822958">
              <a:lnSpc>
                <a:spcPct val="115000"/>
              </a:lnSpc>
              <a:spcBef>
                <a:spcPts val="1400"/>
              </a:spcBef>
              <a:defRPr sz="1600"/>
            </a:pPr>
            <a:r>
              <a:t>Pitcher Salaries: The relationship between pitcher performance and their salaries show general trends consistent with good vs. poor performance.  However, there are confounding effects which show there are some of the highest paid pitchers actually are above average on all 3 metrics – ERA, SO, and Wins.  The performance metrics of ERA, SO and Wins are all self-consistent.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74"/>
          <p:cNvSpPr txBox="1"/>
          <p:nvPr>
            <p:ph type="title"/>
          </p:nvPr>
        </p:nvSpPr>
        <p:spPr>
          <a:xfrm>
            <a:off x="1866150" y="902775"/>
            <a:ext cx="6472200" cy="1006202"/>
          </a:xfrm>
          <a:prstGeom prst="rect">
            <a:avLst/>
          </a:prstGeom>
        </p:spPr>
        <p:txBody>
          <a:bodyPr/>
          <a:lstStyle>
            <a:lvl1pPr>
              <a:defRPr>
                <a:solidFill>
                  <a:schemeClr val="accent3"/>
                </a:solidFill>
              </a:defRPr>
            </a:lvl1pPr>
          </a:lstStyle>
          <a:p>
            <a:pPr/>
            <a:r>
              <a:t>Data Analysis</a:t>
            </a:r>
          </a:p>
        </p:txBody>
      </p:sp>
      <p:sp>
        <p:nvSpPr>
          <p:cNvPr id="129" name="Shape 75"/>
          <p:cNvSpPr txBox="1"/>
          <p:nvPr>
            <p:ph type="body" idx="1"/>
          </p:nvPr>
        </p:nvSpPr>
        <p:spPr>
          <a:xfrm>
            <a:off x="1866150" y="1539423"/>
            <a:ext cx="6472200" cy="3142203"/>
          </a:xfrm>
          <a:prstGeom prst="rect">
            <a:avLst/>
          </a:prstGeom>
        </p:spPr>
        <p:txBody>
          <a:bodyPr/>
          <a:lstStyle/>
          <a:p>
            <a:pPr>
              <a:buFont typeface="Trebuchet MS"/>
              <a:defRPr>
                <a:solidFill>
                  <a:srgbClr val="666666"/>
                </a:solidFill>
              </a:defRPr>
            </a:pPr>
            <a:r>
              <a:t>Data for 11 Years (1998-2008)</a:t>
            </a:r>
          </a:p>
          <a:p>
            <a:pPr>
              <a:spcBef>
                <a:spcPts val="1600"/>
              </a:spcBef>
              <a:buFont typeface="Trebuchet MS"/>
              <a:defRPr>
                <a:solidFill>
                  <a:srgbClr val="666666"/>
                </a:solidFill>
              </a:defRPr>
            </a:pPr>
            <a:r>
              <a:t>Team Salaries, Attendance, Performance measurement parameters such as: Wins, WARs, Winning Percentages, RA, RS, etc.</a:t>
            </a:r>
          </a:p>
          <a:p>
            <a:pPr>
              <a:spcBef>
                <a:spcPts val="1600"/>
              </a:spcBef>
              <a:buFont typeface="Trebuchet MS"/>
              <a:defRPr>
                <a:solidFill>
                  <a:srgbClr val="666666"/>
                </a:solidFill>
              </a:defRPr>
            </a:pPr>
            <a:r>
              <a:t>Batter Salaries, Performance Measurements Factors such as: HR, RBI, R, BA, OBP, SLG, etc.</a:t>
            </a:r>
          </a:p>
          <a:p>
            <a:pPr>
              <a:spcBef>
                <a:spcPts val="1600"/>
              </a:spcBef>
              <a:buFont typeface="Trebuchet MS"/>
              <a:defRPr>
                <a:solidFill>
                  <a:srgbClr val="666666"/>
                </a:solidFill>
              </a:defRPr>
            </a:pPr>
            <a:r>
              <a:t>Pitcher Salaries, Performance Measurements Factors such as: SO, Wins, WARs, HR, etc.</a:t>
            </a:r>
          </a:p>
          <a:p>
            <a:pPr>
              <a:spcBef>
                <a:spcPts val="1600"/>
              </a:spcBef>
              <a:buFont typeface="Trebuchet MS"/>
              <a:defRPr>
                <a:solidFill>
                  <a:srgbClr val="666666"/>
                </a:solidFill>
              </a:defRPr>
            </a:pPr>
            <a:r>
              <a:t>Data Format: CSV</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80"/>
          <p:cNvSpPr txBox="1"/>
          <p:nvPr>
            <p:ph type="title"/>
          </p:nvPr>
        </p:nvSpPr>
        <p:spPr>
          <a:xfrm>
            <a:off x="1866150" y="902775"/>
            <a:ext cx="6472200" cy="1006202"/>
          </a:xfrm>
          <a:prstGeom prst="rect">
            <a:avLst/>
          </a:prstGeom>
        </p:spPr>
        <p:txBody>
          <a:bodyPr/>
          <a:lstStyle>
            <a:lvl1pPr>
              <a:defRPr>
                <a:solidFill>
                  <a:schemeClr val="accent3"/>
                </a:solidFill>
              </a:defRPr>
            </a:lvl1pPr>
          </a:lstStyle>
          <a:p>
            <a:pPr/>
            <a:r>
              <a:t>Team Analysis</a:t>
            </a:r>
          </a:p>
        </p:txBody>
      </p:sp>
      <p:sp>
        <p:nvSpPr>
          <p:cNvPr id="134" name="Shape 81"/>
          <p:cNvSpPr txBox="1"/>
          <p:nvPr>
            <p:ph type="body" sz="half" idx="1"/>
          </p:nvPr>
        </p:nvSpPr>
        <p:spPr>
          <a:xfrm>
            <a:off x="1866150" y="1829199"/>
            <a:ext cx="6472200" cy="2223001"/>
          </a:xfrm>
          <a:prstGeom prst="rect">
            <a:avLst/>
          </a:prstGeom>
        </p:spPr>
        <p:txBody>
          <a:bodyPr/>
          <a:lstStyle/>
          <a:p>
            <a:pPr indent="-342900">
              <a:buSzPts val="1800"/>
              <a:buFont typeface="Trebuchet MS"/>
              <a:defRPr sz="1800">
                <a:latin typeface="Calibri"/>
                <a:ea typeface="Calibri"/>
                <a:cs typeface="Calibri"/>
                <a:sym typeface="Calibri"/>
              </a:defRPr>
            </a:pPr>
            <a:r>
              <a:t>RICH TEAMS VS POOR TEAMS</a:t>
            </a:r>
          </a:p>
          <a:p>
            <a:pPr marL="0" indent="914400">
              <a:spcBef>
                <a:spcPts val="1600"/>
              </a:spcBef>
              <a:buSzTx/>
              <a:buNone/>
              <a:defRPr sz="1800">
                <a:latin typeface="Calibri"/>
                <a:ea typeface="Calibri"/>
                <a:cs typeface="Calibri"/>
                <a:sym typeface="Calibri"/>
              </a:defRPr>
            </a:pPr>
            <a:r>
              <a:t>Do the salaries of the teams (or players) depend on the wins/performance or are there other factors. </a:t>
            </a:r>
          </a:p>
          <a:p>
            <a:pPr indent="-342900">
              <a:spcBef>
                <a:spcPts val="1600"/>
              </a:spcBef>
              <a:buSzPts val="1800"/>
              <a:buFont typeface="Trebuchet MS"/>
              <a:defRPr sz="1800">
                <a:latin typeface="Calibri"/>
                <a:ea typeface="Calibri"/>
                <a:cs typeface="Calibri"/>
                <a:sym typeface="Calibri"/>
              </a:defRPr>
            </a:pPr>
            <a:r>
              <a:t>Our Assumption: Teams that perform better tend to have higher salaries.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86"/>
          <p:cNvSpPr txBox="1"/>
          <p:nvPr>
            <p:ph type="body" idx="1"/>
          </p:nvPr>
        </p:nvSpPr>
        <p:spPr>
          <a:xfrm>
            <a:off x="1150225" y="939673"/>
            <a:ext cx="7321199" cy="3778205"/>
          </a:xfrm>
          <a:prstGeom prst="rect">
            <a:avLst/>
          </a:prstGeom>
        </p:spPr>
        <p:txBody>
          <a:bodyPr/>
          <a:lstStyle/>
          <a:p>
            <a:pPr indent="-298450">
              <a:lnSpc>
                <a:spcPct val="150000"/>
              </a:lnSpc>
              <a:buClr>
                <a:srgbClr val="666666"/>
              </a:buClr>
              <a:buSzPts val="1100"/>
              <a:buFont typeface="Trebuchet MS"/>
              <a:defRPr sz="1100">
                <a:solidFill>
                  <a:srgbClr val="666666"/>
                </a:solidFill>
                <a:latin typeface="Calibri"/>
                <a:ea typeface="Calibri"/>
                <a:cs typeface="Calibri"/>
                <a:sym typeface="Calibri"/>
              </a:defRPr>
            </a:pPr>
            <a:r>
              <a:t>Are there any other factors apart from the performance contributing to the salary determination?</a:t>
            </a:r>
          </a:p>
          <a:p>
            <a:pPr lvl="1" marL="914400" indent="-298450">
              <a:lnSpc>
                <a:spcPct val="150000"/>
              </a:lnSpc>
              <a:buClr>
                <a:srgbClr val="666666"/>
              </a:buClr>
              <a:buSzPts val="1100"/>
              <a:buFont typeface="Trebuchet MS"/>
              <a:defRPr sz="1100">
                <a:solidFill>
                  <a:srgbClr val="666666"/>
                </a:solidFill>
                <a:latin typeface="Calibri"/>
                <a:ea typeface="Calibri"/>
                <a:cs typeface="Calibri"/>
                <a:sym typeface="Calibri"/>
              </a:defRPr>
            </a:pPr>
            <a:r>
              <a:t>Viewers</a:t>
            </a:r>
          </a:p>
          <a:p>
            <a:pPr lvl="1" marL="914400" indent="-298450">
              <a:lnSpc>
                <a:spcPct val="150000"/>
              </a:lnSpc>
              <a:buClr>
                <a:srgbClr val="666666"/>
              </a:buClr>
              <a:buSzPts val="1100"/>
              <a:buFont typeface="Trebuchet MS"/>
              <a:defRPr sz="1100">
                <a:solidFill>
                  <a:srgbClr val="666666"/>
                </a:solidFill>
                <a:latin typeface="Calibri"/>
                <a:ea typeface="Calibri"/>
                <a:cs typeface="Calibri"/>
                <a:sym typeface="Calibri"/>
              </a:defRPr>
            </a:pPr>
            <a:r>
              <a:t>Location</a:t>
            </a:r>
          </a:p>
          <a:p>
            <a:pPr lvl="1" marL="914400" indent="-298450">
              <a:lnSpc>
                <a:spcPct val="150000"/>
              </a:lnSpc>
              <a:buClr>
                <a:srgbClr val="666666"/>
              </a:buClr>
              <a:buSzPts val="1100"/>
              <a:buFont typeface="Trebuchet MS"/>
              <a:defRPr sz="1100">
                <a:solidFill>
                  <a:srgbClr val="666666"/>
                </a:solidFill>
                <a:latin typeface="Calibri"/>
                <a:ea typeface="Calibri"/>
                <a:cs typeface="Calibri"/>
                <a:sym typeface="Calibri"/>
              </a:defRPr>
            </a:pPr>
            <a:r>
              <a:t>Team Players</a:t>
            </a:r>
          </a:p>
          <a:p>
            <a:pPr lvl="1" marL="914400" indent="-298450">
              <a:lnSpc>
                <a:spcPct val="150000"/>
              </a:lnSpc>
              <a:buClr>
                <a:srgbClr val="666666"/>
              </a:buClr>
              <a:buSzPts val="1100"/>
              <a:buFont typeface="Trebuchet MS"/>
              <a:defRPr sz="1100">
                <a:solidFill>
                  <a:srgbClr val="666666"/>
                </a:solidFill>
                <a:latin typeface="Calibri"/>
                <a:ea typeface="Calibri"/>
                <a:cs typeface="Calibri"/>
                <a:sym typeface="Calibri"/>
              </a:defRPr>
            </a:pPr>
            <a:r>
              <a:t>Sponsors And Endorsements</a:t>
            </a:r>
          </a:p>
          <a:p>
            <a:pPr lvl="1" marL="914400" indent="-298450">
              <a:lnSpc>
                <a:spcPct val="150000"/>
              </a:lnSpc>
              <a:buClr>
                <a:srgbClr val="666666"/>
              </a:buClr>
              <a:buSzPts val="1100"/>
              <a:buFont typeface="Trebuchet MS"/>
              <a:defRPr sz="1100">
                <a:solidFill>
                  <a:srgbClr val="666666"/>
                </a:solidFill>
                <a:latin typeface="Calibri"/>
                <a:ea typeface="Calibri"/>
                <a:cs typeface="Calibri"/>
                <a:sym typeface="Calibri"/>
              </a:defRPr>
            </a:pPr>
            <a:r>
              <a:t>Taxes</a:t>
            </a:r>
          </a:p>
          <a:p>
            <a:pPr lvl="1" marL="914400" indent="-298450">
              <a:lnSpc>
                <a:spcPct val="150000"/>
              </a:lnSpc>
              <a:buClr>
                <a:srgbClr val="666666"/>
              </a:buClr>
              <a:buSzPts val="1100"/>
              <a:buFont typeface="Trebuchet MS"/>
              <a:defRPr sz="1100">
                <a:solidFill>
                  <a:srgbClr val="666666"/>
                </a:solidFill>
                <a:latin typeface="Calibri"/>
                <a:ea typeface="Calibri"/>
                <a:cs typeface="Calibri"/>
                <a:sym typeface="Calibri"/>
              </a:defRPr>
            </a:pPr>
            <a:r>
              <a:t>City and State Regulations </a:t>
            </a:r>
          </a:p>
          <a:p>
            <a:pPr indent="-298450">
              <a:lnSpc>
                <a:spcPct val="150000"/>
              </a:lnSpc>
              <a:buClr>
                <a:srgbClr val="666666"/>
              </a:buClr>
              <a:buSzPts val="1100"/>
              <a:buFont typeface="Trebuchet MS"/>
              <a:defRPr sz="1100">
                <a:solidFill>
                  <a:srgbClr val="666666"/>
                </a:solidFill>
                <a:latin typeface="Calibri"/>
                <a:ea typeface="Calibri"/>
                <a:cs typeface="Calibri"/>
                <a:sym typeface="Calibri"/>
              </a:defRPr>
            </a:pPr>
            <a:r>
              <a:t>At the beginning of the 2011 season, the New York Yankees had the league’s highest payroll of $202,689,028.  The league’s poorest team — the Kansas City Royals — had a payroll of only $36,126,000.</a:t>
            </a:r>
          </a:p>
          <a:p>
            <a:pPr indent="-298450">
              <a:lnSpc>
                <a:spcPct val="150000"/>
              </a:lnSpc>
              <a:buClr>
                <a:srgbClr val="666666"/>
              </a:buClr>
              <a:buSzPts val="1100"/>
              <a:buFont typeface="Trebuchet MS"/>
              <a:defRPr sz="1100">
                <a:solidFill>
                  <a:srgbClr val="666666"/>
                </a:solidFill>
                <a:latin typeface="Calibri"/>
                <a:ea typeface="Calibri"/>
                <a:cs typeface="Calibri"/>
                <a:sym typeface="Calibri"/>
              </a:defRPr>
            </a:pPr>
            <a:r>
              <a:t>The New York Yankees highest paid athlete for that  season was Alex Rodriguez who earned $32 million, almost as much as the entire Kansas City Royal’s payroll.</a:t>
            </a:r>
          </a:p>
          <a:p>
            <a:pPr indent="-298450">
              <a:lnSpc>
                <a:spcPct val="150000"/>
              </a:lnSpc>
              <a:buClr>
                <a:srgbClr val="666666"/>
              </a:buClr>
              <a:buSzPts val="1100"/>
              <a:buFont typeface="Trebuchet MS"/>
              <a:defRPr sz="1100">
                <a:solidFill>
                  <a:srgbClr val="666666"/>
                </a:solidFill>
                <a:latin typeface="Calibri"/>
                <a:ea typeface="Calibri"/>
                <a:cs typeface="Calibri"/>
                <a:sym typeface="Calibri"/>
              </a:defRPr>
            </a:pPr>
            <a:r>
              <a:t>Luxury Tax or Competitive Balance Tax: It is a salary cap in order to level the spending an individual team can spend on their roaster. If a league lacks a salary cap, any rich team can spend all the money they can afford on players. Teams with smaller or poorer budget cannot keep up with the richer teams, as they can not afford the top talent, giving them the competitive disadvantage. </a:t>
            </a:r>
          </a:p>
        </p:txBody>
      </p:sp>
      <p:sp>
        <p:nvSpPr>
          <p:cNvPr id="139" name="Shape 87"/>
          <p:cNvSpPr txBox="1"/>
          <p:nvPr>
            <p:ph type="title"/>
          </p:nvPr>
        </p:nvSpPr>
        <p:spPr>
          <a:xfrm>
            <a:off x="311699" y="140223"/>
            <a:ext cx="8520602" cy="572705"/>
          </a:xfrm>
          <a:prstGeom prst="rect">
            <a:avLst/>
          </a:prstGeom>
        </p:spPr>
        <p:txBody>
          <a:bodyPr/>
          <a:lstStyle>
            <a:lvl1pPr>
              <a:defRPr>
                <a:solidFill>
                  <a:schemeClr val="accent3"/>
                </a:solidFill>
              </a:defRPr>
            </a:lvl1pPr>
          </a:lstStyle>
          <a:p>
            <a:pPr/>
            <a:r>
              <a:t>Team Analysis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92"/>
          <p:cNvSpPr txBox="1"/>
          <p:nvPr>
            <p:ph type="title"/>
          </p:nvPr>
        </p:nvSpPr>
        <p:spPr>
          <a:xfrm>
            <a:off x="1866150" y="902775"/>
            <a:ext cx="6472200" cy="1006202"/>
          </a:xfrm>
          <a:prstGeom prst="rect">
            <a:avLst/>
          </a:prstGeom>
        </p:spPr>
        <p:txBody>
          <a:bodyPr/>
          <a:lstStyle/>
          <a:p>
            <a:pPr/>
          </a:p>
        </p:txBody>
      </p:sp>
      <p:sp>
        <p:nvSpPr>
          <p:cNvPr id="142" name="Shape 93"/>
          <p:cNvSpPr txBox="1"/>
          <p:nvPr>
            <p:ph type="body" sz="half" idx="1"/>
          </p:nvPr>
        </p:nvSpPr>
        <p:spPr>
          <a:xfrm>
            <a:off x="1866150" y="2513325"/>
            <a:ext cx="6472200" cy="1539003"/>
          </a:xfrm>
          <a:prstGeom prst="rect">
            <a:avLst/>
          </a:prstGeom>
        </p:spPr>
        <p:txBody>
          <a:bodyPr/>
          <a:lstStyle/>
          <a:p>
            <a:pPr marL="0" indent="0">
              <a:spcBef>
                <a:spcPts val="1600"/>
              </a:spcBef>
              <a:buSzTx/>
              <a:buNone/>
            </a:pPr>
          </a:p>
        </p:txBody>
      </p:sp>
      <p:pic>
        <p:nvPicPr>
          <p:cNvPr id="143" name="Shape 94" descr="Shape 94"/>
          <p:cNvPicPr>
            <a:picLocks noChangeAspect="1"/>
          </p:cNvPicPr>
          <p:nvPr/>
        </p:nvPicPr>
        <p:blipFill>
          <a:blip r:embed="rId3">
            <a:extLst/>
          </a:blip>
          <a:stretch>
            <a:fillRect/>
          </a:stretch>
        </p:blipFill>
        <p:spPr>
          <a:xfrm>
            <a:off x="152400" y="865324"/>
            <a:ext cx="8839200" cy="3867152"/>
          </a:xfrm>
          <a:prstGeom prst="rect">
            <a:avLst/>
          </a:prstGeom>
          <a:ln w="12700">
            <a:miter lim="400000"/>
          </a:ln>
        </p:spPr>
      </p:pic>
      <p:sp>
        <p:nvSpPr>
          <p:cNvPr id="144" name="Shape 95"/>
          <p:cNvSpPr txBox="1"/>
          <p:nvPr/>
        </p:nvSpPr>
        <p:spPr>
          <a:xfrm>
            <a:off x="311699" y="140223"/>
            <a:ext cx="8520602" cy="572705"/>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lvl1pPr>
              <a:defRPr b="1" sz="2600">
                <a:solidFill>
                  <a:schemeClr val="accent3"/>
                </a:solidFill>
                <a:latin typeface="Calibri"/>
                <a:ea typeface="Calibri"/>
                <a:cs typeface="Calibri"/>
                <a:sym typeface="Calibri"/>
              </a:defRPr>
            </a:lvl1pPr>
          </a:lstStyle>
          <a:p>
            <a:pPr/>
            <a:r>
              <a:t>Winning Percentage Versus Salary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01"/>
          <p:cNvSpPr txBox="1"/>
          <p:nvPr>
            <p:ph type="body" sz="half" idx="1"/>
          </p:nvPr>
        </p:nvSpPr>
        <p:spPr>
          <a:xfrm>
            <a:off x="1866150" y="2513325"/>
            <a:ext cx="6472200" cy="1539003"/>
          </a:xfrm>
          <a:prstGeom prst="rect">
            <a:avLst/>
          </a:prstGeom>
        </p:spPr>
        <p:txBody>
          <a:bodyPr/>
          <a:lstStyle/>
          <a:p>
            <a:pPr marL="0" indent="0">
              <a:spcBef>
                <a:spcPts val="1600"/>
              </a:spcBef>
              <a:buSzTx/>
              <a:buNone/>
            </a:pPr>
          </a:p>
        </p:txBody>
      </p:sp>
      <p:sp>
        <p:nvSpPr>
          <p:cNvPr id="149" name="Shape 102"/>
          <p:cNvSpPr txBox="1"/>
          <p:nvPr/>
        </p:nvSpPr>
        <p:spPr>
          <a:xfrm>
            <a:off x="311699" y="140223"/>
            <a:ext cx="8520602" cy="572705"/>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lvl1pPr defTabSz="466344">
              <a:defRPr b="1" sz="2600">
                <a:solidFill>
                  <a:schemeClr val="accent3"/>
                </a:solidFill>
                <a:latin typeface="Calibri"/>
                <a:ea typeface="Calibri"/>
                <a:cs typeface="Calibri"/>
                <a:sym typeface="Calibri"/>
              </a:defRPr>
            </a:lvl1pPr>
          </a:lstStyle>
          <a:p>
            <a:pPr/>
            <a:r>
              <a:t>Attendance Versus Salary </a:t>
            </a:r>
          </a:p>
        </p:txBody>
      </p:sp>
      <p:pic>
        <p:nvPicPr>
          <p:cNvPr id="150" name="Shape 103" descr="Shape 103"/>
          <p:cNvPicPr>
            <a:picLocks noChangeAspect="1"/>
          </p:cNvPicPr>
          <p:nvPr/>
        </p:nvPicPr>
        <p:blipFill>
          <a:blip r:embed="rId3">
            <a:extLst/>
          </a:blip>
          <a:stretch>
            <a:fillRect/>
          </a:stretch>
        </p:blipFill>
        <p:spPr>
          <a:xfrm>
            <a:off x="152400" y="924850"/>
            <a:ext cx="8839200" cy="386715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4" name="Shape 108" descr="Shape 108"/>
          <p:cNvPicPr>
            <a:picLocks noChangeAspect="1"/>
          </p:cNvPicPr>
          <p:nvPr/>
        </p:nvPicPr>
        <p:blipFill>
          <a:blip r:embed="rId2">
            <a:extLst/>
          </a:blip>
          <a:stretch>
            <a:fillRect/>
          </a:stretch>
        </p:blipFill>
        <p:spPr>
          <a:xfrm>
            <a:off x="814998" y="875975"/>
            <a:ext cx="7521327" cy="2052223"/>
          </a:xfrm>
          <a:prstGeom prst="rect">
            <a:avLst/>
          </a:prstGeom>
          <a:ln w="12700">
            <a:miter lim="400000"/>
          </a:ln>
        </p:spPr>
      </p:pic>
      <p:pic>
        <p:nvPicPr>
          <p:cNvPr id="155" name="Shape 109" descr="Shape 109"/>
          <p:cNvPicPr>
            <a:picLocks noChangeAspect="1"/>
          </p:cNvPicPr>
          <p:nvPr/>
        </p:nvPicPr>
        <p:blipFill>
          <a:blip r:embed="rId3">
            <a:extLst/>
          </a:blip>
          <a:stretch>
            <a:fillRect/>
          </a:stretch>
        </p:blipFill>
        <p:spPr>
          <a:xfrm>
            <a:off x="826232" y="2943685"/>
            <a:ext cx="7510096" cy="2123615"/>
          </a:xfrm>
          <a:prstGeom prst="rect">
            <a:avLst/>
          </a:prstGeom>
          <a:ln w="12700">
            <a:miter lim="400000"/>
          </a:ln>
        </p:spPr>
      </p:pic>
      <p:sp>
        <p:nvSpPr>
          <p:cNvPr id="156" name="Shape 110"/>
          <p:cNvSpPr txBox="1"/>
          <p:nvPr>
            <p:ph type="title" idx="4294967295"/>
          </p:nvPr>
        </p:nvSpPr>
        <p:spPr>
          <a:xfrm>
            <a:off x="311699" y="140223"/>
            <a:ext cx="8520602" cy="572705"/>
          </a:xfrm>
          <a:prstGeom prst="rect">
            <a:avLst/>
          </a:prstGeom>
        </p:spPr>
        <p:txBody>
          <a:bodyPr anchor="t"/>
          <a:lstStyle>
            <a:lvl1pPr algn="l" defTabSz="365758">
              <a:defRPr b="1" sz="2600"/>
            </a:lvl1pPr>
          </a:lstStyle>
          <a:p>
            <a:pPr/>
            <a:r>
              <a:t>Comparison - NYY vs KCR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15"/>
          <p:cNvSpPr txBox="1"/>
          <p:nvPr>
            <p:ph type="title" idx="4294967295"/>
          </p:nvPr>
        </p:nvSpPr>
        <p:spPr>
          <a:xfrm>
            <a:off x="311699" y="140223"/>
            <a:ext cx="8520602" cy="572705"/>
          </a:xfrm>
          <a:prstGeom prst="rect">
            <a:avLst/>
          </a:prstGeom>
        </p:spPr>
        <p:txBody>
          <a:bodyPr anchor="t"/>
          <a:lstStyle>
            <a:lvl1pPr algn="l">
              <a:defRPr b="1" sz="2600"/>
            </a:lvl1pPr>
          </a:lstStyle>
          <a:p>
            <a:pPr/>
            <a:r>
              <a:t>Oakland A’s and San Francisco Giants</a:t>
            </a:r>
          </a:p>
        </p:txBody>
      </p:sp>
      <p:pic>
        <p:nvPicPr>
          <p:cNvPr id="159" name="Shape 116" descr="Shape 116"/>
          <p:cNvPicPr>
            <a:picLocks noChangeAspect="1"/>
          </p:cNvPicPr>
          <p:nvPr/>
        </p:nvPicPr>
        <p:blipFill>
          <a:blip r:embed="rId2">
            <a:extLst/>
          </a:blip>
          <a:stretch>
            <a:fillRect/>
          </a:stretch>
        </p:blipFill>
        <p:spPr>
          <a:xfrm>
            <a:off x="824049" y="712924"/>
            <a:ext cx="7005103" cy="412578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4285F4"/>
      </a:lt1>
      <a:dk2>
        <a:srgbClr val="A7A7A7"/>
      </a:dk2>
      <a:lt2>
        <a:srgbClr val="535353"/>
      </a:lt2>
      <a:accent1>
        <a:srgbClr val="455A64"/>
      </a:accent1>
      <a:accent2>
        <a:srgbClr val="607D8B"/>
      </a:accent2>
      <a:accent3>
        <a:srgbClr val="FF5722"/>
      </a:accent3>
      <a:accent4>
        <a:srgbClr val="D84315"/>
      </a:accent4>
      <a:accent5>
        <a:srgbClr val="1C3AA9"/>
      </a:accent5>
      <a:accent6>
        <a:srgbClr val="FFAB40"/>
      </a:accent6>
      <a:hlink>
        <a:srgbClr val="0000FF"/>
      </a:hlink>
      <a:folHlink>
        <a:srgbClr val="FF00FF"/>
      </a:folHlink>
    </a:clrScheme>
    <a:fontScheme name="Gameday">
      <a:majorFont>
        <a:latin typeface="Helvetica"/>
        <a:ea typeface="Helvetica"/>
        <a:cs typeface="Helvetica"/>
      </a:majorFont>
      <a:minorFont>
        <a:latin typeface="Arial"/>
        <a:ea typeface="Arial"/>
        <a:cs typeface="Arial"/>
      </a:minorFont>
    </a:fontScheme>
    <a:fmtScheme name="Gameda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285F4"/>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ameday">
  <a:themeElements>
    <a:clrScheme name="Gameday">
      <a:dk1>
        <a:srgbClr val="000000"/>
      </a:dk1>
      <a:lt1>
        <a:srgbClr val="FFFFFF"/>
      </a:lt1>
      <a:dk2>
        <a:srgbClr val="A7A7A7"/>
      </a:dk2>
      <a:lt2>
        <a:srgbClr val="535353"/>
      </a:lt2>
      <a:accent1>
        <a:srgbClr val="455A64"/>
      </a:accent1>
      <a:accent2>
        <a:srgbClr val="607D8B"/>
      </a:accent2>
      <a:accent3>
        <a:srgbClr val="FF5722"/>
      </a:accent3>
      <a:accent4>
        <a:srgbClr val="D84315"/>
      </a:accent4>
      <a:accent5>
        <a:srgbClr val="1C3AA9"/>
      </a:accent5>
      <a:accent6>
        <a:srgbClr val="FFAB40"/>
      </a:accent6>
      <a:hlink>
        <a:srgbClr val="0000FF"/>
      </a:hlink>
      <a:folHlink>
        <a:srgbClr val="FF00FF"/>
      </a:folHlink>
    </a:clrScheme>
    <a:fontScheme name="Gameday">
      <a:majorFont>
        <a:latin typeface="Helvetica"/>
        <a:ea typeface="Helvetica"/>
        <a:cs typeface="Helvetica"/>
      </a:majorFont>
      <a:minorFont>
        <a:latin typeface="Arial"/>
        <a:ea typeface="Arial"/>
        <a:cs typeface="Arial"/>
      </a:minorFont>
    </a:fontScheme>
    <a:fmtScheme name="Gameda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285F4"/>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