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9" r:id="rId9"/>
    <p:sldId id="258" r:id="rId10"/>
    <p:sldId id="259"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A685B-A3BA-498D-8516-5FEB453F6BCD}" v="7" dt="2023-12-17T18:10:24.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Kacie (GE Appliances, Haier)" userId="ea039f56-e448-496d-8170-abd3802246cc" providerId="ADAL" clId="{63AA685B-A3BA-498D-8516-5FEB453F6BCD}"/>
    <pc:docChg chg="addSld delSld modSld">
      <pc:chgData name="Jordan, Kacie (GE Appliances, Haier)" userId="ea039f56-e448-496d-8170-abd3802246cc" providerId="ADAL" clId="{63AA685B-A3BA-498D-8516-5FEB453F6BCD}" dt="2023-12-17T18:11:19.731" v="39" actId="47"/>
      <pc:docMkLst>
        <pc:docMk/>
      </pc:docMkLst>
      <pc:sldChg chg="modSp mod">
        <pc:chgData name="Jordan, Kacie (GE Appliances, Haier)" userId="ea039f56-e448-496d-8170-abd3802246cc" providerId="ADAL" clId="{63AA685B-A3BA-498D-8516-5FEB453F6BCD}" dt="2023-12-17T17:46:45.288" v="3" actId="1076"/>
        <pc:sldMkLst>
          <pc:docMk/>
          <pc:sldMk cId="2827999042" sldId="261"/>
        </pc:sldMkLst>
        <pc:picChg chg="mod">
          <ac:chgData name="Jordan, Kacie (GE Appliances, Haier)" userId="ea039f56-e448-496d-8170-abd3802246cc" providerId="ADAL" clId="{63AA685B-A3BA-498D-8516-5FEB453F6BCD}" dt="2023-12-17T17:46:45.288" v="3" actId="1076"/>
          <ac:picMkLst>
            <pc:docMk/>
            <pc:sldMk cId="2827999042" sldId="261"/>
            <ac:picMk id="9" creationId="{0C24DA37-C71B-D1DC-A8B7-E2D5A3C37ECB}"/>
          </ac:picMkLst>
        </pc:picChg>
        <pc:picChg chg="mod">
          <ac:chgData name="Jordan, Kacie (GE Appliances, Haier)" userId="ea039f56-e448-496d-8170-abd3802246cc" providerId="ADAL" clId="{63AA685B-A3BA-498D-8516-5FEB453F6BCD}" dt="2023-12-17T17:46:42.738" v="2" actId="1076"/>
          <ac:picMkLst>
            <pc:docMk/>
            <pc:sldMk cId="2827999042" sldId="261"/>
            <ac:picMk id="15" creationId="{F296D784-B0F4-C628-AD12-73D30870CF5F}"/>
          </ac:picMkLst>
        </pc:picChg>
      </pc:sldChg>
      <pc:sldChg chg="addSp delSp modSp new del mod modAnim">
        <pc:chgData name="Jordan, Kacie (GE Appliances, Haier)" userId="ea039f56-e448-496d-8170-abd3802246cc" providerId="ADAL" clId="{63AA685B-A3BA-498D-8516-5FEB453F6BCD}" dt="2023-12-17T18:11:08.890" v="33" actId="47"/>
        <pc:sldMkLst>
          <pc:docMk/>
          <pc:sldMk cId="4189594621" sldId="270"/>
        </pc:sldMkLst>
        <pc:spChg chg="mod">
          <ac:chgData name="Jordan, Kacie (GE Appliances, Haier)" userId="ea039f56-e448-496d-8170-abd3802246cc" providerId="ADAL" clId="{63AA685B-A3BA-498D-8516-5FEB453F6BCD}" dt="2023-12-17T18:09:36.481" v="11" actId="20577"/>
          <ac:spMkLst>
            <pc:docMk/>
            <pc:sldMk cId="4189594621" sldId="270"/>
            <ac:spMk id="2" creationId="{1FA4D401-087B-538E-2E50-A3A10B221A31}"/>
          </ac:spMkLst>
        </pc:spChg>
        <pc:spChg chg="del">
          <ac:chgData name="Jordan, Kacie (GE Appliances, Haier)" userId="ea039f56-e448-496d-8170-abd3802246cc" providerId="ADAL" clId="{63AA685B-A3BA-498D-8516-5FEB453F6BCD}" dt="2023-12-17T18:09:28.936" v="5"/>
          <ac:spMkLst>
            <pc:docMk/>
            <pc:sldMk cId="4189594621" sldId="270"/>
            <ac:spMk id="3" creationId="{CDAC4FC4-3F7A-EC1F-1740-C970254A6C27}"/>
          </ac:spMkLst>
        </pc:spChg>
        <pc:picChg chg="add mod">
          <ac:chgData name="Jordan, Kacie (GE Appliances, Haier)" userId="ea039f56-e448-496d-8170-abd3802246cc" providerId="ADAL" clId="{63AA685B-A3BA-498D-8516-5FEB453F6BCD}" dt="2023-12-17T18:09:28.936" v="5"/>
          <ac:picMkLst>
            <pc:docMk/>
            <pc:sldMk cId="4189594621" sldId="270"/>
            <ac:picMk id="4" creationId="{0BFAEDC6-C22B-636A-0435-9142F1C22ECE}"/>
          </ac:picMkLst>
        </pc:picChg>
      </pc:sldChg>
      <pc:sldChg chg="addSp delSp modSp new del mod modAnim">
        <pc:chgData name="Jordan, Kacie (GE Appliances, Haier)" userId="ea039f56-e448-496d-8170-abd3802246cc" providerId="ADAL" clId="{63AA685B-A3BA-498D-8516-5FEB453F6BCD}" dt="2023-12-17T18:11:12.038" v="34" actId="47"/>
        <pc:sldMkLst>
          <pc:docMk/>
          <pc:sldMk cId="3158937168" sldId="271"/>
        </pc:sldMkLst>
        <pc:spChg chg="mod">
          <ac:chgData name="Jordan, Kacie (GE Appliances, Haier)" userId="ea039f56-e448-496d-8170-abd3802246cc" providerId="ADAL" clId="{63AA685B-A3BA-498D-8516-5FEB453F6BCD}" dt="2023-12-17T18:09:46.589" v="24" actId="20577"/>
          <ac:spMkLst>
            <pc:docMk/>
            <pc:sldMk cId="3158937168" sldId="271"/>
            <ac:spMk id="2" creationId="{C4B2A544-DCBE-964B-F4A3-80933A845E50}"/>
          </ac:spMkLst>
        </pc:spChg>
        <pc:spChg chg="del">
          <ac:chgData name="Jordan, Kacie (GE Appliances, Haier)" userId="ea039f56-e448-496d-8170-abd3802246cc" providerId="ADAL" clId="{63AA685B-A3BA-498D-8516-5FEB453F6BCD}" dt="2023-12-17T18:09:53.274" v="25"/>
          <ac:spMkLst>
            <pc:docMk/>
            <pc:sldMk cId="3158937168" sldId="271"/>
            <ac:spMk id="3" creationId="{BF2F99EF-8FF2-7BFE-ACE7-09A91E318E51}"/>
          </ac:spMkLst>
        </pc:spChg>
        <pc:picChg chg="add mod">
          <ac:chgData name="Jordan, Kacie (GE Appliances, Haier)" userId="ea039f56-e448-496d-8170-abd3802246cc" providerId="ADAL" clId="{63AA685B-A3BA-498D-8516-5FEB453F6BCD}" dt="2023-12-17T18:09:53.274" v="25"/>
          <ac:picMkLst>
            <pc:docMk/>
            <pc:sldMk cId="3158937168" sldId="271"/>
            <ac:picMk id="4" creationId="{2ADE0E41-C6E2-7CD4-BC00-2243F91ED81D}"/>
          </ac:picMkLst>
        </pc:picChg>
      </pc:sldChg>
      <pc:sldChg chg="addSp delSp modSp new del modAnim">
        <pc:chgData name="Jordan, Kacie (GE Appliances, Haier)" userId="ea039f56-e448-496d-8170-abd3802246cc" providerId="ADAL" clId="{63AA685B-A3BA-498D-8516-5FEB453F6BCD}" dt="2023-12-17T18:11:13.643" v="35" actId="47"/>
        <pc:sldMkLst>
          <pc:docMk/>
          <pc:sldMk cId="3606563582" sldId="272"/>
        </pc:sldMkLst>
        <pc:spChg chg="del">
          <ac:chgData name="Jordan, Kacie (GE Appliances, Haier)" userId="ea039f56-e448-496d-8170-abd3802246cc" providerId="ADAL" clId="{63AA685B-A3BA-498D-8516-5FEB453F6BCD}" dt="2023-12-17T18:10:15.029" v="30"/>
          <ac:spMkLst>
            <pc:docMk/>
            <pc:sldMk cId="3606563582" sldId="272"/>
            <ac:spMk id="3" creationId="{C4DE65D4-A824-EEFD-DF78-02F207F3F45D}"/>
          </ac:spMkLst>
        </pc:spChg>
        <pc:picChg chg="add mod">
          <ac:chgData name="Jordan, Kacie (GE Appliances, Haier)" userId="ea039f56-e448-496d-8170-abd3802246cc" providerId="ADAL" clId="{63AA685B-A3BA-498D-8516-5FEB453F6BCD}" dt="2023-12-17T18:10:15.029" v="30"/>
          <ac:picMkLst>
            <pc:docMk/>
            <pc:sldMk cId="3606563582" sldId="272"/>
            <ac:picMk id="4" creationId="{90440B35-2B7A-EC7C-629B-CDBFD33BA3E4}"/>
          </ac:picMkLst>
        </pc:picChg>
      </pc:sldChg>
      <pc:sldChg chg="addSp delSp modSp new del modAnim">
        <pc:chgData name="Jordan, Kacie (GE Appliances, Haier)" userId="ea039f56-e448-496d-8170-abd3802246cc" providerId="ADAL" clId="{63AA685B-A3BA-498D-8516-5FEB453F6BCD}" dt="2023-12-17T18:11:15.329" v="36" actId="47"/>
        <pc:sldMkLst>
          <pc:docMk/>
          <pc:sldMk cId="3282769772" sldId="273"/>
        </pc:sldMkLst>
        <pc:spChg chg="del">
          <ac:chgData name="Jordan, Kacie (GE Appliances, Haier)" userId="ea039f56-e448-496d-8170-abd3802246cc" providerId="ADAL" clId="{63AA685B-A3BA-498D-8516-5FEB453F6BCD}" dt="2023-12-17T18:10:24.644" v="31"/>
          <ac:spMkLst>
            <pc:docMk/>
            <pc:sldMk cId="3282769772" sldId="273"/>
            <ac:spMk id="3" creationId="{04286E46-CFA5-DBBF-D8B0-5DC5A853ED76}"/>
          </ac:spMkLst>
        </pc:spChg>
        <pc:picChg chg="add mod">
          <ac:chgData name="Jordan, Kacie (GE Appliances, Haier)" userId="ea039f56-e448-496d-8170-abd3802246cc" providerId="ADAL" clId="{63AA685B-A3BA-498D-8516-5FEB453F6BCD}" dt="2023-12-17T18:10:24.644" v="31"/>
          <ac:picMkLst>
            <pc:docMk/>
            <pc:sldMk cId="3282769772" sldId="273"/>
            <ac:picMk id="4" creationId="{F653D951-8FBA-4687-0F5A-AA9590657C77}"/>
          </ac:picMkLst>
        </pc:picChg>
      </pc:sldChg>
      <pc:sldChg chg="new del">
        <pc:chgData name="Jordan, Kacie (GE Appliances, Haier)" userId="ea039f56-e448-496d-8170-abd3802246cc" providerId="ADAL" clId="{63AA685B-A3BA-498D-8516-5FEB453F6BCD}" dt="2023-12-17T18:11:16.918" v="37" actId="47"/>
        <pc:sldMkLst>
          <pc:docMk/>
          <pc:sldMk cId="1597287552" sldId="274"/>
        </pc:sldMkLst>
      </pc:sldChg>
      <pc:sldChg chg="new del">
        <pc:chgData name="Jordan, Kacie (GE Appliances, Haier)" userId="ea039f56-e448-496d-8170-abd3802246cc" providerId="ADAL" clId="{63AA685B-A3BA-498D-8516-5FEB453F6BCD}" dt="2023-12-17T18:11:19.731" v="39" actId="47"/>
        <pc:sldMkLst>
          <pc:docMk/>
          <pc:sldMk cId="3801787154" sldId="275"/>
        </pc:sldMkLst>
      </pc:sldChg>
      <pc:sldChg chg="new del">
        <pc:chgData name="Jordan, Kacie (GE Appliances, Haier)" userId="ea039f56-e448-496d-8170-abd3802246cc" providerId="ADAL" clId="{63AA685B-A3BA-498D-8516-5FEB453F6BCD}" dt="2023-12-17T18:11:18.311" v="38" actId="47"/>
        <pc:sldMkLst>
          <pc:docMk/>
          <pc:sldMk cId="2769291008"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B200-042F-7FAB-BD50-0D76835E3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F8E1C-24C1-4F37-9232-0572C969E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568C-B7E4-2CDA-9EC8-886C980C5444}"/>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F5F5F44D-F162-0982-72B3-5C76820F2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3D7C6-A34F-5D77-99DD-18D75BF65371}"/>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2623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FF0C-8D01-D38C-5B34-0F9306C89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FA0B2-9A6F-2F02-7E23-C98261551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BECD6-1967-A278-6A51-E484A3B49A54}"/>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D9C0EC77-4983-E899-1D9C-19890C373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4233-7157-171B-F7B2-8E93FF4F90C4}"/>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75903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69668-1D19-2CF1-364F-86118B3EB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603F9E-FB87-9CB3-16DC-D5FC527D3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C5636-5B0E-74E3-F7C2-C840E457438D}"/>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2EF9FF1A-EEE7-B7DD-1D10-980C00F56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E14B4-23C7-5BF8-9A31-6661B1524157}"/>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5618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3E18-F8F8-5F06-105B-7C02130E2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0EC5F-2896-64B7-CD1A-95239B09C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37B6C-9B2E-F2CA-9EFB-852EFD517909}"/>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11696F9B-AA15-9FE4-C7D8-160CA026F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F9BFB-3052-0B73-844A-BC6723D60C1F}"/>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23514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1F3F-9D6F-7B3F-5FE3-58B9EA5A4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83510-91FC-8096-2F1D-8ADE76B57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FEBE9-857E-FDFE-48D1-F2FDCF6B32CC}"/>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9000E7FD-3F27-CADB-BD99-41B2292C6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B2784-3203-FD96-A81B-F124D5FB84AD}"/>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233485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8CF8-B3E8-6A67-4C26-D78CC8FB0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BD3C5-BAD9-3410-B283-4A4354291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77A80-A674-3704-F2AD-C989C2E98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269034-99A7-1D2D-878F-0370E547BA99}"/>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6" name="Footer Placeholder 5">
            <a:extLst>
              <a:ext uri="{FF2B5EF4-FFF2-40B4-BE49-F238E27FC236}">
                <a16:creationId xmlns:a16="http://schemas.microsoft.com/office/drawing/2014/main" id="{528D2552-2C6A-B636-F759-206090429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7C0CC-D5E6-AAD6-C7FF-6725D01C5655}"/>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8481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4F43-527F-901C-0413-FD86233EA5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E4EEB1-4ACA-9B68-5521-2A2A84A21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EA56D-A581-8811-D447-188014E75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7CF087-A903-E449-F134-B47F5190A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6670E-981E-521B-D7B2-885CB059A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B525B-F4F3-A12E-0551-20EF823AA05D}"/>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8" name="Footer Placeholder 7">
            <a:extLst>
              <a:ext uri="{FF2B5EF4-FFF2-40B4-BE49-F238E27FC236}">
                <a16:creationId xmlns:a16="http://schemas.microsoft.com/office/drawing/2014/main" id="{84A0E652-A3DB-1E7F-275B-B54FD9DE0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6DC04A-B8A4-A9C0-C7A8-D09473B28225}"/>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268067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6C53-8E7C-A029-949E-B53B253BA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1D28F-6476-C888-189D-FD39A300AE46}"/>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4" name="Footer Placeholder 3">
            <a:extLst>
              <a:ext uri="{FF2B5EF4-FFF2-40B4-BE49-F238E27FC236}">
                <a16:creationId xmlns:a16="http://schemas.microsoft.com/office/drawing/2014/main" id="{FEB04E90-54BB-DB0A-A616-CB14264853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F9715-1F6D-7C3A-DD46-E0D6DED93E0E}"/>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42738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599C2-D119-7643-A943-E12558E9ADD7}"/>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3" name="Footer Placeholder 2">
            <a:extLst>
              <a:ext uri="{FF2B5EF4-FFF2-40B4-BE49-F238E27FC236}">
                <a16:creationId xmlns:a16="http://schemas.microsoft.com/office/drawing/2014/main" id="{CA5B5BA9-1369-ED0C-A227-8AD9485D5C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94B227-064B-F3C0-CC17-40C71D93781D}"/>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344775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72A2-5655-ECBF-C19B-39E70F3D4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AADC3-E725-2D2C-6059-9C7E5B500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CE70B8-3DD7-A88D-8647-9485FC7C8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6461A-71D1-AA6E-ADD5-57DD755E9626}"/>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6" name="Footer Placeholder 5">
            <a:extLst>
              <a:ext uri="{FF2B5EF4-FFF2-40B4-BE49-F238E27FC236}">
                <a16:creationId xmlns:a16="http://schemas.microsoft.com/office/drawing/2014/main" id="{00D06530-2476-5A34-D870-36B60C08E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1C7C6-C759-31A9-5AE3-0C1FBD9FA239}"/>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344876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33A-8A8B-BA32-DD0C-21363987A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0FF31-3C4B-BAE9-21AA-3DAD21A3D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B9A42-0968-0838-78CD-7C531A640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65580-3DDC-8002-150A-799EC9BC158C}"/>
              </a:ext>
            </a:extLst>
          </p:cNvPr>
          <p:cNvSpPr>
            <a:spLocks noGrp="1"/>
          </p:cNvSpPr>
          <p:nvPr>
            <p:ph type="dt" sz="half" idx="10"/>
          </p:nvPr>
        </p:nvSpPr>
        <p:spPr/>
        <p:txBody>
          <a:bodyPr/>
          <a:lstStyle/>
          <a:p>
            <a:fld id="{11ED090B-7882-4187-B4B0-2374B8B00514}" type="datetimeFigureOut">
              <a:rPr lang="en-US" smtClean="0"/>
              <a:t>12/17/2023</a:t>
            </a:fld>
            <a:endParaRPr lang="en-US"/>
          </a:p>
        </p:txBody>
      </p:sp>
      <p:sp>
        <p:nvSpPr>
          <p:cNvPr id="6" name="Footer Placeholder 5">
            <a:extLst>
              <a:ext uri="{FF2B5EF4-FFF2-40B4-BE49-F238E27FC236}">
                <a16:creationId xmlns:a16="http://schemas.microsoft.com/office/drawing/2014/main" id="{7E0E9A0C-912C-AB3A-193C-FAFD44337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07C64-4976-B685-2516-52D858F22C1C}"/>
              </a:ext>
            </a:extLst>
          </p:cNvPr>
          <p:cNvSpPr>
            <a:spLocks noGrp="1"/>
          </p:cNvSpPr>
          <p:nvPr>
            <p:ph type="sldNum" sz="quarter" idx="12"/>
          </p:nvPr>
        </p:nvSpPr>
        <p:spPr/>
        <p:txBody>
          <a:bodyPr/>
          <a:lstStyle/>
          <a:p>
            <a:fld id="{5A7ACD94-04D2-4B02-A8FD-DF20DCA90501}" type="slidenum">
              <a:rPr lang="en-US" smtClean="0"/>
              <a:t>‹#›</a:t>
            </a:fld>
            <a:endParaRPr lang="en-US"/>
          </a:p>
        </p:txBody>
      </p:sp>
    </p:spTree>
    <p:extLst>
      <p:ext uri="{BB962C8B-B14F-4D97-AF65-F5344CB8AC3E}">
        <p14:creationId xmlns:p14="http://schemas.microsoft.com/office/powerpoint/2010/main" val="138129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0BCF8-B9BB-71D7-497E-4CE3DD1F1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7E92A-58F8-11DF-7EBF-A2FC6DAAB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E262-277F-50C4-0AFE-9A8877CCB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D090B-7882-4187-B4B0-2374B8B00514}" type="datetimeFigureOut">
              <a:rPr lang="en-US" smtClean="0"/>
              <a:t>12/17/2023</a:t>
            </a:fld>
            <a:endParaRPr lang="en-US"/>
          </a:p>
        </p:txBody>
      </p:sp>
      <p:sp>
        <p:nvSpPr>
          <p:cNvPr id="5" name="Footer Placeholder 4">
            <a:extLst>
              <a:ext uri="{FF2B5EF4-FFF2-40B4-BE49-F238E27FC236}">
                <a16:creationId xmlns:a16="http://schemas.microsoft.com/office/drawing/2014/main" id="{CD01C015-BCAC-FEDD-D847-C26AFD006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1D1F97-3F9E-8AA9-728B-A7912ADC2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ACD94-04D2-4B02-A8FD-DF20DCA90501}" type="slidenum">
              <a:rPr lang="en-US" smtClean="0"/>
              <a:t>‹#›</a:t>
            </a:fld>
            <a:endParaRPr lang="en-US"/>
          </a:p>
        </p:txBody>
      </p:sp>
    </p:spTree>
    <p:extLst>
      <p:ext uri="{BB962C8B-B14F-4D97-AF65-F5344CB8AC3E}">
        <p14:creationId xmlns:p14="http://schemas.microsoft.com/office/powerpoint/2010/main" val="289855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72CF-A903-A562-CC4E-210EDC41DA2E}"/>
              </a:ext>
            </a:extLst>
          </p:cNvPr>
          <p:cNvSpPr>
            <a:spLocks noGrp="1"/>
          </p:cNvSpPr>
          <p:nvPr>
            <p:ph type="ctrTitle"/>
          </p:nvPr>
        </p:nvSpPr>
        <p:spPr/>
        <p:txBody>
          <a:bodyPr/>
          <a:lstStyle/>
          <a:p>
            <a:r>
              <a:rPr lang="en-US" dirty="0"/>
              <a:t>Team 6 Group Project</a:t>
            </a:r>
          </a:p>
        </p:txBody>
      </p:sp>
      <p:sp>
        <p:nvSpPr>
          <p:cNvPr id="3" name="Subtitle 2">
            <a:extLst>
              <a:ext uri="{FF2B5EF4-FFF2-40B4-BE49-F238E27FC236}">
                <a16:creationId xmlns:a16="http://schemas.microsoft.com/office/drawing/2014/main" id="{C57CBAF5-CBE6-2269-D0AB-27044050E8F6}"/>
              </a:ext>
            </a:extLst>
          </p:cNvPr>
          <p:cNvSpPr>
            <a:spLocks noGrp="1"/>
          </p:cNvSpPr>
          <p:nvPr>
            <p:ph type="subTitle" idx="1"/>
          </p:nvPr>
        </p:nvSpPr>
        <p:spPr/>
        <p:txBody>
          <a:bodyPr/>
          <a:lstStyle/>
          <a:p>
            <a:r>
              <a:rPr lang="en-US" dirty="0"/>
              <a:t>SDEV 265 – 50P</a:t>
            </a:r>
            <a:br>
              <a:rPr lang="en-US" dirty="0"/>
            </a:br>
            <a:r>
              <a:rPr lang="en-US" dirty="0"/>
              <a:t>Fall 2023</a:t>
            </a:r>
            <a:br>
              <a:rPr lang="en-US" dirty="0"/>
            </a:br>
            <a:r>
              <a:rPr lang="en-US" dirty="0"/>
              <a:t>Ryan Jarrett, Kacie Jordan, Drashaun Morrow, George Xiao</a:t>
            </a:r>
          </a:p>
        </p:txBody>
      </p:sp>
    </p:spTree>
    <p:extLst>
      <p:ext uri="{BB962C8B-B14F-4D97-AF65-F5344CB8AC3E}">
        <p14:creationId xmlns:p14="http://schemas.microsoft.com/office/powerpoint/2010/main" val="320397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7496-2C93-FC03-0C78-A6FDAFFA14EF}"/>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8A1EF5C7-A763-BAB9-3149-BFE9E6826FAF}"/>
              </a:ext>
            </a:extLst>
          </p:cNvPr>
          <p:cNvSpPr>
            <a:spLocks noGrp="1"/>
          </p:cNvSpPr>
          <p:nvPr>
            <p:ph idx="1"/>
          </p:nvPr>
        </p:nvSpPr>
        <p:spPr/>
        <p:txBody>
          <a:bodyPr/>
          <a:lstStyle/>
          <a:p>
            <a:r>
              <a:rPr lang="en-US" dirty="0"/>
              <a:t>Visual Studio</a:t>
            </a:r>
          </a:p>
          <a:p>
            <a:r>
              <a:rPr lang="en-US" dirty="0"/>
              <a:t>GitHub</a:t>
            </a:r>
          </a:p>
          <a:p>
            <a:r>
              <a:rPr lang="en-US" dirty="0"/>
              <a:t>Discord</a:t>
            </a:r>
          </a:p>
          <a:p>
            <a:r>
              <a:rPr lang="en-US" dirty="0"/>
              <a:t>Trello</a:t>
            </a:r>
          </a:p>
          <a:p>
            <a:r>
              <a:rPr lang="en-US" dirty="0"/>
              <a:t>Google Docs</a:t>
            </a:r>
          </a:p>
        </p:txBody>
      </p:sp>
    </p:spTree>
    <p:extLst>
      <p:ext uri="{BB962C8B-B14F-4D97-AF65-F5344CB8AC3E}">
        <p14:creationId xmlns:p14="http://schemas.microsoft.com/office/powerpoint/2010/main" val="412043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4D86-70B0-0AFE-9567-F95512A69186}"/>
              </a:ext>
            </a:extLst>
          </p:cNvPr>
          <p:cNvSpPr>
            <a:spLocks noGrp="1"/>
          </p:cNvSpPr>
          <p:nvPr>
            <p:ph type="title"/>
          </p:nvPr>
        </p:nvSpPr>
        <p:spPr/>
        <p:txBody>
          <a:bodyPr/>
          <a:lstStyle/>
          <a:p>
            <a:r>
              <a:rPr lang="en-US" dirty="0"/>
              <a:t>Component Summary</a:t>
            </a:r>
          </a:p>
        </p:txBody>
      </p:sp>
      <p:sp>
        <p:nvSpPr>
          <p:cNvPr id="3" name="Content Placeholder 2">
            <a:extLst>
              <a:ext uri="{FF2B5EF4-FFF2-40B4-BE49-F238E27FC236}">
                <a16:creationId xmlns:a16="http://schemas.microsoft.com/office/drawing/2014/main" id="{5CB98FD6-8EA6-8654-6796-7AD52BAB88B1}"/>
              </a:ext>
            </a:extLst>
          </p:cNvPr>
          <p:cNvSpPr>
            <a:spLocks noGrp="1"/>
          </p:cNvSpPr>
          <p:nvPr>
            <p:ph idx="1"/>
          </p:nvPr>
        </p:nvSpPr>
        <p:spPr/>
        <p:txBody>
          <a:bodyPr/>
          <a:lstStyle/>
          <a:p>
            <a:r>
              <a:rPr lang="en-US" dirty="0"/>
              <a:t>Successful – Menu based on current time that is displayed, “Add to Order”, “Send Order”, “Clear Order”, and “Back” buttons, Running total that keeps track of each item added to order, Send order confirmation, Order Summary with “Pay Now” button, Enter payment information with “Confirm Order” button, Application restarts upon confirmation</a:t>
            </a:r>
          </a:p>
          <a:p>
            <a:r>
              <a:rPr lang="en-US" dirty="0"/>
              <a:t>Attempts – We wanted back buttons on the order summary and payment information pages but were unable to get these working</a:t>
            </a:r>
          </a:p>
          <a:p>
            <a:r>
              <a:rPr lang="en-US" dirty="0"/>
              <a:t>Failures – We did not have the opportunity to add a design or theme but met all of our other goals</a:t>
            </a:r>
          </a:p>
        </p:txBody>
      </p:sp>
    </p:spTree>
    <p:extLst>
      <p:ext uri="{BB962C8B-B14F-4D97-AF65-F5344CB8AC3E}">
        <p14:creationId xmlns:p14="http://schemas.microsoft.com/office/powerpoint/2010/main" val="89101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23D24-F540-26AB-DC30-19A6970A98D0}"/>
              </a:ext>
            </a:extLst>
          </p:cNvPr>
          <p:cNvSpPr>
            <a:spLocks noGrp="1"/>
          </p:cNvSpPr>
          <p:nvPr>
            <p:ph type="title"/>
          </p:nvPr>
        </p:nvSpPr>
        <p:spPr>
          <a:xfrm>
            <a:off x="838200" y="557191"/>
            <a:ext cx="10515600" cy="2217174"/>
          </a:xfrm>
        </p:spPr>
        <p:txBody>
          <a:bodyPr vert="horz" lIns="91440" tIns="45720" rIns="91440" bIns="45720" rtlCol="0" anchor="ctr">
            <a:normAutofit/>
          </a:bodyPr>
          <a:lstStyle/>
          <a:p>
            <a:pPr algn="ctr"/>
            <a:r>
              <a:rPr lang="en-US" sz="5200" kern="1200">
                <a:solidFill>
                  <a:schemeClr val="tx1"/>
                </a:solidFill>
                <a:latin typeface="+mj-lt"/>
                <a:ea typeface="+mj-ea"/>
                <a:cs typeface="+mj-cs"/>
              </a:rPr>
              <a:t>Running Application</a:t>
            </a:r>
          </a:p>
        </p:txBody>
      </p:sp>
      <p:pic>
        <p:nvPicPr>
          <p:cNvPr id="15" name="Picture 14" descr="A screenshot of a computer&#10;&#10;Description automatically generated">
            <a:extLst>
              <a:ext uri="{FF2B5EF4-FFF2-40B4-BE49-F238E27FC236}">
                <a16:creationId xmlns:a16="http://schemas.microsoft.com/office/drawing/2014/main" id="{F296D784-B0F4-C628-AD12-73D30870CF5F}"/>
              </a:ext>
            </a:extLst>
          </p:cNvPr>
          <p:cNvPicPr>
            <a:picLocks noChangeAspect="1"/>
          </p:cNvPicPr>
          <p:nvPr/>
        </p:nvPicPr>
        <p:blipFill rotWithShape="1">
          <a:blip r:embed="rId2">
            <a:extLst>
              <a:ext uri="{28A0092B-C50C-407E-A947-70E740481C1C}">
                <a14:useLocalDpi xmlns:a14="http://schemas.microsoft.com/office/drawing/2010/main" val="0"/>
              </a:ext>
            </a:extLst>
          </a:blip>
          <a:srcRect l="29916" r="29874" b="-2"/>
          <a:stretch/>
        </p:blipFill>
        <p:spPr>
          <a:xfrm>
            <a:off x="7402712" y="2962911"/>
            <a:ext cx="2255462" cy="315523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0CCFE1F-ABE8-65F4-55C4-4AC82F425AA1}"/>
              </a:ext>
            </a:extLst>
          </p:cNvPr>
          <p:cNvPicPr>
            <a:picLocks noChangeAspect="1"/>
          </p:cNvPicPr>
          <p:nvPr/>
        </p:nvPicPr>
        <p:blipFill rotWithShape="1">
          <a:blip r:embed="rId3">
            <a:extLst>
              <a:ext uri="{28A0092B-C50C-407E-A947-70E740481C1C}">
                <a14:useLocalDpi xmlns:a14="http://schemas.microsoft.com/office/drawing/2010/main" val="0"/>
              </a:ext>
            </a:extLst>
          </a:blip>
          <a:srcRect l="30125" r="29665" b="-2"/>
          <a:stretch/>
        </p:blipFill>
        <p:spPr>
          <a:xfrm>
            <a:off x="2575696" y="2962911"/>
            <a:ext cx="2255462" cy="315523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AA646A73-6D98-2839-15B6-D7FDD9BD3CC5}"/>
              </a:ext>
            </a:extLst>
          </p:cNvPr>
          <p:cNvPicPr>
            <a:picLocks noChangeAspect="1"/>
          </p:cNvPicPr>
          <p:nvPr/>
        </p:nvPicPr>
        <p:blipFill rotWithShape="1">
          <a:blip r:embed="rId4">
            <a:extLst>
              <a:ext uri="{28A0092B-C50C-407E-A947-70E740481C1C}">
                <a14:useLocalDpi xmlns:a14="http://schemas.microsoft.com/office/drawing/2010/main" val="0"/>
              </a:ext>
            </a:extLst>
          </a:blip>
          <a:srcRect l="30072" r="29718" b="-2"/>
          <a:stretch/>
        </p:blipFill>
        <p:spPr>
          <a:xfrm>
            <a:off x="4966833" y="2962911"/>
            <a:ext cx="2255462" cy="3155238"/>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0C24DA37-C71B-D1DC-A8B7-E2D5A3C37ECB}"/>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9777" r="30013" b="-2"/>
          <a:stretch/>
        </p:blipFill>
        <p:spPr>
          <a:xfrm>
            <a:off x="160117" y="2962911"/>
            <a:ext cx="2255462" cy="3155238"/>
          </a:xfrm>
          <a:prstGeom prst="rect">
            <a:avLst/>
          </a:prstGeom>
        </p:spPr>
      </p:pic>
      <p:pic>
        <p:nvPicPr>
          <p:cNvPr id="17" name="Picture 16">
            <a:extLst>
              <a:ext uri="{FF2B5EF4-FFF2-40B4-BE49-F238E27FC236}">
                <a16:creationId xmlns:a16="http://schemas.microsoft.com/office/drawing/2014/main" id="{43E8E7FC-58B1-B1D4-13B3-A90CE14F922D}"/>
              </a:ext>
            </a:extLst>
          </p:cNvPr>
          <p:cNvPicPr>
            <a:picLocks noChangeAspect="1"/>
          </p:cNvPicPr>
          <p:nvPr/>
        </p:nvPicPr>
        <p:blipFill rotWithShape="1">
          <a:blip r:embed="rId6">
            <a:extLst>
              <a:ext uri="{28A0092B-C50C-407E-A947-70E740481C1C}">
                <a14:useLocalDpi xmlns:a14="http://schemas.microsoft.com/office/drawing/2010/main" val="0"/>
              </a:ext>
            </a:extLst>
          </a:blip>
          <a:srcRect l="25587" r="34203" b="-2"/>
          <a:stretch/>
        </p:blipFill>
        <p:spPr>
          <a:xfrm>
            <a:off x="9749109" y="2962911"/>
            <a:ext cx="2255462" cy="3155238"/>
          </a:xfrm>
          <a:prstGeom prst="rect">
            <a:avLst/>
          </a:prstGeom>
        </p:spPr>
      </p:pic>
    </p:spTree>
    <p:extLst>
      <p:ext uri="{BB962C8B-B14F-4D97-AF65-F5344CB8AC3E}">
        <p14:creationId xmlns:p14="http://schemas.microsoft.com/office/powerpoint/2010/main" val="282799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6068-9323-20EA-532F-2D94130AC6D5}"/>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1E94DF89-DB83-96F1-C620-C497904B18CD}"/>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Future enhancements for our Restaurant Menu and Ordering System could include the integration of user accounts for personalized experiences, seamless integration with Point of Sale (POS) systems for enhanced operational efficiency, a table reservation system for managing seating arrangements, multi-language support to cater to diverse customers, the introduction of discounts and promotions for customer engagement, a feedback and rating system for continuous improvement, Kitchen Display System (KDS) integration for real-time communication between kitchen and front-of-house, mobile app compatibility for on-the-go ordering, and the implementation of analytics tools to gather insights on customer preferences and operational trends. Additionally, customizable themes and branding options could be explored to provide a more tailored and visually appealing interface for both customers and restaurant staff.</a:t>
            </a:r>
            <a:endParaRPr lang="en-US" dirty="0"/>
          </a:p>
        </p:txBody>
      </p:sp>
    </p:spTree>
    <p:extLst>
      <p:ext uri="{BB962C8B-B14F-4D97-AF65-F5344CB8AC3E}">
        <p14:creationId xmlns:p14="http://schemas.microsoft.com/office/powerpoint/2010/main" val="387319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C7F7-336B-8DDB-87FE-312CC8B907FE}"/>
              </a:ext>
            </a:extLst>
          </p:cNvPr>
          <p:cNvSpPr>
            <a:spLocks noGrp="1"/>
          </p:cNvSpPr>
          <p:nvPr>
            <p:ph type="title"/>
          </p:nvPr>
        </p:nvSpPr>
        <p:spPr/>
        <p:txBody>
          <a:bodyPr/>
          <a:lstStyle/>
          <a:p>
            <a:r>
              <a:rPr lang="en-US" dirty="0"/>
              <a:t>Questions and Answers</a:t>
            </a:r>
          </a:p>
        </p:txBody>
      </p:sp>
      <p:sp>
        <p:nvSpPr>
          <p:cNvPr id="3" name="Content Placeholder 2">
            <a:extLst>
              <a:ext uri="{FF2B5EF4-FFF2-40B4-BE49-F238E27FC236}">
                <a16:creationId xmlns:a16="http://schemas.microsoft.com/office/drawing/2014/main" id="{FCF0CBDD-E582-D974-FF9C-35A5D02F1C9E}"/>
              </a:ext>
            </a:extLst>
          </p:cNvPr>
          <p:cNvSpPr>
            <a:spLocks noGrp="1"/>
          </p:cNvSpPr>
          <p:nvPr>
            <p:ph idx="1"/>
          </p:nvPr>
        </p:nvSpPr>
        <p:spPr/>
        <p:txBody>
          <a:bodyPr/>
          <a:lstStyle/>
          <a:p>
            <a:pPr algn="l"/>
            <a:r>
              <a:rPr lang="en-US" sz="1400" b="1" i="0" dirty="0">
                <a:solidFill>
                  <a:srgbClr val="374151"/>
                </a:solidFill>
                <a:effectLst/>
                <a:latin typeface="Söhne"/>
              </a:rPr>
              <a:t>Q: Can customers modify or cancel their orders after confirmation?</a:t>
            </a:r>
            <a:endParaRPr lang="en-US" sz="1400" b="0" i="0" dirty="0">
              <a:solidFill>
                <a:srgbClr val="374151"/>
              </a:solidFill>
              <a:effectLst/>
              <a:latin typeface="Söhne"/>
            </a:endParaRPr>
          </a:p>
          <a:p>
            <a:pPr algn="l"/>
            <a:r>
              <a:rPr lang="en-US" sz="1400" b="1" i="0" dirty="0">
                <a:solidFill>
                  <a:srgbClr val="374151"/>
                </a:solidFill>
                <a:effectLst/>
                <a:latin typeface="Söhne"/>
              </a:rPr>
              <a:t>A:</a:t>
            </a:r>
            <a:r>
              <a:rPr lang="en-US" sz="1400" b="0" i="0" dirty="0">
                <a:solidFill>
                  <a:srgbClr val="374151"/>
                </a:solidFill>
                <a:effectLst/>
                <a:latin typeface="Söhne"/>
              </a:rPr>
              <a:t> Once an order is confirmed, the system does not currently support direct modifications or cancellations. However, customers can contact the restaurant directly to discuss any necessary changes or cancellations. Future enhancements might include a user account system that allows customers to manage their orders within a specified timeframe.</a:t>
            </a:r>
          </a:p>
          <a:p>
            <a:pPr algn="l"/>
            <a:r>
              <a:rPr lang="en-US" sz="1400" b="1" i="0" dirty="0">
                <a:solidFill>
                  <a:srgbClr val="374151"/>
                </a:solidFill>
                <a:effectLst/>
                <a:latin typeface="Söhne"/>
              </a:rPr>
              <a:t>Q: Can the restaurant staff view detailed analytics and reports using the system?</a:t>
            </a:r>
            <a:endParaRPr lang="en-US" sz="1400" b="0" i="0" dirty="0">
              <a:solidFill>
                <a:srgbClr val="374151"/>
              </a:solidFill>
              <a:effectLst/>
              <a:latin typeface="Söhne"/>
            </a:endParaRPr>
          </a:p>
          <a:p>
            <a:pPr algn="l"/>
            <a:r>
              <a:rPr lang="en-US" sz="1400" b="1" i="0" dirty="0">
                <a:solidFill>
                  <a:srgbClr val="374151"/>
                </a:solidFill>
                <a:effectLst/>
                <a:latin typeface="Söhne"/>
              </a:rPr>
              <a:t>A:</a:t>
            </a:r>
            <a:r>
              <a:rPr lang="en-US" sz="1400" b="0" i="0" dirty="0">
                <a:solidFill>
                  <a:srgbClr val="374151"/>
                </a:solidFill>
                <a:effectLst/>
                <a:latin typeface="Söhne"/>
              </a:rPr>
              <a:t> Currently, the system does not include an analytics and reporting feature. However, a future enhancement could involve implementing analytics tools to provide the restaurant staff with insights into popular menu items, peak ordering times, and customer preferences, aiding strategic decision-making.</a:t>
            </a:r>
          </a:p>
          <a:p>
            <a:pPr algn="l"/>
            <a:r>
              <a:rPr lang="en-US" sz="1400" b="1" i="0" dirty="0">
                <a:solidFill>
                  <a:srgbClr val="374151"/>
                </a:solidFill>
                <a:effectLst/>
                <a:latin typeface="Söhne"/>
              </a:rPr>
              <a:t>Q: How does the program handle security for customer payment information?</a:t>
            </a:r>
            <a:endParaRPr lang="en-US" sz="1400" b="0" i="0" dirty="0">
              <a:solidFill>
                <a:srgbClr val="374151"/>
              </a:solidFill>
              <a:effectLst/>
              <a:latin typeface="Söhne"/>
            </a:endParaRPr>
          </a:p>
          <a:p>
            <a:pPr algn="l"/>
            <a:r>
              <a:rPr lang="en-US" sz="1400" b="1" i="0" dirty="0">
                <a:solidFill>
                  <a:srgbClr val="374151"/>
                </a:solidFill>
                <a:effectLst/>
                <a:latin typeface="Söhne"/>
              </a:rPr>
              <a:t>A:</a:t>
            </a:r>
            <a:r>
              <a:rPr lang="en-US" sz="1400" b="0" i="0" dirty="0">
                <a:solidFill>
                  <a:srgbClr val="374151"/>
                </a:solidFill>
                <a:effectLst/>
                <a:latin typeface="Söhne"/>
              </a:rPr>
              <a:t> The system takes security seriously and ensures the secure entry of payment information. It utilizes encryption protocols to protect customer data during the transaction process. Implementing additional security measures, such as compliance with Payment Card Industry Data Security Standard (PCI DSS), could be considered in future updates to further enhance payment security.</a:t>
            </a:r>
          </a:p>
          <a:p>
            <a:pPr algn="l"/>
            <a:r>
              <a:rPr lang="en-US" sz="1400" b="1" i="0" dirty="0">
                <a:solidFill>
                  <a:srgbClr val="374151"/>
                </a:solidFill>
                <a:effectLst/>
                <a:latin typeface="Söhne"/>
              </a:rPr>
              <a:t>Q: Is there a plan to add more customization options for the restaurant's branding in the future?</a:t>
            </a:r>
            <a:endParaRPr lang="en-US" sz="1400" b="0" i="0" dirty="0">
              <a:solidFill>
                <a:srgbClr val="374151"/>
              </a:solidFill>
              <a:effectLst/>
              <a:latin typeface="Söhne"/>
            </a:endParaRPr>
          </a:p>
          <a:p>
            <a:pPr algn="l"/>
            <a:r>
              <a:rPr lang="en-US" sz="1400" b="1" i="0" dirty="0">
                <a:solidFill>
                  <a:srgbClr val="374151"/>
                </a:solidFill>
                <a:effectLst/>
                <a:latin typeface="Söhne"/>
              </a:rPr>
              <a:t>A:</a:t>
            </a:r>
            <a:r>
              <a:rPr lang="en-US" sz="1400" b="0" i="0" dirty="0">
                <a:solidFill>
                  <a:srgbClr val="374151"/>
                </a:solidFill>
                <a:effectLst/>
                <a:latin typeface="Söhne"/>
              </a:rPr>
              <a:t> Yes, future enhancements may include customizable themes and branding options to allow restaurants to tailor the visual appearance of the interface according to their specific branding guidelines, providing a more personalized experience for both customers and staff.</a:t>
            </a:r>
          </a:p>
          <a:p>
            <a:endParaRPr lang="en-US" sz="1100" dirty="0"/>
          </a:p>
        </p:txBody>
      </p:sp>
    </p:spTree>
    <p:extLst>
      <p:ext uri="{BB962C8B-B14F-4D97-AF65-F5344CB8AC3E}">
        <p14:creationId xmlns:p14="http://schemas.microsoft.com/office/powerpoint/2010/main" val="92708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7C7E-F563-7F44-74BC-B94BCEDEFB7A}"/>
              </a:ext>
            </a:extLst>
          </p:cNvPr>
          <p:cNvSpPr>
            <a:spLocks noGrp="1"/>
          </p:cNvSpPr>
          <p:nvPr>
            <p:ph type="title"/>
          </p:nvPr>
        </p:nvSpPr>
        <p:spPr/>
        <p:txBody>
          <a:bodyPr/>
          <a:lstStyle/>
          <a:p>
            <a:r>
              <a:rPr lang="en-US" dirty="0"/>
              <a:t>Supplemental Documents</a:t>
            </a:r>
          </a:p>
        </p:txBody>
      </p:sp>
      <p:sp>
        <p:nvSpPr>
          <p:cNvPr id="3" name="Content Placeholder 2">
            <a:extLst>
              <a:ext uri="{FF2B5EF4-FFF2-40B4-BE49-F238E27FC236}">
                <a16:creationId xmlns:a16="http://schemas.microsoft.com/office/drawing/2014/main" id="{4302BBF1-0484-28B8-4765-B763AEA68C58}"/>
              </a:ext>
            </a:extLst>
          </p:cNvPr>
          <p:cNvSpPr>
            <a:spLocks noGrp="1"/>
          </p:cNvSpPr>
          <p:nvPr>
            <p:ph idx="1"/>
          </p:nvPr>
        </p:nvSpPr>
        <p:spPr/>
        <p:txBody>
          <a:bodyPr/>
          <a:lstStyle/>
          <a:p>
            <a:r>
              <a:rPr lang="en-US" dirty="0"/>
              <a:t>Requirements Document</a:t>
            </a:r>
          </a:p>
          <a:p>
            <a:r>
              <a:rPr lang="en-US" dirty="0"/>
              <a:t>Feasibility Study</a:t>
            </a:r>
          </a:p>
          <a:p>
            <a:r>
              <a:rPr lang="en-US" dirty="0"/>
              <a:t>Project Plan</a:t>
            </a:r>
          </a:p>
          <a:p>
            <a:r>
              <a:rPr lang="en-US" dirty="0"/>
              <a:t>Risk Assessment</a:t>
            </a:r>
          </a:p>
          <a:p>
            <a:r>
              <a:rPr lang="en-US" dirty="0"/>
              <a:t>Design Document</a:t>
            </a:r>
          </a:p>
          <a:p>
            <a:r>
              <a:rPr lang="en-US" dirty="0"/>
              <a:t>User Documentation</a:t>
            </a:r>
          </a:p>
        </p:txBody>
      </p:sp>
    </p:spTree>
    <p:extLst>
      <p:ext uri="{BB962C8B-B14F-4D97-AF65-F5344CB8AC3E}">
        <p14:creationId xmlns:p14="http://schemas.microsoft.com/office/powerpoint/2010/main" val="133642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C5030D-9842-D946-1923-7F691B80CD34}"/>
              </a:ext>
            </a:extLst>
          </p:cNvPr>
          <p:cNvSpPr>
            <a:spLocks noGrp="1"/>
          </p:cNvSpPr>
          <p:nvPr>
            <p:ph type="title"/>
          </p:nvPr>
        </p:nvSpPr>
        <p:spPr>
          <a:xfrm>
            <a:off x="838200" y="609600"/>
            <a:ext cx="3739341" cy="1330839"/>
          </a:xfrm>
        </p:spPr>
        <p:txBody>
          <a:bodyPr>
            <a:normAutofit/>
          </a:bodyPr>
          <a:lstStyle/>
          <a:p>
            <a:r>
              <a:rPr lang="en-US" dirty="0"/>
              <a:t>Requirements Document</a:t>
            </a:r>
          </a:p>
        </p:txBody>
      </p:sp>
      <p:sp>
        <p:nvSpPr>
          <p:cNvPr id="16" name="Content Placeholder 8">
            <a:extLst>
              <a:ext uri="{FF2B5EF4-FFF2-40B4-BE49-F238E27FC236}">
                <a16:creationId xmlns:a16="http://schemas.microsoft.com/office/drawing/2014/main" id="{79C630D3-744F-75C5-DDA7-37D19EC78C32}"/>
              </a:ext>
            </a:extLst>
          </p:cNvPr>
          <p:cNvSpPr>
            <a:spLocks noGrp="1"/>
          </p:cNvSpPr>
          <p:nvPr>
            <p:ph idx="1"/>
          </p:nvPr>
        </p:nvSpPr>
        <p:spPr>
          <a:xfrm>
            <a:off x="862366" y="2194102"/>
            <a:ext cx="3427001" cy="3908586"/>
          </a:xfrm>
        </p:spPr>
        <p:txBody>
          <a:bodyPr>
            <a:normAutofit/>
          </a:bodyPr>
          <a:lstStyle/>
          <a:p>
            <a:r>
              <a:rPr lang="en-US" sz="2000" dirty="0"/>
              <a:t>The requirements document outlines the specifications for developing a restaurant menu application using Python with Tkinter, a popular GUI (Graphical User Interface) library. The purpose of this application is to provide an intuitive and user-friendly interface for both customers and restaurant staff to interact with the menu.</a:t>
            </a:r>
          </a:p>
        </p:txBody>
      </p:sp>
      <p:pic>
        <p:nvPicPr>
          <p:cNvPr id="5" name="Content Placeholder 4" descr="A screenshot of a computer&#10;&#10;Description automatically generated">
            <a:extLst>
              <a:ext uri="{FF2B5EF4-FFF2-40B4-BE49-F238E27FC236}">
                <a16:creationId xmlns:a16="http://schemas.microsoft.com/office/drawing/2014/main" id="{44E849DB-8D6F-3E0D-EC66-38AE06EA663B}"/>
              </a:ext>
            </a:extLst>
          </p:cNvPr>
          <p:cNvPicPr>
            <a:picLocks noChangeAspect="1"/>
          </p:cNvPicPr>
          <p:nvPr/>
        </p:nvPicPr>
        <p:blipFill rotWithShape="1">
          <a:blip r:embed="rId2">
            <a:extLst>
              <a:ext uri="{28A0092B-C50C-407E-A947-70E740481C1C}">
                <a14:useLocalDpi xmlns:a14="http://schemas.microsoft.com/office/drawing/2010/main" val="0"/>
              </a:ext>
            </a:extLst>
          </a:blip>
          <a:srcRect r="1" b="4790"/>
          <a:stretch/>
        </p:blipFill>
        <p:spPr>
          <a:xfrm>
            <a:off x="5482680" y="661916"/>
            <a:ext cx="6080694" cy="5557909"/>
          </a:xfrm>
          <a:prstGeom prst="rect">
            <a:avLst/>
          </a:prstGeom>
        </p:spPr>
      </p:pic>
    </p:spTree>
    <p:extLst>
      <p:ext uri="{BB962C8B-B14F-4D97-AF65-F5344CB8AC3E}">
        <p14:creationId xmlns:p14="http://schemas.microsoft.com/office/powerpoint/2010/main" val="68122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26F745-F464-85F5-7781-4205B166399F}"/>
              </a:ext>
            </a:extLst>
          </p:cNvPr>
          <p:cNvSpPr>
            <a:spLocks noGrp="1"/>
          </p:cNvSpPr>
          <p:nvPr>
            <p:ph type="title"/>
          </p:nvPr>
        </p:nvSpPr>
        <p:spPr>
          <a:xfrm>
            <a:off x="838200" y="609600"/>
            <a:ext cx="3739341" cy="1330839"/>
          </a:xfrm>
        </p:spPr>
        <p:txBody>
          <a:bodyPr>
            <a:normAutofit/>
          </a:bodyPr>
          <a:lstStyle/>
          <a:p>
            <a:r>
              <a:rPr lang="en-US"/>
              <a:t>Feasibility Study</a:t>
            </a:r>
            <a:endParaRPr lang="en-US" dirty="0"/>
          </a:p>
        </p:txBody>
      </p:sp>
      <p:sp>
        <p:nvSpPr>
          <p:cNvPr id="27" name="Content Placeholder 8">
            <a:extLst>
              <a:ext uri="{FF2B5EF4-FFF2-40B4-BE49-F238E27FC236}">
                <a16:creationId xmlns:a16="http://schemas.microsoft.com/office/drawing/2014/main" id="{2B7AC3FE-31A5-C929-0557-01511E699D05}"/>
              </a:ext>
            </a:extLst>
          </p:cNvPr>
          <p:cNvSpPr>
            <a:spLocks noGrp="1"/>
          </p:cNvSpPr>
          <p:nvPr>
            <p:ph idx="1"/>
          </p:nvPr>
        </p:nvSpPr>
        <p:spPr>
          <a:xfrm>
            <a:off x="862366" y="2194102"/>
            <a:ext cx="3427001" cy="3908586"/>
          </a:xfrm>
        </p:spPr>
        <p:txBody>
          <a:bodyPr>
            <a:normAutofit lnSpcReduction="10000"/>
          </a:bodyPr>
          <a:lstStyle/>
          <a:p>
            <a:r>
              <a:rPr lang="en-US" sz="2000" dirty="0"/>
              <a:t>The feasibility study for our Python Tkinter-based restaurant menu program indicates a promising and viable solution for streamlining menu management and enhancing user experience within a restaurant setting. The study encompasses various aspects to assess the practicality, economic viability, and technical feasibility of implementing such a system.</a:t>
            </a:r>
          </a:p>
        </p:txBody>
      </p:sp>
      <p:pic>
        <p:nvPicPr>
          <p:cNvPr id="5" name="Content Placeholder 4" descr="A screenshot of a document&#10;&#10;Description automatically generated">
            <a:extLst>
              <a:ext uri="{FF2B5EF4-FFF2-40B4-BE49-F238E27FC236}">
                <a16:creationId xmlns:a16="http://schemas.microsoft.com/office/drawing/2014/main" id="{CC07DFE3-A261-B84B-A19B-23E6389D7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863" y="661916"/>
            <a:ext cx="5502328" cy="5557909"/>
          </a:xfrm>
          <a:prstGeom prst="rect">
            <a:avLst/>
          </a:prstGeom>
        </p:spPr>
      </p:pic>
    </p:spTree>
    <p:extLst>
      <p:ext uri="{BB962C8B-B14F-4D97-AF65-F5344CB8AC3E}">
        <p14:creationId xmlns:p14="http://schemas.microsoft.com/office/powerpoint/2010/main" val="356639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257CE1-77C9-D784-71AE-79B3CCA228D3}"/>
              </a:ext>
            </a:extLst>
          </p:cNvPr>
          <p:cNvSpPr>
            <a:spLocks noGrp="1"/>
          </p:cNvSpPr>
          <p:nvPr>
            <p:ph type="title"/>
          </p:nvPr>
        </p:nvSpPr>
        <p:spPr>
          <a:xfrm>
            <a:off x="838200" y="609600"/>
            <a:ext cx="3739341" cy="1330839"/>
          </a:xfrm>
        </p:spPr>
        <p:txBody>
          <a:bodyPr>
            <a:normAutofit/>
          </a:bodyPr>
          <a:lstStyle/>
          <a:p>
            <a:r>
              <a:rPr lang="en-US" dirty="0"/>
              <a:t>Project Plan</a:t>
            </a:r>
          </a:p>
        </p:txBody>
      </p:sp>
      <p:sp>
        <p:nvSpPr>
          <p:cNvPr id="9" name="Content Placeholder 8">
            <a:extLst>
              <a:ext uri="{FF2B5EF4-FFF2-40B4-BE49-F238E27FC236}">
                <a16:creationId xmlns:a16="http://schemas.microsoft.com/office/drawing/2014/main" id="{4BBF83A0-8617-9D56-B58D-3620FA95AFA1}"/>
              </a:ext>
            </a:extLst>
          </p:cNvPr>
          <p:cNvSpPr>
            <a:spLocks noGrp="1"/>
          </p:cNvSpPr>
          <p:nvPr>
            <p:ph idx="1"/>
          </p:nvPr>
        </p:nvSpPr>
        <p:spPr>
          <a:xfrm>
            <a:off x="862366" y="2194102"/>
            <a:ext cx="3427001" cy="3908586"/>
          </a:xfrm>
        </p:spPr>
        <p:txBody>
          <a:bodyPr>
            <a:normAutofit/>
          </a:bodyPr>
          <a:lstStyle/>
          <a:p>
            <a:r>
              <a:rPr lang="en-US" sz="2000" dirty="0"/>
              <a:t>Create a user-friendly restaurant menu program using Python with Tkinter to provide an interactive interface for customers to view, select, and order items from the menu.</a:t>
            </a:r>
          </a:p>
        </p:txBody>
      </p:sp>
      <p:pic>
        <p:nvPicPr>
          <p:cNvPr id="5" name="Content Placeholder 4" descr="A screenshot of a project plan&#10;&#10;Description automatically generated">
            <a:extLst>
              <a:ext uri="{FF2B5EF4-FFF2-40B4-BE49-F238E27FC236}">
                <a16:creationId xmlns:a16="http://schemas.microsoft.com/office/drawing/2014/main" id="{AC04E3A8-405B-E26C-420F-0CBD761CF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709527"/>
            <a:ext cx="6155141" cy="5462687"/>
          </a:xfrm>
          <a:prstGeom prst="rect">
            <a:avLst/>
          </a:prstGeom>
        </p:spPr>
      </p:pic>
    </p:spTree>
    <p:extLst>
      <p:ext uri="{BB962C8B-B14F-4D97-AF65-F5344CB8AC3E}">
        <p14:creationId xmlns:p14="http://schemas.microsoft.com/office/powerpoint/2010/main" val="300419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F50FC1-BAFE-788E-3ED7-32A01F051965}"/>
              </a:ext>
            </a:extLst>
          </p:cNvPr>
          <p:cNvSpPr>
            <a:spLocks noGrp="1"/>
          </p:cNvSpPr>
          <p:nvPr>
            <p:ph type="title"/>
          </p:nvPr>
        </p:nvSpPr>
        <p:spPr>
          <a:xfrm>
            <a:off x="838200" y="609600"/>
            <a:ext cx="3739341" cy="1330839"/>
          </a:xfrm>
        </p:spPr>
        <p:txBody>
          <a:bodyPr>
            <a:normAutofit/>
          </a:bodyPr>
          <a:lstStyle/>
          <a:p>
            <a:r>
              <a:rPr lang="en-US" dirty="0"/>
              <a:t>Risk Assessment</a:t>
            </a:r>
          </a:p>
        </p:txBody>
      </p:sp>
      <p:sp>
        <p:nvSpPr>
          <p:cNvPr id="9" name="Content Placeholder 8">
            <a:extLst>
              <a:ext uri="{FF2B5EF4-FFF2-40B4-BE49-F238E27FC236}">
                <a16:creationId xmlns:a16="http://schemas.microsoft.com/office/drawing/2014/main" id="{47587D17-D59C-B928-3E74-C6B874A4C843}"/>
              </a:ext>
            </a:extLst>
          </p:cNvPr>
          <p:cNvSpPr>
            <a:spLocks noGrp="1"/>
          </p:cNvSpPr>
          <p:nvPr>
            <p:ph idx="1"/>
          </p:nvPr>
        </p:nvSpPr>
        <p:spPr>
          <a:xfrm>
            <a:off x="862366" y="2194102"/>
            <a:ext cx="3427001" cy="3908586"/>
          </a:xfrm>
        </p:spPr>
        <p:txBody>
          <a:bodyPr>
            <a:normAutofit/>
          </a:bodyPr>
          <a:lstStyle/>
          <a:p>
            <a:r>
              <a:rPr lang="en-US" sz="2000" dirty="0"/>
              <a:t>The Python Tkinter Restaurant Menu program poses several potential risks that need to be identified and mitigated to ensure the application's reliability, security, and overall performance.</a:t>
            </a:r>
          </a:p>
        </p:txBody>
      </p:sp>
      <p:pic>
        <p:nvPicPr>
          <p:cNvPr id="5" name="Content Placeholder 4" descr="A document with text on it&#10;&#10;Description automatically generated">
            <a:extLst>
              <a:ext uri="{FF2B5EF4-FFF2-40B4-BE49-F238E27FC236}">
                <a16:creationId xmlns:a16="http://schemas.microsoft.com/office/drawing/2014/main" id="{6C60D52D-9A5F-D639-8BD1-F313DCA54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693" y="661916"/>
            <a:ext cx="5912669" cy="5557909"/>
          </a:xfrm>
          <a:prstGeom prst="rect">
            <a:avLst/>
          </a:prstGeom>
        </p:spPr>
      </p:pic>
    </p:spTree>
    <p:extLst>
      <p:ext uri="{BB962C8B-B14F-4D97-AF65-F5344CB8AC3E}">
        <p14:creationId xmlns:p14="http://schemas.microsoft.com/office/powerpoint/2010/main" val="233346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7DF9F1-548C-B381-FDFB-6CE739F49810}"/>
              </a:ext>
            </a:extLst>
          </p:cNvPr>
          <p:cNvSpPr>
            <a:spLocks noGrp="1"/>
          </p:cNvSpPr>
          <p:nvPr>
            <p:ph type="title"/>
          </p:nvPr>
        </p:nvSpPr>
        <p:spPr>
          <a:xfrm>
            <a:off x="838200" y="609600"/>
            <a:ext cx="3739341" cy="1330839"/>
          </a:xfrm>
        </p:spPr>
        <p:txBody>
          <a:bodyPr>
            <a:normAutofit/>
          </a:bodyPr>
          <a:lstStyle/>
          <a:p>
            <a:r>
              <a:rPr lang="en-US" dirty="0"/>
              <a:t>Design Document</a:t>
            </a:r>
          </a:p>
        </p:txBody>
      </p:sp>
      <p:sp>
        <p:nvSpPr>
          <p:cNvPr id="9" name="Content Placeholder 8">
            <a:extLst>
              <a:ext uri="{FF2B5EF4-FFF2-40B4-BE49-F238E27FC236}">
                <a16:creationId xmlns:a16="http://schemas.microsoft.com/office/drawing/2014/main" id="{8F3C0009-3889-F0B3-7535-7655749A5E80}"/>
              </a:ext>
            </a:extLst>
          </p:cNvPr>
          <p:cNvSpPr>
            <a:spLocks noGrp="1"/>
          </p:cNvSpPr>
          <p:nvPr>
            <p:ph idx="1"/>
          </p:nvPr>
        </p:nvSpPr>
        <p:spPr>
          <a:xfrm>
            <a:off x="862366" y="2194102"/>
            <a:ext cx="3427001" cy="3908586"/>
          </a:xfrm>
        </p:spPr>
        <p:txBody>
          <a:bodyPr>
            <a:normAutofit/>
          </a:bodyPr>
          <a:lstStyle/>
          <a:p>
            <a:r>
              <a:rPr lang="en-US" sz="2000" dirty="0"/>
              <a:t>The design document outlines the architecture and functionality of a restaurant menu application developed using Python with the Tkinter GUI toolkit. The program aims to provide an interactive and user-friendly interface for managing and displaying a restaurant menu.</a:t>
            </a:r>
          </a:p>
        </p:txBody>
      </p:sp>
      <p:pic>
        <p:nvPicPr>
          <p:cNvPr id="5" name="Content Placeholder 4" descr="A diagram of a relationship diagram&#10;&#10;Description automatically generated">
            <a:extLst>
              <a:ext uri="{FF2B5EF4-FFF2-40B4-BE49-F238E27FC236}">
                <a16:creationId xmlns:a16="http://schemas.microsoft.com/office/drawing/2014/main" id="{8C67A3DB-2126-F4A7-3E77-A35A1AC81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724915"/>
            <a:ext cx="6155141" cy="5431911"/>
          </a:xfrm>
          <a:prstGeom prst="rect">
            <a:avLst/>
          </a:prstGeom>
        </p:spPr>
      </p:pic>
    </p:spTree>
    <p:extLst>
      <p:ext uri="{BB962C8B-B14F-4D97-AF65-F5344CB8AC3E}">
        <p14:creationId xmlns:p14="http://schemas.microsoft.com/office/powerpoint/2010/main" val="253150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60EEFE-B20A-049D-F7D2-FCC84719BA58}"/>
              </a:ext>
            </a:extLst>
          </p:cNvPr>
          <p:cNvSpPr>
            <a:spLocks noGrp="1"/>
          </p:cNvSpPr>
          <p:nvPr>
            <p:ph type="title"/>
          </p:nvPr>
        </p:nvSpPr>
        <p:spPr>
          <a:xfrm>
            <a:off x="838200" y="609600"/>
            <a:ext cx="3739341" cy="1330839"/>
          </a:xfrm>
        </p:spPr>
        <p:txBody>
          <a:bodyPr>
            <a:normAutofit/>
          </a:bodyPr>
          <a:lstStyle/>
          <a:p>
            <a:r>
              <a:rPr lang="en-US" dirty="0"/>
              <a:t>User Documentation</a:t>
            </a:r>
          </a:p>
        </p:txBody>
      </p:sp>
      <p:sp>
        <p:nvSpPr>
          <p:cNvPr id="9" name="Content Placeholder 8">
            <a:extLst>
              <a:ext uri="{FF2B5EF4-FFF2-40B4-BE49-F238E27FC236}">
                <a16:creationId xmlns:a16="http://schemas.microsoft.com/office/drawing/2014/main" id="{B3FE5862-17C0-41C0-1FEB-794B76CCB3D0}"/>
              </a:ext>
            </a:extLst>
          </p:cNvPr>
          <p:cNvSpPr>
            <a:spLocks noGrp="1"/>
          </p:cNvSpPr>
          <p:nvPr>
            <p:ph idx="1"/>
          </p:nvPr>
        </p:nvSpPr>
        <p:spPr>
          <a:xfrm>
            <a:off x="862366" y="2194102"/>
            <a:ext cx="3427001" cy="3908586"/>
          </a:xfrm>
        </p:spPr>
        <p:txBody>
          <a:bodyPr>
            <a:normAutofit/>
          </a:bodyPr>
          <a:lstStyle/>
          <a:p>
            <a:r>
              <a:rPr lang="en-US" sz="2000" dirty="0"/>
              <a:t>This user documentation provides a comprehensive guide to using our Python Tkinter-based Restaurant Menu program. The program is designed to assist restaurant owners and staff in managing and displaying a digital menu efficiently.</a:t>
            </a:r>
          </a:p>
        </p:txBody>
      </p:sp>
      <p:pic>
        <p:nvPicPr>
          <p:cNvPr id="5" name="Content Placeholder 4" descr="A screenshot of a computer&#10;&#10;Description automatically generated">
            <a:extLst>
              <a:ext uri="{FF2B5EF4-FFF2-40B4-BE49-F238E27FC236}">
                <a16:creationId xmlns:a16="http://schemas.microsoft.com/office/drawing/2014/main" id="{E6626B4C-0A99-2513-A1F1-41D65207D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848018"/>
            <a:ext cx="6155141" cy="5185705"/>
          </a:xfrm>
          <a:prstGeom prst="rect">
            <a:avLst/>
          </a:prstGeom>
        </p:spPr>
      </p:pic>
    </p:spTree>
    <p:extLst>
      <p:ext uri="{BB962C8B-B14F-4D97-AF65-F5344CB8AC3E}">
        <p14:creationId xmlns:p14="http://schemas.microsoft.com/office/powerpoint/2010/main" val="14635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4192-54AE-3FF2-E9AF-6DFCA51D3AFB}"/>
              </a:ext>
            </a:extLst>
          </p:cNvPr>
          <p:cNvSpPr>
            <a:spLocks noGrp="1"/>
          </p:cNvSpPr>
          <p:nvPr>
            <p:ph type="title"/>
          </p:nvPr>
        </p:nvSpPr>
        <p:spPr/>
        <p:txBody>
          <a:bodyPr/>
          <a:lstStyle/>
          <a:p>
            <a:r>
              <a:rPr lang="en-US" dirty="0"/>
              <a:t>Project Summary Information</a:t>
            </a:r>
          </a:p>
        </p:txBody>
      </p:sp>
      <p:sp>
        <p:nvSpPr>
          <p:cNvPr id="3" name="Content Placeholder 2">
            <a:extLst>
              <a:ext uri="{FF2B5EF4-FFF2-40B4-BE49-F238E27FC236}">
                <a16:creationId xmlns:a16="http://schemas.microsoft.com/office/drawing/2014/main" id="{BD165FFA-F758-A6CA-4A62-3F57FB0E5776}"/>
              </a:ext>
            </a:extLst>
          </p:cNvPr>
          <p:cNvSpPr>
            <a:spLocks noGrp="1"/>
          </p:cNvSpPr>
          <p:nvPr>
            <p:ph idx="1"/>
          </p:nvPr>
        </p:nvSpPr>
        <p:spPr/>
        <p:txBody>
          <a:bodyPr>
            <a:normAutofit lnSpcReduction="10000"/>
          </a:bodyPr>
          <a:lstStyle/>
          <a:p>
            <a:r>
              <a:rPr lang="en-US" b="0" i="0" dirty="0">
                <a:solidFill>
                  <a:srgbClr val="374151"/>
                </a:solidFill>
                <a:effectLst/>
                <a:latin typeface="Söhne"/>
              </a:rPr>
              <a:t>Our Python Tkinter Restaurant Menu and Ordering System is a user-friendly application designed to streamline the dining experience. With dynamic time-based menus, customers can easily view breakfast, lunch, or dinner options. The system allows effortless item selection, maintains a running total, and presents a detailed order summary. Customers can input their information for order tracking, enter payment details securely, and receive a final confirmation before completing the transaction. The Tkinter-based interface ensures a visually appealing and intuitive experience, benefiting both customers and restaurant staff. The project aims to enhance restaurant operations by providing a digital solution for efficient menu management, ordering, and customer interaction.</a:t>
            </a:r>
            <a:endParaRPr lang="en-US" dirty="0"/>
          </a:p>
        </p:txBody>
      </p:sp>
    </p:spTree>
    <p:extLst>
      <p:ext uri="{BB962C8B-B14F-4D97-AF65-F5344CB8AC3E}">
        <p14:creationId xmlns:p14="http://schemas.microsoft.com/office/powerpoint/2010/main" val="183412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937</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Team 6 Group Project</vt:lpstr>
      <vt:lpstr>Supplemental Documents</vt:lpstr>
      <vt:lpstr>Requirements Document</vt:lpstr>
      <vt:lpstr>Feasibility Study</vt:lpstr>
      <vt:lpstr>Project Plan</vt:lpstr>
      <vt:lpstr>Risk Assessment</vt:lpstr>
      <vt:lpstr>Design Document</vt:lpstr>
      <vt:lpstr>User Documentation</vt:lpstr>
      <vt:lpstr>Project Summary Information</vt:lpstr>
      <vt:lpstr>Tools Used</vt:lpstr>
      <vt:lpstr>Component Summary</vt:lpstr>
      <vt:lpstr>Running Application</vt:lpstr>
      <vt:lpstr>Future Enhancements</vt:lpstr>
      <vt:lpstr>Questions and Answers</vt:lpstr>
    </vt:vector>
  </TitlesOfParts>
  <Company>GE Appliances, a Haier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 Group Project</dc:title>
  <dc:creator>Jordan, Kacie (GE Appliances, Haier)</dc:creator>
  <cp:lastModifiedBy>Jordan, Kacie (GE Appliances, Haier)</cp:lastModifiedBy>
  <cp:revision>1</cp:revision>
  <dcterms:created xsi:type="dcterms:W3CDTF">2023-12-15T03:45:34Z</dcterms:created>
  <dcterms:modified xsi:type="dcterms:W3CDTF">2023-12-17T18:11:21Z</dcterms:modified>
</cp:coreProperties>
</file>