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70"/>
  </p:notesMasterIdLst>
  <p:handoutMasterIdLst>
    <p:handoutMasterId r:id="rId71"/>
  </p:handoutMasterIdLst>
  <p:sldIdLst>
    <p:sldId id="687" r:id="rId2"/>
    <p:sldId id="292" r:id="rId3"/>
    <p:sldId id="396" r:id="rId4"/>
    <p:sldId id="406" r:id="rId5"/>
    <p:sldId id="311" r:id="rId6"/>
    <p:sldId id="263" r:id="rId7"/>
    <p:sldId id="265" r:id="rId8"/>
    <p:sldId id="295" r:id="rId9"/>
    <p:sldId id="297" r:id="rId10"/>
    <p:sldId id="688" r:id="rId11"/>
    <p:sldId id="692" r:id="rId12"/>
    <p:sldId id="283" r:id="rId13"/>
    <p:sldId id="284" r:id="rId14"/>
    <p:sldId id="285" r:id="rId15"/>
    <p:sldId id="290" r:id="rId16"/>
    <p:sldId id="291" r:id="rId17"/>
    <p:sldId id="330" r:id="rId18"/>
    <p:sldId id="331" r:id="rId19"/>
    <p:sldId id="312" r:id="rId20"/>
    <p:sldId id="313" r:id="rId21"/>
    <p:sldId id="298" r:id="rId22"/>
    <p:sldId id="315" r:id="rId23"/>
    <p:sldId id="316" r:id="rId24"/>
    <p:sldId id="314" r:id="rId25"/>
    <p:sldId id="299" r:id="rId26"/>
    <p:sldId id="318" r:id="rId27"/>
    <p:sldId id="300" r:id="rId28"/>
    <p:sldId id="317" r:id="rId29"/>
    <p:sldId id="319" r:id="rId30"/>
    <p:sldId id="320" r:id="rId31"/>
    <p:sldId id="301" r:id="rId32"/>
    <p:sldId id="321" r:id="rId33"/>
    <p:sldId id="334" r:id="rId34"/>
    <p:sldId id="306" r:id="rId35"/>
    <p:sldId id="346" r:id="rId36"/>
    <p:sldId id="693" r:id="rId37"/>
    <p:sldId id="347" r:id="rId38"/>
    <p:sldId id="348" r:id="rId39"/>
    <p:sldId id="349" r:id="rId40"/>
    <p:sldId id="694" r:id="rId41"/>
    <p:sldId id="690" r:id="rId42"/>
    <p:sldId id="608" r:id="rId43"/>
    <p:sldId id="595" r:id="rId44"/>
    <p:sldId id="596" r:id="rId45"/>
    <p:sldId id="609" r:id="rId46"/>
    <p:sldId id="352" r:id="rId47"/>
    <p:sldId id="534" r:id="rId48"/>
    <p:sldId id="536" r:id="rId49"/>
    <p:sldId id="353" r:id="rId50"/>
    <p:sldId id="354" r:id="rId51"/>
    <p:sldId id="355" r:id="rId52"/>
    <p:sldId id="356" r:id="rId53"/>
    <p:sldId id="357" r:id="rId54"/>
    <p:sldId id="358" r:id="rId55"/>
    <p:sldId id="359" r:id="rId56"/>
    <p:sldId id="616" r:id="rId57"/>
    <p:sldId id="691" r:id="rId58"/>
    <p:sldId id="379" r:id="rId59"/>
    <p:sldId id="364" r:id="rId60"/>
    <p:sldId id="365" r:id="rId61"/>
    <p:sldId id="329" r:id="rId62"/>
    <p:sldId id="328" r:id="rId63"/>
    <p:sldId id="366" r:id="rId64"/>
    <p:sldId id="367" r:id="rId65"/>
    <p:sldId id="592" r:id="rId66"/>
    <p:sldId id="668" r:id="rId67"/>
    <p:sldId id="535" r:id="rId68"/>
    <p:sldId id="537" r:id="rId69"/>
  </p:sldIdLst>
  <p:sldSz cx="9144000" cy="6858000" type="screen4x3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4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C26C978-D484-2D09-68EB-3E043BAEEED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E2E21C14-4F25-7967-1712-882CC382F5C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4D6F5D2B-A6B4-ADF3-CC4E-1BF3C869A35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4FF83032-C5CD-C44D-A899-3B52853D3C1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5900B65-6D6A-4571-86CB-6A5734F85F14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3ADB265-EC6F-3464-6F84-2194712A96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1393E34-3655-B897-44AA-BAB8587F85D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CE86EAA-6506-BA30-F562-B2E0F8AF1FFD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43845920-7D94-E823-F91E-B2F0615F8A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42C128AF-DC40-22F4-BBC6-56475A2815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2720582E-CC8F-E9B7-7A0F-2B13690B0A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54907F-4DDA-40EF-886E-BD859C6DAE5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6B134D-0EB3-42CB-9322-AA369738187D}" type="slidenum">
              <a:rPr lang="en-US" smtClean="0"/>
              <a:t>62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EAA906F-F9EA-415E-321F-1BC235630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6E789E6-F1FF-0A23-A5EC-46A232E5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A0B573-FDA3-4105-A906-57F2DDB4E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093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975074-0BB8-F786-E52F-7BD2044C0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2F38F63-E447-C11A-493A-DBE5266A9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4677C7-4827-4646-8A7A-7EBF3D20F84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31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617538"/>
            <a:ext cx="1975247" cy="54149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617538"/>
            <a:ext cx="5811233" cy="54149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A4D52BD-2374-884D-90A8-B2E9F206C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3DF7EFB-00B6-40A4-4122-BA3B819AB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637964-5DA5-4DC1-8A34-16A3BDE97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29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8AFF5CA-6196-98F4-DFBB-1703640951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04A41E-087B-4C50-9D6C-1D408039D286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6BAAA60-29A0-5C4E-4843-AA9B028B7CAB}"/>
              </a:ext>
            </a:extLst>
          </p:cNvPr>
          <p:cNvSpPr>
            <a:spLocks noGrp="1" noChangeArrowheads="1"/>
          </p:cNvSpPr>
          <p:nvPr>
            <p:ph type="dt" sz="half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EBFBA8F-7C62-5DAD-2411-C4A9005A7BF8}"/>
              </a:ext>
            </a:extLst>
          </p:cNvPr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84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08851F2-EDDB-2C55-AF25-52296232E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03AE396-A1F3-6422-5E1F-A55277B78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DF903B-3068-4121-B8CF-4A173CA5C21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61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42B650D-9A85-E150-82EF-70A292EC7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944791F-8D54-3973-F866-090C269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1D1912-E153-4850-B93A-57C79DDC98B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146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3AF4188-FD82-EFD2-0F13-AEF582888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7595201-41C0-0E61-AE07-D5198A25F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73F547C-AD7C-4922-B4F6-75297656E86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559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02C4CDD-7B47-EA4C-6CBE-3616F7900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3ECBE54-C8B5-9158-9E03-34284F6D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AEAF5E-C056-4DA8-994B-551CAE7B35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37E0C8F-4902-438D-98E9-871118FE4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D81535B-9227-6BCC-8600-4EAD3517A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0B17B79-08AF-4494-8061-1681C5CBBA8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72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2DD9BD7-2291-DB70-66B5-F8A1109F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C9E0CE5-0CB2-127E-7B60-EA3252E69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760C61-6DF4-4221-99FA-C24EB6DEC10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735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211E918-319A-669E-B1B2-DFE88874D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044E6C5-0A9D-795A-3D20-DFBD4BF5E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164466-0AF9-441C-88B7-3C3D3817978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811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A96AEFF-AC8D-CBFA-4A4F-E0C860F5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FBA0595-F722-E580-B012-FDC940056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E901D1-95AD-487E-9913-B85475A8062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1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2050">
            <a:extLst>
              <a:ext uri="{FF2B5EF4-FFF2-40B4-BE49-F238E27FC236}">
                <a16:creationId xmlns:a16="http://schemas.microsoft.com/office/drawing/2014/main" id="{AF98F48B-2D84-6475-7F3D-6412E4809580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842963"/>
            <a:ext cx="9009063" cy="1052512"/>
            <a:chOff x="0" y="0"/>
            <a:chExt cx="5675" cy="663"/>
          </a:xfrm>
        </p:grpSpPr>
        <p:grpSp>
          <p:nvGrpSpPr>
            <p:cNvPr id="1031" name="组合 2051">
              <a:extLst>
                <a:ext uri="{FF2B5EF4-FFF2-40B4-BE49-F238E27FC236}">
                  <a16:creationId xmlns:a16="http://schemas.microsoft.com/office/drawing/2014/main" id="{01A677C9-3997-4B5D-EA9F-11692D8AC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58E7BB64-7AD7-EB4A-202B-5455E192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77869487-983B-2D8E-0776-10D47B942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1032" name="组合 2054">
              <a:extLst>
                <a:ext uri="{FF2B5EF4-FFF2-40B4-BE49-F238E27FC236}">
                  <a16:creationId xmlns:a16="http://schemas.microsoft.com/office/drawing/2014/main" id="{D70DD05D-708A-6E09-F8F1-965E51C3C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3333EE95-AA05-9A82-9ED4-47903D809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9F3875E7-52C7-177D-CC5F-DBBC48E0F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2058" name="Rectangle 10">
              <a:extLst>
                <a:ext uri="{FF2B5EF4-FFF2-40B4-BE49-F238E27FC236}">
                  <a16:creationId xmlns:a16="http://schemas.microsoft.com/office/drawing/2014/main" id="{1B1B3989-CCEB-A0B7-7C1C-A3F2A9BA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9" name="Rectangle 11">
              <a:extLst>
                <a:ext uri="{FF2B5EF4-FFF2-40B4-BE49-F238E27FC236}">
                  <a16:creationId xmlns:a16="http://schemas.microsoft.com/office/drawing/2014/main" id="{B2136E50-371F-5712-AD1B-8C742699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60" name="Rectangle 12">
              <a:extLst>
                <a:ext uri="{FF2B5EF4-FFF2-40B4-BE49-F238E27FC236}">
                  <a16:creationId xmlns:a16="http://schemas.microsoft.com/office/drawing/2014/main" id="{99D86C6A-EBA2-0903-E846-AA44873B11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7" name="Rectangle 11">
            <a:extLst>
              <a:ext uri="{FF2B5EF4-FFF2-40B4-BE49-F238E27FC236}">
                <a16:creationId xmlns:a16="http://schemas.microsoft.com/office/drawing/2014/main" id="{D4D4A25A-A9BC-7AFC-528C-C49DA9D65E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7288" y="396875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2">
            <a:extLst>
              <a:ext uri="{FF2B5EF4-FFF2-40B4-BE49-F238E27FC236}">
                <a16:creationId xmlns:a16="http://schemas.microsoft.com/office/drawing/2014/main" id="{D0C2F07C-4415-89E5-376B-A1512D98AC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57288" y="1900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4BEB2521-D759-2124-4ADB-7B81FAB0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288" y="6237288"/>
            <a:ext cx="5318125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  <a:latin typeface="Tahoma" panose="020B0604030504040204" pitchFamily="2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 dirty="0"/>
          </a:p>
        </p:txBody>
      </p:sp>
      <p:sp>
        <p:nvSpPr>
          <p:cNvPr id="2066" name="Rectangle 17">
            <a:extLst>
              <a:ext uri="{FF2B5EF4-FFF2-40B4-BE49-F238E27FC236}">
                <a16:creationId xmlns:a16="http://schemas.microsoft.com/office/drawing/2014/main" id="{0FD503D8-B647-C222-BA33-B07E1841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fld id="{78637964-5DA5-4DC1-8A34-16A3BDE9723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1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Structures: Sets, Functions, Sequences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Chapter 2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6A4C9F-23D4-6F0E-DE5C-DFAD797E35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88EAFD-1AA7-4EB6-066F-B005A85D45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A0B573-FDA3-4105-A906-57F2DDB4E96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on a Set (</a:t>
            </a:r>
            <a:r>
              <a:rPr lang="en-US" i="1" dirty="0"/>
              <a:t>cont.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6832"/>
            <a:ext cx="7772400" cy="1008112"/>
          </a:xfrm>
        </p:spPr>
        <p:txBody>
          <a:bodyPr/>
          <a:lstStyle/>
          <a:p>
            <a:pPr marL="274320" lvl="2" indent="-274320">
              <a:buClr>
                <a:schemeClr val="accent3"/>
              </a:buClr>
              <a:buSzPct val="95000"/>
              <a:buNone/>
            </a:pPr>
            <a:r>
              <a:rPr lang="en-US" sz="2800" b="1" dirty="0"/>
              <a:t>    Question</a:t>
            </a:r>
            <a:r>
              <a:rPr lang="en-US" sz="2800" dirty="0"/>
              <a:t>: How many relations are there on a set </a:t>
            </a:r>
            <a:r>
              <a:rPr lang="en-US" sz="2800" i="1" dirty="0"/>
              <a:t>A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pPr>
              <a:buNone/>
            </a:pPr>
            <a:endParaRPr 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843A06-EDA6-41AA-78A2-418552387E39}"/>
              </a:ext>
            </a:extLst>
          </p:cNvPr>
          <p:cNvGrpSpPr/>
          <p:nvPr/>
        </p:nvGrpSpPr>
        <p:grpSpPr>
          <a:xfrm>
            <a:off x="647700" y="2924944"/>
            <a:ext cx="7391400" cy="2947173"/>
            <a:chOff x="647700" y="3041251"/>
            <a:chExt cx="7391400" cy="2947173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90B3B9-D136-9446-60A9-3FA8D265B925}"/>
                </a:ext>
              </a:extLst>
            </p:cNvPr>
            <p:cNvSpPr txBox="1"/>
            <p:nvPr/>
          </p:nvSpPr>
          <p:spPr>
            <a:xfrm>
              <a:off x="647700" y="3041251"/>
              <a:ext cx="7391400" cy="26776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74320" lvl="2" indent="0">
                <a:spcBef>
                  <a:spcPts val="0"/>
                </a:spcBef>
                <a:buNone/>
              </a:pPr>
              <a:r>
                <a:rPr lang="en-US" altLang="zh-CN" sz="2400" b="1" dirty="0"/>
                <a:t>Solution</a:t>
              </a:r>
              <a:r>
                <a:rPr lang="en-US" altLang="zh-CN" sz="2400" dirty="0"/>
                <a:t>:  Because a relation on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 is the same thing as a subset of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 </a:t>
              </a:r>
              <a:r>
                <a:rPr lang="en-US" altLang="zh-CN" sz="2400" dirty="0">
                  <a:latin typeface="Cambria Math" panose="02040503050406030204"/>
                  <a:ea typeface="Cambria Math" panose="02040503050406030204"/>
                </a:rPr>
                <a:t>⨉</a:t>
              </a:r>
              <a:r>
                <a:rPr lang="en-US" altLang="zh-CN" sz="2400" dirty="0"/>
                <a:t>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, </a:t>
              </a:r>
            </a:p>
            <a:p>
              <a:pPr marL="274320" lvl="2" indent="0">
                <a:spcBef>
                  <a:spcPts val="0"/>
                </a:spcBef>
                <a:buNone/>
              </a:pPr>
              <a:r>
                <a:rPr lang="en-US" altLang="zh-CN" sz="2400" dirty="0"/>
                <a:t>we count the subsets of </a:t>
              </a:r>
              <a:r>
                <a:rPr lang="en-US" altLang="zh-CN" sz="2400" i="1" dirty="0"/>
                <a:t>A </a:t>
              </a:r>
              <a:r>
                <a:rPr lang="en-US" altLang="zh-CN" sz="2400" dirty="0">
                  <a:latin typeface="Cambria Math" panose="02040503050406030204"/>
                  <a:ea typeface="Cambria Math" panose="02040503050406030204"/>
                </a:rPr>
                <a:t>×</a:t>
              </a:r>
              <a:r>
                <a:rPr lang="en-US" altLang="zh-CN" sz="2400" dirty="0"/>
                <a:t>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.</a:t>
              </a:r>
              <a:r>
                <a: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 </a:t>
              </a:r>
              <a:r>
                <a:rPr lang="en-US" altLang="zh-CN" sz="2400" dirty="0">
                  <a:ea typeface="Cambria Math" panose="02040503050406030204" pitchFamily="18" charset="0"/>
                </a:rPr>
                <a:t>Since  </a:t>
              </a:r>
              <a:r>
                <a:rPr lang="en-US" altLang="zh-CN" sz="2400" i="1" dirty="0"/>
                <a:t>A </a:t>
              </a:r>
              <a:r>
                <a:rPr lang="en-US" altLang="zh-CN" sz="2400" dirty="0">
                  <a:latin typeface="Cambria Math" panose="02040503050406030204"/>
                  <a:ea typeface="Cambria Math" panose="02040503050406030204"/>
                </a:rPr>
                <a:t>×</a:t>
              </a:r>
              <a:r>
                <a:rPr lang="en-US" altLang="zh-CN" sz="2400" dirty="0"/>
                <a:t> </a:t>
              </a:r>
              <a:r>
                <a:rPr lang="en-US" altLang="zh-CN" sz="2400" i="1" dirty="0"/>
                <a:t>A</a:t>
              </a:r>
              <a:r>
                <a:rPr lang="en-US" altLang="zh-CN" sz="2400" dirty="0">
                  <a:ea typeface="Cambria Math" panose="02040503050406030204" pitchFamily="18" charset="0"/>
                </a:rPr>
                <a:t> has </a:t>
              </a:r>
              <a:r>
                <a:rPr lang="en-US" altLang="zh-CN" sz="2400" i="1" dirty="0" err="1">
                  <a:ea typeface="Cambria Math" panose="02040503050406030204" pitchFamily="18" charset="0"/>
                </a:rPr>
                <a:t>n</a:t>
              </a:r>
              <a:r>
                <a:rPr lang="en-US" altLang="zh-CN" sz="2400" baseline="300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altLang="zh-CN" sz="2400" dirty="0">
                  <a:ea typeface="Cambria Math" panose="02040503050406030204" pitchFamily="18" charset="0"/>
                </a:rPr>
                <a:t> elements when </a:t>
              </a:r>
              <a:r>
                <a:rPr lang="en-US" altLang="zh-CN" sz="2400" i="1" dirty="0">
                  <a:ea typeface="Cambria Math" panose="02040503050406030204" pitchFamily="18" charset="0"/>
                </a:rPr>
                <a:t>A</a:t>
              </a:r>
              <a:r>
                <a:rPr lang="en-US" altLang="zh-CN" sz="2400" dirty="0">
                  <a:ea typeface="Cambria Math" panose="02040503050406030204" pitchFamily="18" charset="0"/>
                </a:rPr>
                <a:t> has </a:t>
              </a:r>
              <a:r>
                <a:rPr lang="en-US" altLang="zh-CN" sz="2400" i="1" dirty="0">
                  <a:ea typeface="Cambria Math" panose="02040503050406030204" pitchFamily="18" charset="0"/>
                </a:rPr>
                <a:t>n</a:t>
              </a:r>
              <a:r>
                <a:rPr lang="en-US" altLang="zh-CN" sz="2400" dirty="0">
                  <a:ea typeface="Cambria Math" panose="02040503050406030204" pitchFamily="18" charset="0"/>
                </a:rPr>
                <a:t> elements, and a set with </a:t>
              </a:r>
              <a:r>
                <a:rPr lang="en-US" altLang="zh-CN" sz="2400" i="1" dirty="0">
                  <a:ea typeface="Cambria Math" panose="02040503050406030204" pitchFamily="18" charset="0"/>
                </a:rPr>
                <a:t>m</a:t>
              </a:r>
              <a:r>
                <a:rPr lang="en-US" altLang="zh-CN" sz="2400" dirty="0">
                  <a:ea typeface="Cambria Math" panose="02040503050406030204" pitchFamily="18" charset="0"/>
                </a:rPr>
                <a:t> elements has </a:t>
              </a:r>
              <a:r>
                <a:rPr lang="en-US" altLang="zh-CN" sz="2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r>
                <a:rPr lang="en-US" altLang="zh-CN" sz="2400" i="1" baseline="30000" dirty="0" err="1">
                  <a:ea typeface="Cambria Math" panose="02040503050406030204" pitchFamily="18" charset="0"/>
                </a:rPr>
                <a:t>m</a:t>
              </a:r>
              <a:r>
                <a:rPr lang="en-US" altLang="zh-CN" sz="2400" dirty="0">
                  <a:ea typeface="Cambria Math" panose="02040503050406030204" pitchFamily="18" charset="0"/>
                </a:rPr>
                <a:t> subsets, </a:t>
              </a:r>
            </a:p>
            <a:p>
              <a:pPr marL="274320" lvl="2" indent="0">
                <a:spcBef>
                  <a:spcPts val="0"/>
                </a:spcBef>
                <a:buNone/>
              </a:pPr>
              <a:r>
                <a:rPr lang="en-US" altLang="zh-CN" sz="2400" dirty="0">
                  <a:ea typeface="Cambria Math" panose="02040503050406030204" pitchFamily="18" charset="0"/>
                </a:rPr>
                <a:t>there are        subsets of  </a:t>
              </a:r>
              <a:r>
                <a:rPr lang="en-US" altLang="zh-CN" sz="2400" i="1" dirty="0"/>
                <a:t>A </a:t>
              </a:r>
              <a:r>
                <a:rPr lang="en-US" altLang="zh-CN" sz="2400" dirty="0">
                  <a:latin typeface="Cambria Math" panose="02040503050406030204"/>
                  <a:ea typeface="Cambria Math" panose="02040503050406030204"/>
                </a:rPr>
                <a:t>×</a:t>
              </a:r>
              <a:r>
                <a:rPr lang="en-US" altLang="zh-CN" sz="2400" dirty="0"/>
                <a:t> </a:t>
              </a:r>
              <a:r>
                <a:rPr lang="en-US" altLang="zh-CN" sz="2400" i="1" dirty="0"/>
                <a:t>A</a:t>
              </a:r>
              <a:r>
                <a:rPr lang="en-US" altLang="zh-CN" sz="2400" dirty="0">
                  <a:ea typeface="Cambria Math" panose="02040503050406030204" pitchFamily="18" charset="0"/>
                </a:rPr>
                <a:t>. Therefore,  there are        	relations on a set </a:t>
              </a:r>
              <a:r>
                <a:rPr lang="en-US" altLang="zh-CN" sz="2400" i="1" dirty="0">
                  <a:ea typeface="Cambria Math" panose="02040503050406030204" pitchFamily="18" charset="0"/>
                </a:rPr>
                <a:t>A</a:t>
              </a:r>
              <a:r>
                <a:rPr lang="en-US" altLang="zh-CN" sz="2400" dirty="0">
                  <a:ea typeface="Cambria Math" panose="02040503050406030204" pitchFamily="18" charset="0"/>
                </a:rPr>
                <a:t>.</a:t>
              </a:r>
            </a:p>
          </p:txBody>
        </p:sp>
        <p:graphicFrame>
          <p:nvGraphicFramePr>
            <p:cNvPr id="40964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87315623"/>
                </p:ext>
              </p:extLst>
            </p:nvPr>
          </p:nvGraphicFramePr>
          <p:xfrm>
            <a:off x="2323778" y="4789200"/>
            <a:ext cx="612775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876800" imgH="5791200" progId="Equation.DSMT4">
                    <p:embed/>
                  </p:oleObj>
                </mc:Choice>
                <mc:Fallback>
                  <p:oleObj name="Equation" r:id="rId2" imgW="4876800" imgH="5791200" progId="Equation.DSMT4">
                    <p:embed/>
                    <p:pic>
                      <p:nvPicPr>
                        <p:cNvPr id="40964" name="Object 4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323778" y="4789200"/>
                          <a:ext cx="612775" cy="7286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433883"/>
                </p:ext>
              </p:extLst>
            </p:nvPr>
          </p:nvGraphicFramePr>
          <p:xfrm>
            <a:off x="1536477" y="5259761"/>
            <a:ext cx="612775" cy="728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76800" imgH="5791200" progId="Equation.DSMT4">
                    <p:embed/>
                  </p:oleObj>
                </mc:Choice>
                <mc:Fallback>
                  <p:oleObj name="Equation" r:id="rId4" imgW="4876800" imgH="5791200" progId="Equation.DSMT4">
                    <p:embed/>
                    <p:pic>
                      <p:nvPicPr>
                        <p:cNvPr id="40965" name="Object 5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536477" y="5259761"/>
                          <a:ext cx="612775" cy="728663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96CB17-37D7-7653-3E61-5C05370558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35F2B-9543-45C3-02BB-C396B2A875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Binary Relations on a Set (</a:t>
            </a:r>
            <a:r>
              <a:rPr lang="en-US" i="1" dirty="0"/>
              <a:t>cont</a:t>
            </a:r>
            <a:r>
              <a:rPr lang="en-US" dirty="0"/>
              <a:t>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5447"/>
            <a:ext cx="8229600" cy="31699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Example</a:t>
            </a:r>
            <a:r>
              <a:rPr lang="en-US" sz="2400" dirty="0"/>
              <a:t>: Consider these relations on the set of integers:</a:t>
            </a:r>
          </a:p>
          <a:p>
            <a:pPr lvl="1"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},</a:t>
            </a:r>
            <a:r>
              <a:rPr lang="en-US" sz="2400" i="1" dirty="0"/>
              <a:t>                            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},</a:t>
            </a:r>
          </a:p>
          <a:p>
            <a:pPr lvl="1"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&gt; 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},</a:t>
            </a:r>
            <a:r>
              <a:rPr lang="en-US" sz="2400" i="1" dirty="0"/>
              <a:t>                            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+ 1},</a:t>
            </a:r>
            <a:endParaRPr lang="en-US" sz="2400" dirty="0"/>
          </a:p>
          <a:p>
            <a:pPr lvl="1">
              <a:buNone/>
            </a:pP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b 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or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=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 −b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},        </a:t>
            </a:r>
            <a:r>
              <a:rPr lang="en-US" sz="2400" i="1" dirty="0"/>
              <a:t> 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n-US" sz="2400" dirty="0"/>
              <a:t>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+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≤ 3}.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/>
                <a:ea typeface="Cambria Math" panose="02040503050406030204"/>
              </a:rPr>
              <a:t>Which of these relations contain each of the pairs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400" dirty="0">
                <a:latin typeface="Cambria Math" panose="02040503050406030204"/>
                <a:ea typeface="Cambria Math" panose="02040503050406030204"/>
              </a:rPr>
              <a:t>           (1,1), (1, 2), (2, 1), (1, −1), and (2, 2)?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616" y="3645024"/>
            <a:ext cx="662940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Note that these relations are on an infinite set and each of these relations is an infinite set.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>
            <a:extLst>
              <a:ext uri="{FF2B5EF4-FFF2-40B4-BE49-F238E27FC236}">
                <a16:creationId xmlns:a16="http://schemas.microsoft.com/office/drawing/2014/main" id="{B7267BA6-50D6-F7F9-9242-259077CB1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 Arising from Relations</a:t>
            </a:r>
            <a:endParaRPr lang="zh-CN" altLang="en-US"/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E1D2D835-CEBD-27A9-7A82-E9C0ECE3A6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be a relation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</a:p>
          <a:p>
            <a:pPr eaLnBrk="1" hangingPunct="1"/>
            <a:r>
              <a:rPr lang="en-US" altLang="zh-CN" dirty="0"/>
              <a:t>Dom(</a:t>
            </a:r>
            <a:r>
              <a:rPr lang="en-US" altLang="zh-CN" i="1" dirty="0"/>
              <a:t>R</a:t>
            </a:r>
            <a:r>
              <a:rPr lang="en-US" altLang="zh-CN" dirty="0"/>
              <a:t>), the </a:t>
            </a:r>
            <a:r>
              <a:rPr lang="en-US" altLang="zh-CN" i="1" dirty="0">
                <a:solidFill>
                  <a:srgbClr val="FF0000"/>
                </a:solidFill>
              </a:rPr>
              <a:t>domain</a:t>
            </a:r>
            <a:r>
              <a:rPr lang="en-US" altLang="zh-CN" dirty="0"/>
              <a:t> of </a:t>
            </a:r>
            <a:r>
              <a:rPr lang="en-US" altLang="zh-CN" i="1" dirty="0"/>
              <a:t>R</a:t>
            </a:r>
            <a:r>
              <a:rPr lang="en-US" altLang="zh-CN" dirty="0"/>
              <a:t> is a subset of </a:t>
            </a:r>
            <a:r>
              <a:rPr lang="en-US" altLang="zh-CN" i="1" dirty="0"/>
              <a:t>A</a:t>
            </a:r>
            <a:r>
              <a:rPr lang="en-US" altLang="zh-CN" dirty="0"/>
              <a:t>, is the set of all first elements in the pairs that make up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Ran(</a:t>
            </a:r>
            <a:r>
              <a:rPr lang="en-US" altLang="zh-CN" i="1" dirty="0"/>
              <a:t>R</a:t>
            </a:r>
            <a:r>
              <a:rPr lang="en-US" altLang="zh-CN" dirty="0"/>
              <a:t>), the </a:t>
            </a:r>
            <a:r>
              <a:rPr lang="en-US" altLang="zh-CN" i="1" dirty="0">
                <a:solidFill>
                  <a:srgbClr val="FF0000"/>
                </a:solidFill>
              </a:rPr>
              <a:t>range</a:t>
            </a:r>
            <a:r>
              <a:rPr lang="en-US" altLang="zh-CN" dirty="0"/>
              <a:t> of </a:t>
            </a:r>
            <a:r>
              <a:rPr lang="en-US" altLang="zh-CN" i="1" dirty="0"/>
              <a:t>R</a:t>
            </a:r>
            <a:r>
              <a:rPr lang="en-US" altLang="zh-CN" dirty="0"/>
              <a:t> is the set of elements in </a:t>
            </a:r>
            <a:r>
              <a:rPr lang="en-US" altLang="zh-CN" i="1" dirty="0"/>
              <a:t>B</a:t>
            </a:r>
            <a:r>
              <a:rPr lang="en-US" altLang="zh-CN" dirty="0"/>
              <a:t> that are second elements of pairs in </a:t>
            </a:r>
            <a:r>
              <a:rPr lang="en-US" altLang="zh-CN" i="1" dirty="0"/>
              <a:t>R.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C8A105-F1E7-0465-E048-A72501B1873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D09FEE-10FB-F547-2179-A1F713C6C6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>
            <a:extLst>
              <a:ext uri="{FF2B5EF4-FFF2-40B4-BE49-F238E27FC236}">
                <a16:creationId xmlns:a16="http://schemas.microsoft.com/office/drawing/2014/main" id="{ABE03314-7B7C-AFC4-C1CE-7CA49FD34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 Arising from Relations</a:t>
            </a:r>
            <a:endParaRPr lang="zh-CN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E487058D-BB69-D567-FA40-B1FC6CB105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 relation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Define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), the </a:t>
            </a:r>
            <a:r>
              <a:rPr lang="en-US" altLang="zh-CN" sz="2800" i="1" dirty="0">
                <a:solidFill>
                  <a:srgbClr val="FF0000"/>
                </a:solidFill>
              </a:rPr>
              <a:t>R-relative set of x</a:t>
            </a:r>
            <a:r>
              <a:rPr lang="en-US" altLang="zh-CN" sz="2800" dirty="0"/>
              <a:t>, to be the set of all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B</a:t>
            </a:r>
            <a:r>
              <a:rPr lang="en-US" altLang="zh-CN" sz="2800" dirty="0"/>
              <a:t> with the property that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R</a:t>
            </a:r>
            <a:r>
              <a:rPr lang="en-US" altLang="zh-CN" sz="2800" dirty="0"/>
              <a:t>-related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 </a:t>
            </a:r>
            <a:r>
              <a:rPr lang="en-US" altLang="zh-CN" sz="2400" i="1" dirty="0"/>
              <a:t>B</a:t>
            </a:r>
            <a:r>
              <a:rPr lang="en-US" altLang="zh-CN" sz="2400" dirty="0"/>
              <a:t> |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}.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Similarly, if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then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), the </a:t>
            </a:r>
            <a:r>
              <a:rPr lang="en-US" altLang="zh-CN" sz="2800" i="1" dirty="0">
                <a:solidFill>
                  <a:srgbClr val="FF0000"/>
                </a:solidFill>
              </a:rPr>
              <a:t>R-relative set of A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1</a:t>
            </a:r>
            <a:r>
              <a:rPr lang="en-US" altLang="zh-CN" sz="2800" dirty="0"/>
              <a:t>, is the set of all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B</a:t>
            </a:r>
            <a:r>
              <a:rPr lang="en-US" altLang="zh-CN" sz="2800" dirty="0"/>
              <a:t> with the property that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is </a:t>
            </a:r>
            <a:r>
              <a:rPr lang="en-US" altLang="zh-CN" sz="2800" i="1" dirty="0"/>
              <a:t>R</a:t>
            </a:r>
            <a:r>
              <a:rPr lang="en-US" altLang="zh-CN" sz="2800" dirty="0"/>
              <a:t>-related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 for some </a:t>
            </a:r>
            <a:r>
              <a:rPr lang="en-US" altLang="zh-CN" sz="2800" i="1" dirty="0"/>
              <a:t>x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{</a:t>
            </a:r>
            <a:r>
              <a:rPr lang="en-US" altLang="zh-CN" sz="2400" i="1" dirty="0"/>
              <a:t>y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|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 </a:t>
            </a:r>
            <a:r>
              <a:rPr lang="en-US" altLang="zh-CN" sz="2400" i="1" dirty="0"/>
              <a:t>y</a:t>
            </a:r>
            <a:r>
              <a:rPr lang="en-US" altLang="zh-CN" sz="2400" dirty="0"/>
              <a:t> for some </a:t>
            </a:r>
            <a:r>
              <a:rPr lang="en-US" altLang="zh-CN" sz="2400" i="1" dirty="0"/>
              <a:t>x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54A0D49-EB50-D20B-6424-48106218700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47339A-0BE5-21AF-2EB7-FEEC447BF7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>
            <a:extLst>
              <a:ext uri="{FF2B5EF4-FFF2-40B4-BE49-F238E27FC236}">
                <a16:creationId xmlns:a16="http://schemas.microsoft.com/office/drawing/2014/main" id="{9D1AB343-1E00-DB0F-C31A-F0139A9AA2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Theorem 1 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8425A3B2-0A61-5A79-10EE-1E188C33E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 </a:t>
            </a:r>
            <a:r>
              <a:rPr lang="en-US" altLang="zh-CN" i="1"/>
              <a:t>R</a:t>
            </a:r>
            <a:r>
              <a:rPr lang="en-US" altLang="zh-CN"/>
              <a:t> be a relation from </a:t>
            </a:r>
            <a:r>
              <a:rPr lang="en-US" altLang="zh-CN" i="1"/>
              <a:t>A</a:t>
            </a:r>
            <a:r>
              <a:rPr lang="en-US" altLang="zh-CN"/>
              <a:t> to </a:t>
            </a:r>
            <a:r>
              <a:rPr lang="en-US" altLang="zh-CN" i="1"/>
              <a:t>B</a:t>
            </a:r>
            <a:r>
              <a:rPr lang="en-US" altLang="zh-CN"/>
              <a:t>, and let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and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 be subsets of </a:t>
            </a:r>
            <a:r>
              <a:rPr lang="en-US" altLang="zh-CN" i="1"/>
              <a:t>A</a:t>
            </a:r>
            <a:r>
              <a:rPr lang="en-US" altLang="zh-CN"/>
              <a:t>. Then</a:t>
            </a:r>
          </a:p>
          <a:p>
            <a:pPr lvl="1" eaLnBrk="1" hangingPunct="1"/>
            <a:r>
              <a:rPr lang="en-US" altLang="zh-CN"/>
              <a:t>(a) If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</a:t>
            </a:r>
            <a:r>
              <a:rPr lang="zh-CN" altLang="en-US">
                <a:sym typeface="Symbol" panose="05050102010706020507" pitchFamily="18" charset="2"/>
              </a:rPr>
              <a:t>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then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(b) R(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zh-CN" altLang="en-US">
                <a:sym typeface="Symbol" panose="05050102010706020507" pitchFamily="18" charset="2"/>
              </a:rPr>
              <a:t></a:t>
            </a:r>
            <a:r>
              <a:rPr lang="en-US" altLang="zh-CN" baseline="-25000"/>
              <a:t>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 =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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  <a:p>
            <a:pPr lvl="1" eaLnBrk="1" hangingPunct="1"/>
            <a:r>
              <a:rPr lang="en-US" altLang="zh-CN"/>
              <a:t>(c) R(</a:t>
            </a:r>
            <a:r>
              <a:rPr lang="en-US" altLang="zh-CN" i="1"/>
              <a:t>A</a:t>
            </a:r>
            <a:r>
              <a:rPr lang="en-US" altLang="zh-CN" baseline="-25000"/>
              <a:t>1 </a:t>
            </a:r>
            <a:r>
              <a:rPr lang="zh-CN" altLang="en-US">
                <a:sym typeface="Symbol" panose="05050102010706020507" pitchFamily="18" charset="2"/>
              </a:rPr>
              <a:t>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zh-CN" altLang="en-US">
                <a:sym typeface="Symbol" panose="05050102010706020507" pitchFamily="18" charset="2"/>
              </a:rPr>
              <a:t>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4F5876-046F-AD52-00B5-2F2F12ED56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2D8D89-0014-F8C9-CC9D-95919EBA0A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>
            <a:extLst>
              <a:ext uri="{FF2B5EF4-FFF2-40B4-BE49-F238E27FC236}">
                <a16:creationId xmlns:a16="http://schemas.microsoft.com/office/drawing/2014/main" id="{AD26C691-92AE-9EA9-16FF-E8CF06E061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25605" name="Rectangle 3">
            <a:extLst>
              <a:ext uri="{FF2B5EF4-FFF2-40B4-BE49-F238E27FC236}">
                <a16:creationId xmlns:a16="http://schemas.microsoft.com/office/drawing/2014/main" id="{4CEBC0D7-7F78-C254-0513-5847C2B5D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N,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“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dirty="0"/>
              <a:t>”,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= {0, 1, 2}, and 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= {9, 13}. Then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consists of all integers </a:t>
            </a:r>
            <a:r>
              <a:rPr lang="en-US" altLang="zh-CN" sz="2400" i="1" dirty="0"/>
              <a:t>n</a:t>
            </a:r>
            <a:r>
              <a:rPr lang="en-US" altLang="zh-CN" sz="2400" dirty="0"/>
              <a:t> such that 0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or 1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, or 2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Thus R(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= {0, l, 2, ...}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Similarly,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A</a:t>
            </a:r>
            <a:r>
              <a:rPr lang="en-US" altLang="zh-CN" sz="2400" baseline="-25000" dirty="0" err="1"/>
              <a:t>2</a:t>
            </a:r>
            <a:r>
              <a:rPr lang="en-US" altLang="zh-CN" sz="2400" dirty="0"/>
              <a:t>) = {9, 10, 11, ...}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So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A</a:t>
            </a:r>
            <a:r>
              <a:rPr lang="en-US" altLang="zh-CN" sz="2400" baseline="-25000" dirty="0" err="1"/>
              <a:t>2</a:t>
            </a:r>
            <a:r>
              <a:rPr lang="en-US" altLang="zh-CN" sz="2400" dirty="0"/>
              <a:t>) = {9, 10, 11, ...}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On the other hand,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baseline="-25000" dirty="0" err="1"/>
              <a:t>2</a:t>
            </a:r>
            <a:r>
              <a:rPr lang="en-US" altLang="zh-CN" sz="2400" dirty="0"/>
              <a:t> = 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r>
              <a:rPr lang="en-US" altLang="zh-CN" sz="2400" dirty="0"/>
              <a:t>; 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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A</a:t>
            </a:r>
            <a:r>
              <a:rPr lang="en-US" altLang="zh-CN" sz="2400" baseline="-25000" dirty="0" err="1"/>
              <a:t>2</a:t>
            </a:r>
            <a:r>
              <a:rPr lang="en-US" altLang="zh-CN" sz="2400" dirty="0"/>
              <a:t>) = </a:t>
            </a:r>
            <a:r>
              <a:rPr lang="zh-CN" altLang="en-US" sz="2400" dirty="0">
                <a:sym typeface="Symbol" panose="05050102010706020507" pitchFamily="18" charset="2"/>
              </a:rPr>
              <a:t>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This shows that the containment in theorem 1(c) is not always an equality.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711ABDD-2BF5-B904-E05D-509C2E6D69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435F2F2-98F0-2485-70B5-3737BBADF6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>
            <a:extLst>
              <a:ext uri="{FF2B5EF4-FFF2-40B4-BE49-F238E27FC236}">
                <a16:creationId xmlns:a16="http://schemas.microsoft.com/office/drawing/2014/main" id="{E58C345F-98C9-1EFD-9925-D2137EE967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8D355A2D-CA82-85CF-6BFB-6F5CB623A6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Let </a:t>
            </a:r>
            <a:r>
              <a:rPr lang="en-US" altLang="zh-CN" sz="2800" i="1"/>
              <a:t>R</a:t>
            </a:r>
            <a:r>
              <a:rPr lang="en-US" altLang="zh-CN" sz="2800"/>
              <a:t> and </a:t>
            </a:r>
            <a:r>
              <a:rPr lang="en-US" altLang="zh-CN" sz="2800" i="1"/>
              <a:t>S</a:t>
            </a:r>
            <a:r>
              <a:rPr lang="en-US" altLang="zh-CN" sz="2800"/>
              <a:t> be relations from </a:t>
            </a:r>
            <a:r>
              <a:rPr lang="en-US" altLang="zh-CN" sz="2800" i="1"/>
              <a:t>A</a:t>
            </a:r>
            <a:r>
              <a:rPr lang="en-US" altLang="zh-CN" sz="2800"/>
              <a:t> to </a:t>
            </a:r>
            <a:r>
              <a:rPr lang="en-US" altLang="zh-CN" sz="2800" i="1"/>
              <a:t>B</a:t>
            </a:r>
            <a:r>
              <a:rPr lang="en-US" altLang="zh-CN" sz="280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If 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 =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 for all </a:t>
            </a:r>
            <a:r>
              <a:rPr lang="en-US" altLang="zh-CN" sz="2400" i="1"/>
              <a:t>a</a:t>
            </a:r>
            <a:r>
              <a:rPr lang="en-US" altLang="zh-CN" sz="2400"/>
              <a:t> in </a:t>
            </a:r>
            <a:r>
              <a:rPr lang="en-US" altLang="zh-CN" sz="2400" i="1"/>
              <a:t>A</a:t>
            </a:r>
            <a:r>
              <a:rPr lang="en-US" altLang="zh-CN" sz="2400"/>
              <a:t>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then </a:t>
            </a:r>
            <a:r>
              <a:rPr lang="en-US" altLang="zh-CN" sz="2400" i="1"/>
              <a:t>R</a:t>
            </a:r>
            <a:r>
              <a:rPr lang="en-US" altLang="zh-CN" sz="2400"/>
              <a:t> = </a:t>
            </a:r>
            <a:r>
              <a:rPr lang="en-US" altLang="zh-CN" sz="2400" i="1"/>
              <a:t>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Proof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If </a:t>
            </a:r>
            <a:r>
              <a:rPr lang="en-US" altLang="zh-CN" sz="2400" i="1"/>
              <a:t>a R b</a:t>
            </a:r>
            <a:r>
              <a:rPr lang="en-US" altLang="zh-CN" sz="2400"/>
              <a:t>, then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R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). Therefore, </a:t>
            </a:r>
            <a:r>
              <a:rPr lang="en-US" altLang="zh-CN" sz="2400" i="1"/>
              <a:t>b</a:t>
            </a:r>
            <a:r>
              <a:rPr lang="en-US" altLang="zh-CN" sz="2400"/>
              <a:t> </a:t>
            </a:r>
            <a:r>
              <a:rPr lang="zh-CN" altLang="en-US" sz="2400">
                <a:sym typeface="Symbol" panose="05050102010706020507" pitchFamily="18" charset="2"/>
              </a:rPr>
              <a:t></a:t>
            </a:r>
            <a:r>
              <a:rPr lang="en-US" altLang="zh-CN" sz="2400"/>
              <a:t> </a:t>
            </a:r>
            <a:r>
              <a:rPr lang="en-US" altLang="zh-CN" sz="2400" i="1"/>
              <a:t>S</a:t>
            </a:r>
            <a:r>
              <a:rPr lang="en-US" altLang="zh-CN" sz="2400"/>
              <a:t>(</a:t>
            </a:r>
            <a:r>
              <a:rPr lang="en-US" altLang="zh-CN" sz="2400" i="1"/>
              <a:t>a</a:t>
            </a:r>
            <a:r>
              <a:rPr lang="en-US" altLang="zh-CN" sz="2400"/>
              <a:t>) and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en-US" altLang="zh-CN" sz="2400" i="1"/>
              <a:t>S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A completely similar argument shows that, if </a:t>
            </a:r>
            <a:r>
              <a:rPr lang="en-US" altLang="zh-CN" sz="2400" i="1"/>
              <a:t>a</a:t>
            </a:r>
            <a:r>
              <a:rPr lang="en-US" altLang="zh-CN" sz="2400"/>
              <a:t> </a:t>
            </a:r>
            <a:r>
              <a:rPr lang="en-US" altLang="zh-CN" sz="2400" i="1"/>
              <a:t>S</a:t>
            </a:r>
            <a:r>
              <a:rPr lang="en-US" altLang="zh-CN" sz="2400"/>
              <a:t> </a:t>
            </a:r>
            <a:r>
              <a:rPr lang="en-US" altLang="zh-CN" sz="2400" i="1"/>
              <a:t>b</a:t>
            </a:r>
            <a:r>
              <a:rPr lang="en-US" altLang="zh-CN" sz="2400"/>
              <a:t>, then </a:t>
            </a:r>
            <a:r>
              <a:rPr lang="en-US" altLang="zh-CN" sz="2400" i="1"/>
              <a:t>a R b</a:t>
            </a:r>
            <a:r>
              <a:rPr lang="en-US" altLang="zh-CN" sz="2400"/>
              <a:t>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Thus </a:t>
            </a:r>
            <a:r>
              <a:rPr lang="en-US" altLang="zh-CN" sz="2400" i="1"/>
              <a:t>R</a:t>
            </a:r>
            <a:r>
              <a:rPr lang="en-US" altLang="zh-CN" sz="2400"/>
              <a:t> = </a:t>
            </a:r>
            <a:r>
              <a:rPr lang="en-US" altLang="zh-CN" sz="2400" i="1"/>
              <a:t>S</a:t>
            </a:r>
            <a:r>
              <a:rPr lang="en-US" altLang="zh-CN" sz="2400"/>
              <a:t>.</a:t>
            </a:r>
          </a:p>
          <a:p>
            <a:pPr lvl="3" algn="r" eaLnBrk="1" hangingPunct="1">
              <a:lnSpc>
                <a:spcPct val="90000"/>
              </a:lnSpc>
            </a:pPr>
            <a:r>
              <a:rPr lang="en-US" altLang="zh-CN" sz="1800"/>
              <a:t>QED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D8D96CB-B735-FD7F-96A1-910AE77696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F1D4B3-0EDC-697A-F093-704B3E778A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Relations Using Digraphs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027" y="1772816"/>
            <a:ext cx="7772400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Definition</a:t>
            </a:r>
            <a:r>
              <a:rPr lang="en-US" sz="2400" dirty="0"/>
              <a:t>: A </a:t>
            </a:r>
            <a:r>
              <a:rPr lang="en-US" sz="2400" i="1" dirty="0"/>
              <a:t>directed graph</a:t>
            </a:r>
            <a:r>
              <a:rPr lang="en-US" sz="2400" dirty="0"/>
              <a:t>, or </a:t>
            </a:r>
            <a:r>
              <a:rPr lang="en-US" sz="2400" i="1" dirty="0"/>
              <a:t>digraph</a:t>
            </a:r>
            <a:r>
              <a:rPr lang="en-US" sz="2400" dirty="0"/>
              <a:t>, consists of a set </a:t>
            </a:r>
            <a:r>
              <a:rPr lang="en-US" sz="2400" i="1" dirty="0"/>
              <a:t>V</a:t>
            </a:r>
            <a:r>
              <a:rPr lang="en-US" sz="2400" dirty="0"/>
              <a:t> of </a:t>
            </a:r>
            <a:r>
              <a:rPr lang="en-US" sz="2400" i="1" dirty="0"/>
              <a:t>vertices</a:t>
            </a:r>
            <a:r>
              <a:rPr lang="en-US" sz="2400" dirty="0"/>
              <a:t> (or </a:t>
            </a:r>
            <a:r>
              <a:rPr lang="en-US" sz="2400" i="1" dirty="0"/>
              <a:t>nodes</a:t>
            </a:r>
            <a:r>
              <a:rPr lang="en-US" sz="2400" dirty="0"/>
              <a:t>) together with a set </a:t>
            </a:r>
            <a:r>
              <a:rPr lang="en-US" sz="2400" i="1" dirty="0"/>
              <a:t>E</a:t>
            </a:r>
            <a:r>
              <a:rPr lang="en-US" sz="2400" dirty="0"/>
              <a:t> of ordered pairs of elements of </a:t>
            </a:r>
            <a:r>
              <a:rPr lang="en-US" sz="2400" i="1" dirty="0"/>
              <a:t>V</a:t>
            </a:r>
            <a:r>
              <a:rPr lang="en-US" sz="2400" dirty="0"/>
              <a:t> called </a:t>
            </a:r>
            <a:r>
              <a:rPr lang="en-US" sz="2400" i="1" dirty="0"/>
              <a:t>edges</a:t>
            </a:r>
            <a:r>
              <a:rPr lang="en-US" sz="2400" dirty="0"/>
              <a:t> (or </a:t>
            </a:r>
            <a:r>
              <a:rPr lang="en-US" sz="2400" i="1" dirty="0"/>
              <a:t>arcs</a:t>
            </a:r>
            <a:r>
              <a:rPr lang="en-US" sz="2400" dirty="0"/>
              <a:t>). The vertex </a:t>
            </a:r>
            <a:r>
              <a:rPr lang="en-US" sz="2400" i="1" dirty="0"/>
              <a:t>a</a:t>
            </a:r>
            <a:r>
              <a:rPr lang="en-US" sz="2400" dirty="0"/>
              <a:t> is called the </a:t>
            </a:r>
            <a:r>
              <a:rPr lang="en-US" sz="2400" i="1" dirty="0"/>
              <a:t>initial vertex</a:t>
            </a:r>
            <a:r>
              <a:rPr lang="en-US" sz="2400" dirty="0"/>
              <a:t> of the edge 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), and the vertex </a:t>
            </a:r>
            <a:r>
              <a:rPr lang="en-US" sz="2400" i="1" dirty="0"/>
              <a:t>b</a:t>
            </a:r>
            <a:r>
              <a:rPr lang="en-US" sz="2400" dirty="0"/>
              <a:t> is called the </a:t>
            </a:r>
            <a:r>
              <a:rPr lang="en-US" sz="2400" i="1" dirty="0"/>
              <a:t>terminal vertex </a:t>
            </a:r>
            <a:r>
              <a:rPr lang="en-US" sz="2400" dirty="0"/>
              <a:t>of this edge.</a:t>
            </a:r>
          </a:p>
          <a:p>
            <a:pPr lvl="1"/>
            <a:r>
              <a:rPr lang="en-US" dirty="0"/>
              <a:t>An edge of the form 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a</a:t>
            </a:r>
            <a:r>
              <a:rPr lang="en-US" dirty="0"/>
              <a:t>) is called a </a:t>
            </a:r>
            <a:r>
              <a:rPr lang="en-US" i="1" dirty="0"/>
              <a:t>loop</a:t>
            </a:r>
            <a:r>
              <a:rPr lang="en-US" dirty="0"/>
              <a:t>.  </a:t>
            </a:r>
          </a:p>
          <a:p>
            <a:pPr>
              <a:buNone/>
            </a:pPr>
            <a:r>
              <a:rPr lang="en-US" sz="2400" b="1" dirty="0"/>
              <a:t>    </a:t>
            </a:r>
          </a:p>
          <a:p>
            <a:pPr>
              <a:buNone/>
            </a:pPr>
            <a:r>
              <a:rPr lang="en-US" sz="2400" b="1" dirty="0"/>
              <a:t>    Example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  <a:r>
              <a:rPr lang="en-US" sz="2400" dirty="0"/>
              <a:t>:  A drawing of the directed graph with vertices 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c</a:t>
            </a:r>
            <a:r>
              <a:rPr lang="en-US" sz="2400" dirty="0"/>
              <a:t>, and </a:t>
            </a:r>
            <a:r>
              <a:rPr lang="en-US" sz="2400" i="1" dirty="0"/>
              <a:t>d</a:t>
            </a:r>
            <a:r>
              <a:rPr lang="en-US" sz="2400" dirty="0"/>
              <a:t>, and edges  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), (</a:t>
            </a:r>
            <a:r>
              <a:rPr lang="en-US" sz="2400" i="1" dirty="0"/>
              <a:t>a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), (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), (</a:t>
            </a:r>
            <a:r>
              <a:rPr lang="en-US" sz="2400" i="1" dirty="0"/>
              <a:t>b</a:t>
            </a:r>
            <a:r>
              <a:rPr lang="en-US" sz="2400" dirty="0"/>
              <a:t>, </a:t>
            </a:r>
            <a:r>
              <a:rPr lang="en-US" sz="2400" i="1" dirty="0"/>
              <a:t>d</a:t>
            </a:r>
            <a:r>
              <a:rPr lang="en-US" sz="2400" dirty="0"/>
              <a:t>), (</a:t>
            </a:r>
            <a:r>
              <a:rPr lang="en-US" sz="2400" i="1" dirty="0"/>
              <a:t>c</a:t>
            </a:r>
            <a:r>
              <a:rPr lang="en-US" sz="2400" dirty="0"/>
              <a:t>, a), (</a:t>
            </a:r>
            <a:r>
              <a:rPr lang="en-US" sz="2400" i="1" dirty="0"/>
              <a:t>c,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), and (</a:t>
            </a:r>
            <a:r>
              <a:rPr lang="en-US" sz="2400" i="1" dirty="0"/>
              <a:t>d</a:t>
            </a:r>
            <a:r>
              <a:rPr lang="en-US" sz="2400" dirty="0"/>
              <a:t>, </a:t>
            </a:r>
            <a:r>
              <a:rPr lang="en-US" sz="2400" i="1" dirty="0"/>
              <a:t>b</a:t>
            </a:r>
            <a:r>
              <a:rPr lang="en-US" sz="2400" dirty="0"/>
              <a:t>) is shown here.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4" name="Content Placeholder 3" descr="080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3212976"/>
            <a:ext cx="1341120" cy="1523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44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 of Digraphs Representing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23317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  Example 8</a:t>
            </a:r>
            <a:r>
              <a:rPr lang="en-US" sz="2800" dirty="0"/>
              <a:t>: What are the ordered pairs in the relation </a:t>
            </a:r>
            <a:endParaRPr lang="en-US" sz="2800" i="1" dirty="0"/>
          </a:p>
          <a:p>
            <a:pPr>
              <a:buNone/>
            </a:pPr>
            <a:r>
              <a:rPr lang="en-US" sz="2800" i="1" dirty="0"/>
              <a:t>   </a:t>
            </a:r>
            <a:r>
              <a:rPr lang="en-US" sz="2800" dirty="0"/>
              <a:t>represented by this directed graph?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6" name="Content Placeholder 5" descr="080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1400" y="2895600"/>
            <a:ext cx="1828800" cy="19605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2A24D08-A469-8F14-02FF-44EC44BF3F03}"/>
              </a:ext>
            </a:extLst>
          </p:cNvPr>
          <p:cNvSpPr txBox="1"/>
          <p:nvPr/>
        </p:nvSpPr>
        <p:spPr>
          <a:xfrm>
            <a:off x="762000" y="4923103"/>
            <a:ext cx="75544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2400" b="1" dirty="0"/>
              <a:t>Solution</a:t>
            </a:r>
            <a:r>
              <a:rPr lang="en-US" altLang="zh-CN" sz="2400" dirty="0"/>
              <a:t>: The ordered pairs in the relation are</a:t>
            </a:r>
          </a:p>
          <a:p>
            <a:pPr>
              <a:buNone/>
            </a:pPr>
            <a:r>
              <a:rPr lang="en-US" altLang="zh-CN" sz="2400" i="1" dirty="0"/>
              <a:t>   </a:t>
            </a:r>
            <a:r>
              <a:rPr lang="en-US" altLang="zh-CN" sz="2400" dirty="0"/>
              <a:t>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1, 3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1, 4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2, 1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2, 2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2, 3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3, 1</a:t>
            </a:r>
            <a:r>
              <a:rPr lang="en-US" altLang="zh-CN" sz="2400" dirty="0"/>
              <a:t>),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3, 3</a:t>
            </a:r>
            <a:r>
              <a:rPr lang="en-US" altLang="zh-CN" sz="2400" dirty="0"/>
              <a:t>),       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4, 1</a:t>
            </a:r>
            <a:r>
              <a:rPr lang="en-US" altLang="zh-CN" sz="2400" dirty="0"/>
              <a:t>),  and (</a:t>
            </a:r>
            <a:r>
              <a:rPr lang="en-US" altLang="zh-CN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4, 3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575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>
            <a:extLst>
              <a:ext uri="{FF2B5EF4-FFF2-40B4-BE49-F238E27FC236}">
                <a16:creationId xmlns:a16="http://schemas.microsoft.com/office/drawing/2014/main" id="{B7C95143-D1BE-2CC0-DFB6-DED74F120A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/>
              <a:t>Special Properties of Binary Relations</a:t>
            </a:r>
            <a:endParaRPr lang="zh-CN" altLang="en-US" sz="4000"/>
          </a:p>
        </p:txBody>
      </p:sp>
      <p:sp>
        <p:nvSpPr>
          <p:cNvPr id="27653" name="Rectangle 3">
            <a:extLst>
              <a:ext uri="{FF2B5EF4-FFF2-40B4-BE49-F238E27FC236}">
                <a16:creationId xmlns:a16="http://schemas.microsoft.com/office/drawing/2014/main" id="{0E5FABEF-52E2-8BF6-1D5E-8564521059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Given: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 Universe </a:t>
            </a:r>
            <a:r>
              <a:rPr lang="en-US" altLang="zh-CN" i="1" dirty="0"/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 binary relation </a:t>
            </a:r>
            <a:r>
              <a:rPr lang="en-US" altLang="zh-CN" i="1" dirty="0"/>
              <a:t>R</a:t>
            </a:r>
            <a:r>
              <a:rPr lang="en-US" altLang="zh-CN" dirty="0"/>
              <a:t> on a subset </a:t>
            </a:r>
            <a:r>
              <a:rPr lang="en-US" altLang="zh-CN" i="1" dirty="0"/>
              <a:t>A</a:t>
            </a:r>
            <a:r>
              <a:rPr lang="en-US" altLang="zh-CN" dirty="0"/>
              <a:t> of </a:t>
            </a:r>
            <a:r>
              <a:rPr lang="en-US" altLang="zh-CN" i="1" dirty="0"/>
              <a:t>U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Special Properties: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Reflexive</a:t>
            </a:r>
            <a:r>
              <a:rPr lang="en-US" altLang="zh-CN" dirty="0"/>
              <a:t> and </a:t>
            </a:r>
            <a:r>
              <a:rPr lang="en-US" altLang="zh-CN" i="1" dirty="0">
                <a:solidFill>
                  <a:srgbClr val="FF0000"/>
                </a:solidFill>
              </a:rPr>
              <a:t>Irreflexive</a:t>
            </a:r>
            <a:r>
              <a:rPr lang="zh-CN" altLang="en-US" dirty="0"/>
              <a:t>（自反、反自反）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Symmetric</a:t>
            </a:r>
            <a:r>
              <a:rPr lang="en-US" altLang="zh-CN" dirty="0"/>
              <a:t>,</a:t>
            </a:r>
            <a:r>
              <a:rPr lang="en-US" altLang="zh-CN" i="1" dirty="0">
                <a:solidFill>
                  <a:srgbClr val="FF0000"/>
                </a:solidFill>
              </a:rPr>
              <a:t> Antisymmetric</a:t>
            </a:r>
            <a:r>
              <a:rPr lang="en-US" altLang="zh-CN" dirty="0"/>
              <a:t>, and </a:t>
            </a:r>
            <a:r>
              <a:rPr lang="en-US" altLang="zh-CN" i="1" dirty="0">
                <a:solidFill>
                  <a:srgbClr val="FF0000"/>
                </a:solidFill>
              </a:rPr>
              <a:t>Asymmetric </a:t>
            </a:r>
            <a:r>
              <a:rPr lang="zh-CN" altLang="en-US" dirty="0"/>
              <a:t>（对称、反对称、非对称）</a:t>
            </a:r>
            <a:endParaRPr lang="zh-CN" altLang="en-US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>
                <a:solidFill>
                  <a:srgbClr val="FF0000"/>
                </a:solidFill>
              </a:rPr>
              <a:t>Transitive</a:t>
            </a:r>
            <a:r>
              <a:rPr lang="zh-CN" altLang="en-US" dirty="0"/>
              <a:t>（传递）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542E2287-41B2-F16B-D8E7-0837EA5C3E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A48EB9-48A8-629F-3DD7-3AC0C823D8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0" y="1772816"/>
            <a:ext cx="7772400" cy="4114800"/>
          </a:xfrm>
        </p:spPr>
        <p:txBody>
          <a:bodyPr/>
          <a:lstStyle/>
          <a:p>
            <a:r>
              <a:rPr lang="en-US" sz="2800" dirty="0"/>
              <a:t>A </a:t>
            </a:r>
            <a:r>
              <a:rPr lang="en-US" sz="2800" i="1" dirty="0"/>
              <a:t>set</a:t>
            </a:r>
            <a:r>
              <a:rPr lang="en-US" sz="2800" dirty="0"/>
              <a:t> is an unordered collection of objects.</a:t>
            </a:r>
          </a:p>
          <a:p>
            <a:pPr lvl="1"/>
            <a:r>
              <a:rPr lang="en-US" dirty="0"/>
              <a:t> the students in this class</a:t>
            </a:r>
          </a:p>
          <a:p>
            <a:pPr lvl="1"/>
            <a:r>
              <a:rPr lang="en-US" dirty="0"/>
              <a:t> the chairs in this room</a:t>
            </a:r>
          </a:p>
          <a:p>
            <a:r>
              <a:rPr lang="en-US" sz="2800" dirty="0"/>
              <a:t>The objects in a set are called the </a:t>
            </a:r>
            <a:r>
              <a:rPr lang="en-US" sz="2800" i="1" dirty="0"/>
              <a:t>elements</a:t>
            </a:r>
            <a:r>
              <a:rPr lang="en-US" sz="2800" dirty="0"/>
              <a:t>, or </a:t>
            </a:r>
            <a:r>
              <a:rPr lang="en-US" sz="2800" i="1" dirty="0"/>
              <a:t>members</a:t>
            </a:r>
            <a:r>
              <a:rPr lang="en-US" sz="2800" dirty="0"/>
              <a:t> of the set. A set is said to </a:t>
            </a:r>
            <a:r>
              <a:rPr lang="en-US" sz="2800" i="1" dirty="0"/>
              <a:t>contain</a:t>
            </a:r>
            <a:r>
              <a:rPr lang="en-US" sz="2800" dirty="0"/>
              <a:t> its elements.</a:t>
            </a:r>
          </a:p>
          <a:p>
            <a:r>
              <a:rPr lang="en-US" sz="2800" dirty="0"/>
              <a:t>The notation 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∈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800" dirty="0"/>
              <a:t>denotes that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/>
              <a:t> is an element of the set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/>
              <a:t>.</a:t>
            </a:r>
          </a:p>
          <a:p>
            <a:r>
              <a:rPr lang="en-US" sz="2800" dirty="0"/>
              <a:t>If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/>
              <a:t> is not a member of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/>
              <a:t>, write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</a:rPr>
              <a:t>∉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endParaRPr 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3C6FEB-B9A5-3D66-6E24-D290A5DC45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213804-4C8D-95EB-CDAA-4E971F657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>
            <a:extLst>
              <a:ext uri="{FF2B5EF4-FFF2-40B4-BE49-F238E27FC236}">
                <a16:creationId xmlns:a16="http://schemas.microsoft.com/office/drawing/2014/main" id="{29D7E6E7-C1F9-2DF9-6000-BA907F8A3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Reflexive Relations</a:t>
            </a:r>
            <a:endParaRPr lang="zh-CN" altLang="en-US" dirty="0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0AE5B3CE-7BB6-3991-1B54-1879E47B1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 is </a:t>
            </a:r>
            <a:r>
              <a:rPr lang="en-US" altLang="zh-CN" sz="2800" i="1" dirty="0">
                <a:solidFill>
                  <a:srgbClr val="FF0000"/>
                </a:solidFill>
              </a:rPr>
              <a:t>reflexive</a:t>
            </a:r>
            <a:r>
              <a:rPr lang="en-US" altLang="zh-CN" sz="2800" i="1" dirty="0"/>
              <a:t> </a:t>
            </a:r>
            <a:r>
              <a:rPr lang="en-US" altLang="zh-CN" sz="2800" dirty="0" err="1"/>
              <a:t>iff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>
                <a:latin typeface="Symbol" panose="05050102010706020507" pitchFamily="18" charset="2"/>
              </a:rPr>
              <a:t>"</a:t>
            </a:r>
            <a:r>
              <a:rPr lang="en-US" altLang="zh-CN" sz="2400" i="1" dirty="0"/>
              <a:t>x</a:t>
            </a:r>
            <a:r>
              <a:rPr lang="en-US" altLang="zh-CN" sz="2400" dirty="0"/>
              <a:t>[</a:t>
            </a:r>
            <a:r>
              <a:rPr lang="en-US" altLang="zh-CN" sz="2400" i="1" dirty="0"/>
              <a:t>x </a:t>
            </a:r>
            <a:r>
              <a:rPr lang="en-US" altLang="zh-CN" sz="2400" dirty="0" err="1">
                <a:latin typeface="Symbol" panose="05050102010706020507" pitchFamily="18" charset="2"/>
              </a:rPr>
              <a:t>Î</a:t>
            </a:r>
            <a:r>
              <a:rPr lang="en-US" altLang="zh-CN" sz="2400" i="1" dirty="0" err="1">
                <a:latin typeface="Symbol" panose="05050102010706020507" pitchFamily="18" charset="2"/>
              </a:rPr>
              <a:t>A</a:t>
            </a:r>
            <a:r>
              <a:rPr lang="en-US" altLang="zh-CN" sz="2400" i="1" dirty="0"/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®( 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x </a:t>
            </a:r>
            <a:r>
              <a:rPr lang="en-US" altLang="zh-CN" sz="2400" dirty="0">
                <a:latin typeface="Symbol" panose="05050102010706020507" pitchFamily="18" charset="2"/>
              </a:rPr>
              <a:t>)</a:t>
            </a:r>
            <a:r>
              <a:rPr lang="en-US" altLang="zh-CN" sz="2400" dirty="0" err="1">
                <a:latin typeface="Symbol" panose="05050102010706020507" pitchFamily="18" charset="2"/>
              </a:rPr>
              <a:t>Î</a:t>
            </a:r>
            <a:r>
              <a:rPr lang="en-US" altLang="zh-CN" sz="2400" i="1" dirty="0" err="1"/>
              <a:t>R</a:t>
            </a:r>
            <a:r>
              <a:rPr lang="en-US" altLang="zh-CN" sz="2400" dirty="0"/>
              <a:t>]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Note: </a:t>
            </a:r>
          </a:p>
          <a:p>
            <a:pPr lvl="1" eaLnBrk="1" hangingPunct="1"/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= </a:t>
            </a:r>
            <a:r>
              <a:rPr lang="en-US" altLang="zh-CN" sz="2400" dirty="0">
                <a:latin typeface="Symbol" panose="05050102010706020507" pitchFamily="18" charset="2"/>
              </a:rPr>
              <a:t>Æ </a:t>
            </a:r>
            <a:r>
              <a:rPr lang="en-US" altLang="zh-CN" sz="2400" dirty="0"/>
              <a:t>then the implication is true vacuously</a:t>
            </a:r>
          </a:p>
          <a:p>
            <a:pPr lvl="1" eaLnBrk="1" hangingPunct="1"/>
            <a:r>
              <a:rPr lang="en-US" altLang="zh-CN" sz="2400" dirty="0"/>
              <a:t>The void relation on a void Universe is reflexive!</a:t>
            </a:r>
          </a:p>
          <a:p>
            <a:pPr lvl="1" eaLnBrk="1" hangingPunct="1"/>
            <a:r>
              <a:rPr lang="en-US" altLang="zh-CN" sz="2400" dirty="0"/>
              <a:t>If U is not void then all vertices in a reflexive relation must have loops!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79C2011-433B-2A9B-BEBE-204C056766F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CBEFB58-BBA7-45BD-F1C7-A74615F1ED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Reflexive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40932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   </a:t>
            </a:r>
            <a:r>
              <a:rPr lang="en-US" b="1" dirty="0">
                <a:ea typeface="Cambria Math" panose="02040503050406030204"/>
              </a:rPr>
              <a:t>Example</a:t>
            </a:r>
            <a:r>
              <a:rPr lang="en-US" dirty="0">
                <a:ea typeface="Cambria Math" panose="02040503050406030204"/>
              </a:rPr>
              <a:t>: The following relations  on the integers are reflexive: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or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−b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}.</a:t>
            </a: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The following relations are not reflexive: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&gt;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  (note that  3 ≯ 3),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+ 1} (note that  3 ≠3 + 1),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3}  (note that 4  + 4 ≰ 3).</a:t>
            </a: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dirty="0">
              <a:ea typeface="Cambria Math" panose="0204050305040603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508104" y="2348880"/>
            <a:ext cx="33528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mbria Math" panose="02040503050406030204"/>
                <a:ea typeface="Cambria Math" panose="02040503050406030204"/>
              </a:rPr>
              <a:t>If </a:t>
            </a:r>
            <a:r>
              <a:rPr lang="en-US" sz="1800" i="1" dirty="0">
                <a:ea typeface="Cambria Math" panose="02040503050406030204"/>
              </a:rPr>
              <a:t>A</a:t>
            </a:r>
            <a:r>
              <a:rPr lang="en-US" sz="1800" dirty="0">
                <a:latin typeface="Cambria Math" panose="02040503050406030204"/>
                <a:ea typeface="Cambria Math" panose="02040503050406030204"/>
              </a:rPr>
              <a:t> = ∅ </a:t>
            </a:r>
            <a:r>
              <a:rPr lang="en-US" sz="1800" dirty="0">
                <a:ea typeface="Cambria Math" panose="02040503050406030204"/>
              </a:rPr>
              <a:t> then the empty relation is reflexive vacuously. That is the empty relation on an empty set is reflexive!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>
            <a:extLst>
              <a:ext uri="{FF2B5EF4-FFF2-40B4-BE49-F238E27FC236}">
                <a16:creationId xmlns:a16="http://schemas.microsoft.com/office/drawing/2014/main" id="{EAE8BE27-A0A0-002D-B569-2D9653F5A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Irreflexive Relations</a:t>
            </a:r>
            <a:endParaRPr lang="zh-CN" altLang="en-US" dirty="0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0BA93557-3541-5467-F938-65BA7B8C4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rgbClr val="FF0000"/>
                </a:solidFill>
              </a:rPr>
              <a:t>irreflexive</a:t>
            </a:r>
            <a:r>
              <a:rPr lang="en-US" altLang="zh-CN" i="1" dirty="0"/>
              <a:t> </a:t>
            </a:r>
            <a:r>
              <a:rPr lang="en-US" altLang="zh-CN" dirty="0" err="1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/>
              <a:t>x</a:t>
            </a:r>
            <a:r>
              <a:rPr lang="en-US" altLang="zh-CN" dirty="0"/>
              <a:t>[</a:t>
            </a:r>
            <a:r>
              <a:rPr lang="en-US" altLang="zh-CN" i="1" dirty="0"/>
              <a:t>x </a:t>
            </a:r>
            <a:r>
              <a:rPr lang="en-US" altLang="zh-CN" dirty="0" err="1">
                <a:latin typeface="Symbol" panose="05050102010706020507" pitchFamily="18" charset="2"/>
              </a:rPr>
              <a:t>Î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®(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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= </a:t>
            </a:r>
            <a:r>
              <a:rPr lang="en-US" altLang="zh-CN" dirty="0">
                <a:latin typeface="Symbol" panose="05050102010706020507" pitchFamily="18" charset="2"/>
              </a:rPr>
              <a:t>Æ </a:t>
            </a:r>
            <a:r>
              <a:rPr lang="en-US" altLang="zh-CN" dirty="0"/>
              <a:t>then the implication is true vacuously</a:t>
            </a:r>
          </a:p>
          <a:p>
            <a:pPr lvl="1" eaLnBrk="1" hangingPunct="1"/>
            <a:r>
              <a:rPr lang="en-US" altLang="zh-CN" dirty="0"/>
              <a:t>Any void relation is irreflexive!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47AAA13-8BE1-3A3E-18E3-83ACDF6033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CC74289-8A13-87E1-0B16-BE50F6DC36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>
            <a:extLst>
              <a:ext uri="{FF2B5EF4-FFF2-40B4-BE49-F238E27FC236}">
                <a16:creationId xmlns:a16="http://schemas.microsoft.com/office/drawing/2014/main" id="{AFCA9D63-A47A-695F-7628-F0D31499E2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grpSp>
        <p:nvGrpSpPr>
          <p:cNvPr id="30725" name="Group 3">
            <a:extLst>
              <a:ext uri="{FF2B5EF4-FFF2-40B4-BE49-F238E27FC236}">
                <a16:creationId xmlns:a16="http://schemas.microsoft.com/office/drawing/2014/main" id="{E649B1FC-0088-E3EB-4380-B0A67D5A2FAC}"/>
              </a:ext>
            </a:extLst>
          </p:cNvPr>
          <p:cNvGrpSpPr>
            <a:grpSpLocks/>
          </p:cNvGrpSpPr>
          <p:nvPr/>
        </p:nvGrpSpPr>
        <p:grpSpPr bwMode="auto">
          <a:xfrm>
            <a:off x="1619250" y="2205038"/>
            <a:ext cx="6119813" cy="1728787"/>
            <a:chOff x="975" y="1752"/>
            <a:chExt cx="3855" cy="1089"/>
          </a:xfrm>
        </p:grpSpPr>
        <p:grpSp>
          <p:nvGrpSpPr>
            <p:cNvPr id="30726" name="Group 4">
              <a:extLst>
                <a:ext uri="{FF2B5EF4-FFF2-40B4-BE49-F238E27FC236}">
                  <a16:creationId xmlns:a16="http://schemas.microsoft.com/office/drawing/2014/main" id="{A917A85F-3C8E-CBBC-F25F-B849FFE8D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7" y="1932"/>
              <a:ext cx="879" cy="818"/>
              <a:chOff x="1066" y="1781"/>
              <a:chExt cx="879" cy="818"/>
            </a:xfrm>
          </p:grpSpPr>
          <p:sp>
            <p:nvSpPr>
              <p:cNvPr id="30727" name="Oval 5">
                <a:extLst>
                  <a:ext uri="{FF2B5EF4-FFF2-40B4-BE49-F238E27FC236}">
                    <a16:creationId xmlns:a16="http://schemas.microsoft.com/office/drawing/2014/main" id="{566E3746-6BFE-6127-7258-49363823C7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28" name="Oval 6">
                <a:extLst>
                  <a:ext uri="{FF2B5EF4-FFF2-40B4-BE49-F238E27FC236}">
                    <a16:creationId xmlns:a16="http://schemas.microsoft.com/office/drawing/2014/main" id="{5C72B0B4-11F1-94D1-71C5-1368FC2472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29" name="Oval 7">
                <a:extLst>
                  <a:ext uri="{FF2B5EF4-FFF2-40B4-BE49-F238E27FC236}">
                    <a16:creationId xmlns:a16="http://schemas.microsoft.com/office/drawing/2014/main" id="{FDA3122F-F8B8-0DDE-FD1F-C0CF2158A6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30" name="Oval 8">
                <a:extLst>
                  <a:ext uri="{FF2B5EF4-FFF2-40B4-BE49-F238E27FC236}">
                    <a16:creationId xmlns:a16="http://schemas.microsoft.com/office/drawing/2014/main" id="{5A9E086A-8706-D9BD-1040-44CD154BE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31" name="Text Box 9">
                <a:extLst>
                  <a:ext uri="{FF2B5EF4-FFF2-40B4-BE49-F238E27FC236}">
                    <a16:creationId xmlns:a16="http://schemas.microsoft.com/office/drawing/2014/main" id="{31AA0534-C2C3-C58A-FAC9-407C38BFF7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178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30732" name="Text Box 10">
                <a:extLst>
                  <a:ext uri="{FF2B5EF4-FFF2-40B4-BE49-F238E27FC236}">
                    <a16:creationId xmlns:a16="http://schemas.microsoft.com/office/drawing/2014/main" id="{6D786FBE-04B9-F8A2-F463-92CA1863E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387"/>
                <a:ext cx="1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30733" name="Text Box 11">
                <a:extLst>
                  <a:ext uri="{FF2B5EF4-FFF2-40B4-BE49-F238E27FC236}">
                    <a16:creationId xmlns:a16="http://schemas.microsoft.com/office/drawing/2014/main" id="{9B695950-F707-280A-070F-F8DE938F12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2387"/>
                <a:ext cx="19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30734" name="Text Box 12">
                <a:extLst>
                  <a:ext uri="{FF2B5EF4-FFF2-40B4-BE49-F238E27FC236}">
                    <a16:creationId xmlns:a16="http://schemas.microsoft.com/office/drawing/2014/main" id="{814C9E29-2825-8324-B49D-81F2CA6EFD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797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</a:p>
            </p:txBody>
          </p:sp>
        </p:grpSp>
        <p:grpSp>
          <p:nvGrpSpPr>
            <p:cNvPr id="30735" name="Group 13">
              <a:extLst>
                <a:ext uri="{FF2B5EF4-FFF2-40B4-BE49-F238E27FC236}">
                  <a16:creationId xmlns:a16="http://schemas.microsoft.com/office/drawing/2014/main" id="{9897102E-8BA5-7CA2-073D-99FF946A8F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5" y="1752"/>
              <a:ext cx="998" cy="1089"/>
              <a:chOff x="975" y="1797"/>
              <a:chExt cx="998" cy="1089"/>
            </a:xfrm>
          </p:grpSpPr>
          <p:sp>
            <p:nvSpPr>
              <p:cNvPr id="30736" name="Line 14">
                <a:extLst>
                  <a:ext uri="{FF2B5EF4-FFF2-40B4-BE49-F238E27FC236}">
                    <a16:creationId xmlns:a16="http://schemas.microsoft.com/office/drawing/2014/main" id="{90CD92A1-B615-B6E0-3925-0C58A50456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1" y="2115"/>
                <a:ext cx="545" cy="453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7" name="Line 15">
                <a:extLst>
                  <a:ext uri="{FF2B5EF4-FFF2-40B4-BE49-F238E27FC236}">
                    <a16:creationId xmlns:a16="http://schemas.microsoft.com/office/drawing/2014/main" id="{5E35B990-8E9B-A3E8-1192-AEBA949886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02" y="2115"/>
                <a:ext cx="536" cy="499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38" name="Arc 16">
                <a:extLst>
                  <a:ext uri="{FF2B5EF4-FFF2-40B4-BE49-F238E27FC236}">
                    <a16:creationId xmlns:a16="http://schemas.microsoft.com/office/drawing/2014/main" id="{AF43527D-C37C-1529-B257-7718EDB3D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962909" flipV="1">
                <a:off x="1063" y="1796"/>
                <a:ext cx="227" cy="226"/>
              </a:xfrm>
              <a:custGeom>
                <a:avLst/>
                <a:gdLst>
                  <a:gd name="T0" fmla="*/ 27195 w 41708"/>
                  <a:gd name="T1" fmla="*/ 42462 h 43200"/>
                  <a:gd name="T2" fmla="*/ 21600 w 41708"/>
                  <a:gd name="T3" fmla="*/ 43200 h 43200"/>
                  <a:gd name="T4" fmla="*/ 0 w 41708"/>
                  <a:gd name="T5" fmla="*/ 21600 h 43200"/>
                  <a:gd name="T6" fmla="*/ 21600 w 41708"/>
                  <a:gd name="T7" fmla="*/ 0 h 43200"/>
                  <a:gd name="T8" fmla="*/ 41707 w 41708"/>
                  <a:gd name="T9" fmla="*/ 13710 h 43200"/>
                  <a:gd name="T10" fmla="*/ 27195 w 41708"/>
                  <a:gd name="T11" fmla="*/ 42462 h 43200"/>
                  <a:gd name="T12" fmla="*/ 21600 w 41708"/>
                  <a:gd name="T13" fmla="*/ 43200 h 43200"/>
                  <a:gd name="T14" fmla="*/ 0 w 41708"/>
                  <a:gd name="T15" fmla="*/ 21600 h 43200"/>
                  <a:gd name="T16" fmla="*/ 21600 w 41708"/>
                  <a:gd name="T17" fmla="*/ 0 h 43200"/>
                  <a:gd name="T18" fmla="*/ 41707 w 41708"/>
                  <a:gd name="T19" fmla="*/ 13710 h 43200"/>
                  <a:gd name="T20" fmla="*/ 21600 w 41708"/>
                  <a:gd name="T21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39" name="Line 17">
                <a:extLst>
                  <a:ext uri="{FF2B5EF4-FFF2-40B4-BE49-F238E27FC236}">
                    <a16:creationId xmlns:a16="http://schemas.microsoft.com/office/drawing/2014/main" id="{03EDDC6F-1044-6F48-811B-C34C3FE89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2" y="2069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40" name="Arc 18">
                <a:extLst>
                  <a:ext uri="{FF2B5EF4-FFF2-40B4-BE49-F238E27FC236}">
                    <a16:creationId xmlns:a16="http://schemas.microsoft.com/office/drawing/2014/main" id="{2F67F17A-7A20-7D97-F861-423FF9C931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7962909" flipV="1">
                <a:off x="1744" y="1796"/>
                <a:ext cx="227" cy="226"/>
              </a:xfrm>
              <a:custGeom>
                <a:avLst/>
                <a:gdLst>
                  <a:gd name="T0" fmla="*/ 27195 w 41708"/>
                  <a:gd name="T1" fmla="*/ 42462 h 43200"/>
                  <a:gd name="T2" fmla="*/ 21600 w 41708"/>
                  <a:gd name="T3" fmla="*/ 43200 h 43200"/>
                  <a:gd name="T4" fmla="*/ 0 w 41708"/>
                  <a:gd name="T5" fmla="*/ 21600 h 43200"/>
                  <a:gd name="T6" fmla="*/ 21600 w 41708"/>
                  <a:gd name="T7" fmla="*/ 0 h 43200"/>
                  <a:gd name="T8" fmla="*/ 41707 w 41708"/>
                  <a:gd name="T9" fmla="*/ 13710 h 43200"/>
                  <a:gd name="T10" fmla="*/ 27195 w 41708"/>
                  <a:gd name="T11" fmla="*/ 42462 h 43200"/>
                  <a:gd name="T12" fmla="*/ 21600 w 41708"/>
                  <a:gd name="T13" fmla="*/ 43200 h 43200"/>
                  <a:gd name="T14" fmla="*/ 0 w 41708"/>
                  <a:gd name="T15" fmla="*/ 21600 h 43200"/>
                  <a:gd name="T16" fmla="*/ 21600 w 41708"/>
                  <a:gd name="T17" fmla="*/ 0 h 43200"/>
                  <a:gd name="T18" fmla="*/ 41707 w 41708"/>
                  <a:gd name="T19" fmla="*/ 13710 h 43200"/>
                  <a:gd name="T20" fmla="*/ 21600 w 41708"/>
                  <a:gd name="T21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41" name="Arc 19">
                <a:extLst>
                  <a:ext uri="{FF2B5EF4-FFF2-40B4-BE49-F238E27FC236}">
                    <a16:creationId xmlns:a16="http://schemas.microsoft.com/office/drawing/2014/main" id="{8C107381-6EE9-C1DD-F70F-6554FB518B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19274" flipV="1">
                <a:off x="1652" y="2658"/>
                <a:ext cx="227" cy="226"/>
              </a:xfrm>
              <a:custGeom>
                <a:avLst/>
                <a:gdLst>
                  <a:gd name="T0" fmla="*/ 27195 w 41708"/>
                  <a:gd name="T1" fmla="*/ 42462 h 43200"/>
                  <a:gd name="T2" fmla="*/ 21600 w 41708"/>
                  <a:gd name="T3" fmla="*/ 43200 h 43200"/>
                  <a:gd name="T4" fmla="*/ 0 w 41708"/>
                  <a:gd name="T5" fmla="*/ 21600 h 43200"/>
                  <a:gd name="T6" fmla="*/ 21600 w 41708"/>
                  <a:gd name="T7" fmla="*/ 0 h 43200"/>
                  <a:gd name="T8" fmla="*/ 41707 w 41708"/>
                  <a:gd name="T9" fmla="*/ 13710 h 43200"/>
                  <a:gd name="T10" fmla="*/ 27195 w 41708"/>
                  <a:gd name="T11" fmla="*/ 42462 h 43200"/>
                  <a:gd name="T12" fmla="*/ 21600 w 41708"/>
                  <a:gd name="T13" fmla="*/ 43200 h 43200"/>
                  <a:gd name="T14" fmla="*/ 0 w 41708"/>
                  <a:gd name="T15" fmla="*/ 21600 h 43200"/>
                  <a:gd name="T16" fmla="*/ 21600 w 41708"/>
                  <a:gd name="T17" fmla="*/ 0 h 43200"/>
                  <a:gd name="T18" fmla="*/ 41707 w 41708"/>
                  <a:gd name="T19" fmla="*/ 13710 h 43200"/>
                  <a:gd name="T20" fmla="*/ 21600 w 41708"/>
                  <a:gd name="T21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742" name="Arc 20">
                <a:extLst>
                  <a:ext uri="{FF2B5EF4-FFF2-40B4-BE49-F238E27FC236}">
                    <a16:creationId xmlns:a16="http://schemas.microsoft.com/office/drawing/2014/main" id="{D6739FB2-A5BF-28C1-EB36-2F44728B1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8019274" flipV="1">
                <a:off x="972" y="2658"/>
                <a:ext cx="227" cy="226"/>
              </a:xfrm>
              <a:custGeom>
                <a:avLst/>
                <a:gdLst>
                  <a:gd name="T0" fmla="*/ 27195 w 41708"/>
                  <a:gd name="T1" fmla="*/ 42462 h 43200"/>
                  <a:gd name="T2" fmla="*/ 21600 w 41708"/>
                  <a:gd name="T3" fmla="*/ 43200 h 43200"/>
                  <a:gd name="T4" fmla="*/ 0 w 41708"/>
                  <a:gd name="T5" fmla="*/ 21600 h 43200"/>
                  <a:gd name="T6" fmla="*/ 21600 w 41708"/>
                  <a:gd name="T7" fmla="*/ 0 h 43200"/>
                  <a:gd name="T8" fmla="*/ 41707 w 41708"/>
                  <a:gd name="T9" fmla="*/ 13710 h 43200"/>
                  <a:gd name="T10" fmla="*/ 27195 w 41708"/>
                  <a:gd name="T11" fmla="*/ 42462 h 43200"/>
                  <a:gd name="T12" fmla="*/ 21600 w 41708"/>
                  <a:gd name="T13" fmla="*/ 43200 h 43200"/>
                  <a:gd name="T14" fmla="*/ 0 w 41708"/>
                  <a:gd name="T15" fmla="*/ 21600 h 43200"/>
                  <a:gd name="T16" fmla="*/ 21600 w 41708"/>
                  <a:gd name="T17" fmla="*/ 0 h 43200"/>
                  <a:gd name="T18" fmla="*/ 41707 w 41708"/>
                  <a:gd name="T19" fmla="*/ 13710 h 43200"/>
                  <a:gd name="T20" fmla="*/ 21600 w 41708"/>
                  <a:gd name="T21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30743" name="Group 21">
              <a:extLst>
                <a:ext uri="{FF2B5EF4-FFF2-40B4-BE49-F238E27FC236}">
                  <a16:creationId xmlns:a16="http://schemas.microsoft.com/office/drawing/2014/main" id="{E2A4A458-B4D9-B82D-4A4F-0FAC7CCBE9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0" y="1888"/>
              <a:ext cx="879" cy="818"/>
              <a:chOff x="1066" y="1781"/>
              <a:chExt cx="879" cy="818"/>
            </a:xfrm>
          </p:grpSpPr>
          <p:sp>
            <p:nvSpPr>
              <p:cNvPr id="30744" name="Oval 22">
                <a:extLst>
                  <a:ext uri="{FF2B5EF4-FFF2-40B4-BE49-F238E27FC236}">
                    <a16:creationId xmlns:a16="http://schemas.microsoft.com/office/drawing/2014/main" id="{9375B803-7E4E-91CA-6B43-B213B681C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45" name="Oval 23">
                <a:extLst>
                  <a:ext uri="{FF2B5EF4-FFF2-40B4-BE49-F238E27FC236}">
                    <a16:creationId xmlns:a16="http://schemas.microsoft.com/office/drawing/2014/main" id="{2C5E2F76-8573-8C59-D8F9-CDD1C612E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46" name="Oval 24">
                <a:extLst>
                  <a:ext uri="{FF2B5EF4-FFF2-40B4-BE49-F238E27FC236}">
                    <a16:creationId xmlns:a16="http://schemas.microsoft.com/office/drawing/2014/main" id="{A8C1FE15-CCDA-0165-CA00-75B88D36EF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47" name="Oval 25">
                <a:extLst>
                  <a:ext uri="{FF2B5EF4-FFF2-40B4-BE49-F238E27FC236}">
                    <a16:creationId xmlns:a16="http://schemas.microsoft.com/office/drawing/2014/main" id="{68E897D5-C1F9-1F0B-7048-BFA3F0BAF2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48" name="Text Box 26">
                <a:extLst>
                  <a:ext uri="{FF2B5EF4-FFF2-40B4-BE49-F238E27FC236}">
                    <a16:creationId xmlns:a16="http://schemas.microsoft.com/office/drawing/2014/main" id="{D3FACC60-6345-D550-BAAE-06383FFF9F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178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30749" name="Text Box 27">
                <a:extLst>
                  <a:ext uri="{FF2B5EF4-FFF2-40B4-BE49-F238E27FC236}">
                    <a16:creationId xmlns:a16="http://schemas.microsoft.com/office/drawing/2014/main" id="{D72868FD-E4B0-9BEA-5244-DAEB91DE31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387"/>
                <a:ext cx="1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30750" name="Text Box 28">
                <a:extLst>
                  <a:ext uri="{FF2B5EF4-FFF2-40B4-BE49-F238E27FC236}">
                    <a16:creationId xmlns:a16="http://schemas.microsoft.com/office/drawing/2014/main" id="{1970E580-1EBB-2E4D-9041-D31AAC5EC5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2387"/>
                <a:ext cx="19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30751" name="Text Box 29">
                <a:extLst>
                  <a:ext uri="{FF2B5EF4-FFF2-40B4-BE49-F238E27FC236}">
                    <a16:creationId xmlns:a16="http://schemas.microsoft.com/office/drawing/2014/main" id="{2D8F0C1A-76CD-B30C-3794-9E6A85D09C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797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</a:p>
            </p:txBody>
          </p:sp>
        </p:grpSp>
        <p:sp>
          <p:nvSpPr>
            <p:cNvPr id="30752" name="Arc 30">
              <a:extLst>
                <a:ext uri="{FF2B5EF4-FFF2-40B4-BE49-F238E27FC236}">
                  <a16:creationId xmlns:a16="http://schemas.microsoft.com/office/drawing/2014/main" id="{D8D11542-A877-5001-634B-4CE7E72B97A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4601" y="1796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pSp>
          <p:nvGrpSpPr>
            <p:cNvPr id="30753" name="Group 31">
              <a:extLst>
                <a:ext uri="{FF2B5EF4-FFF2-40B4-BE49-F238E27FC236}">
                  <a16:creationId xmlns:a16="http://schemas.microsoft.com/office/drawing/2014/main" id="{531A62C2-C561-8AFE-D84A-726B5E758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8" y="2023"/>
              <a:ext cx="545" cy="545"/>
              <a:chOff x="2562" y="3067"/>
              <a:chExt cx="545" cy="545"/>
            </a:xfrm>
          </p:grpSpPr>
          <p:sp>
            <p:nvSpPr>
              <p:cNvPr id="30754" name="Line 32">
                <a:extLst>
                  <a:ext uri="{FF2B5EF4-FFF2-40B4-BE49-F238E27FC236}">
                    <a16:creationId xmlns:a16="http://schemas.microsoft.com/office/drawing/2014/main" id="{BF4F917E-4413-C7E5-B9E0-5250197329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3113"/>
                <a:ext cx="545" cy="453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5" name="Line 33">
                <a:extLst>
                  <a:ext uri="{FF2B5EF4-FFF2-40B4-BE49-F238E27FC236}">
                    <a16:creationId xmlns:a16="http://schemas.microsoft.com/office/drawing/2014/main" id="{66CA6E15-67F6-A332-A485-BE9A34CF60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3" y="3113"/>
                <a:ext cx="536" cy="499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56" name="Line 34">
                <a:extLst>
                  <a:ext uri="{FF2B5EF4-FFF2-40B4-BE49-F238E27FC236}">
                    <a16:creationId xmlns:a16="http://schemas.microsoft.com/office/drawing/2014/main" id="{CCDC6367-FE15-8C6B-2D17-2AD7B51722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3067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0757" name="Group 35">
              <a:extLst>
                <a:ext uri="{FF2B5EF4-FFF2-40B4-BE49-F238E27FC236}">
                  <a16:creationId xmlns:a16="http://schemas.microsoft.com/office/drawing/2014/main" id="{B30A0A7D-FB9A-0E22-21D4-182AFD623F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9" y="1932"/>
              <a:ext cx="879" cy="818"/>
              <a:chOff x="1066" y="1781"/>
              <a:chExt cx="879" cy="818"/>
            </a:xfrm>
          </p:grpSpPr>
          <p:sp>
            <p:nvSpPr>
              <p:cNvPr id="30758" name="Oval 36">
                <a:extLst>
                  <a:ext uri="{FF2B5EF4-FFF2-40B4-BE49-F238E27FC236}">
                    <a16:creationId xmlns:a16="http://schemas.microsoft.com/office/drawing/2014/main" id="{8CFFE447-96BA-BB65-3A87-D7C45F924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7" y="1795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59" name="Oval 37">
                <a:extLst>
                  <a:ext uri="{FF2B5EF4-FFF2-40B4-BE49-F238E27FC236}">
                    <a16:creationId xmlns:a16="http://schemas.microsoft.com/office/drawing/2014/main" id="{9064BB31-EB01-6F29-4B22-AC485C50D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60" name="Oval 38">
                <a:extLst>
                  <a:ext uri="{FF2B5EF4-FFF2-40B4-BE49-F238E27FC236}">
                    <a16:creationId xmlns:a16="http://schemas.microsoft.com/office/drawing/2014/main" id="{3AA1AC10-5888-27EB-3469-3462068697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39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61" name="Oval 39">
                <a:extLst>
                  <a:ext uri="{FF2B5EF4-FFF2-40B4-BE49-F238E27FC236}">
                    <a16:creationId xmlns:a16="http://schemas.microsoft.com/office/drawing/2014/main" id="{6C8F7749-E74E-2011-7617-D996F51E6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" y="1802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endParaRPr lang="zh-CN" altLang="en-US"/>
              </a:p>
            </p:txBody>
          </p:sp>
          <p:sp>
            <p:nvSpPr>
              <p:cNvPr id="30762" name="Text Box 40">
                <a:extLst>
                  <a:ext uri="{FF2B5EF4-FFF2-40B4-BE49-F238E27FC236}">
                    <a16:creationId xmlns:a16="http://schemas.microsoft.com/office/drawing/2014/main" id="{52A41B01-E234-DFC6-92AA-58FC569BCA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46" y="1781"/>
                <a:ext cx="187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b</a:t>
                </a:r>
              </a:p>
            </p:txBody>
          </p:sp>
          <p:sp>
            <p:nvSpPr>
              <p:cNvPr id="30763" name="Text Box 41">
                <a:extLst>
                  <a:ext uri="{FF2B5EF4-FFF2-40B4-BE49-F238E27FC236}">
                    <a16:creationId xmlns:a16="http://schemas.microsoft.com/office/drawing/2014/main" id="{862029DE-EF32-5D7B-6D9A-E8197B593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2387"/>
                <a:ext cx="174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c</a:t>
                </a:r>
              </a:p>
            </p:txBody>
          </p:sp>
          <p:sp>
            <p:nvSpPr>
              <p:cNvPr id="30764" name="Text Box 42">
                <a:extLst>
                  <a:ext uri="{FF2B5EF4-FFF2-40B4-BE49-F238E27FC236}">
                    <a16:creationId xmlns:a16="http://schemas.microsoft.com/office/drawing/2014/main" id="{AD4439B0-1334-276C-0599-21361980E2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5" y="2387"/>
                <a:ext cx="19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d</a:t>
                </a:r>
              </a:p>
            </p:txBody>
          </p:sp>
          <p:sp>
            <p:nvSpPr>
              <p:cNvPr id="30765" name="Text Box 43">
                <a:extLst>
                  <a:ext uri="{FF2B5EF4-FFF2-40B4-BE49-F238E27FC236}">
                    <a16:creationId xmlns:a16="http://schemas.microsoft.com/office/drawing/2014/main" id="{03DCB172-B453-9A0B-5B23-65E0723F9E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6" y="1797"/>
                <a:ext cx="189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/>
                <a:r>
                  <a:rPr lang="en-US" altLang="zh-CN" sz="1600" i="1">
                    <a:solidFill>
                      <a:schemeClr val="hlink"/>
                    </a:solidFill>
                    <a:latin typeface="Georgia" panose="02040502050405020303" pitchFamily="18" charset="0"/>
                  </a:rPr>
                  <a:t>a</a:t>
                </a:r>
              </a:p>
            </p:txBody>
          </p:sp>
        </p:grpSp>
        <p:grpSp>
          <p:nvGrpSpPr>
            <p:cNvPr id="30766" name="Group 44">
              <a:extLst>
                <a:ext uri="{FF2B5EF4-FFF2-40B4-BE49-F238E27FC236}">
                  <a16:creationId xmlns:a16="http://schemas.microsoft.com/office/drawing/2014/main" id="{92751363-9877-7618-7D8A-22E284946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0" y="2023"/>
              <a:ext cx="545" cy="545"/>
              <a:chOff x="2562" y="3067"/>
              <a:chExt cx="545" cy="545"/>
            </a:xfrm>
          </p:grpSpPr>
          <p:sp>
            <p:nvSpPr>
              <p:cNvPr id="30767" name="Line 45">
                <a:extLst>
                  <a:ext uri="{FF2B5EF4-FFF2-40B4-BE49-F238E27FC236}">
                    <a16:creationId xmlns:a16="http://schemas.microsoft.com/office/drawing/2014/main" id="{0E6552D2-991D-4B7D-DD1A-CE2F246D9E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2" y="3113"/>
                <a:ext cx="545" cy="453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8" name="Line 46">
                <a:extLst>
                  <a:ext uri="{FF2B5EF4-FFF2-40B4-BE49-F238E27FC236}">
                    <a16:creationId xmlns:a16="http://schemas.microsoft.com/office/drawing/2014/main" id="{E1C8F606-2F6C-C52F-D5A5-375C65E00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563" y="3113"/>
                <a:ext cx="536" cy="499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769" name="Line 47">
                <a:extLst>
                  <a:ext uri="{FF2B5EF4-FFF2-40B4-BE49-F238E27FC236}">
                    <a16:creationId xmlns:a16="http://schemas.microsoft.com/office/drawing/2014/main" id="{357E9659-B9B5-553C-B50B-1239AE0AE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3" y="3067"/>
                <a:ext cx="499" cy="0"/>
              </a:xfrm>
              <a:prstGeom prst="line">
                <a:avLst/>
              </a:prstGeom>
              <a:noFill/>
              <a:ln w="25400">
                <a:solidFill>
                  <a:srgbClr val="339966"/>
                </a:solidFill>
                <a:miter lim="800000"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907C5A4-415F-6081-F6ED-F17C19BDB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7ECDF5-F951-51AC-6C52-E49271BE28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>
            <a:extLst>
              <a:ext uri="{FF2B5EF4-FFF2-40B4-BE49-F238E27FC236}">
                <a16:creationId xmlns:a16="http://schemas.microsoft.com/office/drawing/2014/main" id="{8CF4BD86-3975-4B26-836C-D0A122E90A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Symmetric Relations</a:t>
            </a:r>
            <a:endParaRPr lang="zh-CN" altLang="en-US" dirty="0"/>
          </a:p>
        </p:txBody>
      </p:sp>
      <p:sp>
        <p:nvSpPr>
          <p:cNvPr id="31749" name="Rectangle 3">
            <a:extLst>
              <a:ext uri="{FF2B5EF4-FFF2-40B4-BE49-F238E27FC236}">
                <a16:creationId xmlns:a16="http://schemas.microsoft.com/office/drawing/2014/main" id="{F560CBCB-B13B-9CE3-3471-A23CBA4B95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 is </a:t>
            </a:r>
            <a:r>
              <a:rPr lang="en-US" altLang="zh-CN" i="1" dirty="0">
                <a:solidFill>
                  <a:srgbClr val="FF0000"/>
                </a:solidFill>
              </a:rPr>
              <a:t>symmetric</a:t>
            </a:r>
            <a:r>
              <a:rPr lang="en-US" altLang="zh-CN" i="1" dirty="0"/>
              <a:t> </a:t>
            </a:r>
            <a:r>
              <a:rPr lang="en-US" altLang="zh-CN" dirty="0" err="1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x</a:t>
            </a:r>
            <a:r>
              <a:rPr lang="en-US" altLang="zh-CN" dirty="0" err="1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y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(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</a:p>
          <a:p>
            <a:pPr lvl="1" eaLnBrk="1" hangingPunct="1"/>
            <a:r>
              <a:rPr lang="en-US" altLang="zh-CN" dirty="0"/>
              <a:t>If there is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/>
              <a:t> there must be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81E3FBB-15B9-65D9-9B85-F567EB7FFA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3293B37-3973-63F2-DB25-A1463598CD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772400" cy="41148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>
                <a:ea typeface="Cambria Math" panose="02040503050406030204"/>
              </a:rPr>
              <a:t>Example</a:t>
            </a:r>
            <a:r>
              <a:rPr lang="en-US" dirty="0">
                <a:ea typeface="Cambria Math" panose="02040503050406030204"/>
              </a:rPr>
              <a:t>: The following relations  on the integers are symmetric: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or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−b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3}.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The following are not symmetric: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 (note that 3 ≤ 4, but 4 ≰ 3),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&gt;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  (note that 4 &gt; 3, but 3 ≯ 4),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+ 1} (note that 4 = 3 + 1, but 3 ≠4 + 1).</a:t>
            </a: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>
              <a:buNone/>
            </a:pPr>
            <a:endParaRPr lang="en-US" dirty="0">
              <a:ea typeface="Cambria Math" panose="02040503050406030204"/>
            </a:endParaRP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2">
            <a:extLst>
              <a:ext uri="{FF2B5EF4-FFF2-40B4-BE49-F238E27FC236}">
                <a16:creationId xmlns:a16="http://schemas.microsoft.com/office/drawing/2014/main" id="{A9F5A3F4-2037-AC60-135C-40FE3052B7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592" y="523876"/>
            <a:ext cx="7793037" cy="1143000"/>
          </a:xfrm>
        </p:spPr>
        <p:txBody>
          <a:bodyPr/>
          <a:lstStyle/>
          <a:p>
            <a:r>
              <a:rPr lang="en-US" altLang="zh-CN" dirty="0"/>
              <a:t>Antisymmetric Relations</a:t>
            </a:r>
            <a:endParaRPr lang="zh-CN" altLang="en-US" dirty="0"/>
          </a:p>
        </p:txBody>
      </p:sp>
      <p:sp>
        <p:nvSpPr>
          <p:cNvPr id="33797" name="Rectangle 3">
            <a:extLst>
              <a:ext uri="{FF2B5EF4-FFF2-40B4-BE49-F238E27FC236}">
                <a16:creationId xmlns:a16="http://schemas.microsoft.com/office/drawing/2014/main" id="{105DB2BA-DFC5-E1ED-D78A-6AEA179CF5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i="1" dirty="0"/>
              <a:t>R</a:t>
            </a:r>
            <a:r>
              <a:rPr lang="en-US" altLang="zh-CN" sz="2800" dirty="0"/>
              <a:t> is </a:t>
            </a:r>
            <a:r>
              <a:rPr lang="en-US" altLang="zh-CN" sz="2800" i="1" dirty="0">
                <a:solidFill>
                  <a:srgbClr val="FF0000"/>
                </a:solidFill>
              </a:rPr>
              <a:t>antisymmetric</a:t>
            </a:r>
            <a:r>
              <a:rPr lang="en-US" altLang="zh-CN" sz="2800" i="1" dirty="0"/>
              <a:t> </a:t>
            </a:r>
            <a:r>
              <a:rPr lang="en-US" altLang="zh-CN" sz="2800" dirty="0" err="1"/>
              <a:t>iff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>
                <a:latin typeface="Symbol" panose="05050102010706020507" pitchFamily="18" charset="2"/>
              </a:rPr>
              <a:t>"</a:t>
            </a:r>
            <a:r>
              <a:rPr lang="en-US" altLang="zh-CN" sz="2400" i="1" dirty="0" err="1"/>
              <a:t>x</a:t>
            </a:r>
            <a:r>
              <a:rPr lang="en-US" altLang="zh-CN" sz="2400" dirty="0" err="1">
                <a:latin typeface="Symbol" panose="05050102010706020507" pitchFamily="18" charset="2"/>
              </a:rPr>
              <a:t>"</a:t>
            </a:r>
            <a:r>
              <a:rPr lang="en-US" altLang="zh-CN" sz="2400" i="1" dirty="0" err="1"/>
              <a:t>y</a:t>
            </a:r>
            <a:r>
              <a:rPr lang="en-US" altLang="zh-CN" sz="2400" dirty="0"/>
              <a:t>[</a:t>
            </a:r>
            <a:r>
              <a:rPr lang="en-US" altLang="zh-CN" sz="2400" dirty="0">
                <a:latin typeface="Symbol" panose="05050102010706020507" pitchFamily="18" charset="2"/>
              </a:rPr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</a:t>
            </a:r>
            <a:r>
              <a:rPr lang="en-US" altLang="zh-CN" sz="2400" dirty="0" err="1">
                <a:latin typeface="Symbol" panose="05050102010706020507" pitchFamily="18" charset="2"/>
              </a:rPr>
              <a:t>Î</a:t>
            </a:r>
            <a:r>
              <a:rPr lang="en-US" altLang="zh-CN" sz="2400" i="1" dirty="0" err="1"/>
              <a:t>R</a:t>
            </a:r>
            <a:r>
              <a:rPr lang="en-US" altLang="zh-CN" sz="2400" i="1" dirty="0"/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Ù ( </a:t>
            </a:r>
            <a:r>
              <a:rPr lang="en-US" altLang="zh-CN" sz="2400" i="1" dirty="0"/>
              <a:t>y</a:t>
            </a:r>
            <a:r>
              <a:rPr lang="en-US" altLang="zh-CN" sz="2400" dirty="0"/>
              <a:t>, </a:t>
            </a:r>
            <a:r>
              <a:rPr lang="en-US" altLang="zh-CN" sz="2400" i="1" dirty="0"/>
              <a:t>x )</a:t>
            </a:r>
            <a:r>
              <a:rPr lang="en-US" altLang="zh-CN" sz="2400" dirty="0" err="1">
                <a:latin typeface="Symbol" panose="05050102010706020507" pitchFamily="18" charset="2"/>
              </a:rPr>
              <a:t>Î</a:t>
            </a:r>
            <a:r>
              <a:rPr lang="en-US" altLang="zh-CN" sz="2400" i="1" dirty="0" err="1"/>
              <a:t>R</a:t>
            </a:r>
            <a:r>
              <a:rPr lang="en-US" altLang="zh-CN" sz="2400" dirty="0">
                <a:latin typeface="Symbol" panose="05050102010706020507" pitchFamily="18" charset="2"/>
              </a:rPr>
              <a:t>® </a:t>
            </a:r>
            <a:r>
              <a:rPr lang="en-US" altLang="zh-CN" sz="2400" i="1" dirty="0"/>
              <a:t>x </a:t>
            </a:r>
            <a:r>
              <a:rPr lang="en-US" altLang="zh-CN" sz="2400" dirty="0">
                <a:latin typeface="Symbol" panose="05050102010706020507" pitchFamily="18" charset="2"/>
              </a:rPr>
              <a:t>= </a:t>
            </a:r>
            <a:r>
              <a:rPr lang="en-US" altLang="zh-CN" sz="2400" i="1" dirty="0"/>
              <a:t>y</a:t>
            </a:r>
            <a:r>
              <a:rPr lang="en-US" altLang="zh-CN" sz="2400" dirty="0"/>
              <a:t>]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Note: </a:t>
            </a:r>
          </a:p>
          <a:p>
            <a:pPr lvl="1" eaLnBrk="1" hangingPunct="1"/>
            <a:r>
              <a:rPr lang="en-US" altLang="zh-CN" sz="2400" dirty="0"/>
              <a:t>If there is an arc from </a:t>
            </a:r>
            <a:r>
              <a:rPr lang="en-US" altLang="zh-CN" sz="2400" i="1" dirty="0"/>
              <a:t>x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y</a:t>
            </a:r>
            <a:r>
              <a:rPr lang="en-US" altLang="zh-CN" sz="2400" dirty="0"/>
              <a:t> there cannot be one from </a:t>
            </a:r>
            <a:r>
              <a:rPr lang="en-US" altLang="zh-CN" sz="2400" i="1" dirty="0"/>
              <a:t>y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x</a:t>
            </a:r>
            <a:r>
              <a:rPr lang="en-US" altLang="zh-CN" sz="2400" dirty="0"/>
              <a:t> if </a:t>
            </a:r>
            <a:r>
              <a:rPr lang="en-US" altLang="zh-CN" sz="2400" i="1" dirty="0"/>
              <a:t>x </a:t>
            </a:r>
            <a:r>
              <a:rPr lang="en-US" altLang="zh-CN" sz="2400" dirty="0">
                <a:latin typeface="Symbol" panose="05050102010706020507" pitchFamily="18" charset="2"/>
              </a:rPr>
              <a:t>¹ </a:t>
            </a:r>
            <a:r>
              <a:rPr lang="en-US" altLang="zh-CN" sz="2400" i="1" dirty="0"/>
              <a:t>y</a:t>
            </a:r>
            <a:r>
              <a:rPr lang="en-US" altLang="zh-CN" sz="2400" dirty="0"/>
              <a:t>.</a:t>
            </a:r>
          </a:p>
          <a:p>
            <a:pPr lvl="1" eaLnBrk="1" hangingPunct="1"/>
            <a:r>
              <a:rPr lang="en-US" altLang="zh-CN" sz="2400" dirty="0"/>
              <a:t>You should be able to show that logically: if 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 is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¹ </a:t>
            </a:r>
            <a:r>
              <a:rPr lang="en-US" altLang="zh-CN" sz="2400" i="1" dirty="0"/>
              <a:t>y</a:t>
            </a:r>
            <a:r>
              <a:rPr lang="en-US" altLang="zh-CN" sz="2400" dirty="0"/>
              <a:t> then (</a:t>
            </a:r>
            <a:r>
              <a:rPr lang="en-US" altLang="zh-CN" sz="2400" i="1" dirty="0"/>
              <a:t>y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dirty="0"/>
              <a:t>) is not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ADE35DA-502E-0AC6-654F-B5A3F5D7B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6B574B-762F-EFA0-FAF2-A72F8879CA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Antisymmetric</a:t>
            </a:r>
            <a:r>
              <a:rPr lang="en-US" dirty="0"/>
              <a:t>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7772400" cy="41148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ea typeface="Cambria Math" panose="02040503050406030204"/>
              </a:rPr>
              <a:t>Example</a:t>
            </a:r>
            <a:r>
              <a:rPr lang="en-US" dirty="0">
                <a:ea typeface="Cambria Math" panose="02040503050406030204"/>
              </a:rPr>
              <a:t>: The following relations  on the integers are antisymmetric: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&gt;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+ 1}.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The following relations are not </a:t>
            </a:r>
            <a:r>
              <a:rPr lang="en-US" dirty="0" err="1">
                <a:latin typeface="Cambria Math" panose="02040503050406030204"/>
                <a:ea typeface="Cambria Math" panose="02040503050406030204"/>
              </a:rPr>
              <a:t>antisymmetric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or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−b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 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                    (note that both (1,−1) and (−1,1)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),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3} (note that both (1,2) and (2,1)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).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60032" y="2924944"/>
            <a:ext cx="32004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any integer, if a</a:t>
            </a:r>
            <a:r>
              <a:rPr lang="en-US" sz="2000" i="1" dirty="0"/>
              <a:t> 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and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altLang="zh-CN" sz="2000" i="1" dirty="0"/>
              <a:t>a 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,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then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  </a:t>
            </a:r>
            <a:r>
              <a:rPr lang="en-US" altLang="zh-CN" sz="2000" i="1" dirty="0"/>
              <a:t>a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 = b. </a:t>
            </a:r>
            <a:endParaRPr lang="en-US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48000" y="3886200"/>
            <a:ext cx="1219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>
            <a:extLst>
              <a:ext uri="{FF2B5EF4-FFF2-40B4-BE49-F238E27FC236}">
                <a16:creationId xmlns:a16="http://schemas.microsoft.com/office/drawing/2014/main" id="{54529C62-1825-0857-C756-8C34FC799B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963" y="494185"/>
            <a:ext cx="7793037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Asymmetric Relations </a:t>
            </a:r>
            <a:r>
              <a:rPr lang="zh-CN" altLang="en-US" dirty="0"/>
              <a:t>非自反关系</a:t>
            </a:r>
          </a:p>
        </p:txBody>
      </p:sp>
      <p:sp>
        <p:nvSpPr>
          <p:cNvPr id="32773" name="Rectangle 3">
            <a:extLst>
              <a:ext uri="{FF2B5EF4-FFF2-40B4-BE49-F238E27FC236}">
                <a16:creationId xmlns:a16="http://schemas.microsoft.com/office/drawing/2014/main" id="{F6DB72D6-3C7B-4B19-C20F-5CC3127328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 is </a:t>
            </a:r>
            <a:r>
              <a:rPr lang="en-US" altLang="zh-CN" i="1" dirty="0">
                <a:solidFill>
                  <a:srgbClr val="FF0000"/>
                </a:solidFill>
              </a:rPr>
              <a:t>Asymmetric</a:t>
            </a:r>
            <a:r>
              <a:rPr lang="en-US" altLang="zh-CN" i="1" dirty="0"/>
              <a:t> </a:t>
            </a:r>
            <a:r>
              <a:rPr lang="en-US" altLang="zh-CN" dirty="0" err="1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x</a:t>
            </a:r>
            <a:r>
              <a:rPr lang="en-US" altLang="zh-CN" dirty="0" err="1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y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 err="1">
                <a:latin typeface="Symbol" panose="05050102010706020507" pitchFamily="18" charset="2"/>
              </a:rPr>
              <a:t>Î</a:t>
            </a:r>
            <a:r>
              <a:rPr lang="en-US" altLang="zh-CN" i="1" dirty="0" err="1"/>
              <a:t>R</a:t>
            </a:r>
            <a:r>
              <a:rPr lang="en-US" altLang="zh-CN" dirty="0">
                <a:latin typeface="Symbol" panose="05050102010706020507" pitchFamily="18" charset="2"/>
              </a:rPr>
              <a:t>®(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 </a:t>
            </a:r>
            <a:r>
              <a:rPr lang="zh-CN" altLang="en-US" dirty="0">
                <a:sym typeface="Symbol" panose="05050102010706020507" pitchFamily="18" charset="2"/>
              </a:rPr>
              <a:t>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</a:p>
          <a:p>
            <a:pPr lvl="1" eaLnBrk="1" hangingPunct="1"/>
            <a:r>
              <a:rPr lang="en-US" altLang="zh-CN" dirty="0"/>
              <a:t>If there is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r>
              <a:rPr lang="en-US" altLang="zh-CN" dirty="0"/>
              <a:t> there must not be an arc 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 </a:t>
            </a:r>
            <a:r>
              <a:rPr lang="en-US" altLang="zh-CN" dirty="0">
                <a:latin typeface="Symbol" panose="05050102010706020507" pitchFamily="18" charset="2"/>
              </a:rPr>
              <a:t>)</a:t>
            </a:r>
            <a:endParaRPr lang="zh-CN" altLang="en-US" dirty="0">
              <a:latin typeface="Symbol" panose="05050102010706020507" pitchFamily="18" charset="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97C0D56F-3BF1-D807-75E9-18955495C51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33C15E9-FA36-BDCA-7D65-21E36B7B1E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>
            <a:extLst>
              <a:ext uri="{FF2B5EF4-FFF2-40B4-BE49-F238E27FC236}">
                <a16:creationId xmlns:a16="http://schemas.microsoft.com/office/drawing/2014/main" id="{AA3542A3-93DC-9DB2-2D25-0B67B96F9E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grpSp>
        <p:nvGrpSpPr>
          <p:cNvPr id="34822" name="Group 4">
            <a:extLst>
              <a:ext uri="{FF2B5EF4-FFF2-40B4-BE49-F238E27FC236}">
                <a16:creationId xmlns:a16="http://schemas.microsoft.com/office/drawing/2014/main" id="{06CD7146-DEDC-2469-E2C1-E0A3D8830F7C}"/>
              </a:ext>
            </a:extLst>
          </p:cNvPr>
          <p:cNvGrpSpPr>
            <a:grpSpLocks/>
          </p:cNvGrpSpPr>
          <p:nvPr/>
        </p:nvGrpSpPr>
        <p:grpSpPr bwMode="auto">
          <a:xfrm>
            <a:off x="3059113" y="2419350"/>
            <a:ext cx="1395412" cy="1298575"/>
            <a:chOff x="1066" y="1781"/>
            <a:chExt cx="879" cy="818"/>
          </a:xfrm>
        </p:grpSpPr>
        <p:sp>
          <p:nvSpPr>
            <p:cNvPr id="34823" name="Oval 5">
              <a:extLst>
                <a:ext uri="{FF2B5EF4-FFF2-40B4-BE49-F238E27FC236}">
                  <a16:creationId xmlns:a16="http://schemas.microsoft.com/office/drawing/2014/main" id="{A4D9447E-B44F-F7EC-0BBD-679664D3F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24" name="Oval 6">
              <a:extLst>
                <a:ext uri="{FF2B5EF4-FFF2-40B4-BE49-F238E27FC236}">
                  <a16:creationId xmlns:a16="http://schemas.microsoft.com/office/drawing/2014/main" id="{445A2C4F-BA0F-104B-F19E-739F23E9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25" name="Oval 7">
              <a:extLst>
                <a:ext uri="{FF2B5EF4-FFF2-40B4-BE49-F238E27FC236}">
                  <a16:creationId xmlns:a16="http://schemas.microsoft.com/office/drawing/2014/main" id="{A7AE131F-F5A7-24C5-CB1A-F6A28A79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26" name="Oval 8">
              <a:extLst>
                <a:ext uri="{FF2B5EF4-FFF2-40B4-BE49-F238E27FC236}">
                  <a16:creationId xmlns:a16="http://schemas.microsoft.com/office/drawing/2014/main" id="{CDA66C7C-49CB-D48C-2F1E-D6376DC94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27" name="Text Box 9">
              <a:extLst>
                <a:ext uri="{FF2B5EF4-FFF2-40B4-BE49-F238E27FC236}">
                  <a16:creationId xmlns:a16="http://schemas.microsoft.com/office/drawing/2014/main" id="{071E0646-0A00-9B75-61B2-36838CA5C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4828" name="Text Box 10">
              <a:extLst>
                <a:ext uri="{FF2B5EF4-FFF2-40B4-BE49-F238E27FC236}">
                  <a16:creationId xmlns:a16="http://schemas.microsoft.com/office/drawing/2014/main" id="{49528B1D-211E-564D-FED0-7440FD3F8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4829" name="Text Box 11">
              <a:extLst>
                <a:ext uri="{FF2B5EF4-FFF2-40B4-BE49-F238E27FC236}">
                  <a16:creationId xmlns:a16="http://schemas.microsoft.com/office/drawing/2014/main" id="{830636D2-77D2-8AD5-7463-B98883892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4830" name="Text Box 12">
              <a:extLst>
                <a:ext uri="{FF2B5EF4-FFF2-40B4-BE49-F238E27FC236}">
                  <a16:creationId xmlns:a16="http://schemas.microsoft.com/office/drawing/2014/main" id="{AA58D35F-AFED-3731-4426-6EFD3906A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4831" name="Group 13">
            <a:extLst>
              <a:ext uri="{FF2B5EF4-FFF2-40B4-BE49-F238E27FC236}">
                <a16:creationId xmlns:a16="http://schemas.microsoft.com/office/drawing/2014/main" id="{E6BFF126-BF06-B4A2-99BC-39A61F0162E6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349500"/>
            <a:ext cx="1395413" cy="1298575"/>
            <a:chOff x="1066" y="1781"/>
            <a:chExt cx="879" cy="818"/>
          </a:xfrm>
        </p:grpSpPr>
        <p:sp>
          <p:nvSpPr>
            <p:cNvPr id="34832" name="Oval 14">
              <a:extLst>
                <a:ext uri="{FF2B5EF4-FFF2-40B4-BE49-F238E27FC236}">
                  <a16:creationId xmlns:a16="http://schemas.microsoft.com/office/drawing/2014/main" id="{47CF033E-8879-3D23-D7A5-DCE852F80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33" name="Oval 15">
              <a:extLst>
                <a:ext uri="{FF2B5EF4-FFF2-40B4-BE49-F238E27FC236}">
                  <a16:creationId xmlns:a16="http://schemas.microsoft.com/office/drawing/2014/main" id="{1E884C5D-3232-72E2-4E1A-793ED4D1AD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34" name="Oval 16">
              <a:extLst>
                <a:ext uri="{FF2B5EF4-FFF2-40B4-BE49-F238E27FC236}">
                  <a16:creationId xmlns:a16="http://schemas.microsoft.com/office/drawing/2014/main" id="{9B800134-8CC6-D245-0068-DE2C847AE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35" name="Oval 17">
              <a:extLst>
                <a:ext uri="{FF2B5EF4-FFF2-40B4-BE49-F238E27FC236}">
                  <a16:creationId xmlns:a16="http://schemas.microsoft.com/office/drawing/2014/main" id="{87F9DD97-743E-773A-0E5B-582D67197E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36" name="Text Box 18">
              <a:extLst>
                <a:ext uri="{FF2B5EF4-FFF2-40B4-BE49-F238E27FC236}">
                  <a16:creationId xmlns:a16="http://schemas.microsoft.com/office/drawing/2014/main" id="{5E11F74F-47D8-79C7-3D1A-311A195B0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4837" name="Text Box 19">
              <a:extLst>
                <a:ext uri="{FF2B5EF4-FFF2-40B4-BE49-F238E27FC236}">
                  <a16:creationId xmlns:a16="http://schemas.microsoft.com/office/drawing/2014/main" id="{2B39E467-376A-B56D-2224-3D607A51E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4838" name="Text Box 20">
              <a:extLst>
                <a:ext uri="{FF2B5EF4-FFF2-40B4-BE49-F238E27FC236}">
                  <a16:creationId xmlns:a16="http://schemas.microsoft.com/office/drawing/2014/main" id="{D77CA180-F651-CC06-B5A8-0A3922F5A9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4839" name="Text Box 21">
              <a:extLst>
                <a:ext uri="{FF2B5EF4-FFF2-40B4-BE49-F238E27FC236}">
                  <a16:creationId xmlns:a16="http://schemas.microsoft.com/office/drawing/2014/main" id="{CF7E1F1B-8121-3F4E-AB1D-4227A002C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4840" name="Group 22">
            <a:extLst>
              <a:ext uri="{FF2B5EF4-FFF2-40B4-BE49-F238E27FC236}">
                <a16:creationId xmlns:a16="http://schemas.microsoft.com/office/drawing/2014/main" id="{3D1D7CF5-73D6-596C-65C6-DD27304E6EDF}"/>
              </a:ext>
            </a:extLst>
          </p:cNvPr>
          <p:cNvGrpSpPr>
            <a:grpSpLocks/>
          </p:cNvGrpSpPr>
          <p:nvPr/>
        </p:nvGrpSpPr>
        <p:grpSpPr bwMode="auto">
          <a:xfrm>
            <a:off x="5221288" y="2419350"/>
            <a:ext cx="1395412" cy="1298575"/>
            <a:chOff x="1066" y="1781"/>
            <a:chExt cx="879" cy="818"/>
          </a:xfrm>
        </p:grpSpPr>
        <p:sp>
          <p:nvSpPr>
            <p:cNvPr id="34841" name="Oval 23">
              <a:extLst>
                <a:ext uri="{FF2B5EF4-FFF2-40B4-BE49-F238E27FC236}">
                  <a16:creationId xmlns:a16="http://schemas.microsoft.com/office/drawing/2014/main" id="{36DD4CC8-1F76-2661-B259-480250ABC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42" name="Oval 24">
              <a:extLst>
                <a:ext uri="{FF2B5EF4-FFF2-40B4-BE49-F238E27FC236}">
                  <a16:creationId xmlns:a16="http://schemas.microsoft.com/office/drawing/2014/main" id="{8DB92B4A-DB72-AC4F-0504-EBA988A9E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43" name="Oval 25">
              <a:extLst>
                <a:ext uri="{FF2B5EF4-FFF2-40B4-BE49-F238E27FC236}">
                  <a16:creationId xmlns:a16="http://schemas.microsoft.com/office/drawing/2014/main" id="{41CB73BC-1748-C816-DAD8-B1B231E1F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44" name="Oval 26">
              <a:extLst>
                <a:ext uri="{FF2B5EF4-FFF2-40B4-BE49-F238E27FC236}">
                  <a16:creationId xmlns:a16="http://schemas.microsoft.com/office/drawing/2014/main" id="{380961D5-99B7-A490-3A78-10B057179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45" name="Text Box 27">
              <a:extLst>
                <a:ext uri="{FF2B5EF4-FFF2-40B4-BE49-F238E27FC236}">
                  <a16:creationId xmlns:a16="http://schemas.microsoft.com/office/drawing/2014/main" id="{44C97795-B7EB-48F8-EBA5-0CB1300A1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4846" name="Text Box 28">
              <a:extLst>
                <a:ext uri="{FF2B5EF4-FFF2-40B4-BE49-F238E27FC236}">
                  <a16:creationId xmlns:a16="http://schemas.microsoft.com/office/drawing/2014/main" id="{C18251B6-2A7A-2E8D-9F5D-E8BFDBE6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4847" name="Text Box 29">
              <a:extLst>
                <a:ext uri="{FF2B5EF4-FFF2-40B4-BE49-F238E27FC236}">
                  <a16:creationId xmlns:a16="http://schemas.microsoft.com/office/drawing/2014/main" id="{3D476AF5-79FA-0A17-9C56-8FCADEB7FF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4848" name="Text Box 30">
              <a:extLst>
                <a:ext uri="{FF2B5EF4-FFF2-40B4-BE49-F238E27FC236}">
                  <a16:creationId xmlns:a16="http://schemas.microsoft.com/office/drawing/2014/main" id="{A62C3EB4-F642-841D-0B25-413BE59E1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4849" name="Group 31">
            <a:extLst>
              <a:ext uri="{FF2B5EF4-FFF2-40B4-BE49-F238E27FC236}">
                <a16:creationId xmlns:a16="http://schemas.microsoft.com/office/drawing/2014/main" id="{745C6F1B-040D-7968-4A46-ABF130737119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2133600"/>
            <a:ext cx="1511300" cy="1728788"/>
            <a:chOff x="975" y="1525"/>
            <a:chExt cx="952" cy="1089"/>
          </a:xfrm>
        </p:grpSpPr>
        <p:sp>
          <p:nvSpPr>
            <p:cNvPr id="34850" name="Arc 32">
              <a:extLst>
                <a:ext uri="{FF2B5EF4-FFF2-40B4-BE49-F238E27FC236}">
                  <a16:creationId xmlns:a16="http://schemas.microsoft.com/office/drawing/2014/main" id="{20C65B11-D48C-211D-4164-998F77040A6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1063" y="1524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1" name="Arc 33">
              <a:extLst>
                <a:ext uri="{FF2B5EF4-FFF2-40B4-BE49-F238E27FC236}">
                  <a16:creationId xmlns:a16="http://schemas.microsoft.com/office/drawing/2014/main" id="{36D1B8FB-E371-5DE5-90F3-D8F1F43275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9274" flipV="1">
              <a:off x="972" y="2386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2" name="Freeform 34">
              <a:extLst>
                <a:ext uri="{FF2B5EF4-FFF2-40B4-BE49-F238E27FC236}">
                  <a16:creationId xmlns:a16="http://schemas.microsoft.com/office/drawing/2014/main" id="{E5F419BC-EAC2-BDFA-4A22-A1651BB7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" y="1842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3" name="Freeform 35">
              <a:extLst>
                <a:ext uri="{FF2B5EF4-FFF2-40B4-BE49-F238E27FC236}">
                  <a16:creationId xmlns:a16="http://schemas.microsoft.com/office/drawing/2014/main" id="{9032C798-7C8C-0841-441C-6BE8CD47C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1842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4" name="Freeform 36">
              <a:extLst>
                <a:ext uri="{FF2B5EF4-FFF2-40B4-BE49-F238E27FC236}">
                  <a16:creationId xmlns:a16="http://schemas.microsoft.com/office/drawing/2014/main" id="{B2AD4A39-C154-4BDB-F0FC-16AFF20525C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837" y="1842"/>
              <a:ext cx="90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5" name="Freeform 37">
              <a:extLst>
                <a:ext uri="{FF2B5EF4-FFF2-40B4-BE49-F238E27FC236}">
                  <a16:creationId xmlns:a16="http://schemas.microsoft.com/office/drawing/2014/main" id="{DEA49EFF-6829-4E50-A5EB-0EB6362CA7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1156" y="1842"/>
              <a:ext cx="90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6" name="Freeform 38">
              <a:extLst>
                <a:ext uri="{FF2B5EF4-FFF2-40B4-BE49-F238E27FC236}">
                  <a16:creationId xmlns:a16="http://schemas.microsoft.com/office/drawing/2014/main" id="{EA5F4FFC-69E5-649D-F8F1-2B7605E48D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752"/>
              <a:ext cx="499" cy="544"/>
            </a:xfrm>
            <a:custGeom>
              <a:avLst/>
              <a:gdLst>
                <a:gd name="T0" fmla="*/ 0 w 499"/>
                <a:gd name="T1" fmla="*/ 0 h 544"/>
                <a:gd name="T2" fmla="*/ 317 w 499"/>
                <a:gd name="T3" fmla="*/ 181 h 544"/>
                <a:gd name="T4" fmla="*/ 499 w 499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544">
                  <a:moveTo>
                    <a:pt x="0" y="0"/>
                  </a:moveTo>
                  <a:cubicBezTo>
                    <a:pt x="117" y="45"/>
                    <a:pt x="234" y="90"/>
                    <a:pt x="317" y="181"/>
                  </a:cubicBezTo>
                  <a:cubicBezTo>
                    <a:pt x="400" y="272"/>
                    <a:pt x="449" y="408"/>
                    <a:pt x="499" y="54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57" name="Freeform 39">
              <a:extLst>
                <a:ext uri="{FF2B5EF4-FFF2-40B4-BE49-F238E27FC236}">
                  <a16:creationId xmlns:a16="http://schemas.microsoft.com/office/drawing/2014/main" id="{0FB2B2EB-EAEC-5FC7-1235-0E2565B085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1842"/>
              <a:ext cx="499" cy="545"/>
            </a:xfrm>
            <a:custGeom>
              <a:avLst/>
              <a:gdLst>
                <a:gd name="T0" fmla="*/ 499 w 499"/>
                <a:gd name="T1" fmla="*/ 545 h 545"/>
                <a:gd name="T2" fmla="*/ 0 w 499"/>
                <a:gd name="T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58" name="Group 40">
            <a:extLst>
              <a:ext uri="{FF2B5EF4-FFF2-40B4-BE49-F238E27FC236}">
                <a16:creationId xmlns:a16="http://schemas.microsoft.com/office/drawing/2014/main" id="{679C04F3-450F-67F0-8859-86058FC37486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2708275"/>
            <a:ext cx="1511300" cy="865188"/>
            <a:chOff x="2517" y="2976"/>
            <a:chExt cx="952" cy="545"/>
          </a:xfrm>
        </p:grpSpPr>
        <p:sp>
          <p:nvSpPr>
            <p:cNvPr id="34859" name="Freeform 41">
              <a:extLst>
                <a:ext uri="{FF2B5EF4-FFF2-40B4-BE49-F238E27FC236}">
                  <a16:creationId xmlns:a16="http://schemas.microsoft.com/office/drawing/2014/main" id="{35604D69-2499-E6D9-083B-3B4267A718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2976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0" name="Freeform 42">
              <a:extLst>
                <a:ext uri="{FF2B5EF4-FFF2-40B4-BE49-F238E27FC236}">
                  <a16:creationId xmlns:a16="http://schemas.microsoft.com/office/drawing/2014/main" id="{73E533AB-460C-682E-84F0-88F970A395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379" y="2976"/>
              <a:ext cx="90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1" name="Freeform 43">
              <a:extLst>
                <a:ext uri="{FF2B5EF4-FFF2-40B4-BE49-F238E27FC236}">
                  <a16:creationId xmlns:a16="http://schemas.microsoft.com/office/drawing/2014/main" id="{21963EE1-CE70-C598-7884-EC1E3D736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4" y="2976"/>
              <a:ext cx="499" cy="545"/>
            </a:xfrm>
            <a:custGeom>
              <a:avLst/>
              <a:gdLst>
                <a:gd name="T0" fmla="*/ 499 w 499"/>
                <a:gd name="T1" fmla="*/ 545 h 545"/>
                <a:gd name="T2" fmla="*/ 0 w 499"/>
                <a:gd name="T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62" name="Group 44">
            <a:extLst>
              <a:ext uri="{FF2B5EF4-FFF2-40B4-BE49-F238E27FC236}">
                <a16:creationId xmlns:a16="http://schemas.microsoft.com/office/drawing/2014/main" id="{9ABEE4F4-D7AB-5749-CE21-644390811C97}"/>
              </a:ext>
            </a:extLst>
          </p:cNvPr>
          <p:cNvGrpSpPr>
            <a:grpSpLocks/>
          </p:cNvGrpSpPr>
          <p:nvPr/>
        </p:nvGrpSpPr>
        <p:grpSpPr bwMode="auto">
          <a:xfrm>
            <a:off x="5148263" y="2205038"/>
            <a:ext cx="1223962" cy="1728787"/>
            <a:chOff x="3878" y="2613"/>
            <a:chExt cx="771" cy="1089"/>
          </a:xfrm>
        </p:grpSpPr>
        <p:sp>
          <p:nvSpPr>
            <p:cNvPr id="34863" name="Arc 45">
              <a:extLst>
                <a:ext uri="{FF2B5EF4-FFF2-40B4-BE49-F238E27FC236}">
                  <a16:creationId xmlns:a16="http://schemas.microsoft.com/office/drawing/2014/main" id="{EA93C56A-A527-32C1-5CB6-9FFAF0CA60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3966" y="2612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4" name="Arc 46">
              <a:extLst>
                <a:ext uri="{FF2B5EF4-FFF2-40B4-BE49-F238E27FC236}">
                  <a16:creationId xmlns:a16="http://schemas.microsoft.com/office/drawing/2014/main" id="{75EB0E45-CFCF-BDCA-E68E-3718D3273D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9274" flipV="1">
              <a:off x="3875" y="3474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5" name="Freeform 47">
              <a:extLst>
                <a:ext uri="{FF2B5EF4-FFF2-40B4-BE49-F238E27FC236}">
                  <a16:creationId xmlns:a16="http://schemas.microsoft.com/office/drawing/2014/main" id="{CD1ACF3B-4617-0586-C69C-0B31B9FE4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930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6" name="Freeform 48">
              <a:extLst>
                <a:ext uri="{FF2B5EF4-FFF2-40B4-BE49-F238E27FC236}">
                  <a16:creationId xmlns:a16="http://schemas.microsoft.com/office/drawing/2014/main" id="{93D1E292-50BB-4889-EF30-BB5DEEDA1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2930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67" name="Freeform 49">
              <a:extLst>
                <a:ext uri="{FF2B5EF4-FFF2-40B4-BE49-F238E27FC236}">
                  <a16:creationId xmlns:a16="http://schemas.microsoft.com/office/drawing/2014/main" id="{0843D3BF-BCD1-943C-1268-0C1591A52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2840"/>
              <a:ext cx="499" cy="544"/>
            </a:xfrm>
            <a:custGeom>
              <a:avLst/>
              <a:gdLst>
                <a:gd name="T0" fmla="*/ 0 w 499"/>
                <a:gd name="T1" fmla="*/ 0 h 544"/>
                <a:gd name="T2" fmla="*/ 317 w 499"/>
                <a:gd name="T3" fmla="*/ 181 h 544"/>
                <a:gd name="T4" fmla="*/ 499 w 499"/>
                <a:gd name="T5" fmla="*/ 544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99" h="544">
                  <a:moveTo>
                    <a:pt x="0" y="0"/>
                  </a:moveTo>
                  <a:cubicBezTo>
                    <a:pt x="117" y="45"/>
                    <a:pt x="234" y="90"/>
                    <a:pt x="317" y="181"/>
                  </a:cubicBezTo>
                  <a:cubicBezTo>
                    <a:pt x="400" y="272"/>
                    <a:pt x="449" y="408"/>
                    <a:pt x="499" y="54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4868" name="Group 50">
            <a:extLst>
              <a:ext uri="{FF2B5EF4-FFF2-40B4-BE49-F238E27FC236}">
                <a16:creationId xmlns:a16="http://schemas.microsoft.com/office/drawing/2014/main" id="{53FF74E7-DA29-4E74-4832-712F2DD9852D}"/>
              </a:ext>
            </a:extLst>
          </p:cNvPr>
          <p:cNvGrpSpPr>
            <a:grpSpLocks/>
          </p:cNvGrpSpPr>
          <p:nvPr/>
        </p:nvGrpSpPr>
        <p:grpSpPr bwMode="auto">
          <a:xfrm>
            <a:off x="7235825" y="2420938"/>
            <a:ext cx="1395413" cy="1298575"/>
            <a:chOff x="1066" y="1781"/>
            <a:chExt cx="879" cy="818"/>
          </a:xfrm>
        </p:grpSpPr>
        <p:sp>
          <p:nvSpPr>
            <p:cNvPr id="34869" name="Oval 51">
              <a:extLst>
                <a:ext uri="{FF2B5EF4-FFF2-40B4-BE49-F238E27FC236}">
                  <a16:creationId xmlns:a16="http://schemas.microsoft.com/office/drawing/2014/main" id="{A225005D-B214-153E-D205-342757631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70" name="Oval 52">
              <a:extLst>
                <a:ext uri="{FF2B5EF4-FFF2-40B4-BE49-F238E27FC236}">
                  <a16:creationId xmlns:a16="http://schemas.microsoft.com/office/drawing/2014/main" id="{01CB136C-C546-F064-F64A-DC74C4649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71" name="Oval 53">
              <a:extLst>
                <a:ext uri="{FF2B5EF4-FFF2-40B4-BE49-F238E27FC236}">
                  <a16:creationId xmlns:a16="http://schemas.microsoft.com/office/drawing/2014/main" id="{920E3EBE-D399-79E2-4EAE-007A95941A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72" name="Oval 54">
              <a:extLst>
                <a:ext uri="{FF2B5EF4-FFF2-40B4-BE49-F238E27FC236}">
                  <a16:creationId xmlns:a16="http://schemas.microsoft.com/office/drawing/2014/main" id="{3AAE3C16-E15B-B01A-03DE-7E7DD5DE3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4873" name="Text Box 55">
              <a:extLst>
                <a:ext uri="{FF2B5EF4-FFF2-40B4-BE49-F238E27FC236}">
                  <a16:creationId xmlns:a16="http://schemas.microsoft.com/office/drawing/2014/main" id="{8B3146AB-3D42-11C2-C38D-7FC263D4E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4874" name="Text Box 56">
              <a:extLst>
                <a:ext uri="{FF2B5EF4-FFF2-40B4-BE49-F238E27FC236}">
                  <a16:creationId xmlns:a16="http://schemas.microsoft.com/office/drawing/2014/main" id="{BFAB1436-4662-F72B-C821-B8A5E847A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4875" name="Text Box 57">
              <a:extLst>
                <a:ext uri="{FF2B5EF4-FFF2-40B4-BE49-F238E27FC236}">
                  <a16:creationId xmlns:a16="http://schemas.microsoft.com/office/drawing/2014/main" id="{DE9BCE65-16B0-A004-B06B-D891D13300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4876" name="Text Box 58">
              <a:extLst>
                <a:ext uri="{FF2B5EF4-FFF2-40B4-BE49-F238E27FC236}">
                  <a16:creationId xmlns:a16="http://schemas.microsoft.com/office/drawing/2014/main" id="{7CFBF9E3-7861-9C82-B880-7A81D41E1E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4877" name="Group 59">
            <a:extLst>
              <a:ext uri="{FF2B5EF4-FFF2-40B4-BE49-F238E27FC236}">
                <a16:creationId xmlns:a16="http://schemas.microsoft.com/office/drawing/2014/main" id="{56B118BD-E11E-F34F-8F18-E38175D91859}"/>
              </a:ext>
            </a:extLst>
          </p:cNvPr>
          <p:cNvGrpSpPr>
            <a:grpSpLocks/>
          </p:cNvGrpSpPr>
          <p:nvPr/>
        </p:nvGrpSpPr>
        <p:grpSpPr bwMode="auto">
          <a:xfrm>
            <a:off x="7164388" y="2205038"/>
            <a:ext cx="1511300" cy="1728787"/>
            <a:chOff x="4513" y="1570"/>
            <a:chExt cx="952" cy="1089"/>
          </a:xfrm>
        </p:grpSpPr>
        <p:sp>
          <p:nvSpPr>
            <p:cNvPr id="34878" name="Arc 60">
              <a:extLst>
                <a:ext uri="{FF2B5EF4-FFF2-40B4-BE49-F238E27FC236}">
                  <a16:creationId xmlns:a16="http://schemas.microsoft.com/office/drawing/2014/main" id="{81A83682-55CE-1BE4-7337-8AF0C4D59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4601" y="1569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79" name="Arc 61">
              <a:extLst>
                <a:ext uri="{FF2B5EF4-FFF2-40B4-BE49-F238E27FC236}">
                  <a16:creationId xmlns:a16="http://schemas.microsoft.com/office/drawing/2014/main" id="{1E00B8EE-FEA0-40CB-C5D3-6E5A383FBA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9274" flipV="1">
              <a:off x="4510" y="2431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80" name="Freeform 62">
              <a:extLst>
                <a:ext uri="{FF2B5EF4-FFF2-40B4-BE49-F238E27FC236}">
                  <a16:creationId xmlns:a16="http://schemas.microsoft.com/office/drawing/2014/main" id="{AD37536E-94DF-851C-2DDF-DC01F1238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3" y="1887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81" name="Freeform 63">
              <a:extLst>
                <a:ext uri="{FF2B5EF4-FFF2-40B4-BE49-F238E27FC236}">
                  <a16:creationId xmlns:a16="http://schemas.microsoft.com/office/drawing/2014/main" id="{F02B5A5B-5914-08AF-4291-6555F1307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3" y="1887"/>
              <a:ext cx="91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82" name="Freeform 64">
              <a:extLst>
                <a:ext uri="{FF2B5EF4-FFF2-40B4-BE49-F238E27FC236}">
                  <a16:creationId xmlns:a16="http://schemas.microsoft.com/office/drawing/2014/main" id="{E37B105B-BE1A-58F1-33B4-0EF3C0BEA64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5375" y="1887"/>
              <a:ext cx="90" cy="454"/>
            </a:xfrm>
            <a:custGeom>
              <a:avLst/>
              <a:gdLst>
                <a:gd name="T0" fmla="*/ 91 w 91"/>
                <a:gd name="T1" fmla="*/ 0 h 454"/>
                <a:gd name="T2" fmla="*/ 0 w 91"/>
                <a:gd name="T3" fmla="*/ 182 h 454"/>
                <a:gd name="T4" fmla="*/ 91 w 91"/>
                <a:gd name="T5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1" h="454">
                  <a:moveTo>
                    <a:pt x="91" y="0"/>
                  </a:moveTo>
                  <a:cubicBezTo>
                    <a:pt x="45" y="53"/>
                    <a:pt x="0" y="106"/>
                    <a:pt x="0" y="182"/>
                  </a:cubicBezTo>
                  <a:cubicBezTo>
                    <a:pt x="0" y="258"/>
                    <a:pt x="76" y="416"/>
                    <a:pt x="91" y="454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4883" name="Freeform 65">
              <a:extLst>
                <a:ext uri="{FF2B5EF4-FFF2-40B4-BE49-F238E27FC236}">
                  <a16:creationId xmlns:a16="http://schemas.microsoft.com/office/drawing/2014/main" id="{F46C1E5F-8634-B07D-1DEA-D933584B6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1887"/>
              <a:ext cx="499" cy="545"/>
            </a:xfrm>
            <a:custGeom>
              <a:avLst/>
              <a:gdLst>
                <a:gd name="T0" fmla="*/ 499 w 499"/>
                <a:gd name="T1" fmla="*/ 545 h 545"/>
                <a:gd name="T2" fmla="*/ 0 w 499"/>
                <a:gd name="T3" fmla="*/ 0 h 5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99" h="545">
                  <a:moveTo>
                    <a:pt x="499" y="545"/>
                  </a:moveTo>
                  <a:cubicBezTo>
                    <a:pt x="291" y="318"/>
                    <a:pt x="83" y="91"/>
                    <a:pt x="0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1D3785-C9DA-ED02-1725-BA1A1DC153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DFFFFB-383F-049F-5C6D-2F1159A4F7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</a:t>
            </a:r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462" y="2602337"/>
            <a:ext cx="7793038" cy="2986904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 Definition</a:t>
            </a:r>
            <a:r>
              <a:rPr lang="en-US" sz="2800" dirty="0"/>
              <a:t>: Let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 </a:t>
            </a:r>
            <a:r>
              <a:rPr lang="en-US" sz="2800" dirty="0"/>
              <a:t>be nonempty sets. A </a:t>
            </a:r>
            <a:r>
              <a:rPr lang="en-US" sz="2800" i="1" dirty="0"/>
              <a:t>function</a:t>
            </a:r>
            <a:r>
              <a:rPr lang="en-US" sz="2800" dirty="0"/>
              <a:t> </a:t>
            </a:r>
            <a:r>
              <a:rPr lang="en-US" sz="2800" dirty="0">
                <a:latin typeface="Lucida Calligraphy"/>
              </a:rPr>
              <a:t>f  </a:t>
            </a:r>
            <a:r>
              <a:rPr lang="en-US" sz="2800" dirty="0"/>
              <a:t>from </a:t>
            </a:r>
            <a:r>
              <a:rPr lang="en-US" sz="2800" i="1" dirty="0"/>
              <a:t>A</a:t>
            </a:r>
            <a:r>
              <a:rPr lang="en-US" sz="2800" dirty="0"/>
              <a:t> to </a:t>
            </a:r>
            <a:r>
              <a:rPr lang="en-US" sz="2800" i="1" dirty="0"/>
              <a:t>B</a:t>
            </a:r>
            <a:r>
              <a:rPr lang="en-US" sz="2800" dirty="0"/>
              <a:t>, denoted </a:t>
            </a:r>
            <a:r>
              <a:rPr lang="en-US" sz="2800" dirty="0">
                <a:latin typeface="Lucida Calligraphy" pitchFamily="66" charset="0"/>
              </a:rPr>
              <a:t> </a:t>
            </a:r>
            <a:r>
              <a:rPr lang="en-US" sz="2800" dirty="0">
                <a:latin typeface="Lucida Calligraphy"/>
              </a:rPr>
              <a:t>f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: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>
                <a:latin typeface="Cambria Math"/>
                <a:ea typeface="Cambria Math"/>
                <a:sym typeface="Wingdings" pitchFamily="2" charset="2"/>
              </a:rPr>
              <a:t>→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800" b="1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is an assignment of each element of </a:t>
            </a:r>
            <a:r>
              <a:rPr lang="en-US" sz="2800" i="1" dirty="0">
                <a:ea typeface="Cambria Math" pitchFamily="18" charset="0"/>
                <a:sym typeface="Wingdings" pitchFamily="2" charset="2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to exactly one element of </a:t>
            </a:r>
            <a:r>
              <a:rPr lang="en-US" sz="2800" i="1" dirty="0">
                <a:ea typeface="Cambria Math" pitchFamily="18" charset="0"/>
                <a:sym typeface="Wingdings" pitchFamily="2" charset="2"/>
              </a:rPr>
              <a:t>B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 We write</a:t>
            </a:r>
            <a:r>
              <a:rPr lang="en-US" sz="2800" dirty="0">
                <a:sym typeface="Wingdings" pitchFamily="2" charset="2"/>
              </a:rPr>
              <a:t>  </a:t>
            </a:r>
            <a:r>
              <a:rPr lang="en-US" sz="2800" dirty="0">
                <a:latin typeface="Lucida Calligraphy"/>
              </a:rPr>
              <a:t>f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b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. </a:t>
            </a:r>
          </a:p>
          <a:p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A function f: A → B  can also be defined as a subset of </a:t>
            </a:r>
            <a:r>
              <a:rPr lang="en-US" sz="2800" dirty="0" err="1">
                <a:latin typeface="Cambria Math" pitchFamily="18" charset="0"/>
                <a:ea typeface="Cambria Math" pitchFamily="18" charset="0"/>
                <a:sym typeface="Wingdings" pitchFamily="2" charset="2"/>
              </a:rPr>
              <a:t>A×B</a:t>
            </a:r>
            <a:r>
              <a:rPr lang="en-US" sz="2800" dirty="0">
                <a:latin typeface="Cambria Math" pitchFamily="18" charset="0"/>
                <a:ea typeface="Cambria Math" pitchFamily="18" charset="0"/>
                <a:sym typeface="Wingdings" pitchFamily="2" charset="2"/>
              </a:rPr>
              <a:t> .</a:t>
            </a:r>
            <a:endParaRPr lang="en-US" sz="2800" b="1" dirty="0">
              <a:latin typeface="Cambria Math" pitchFamily="18" charset="0"/>
              <a:ea typeface="Cambria Math" pitchFamily="18" charset="0"/>
              <a:sym typeface="Wingdings" pitchFamily="2" charset="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4CA2441-618D-AA27-4666-DB4F48A625BB}"/>
              </a:ext>
            </a:extLst>
          </p:cNvPr>
          <p:cNvGrpSpPr/>
          <p:nvPr/>
        </p:nvGrpSpPr>
        <p:grpSpPr>
          <a:xfrm>
            <a:off x="7215187" y="44624"/>
            <a:ext cx="1735138" cy="2325892"/>
            <a:chOff x="6629400" y="4191000"/>
            <a:chExt cx="1752600" cy="2355980"/>
          </a:xfrm>
        </p:grpSpPr>
        <p:sp>
          <p:nvSpPr>
            <p:cNvPr id="5" name="Flowchart: Connector 4"/>
            <p:cNvSpPr/>
            <p:nvPr/>
          </p:nvSpPr>
          <p:spPr>
            <a:xfrm>
              <a:off x="6629400" y="51054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6629400" y="57150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6629400" y="4419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6705600" y="62484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8077200" y="41910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8077200" y="51816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Connector 25"/>
            <p:cNvSpPr/>
            <p:nvPr/>
          </p:nvSpPr>
          <p:spPr>
            <a:xfrm>
              <a:off x="8077200" y="47244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8077200" y="56388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8077200" y="6096000"/>
              <a:ext cx="304800" cy="298580"/>
            </a:xfrm>
            <a:prstGeom prst="flowChartConnector">
              <a:avLst/>
            </a:prstGeom>
            <a:solidFill>
              <a:srgbClr val="4F81BD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7" idx="6"/>
            </p:cNvCxnSpPr>
            <p:nvPr/>
          </p:nvCxnSpPr>
          <p:spPr>
            <a:xfrm flipV="1">
              <a:off x="6934200" y="4419600"/>
              <a:ext cx="1143000" cy="1492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010400" y="4953000"/>
              <a:ext cx="99060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rot="5400000" flipH="1" flipV="1">
              <a:off x="7276001" y="4382599"/>
              <a:ext cx="351636" cy="11876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 flipH="1" flipV="1">
              <a:off x="6553200" y="4953000"/>
              <a:ext cx="18288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A61EBBA6-1A32-8A2D-EAC2-31FDB1E20D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1DD8F3A-DE55-CB8E-75CD-70FB794743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>
            <a:extLst>
              <a:ext uri="{FF2B5EF4-FFF2-40B4-BE49-F238E27FC236}">
                <a16:creationId xmlns:a16="http://schemas.microsoft.com/office/drawing/2014/main" id="{BE0384EF-6F95-5E93-6F80-3A3098CC6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Transitive Relations</a:t>
            </a:r>
            <a:endParaRPr lang="zh-CN" altLang="en-US" dirty="0"/>
          </a:p>
        </p:txBody>
      </p:sp>
      <p:sp>
        <p:nvSpPr>
          <p:cNvPr id="35845" name="Rectangle 3">
            <a:extLst>
              <a:ext uri="{FF2B5EF4-FFF2-40B4-BE49-F238E27FC236}">
                <a16:creationId xmlns:a16="http://schemas.microsoft.com/office/drawing/2014/main" id="{6A8038A0-FBDB-9F6C-BDF3-01C55E3B9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R</a:t>
            </a:r>
            <a:r>
              <a:rPr lang="en-US" altLang="zh-CN" dirty="0"/>
              <a:t> is </a:t>
            </a:r>
            <a:r>
              <a:rPr lang="en-US" altLang="zh-CN" i="1" dirty="0">
                <a:solidFill>
                  <a:srgbClr val="FF0000"/>
                </a:solidFill>
              </a:rPr>
              <a:t>transitive</a:t>
            </a:r>
            <a:r>
              <a:rPr lang="en-US" altLang="zh-CN" i="1" dirty="0"/>
              <a:t> </a:t>
            </a:r>
            <a:r>
              <a:rPr lang="en-US" altLang="zh-CN" dirty="0" err="1"/>
              <a:t>iff</a:t>
            </a:r>
            <a:endParaRPr lang="en-US" altLang="zh-CN" dirty="0"/>
          </a:p>
          <a:p>
            <a:pPr lvl="1" eaLnBrk="1" hangingPunct="1"/>
            <a:r>
              <a:rPr lang="en-US" altLang="zh-CN" dirty="0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x</a:t>
            </a:r>
            <a:r>
              <a:rPr lang="en-US" altLang="zh-CN" dirty="0" err="1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y</a:t>
            </a:r>
            <a:r>
              <a:rPr lang="en-US" altLang="zh-CN" dirty="0" err="1">
                <a:latin typeface="Symbol" panose="05050102010706020507" pitchFamily="18" charset="2"/>
              </a:rPr>
              <a:t>"</a:t>
            </a:r>
            <a:r>
              <a:rPr lang="en-US" altLang="zh-CN" i="1" dirty="0" err="1"/>
              <a:t>z</a:t>
            </a:r>
            <a:r>
              <a:rPr lang="en-US" altLang="zh-CN" dirty="0"/>
              <a:t>[</a:t>
            </a:r>
            <a:r>
              <a:rPr lang="en-US" altLang="zh-CN" dirty="0">
                <a:latin typeface="Symbol" panose="05050102010706020507" pitchFamily="18" charset="2"/>
              </a:rPr>
              <a:t>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 </a:t>
            </a:r>
            <a:r>
              <a:rPr lang="en-US" altLang="zh-CN" dirty="0">
                <a:latin typeface="Symbol" panose="05050102010706020507" pitchFamily="18" charset="2"/>
              </a:rPr>
              <a:t>Ù (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® (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 </a:t>
            </a:r>
            <a:r>
              <a:rPr lang="en-US" altLang="zh-CN" dirty="0">
                <a:latin typeface="Symbol" panose="05050102010706020507" pitchFamily="18" charset="2"/>
              </a:rPr>
              <a:t>) Î </a:t>
            </a:r>
            <a:r>
              <a:rPr lang="en-US" altLang="zh-CN" i="1" dirty="0"/>
              <a:t>R</a:t>
            </a:r>
            <a:r>
              <a:rPr lang="en-US" altLang="zh-CN" dirty="0"/>
              <a:t>]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Note: </a:t>
            </a:r>
          </a:p>
          <a:p>
            <a:pPr lvl="1" eaLnBrk="1" hangingPunct="1"/>
            <a:r>
              <a:rPr lang="en-US" altLang="zh-CN" dirty="0"/>
              <a:t>if there is an arc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y</a:t>
            </a:r>
            <a:r>
              <a:rPr lang="en-US" altLang="zh-CN" dirty="0"/>
              <a:t> and one from </a:t>
            </a:r>
            <a:r>
              <a:rPr lang="en-US" altLang="zh-CN" i="1" dirty="0"/>
              <a:t>y</a:t>
            </a:r>
            <a:r>
              <a:rPr lang="en-US" altLang="zh-CN" dirty="0"/>
              <a:t> to </a:t>
            </a:r>
            <a:r>
              <a:rPr lang="en-US" altLang="zh-CN" i="1" dirty="0"/>
              <a:t>z</a:t>
            </a:r>
            <a:r>
              <a:rPr lang="en-US" altLang="zh-CN" dirty="0"/>
              <a:t> then there must be one from </a:t>
            </a:r>
            <a:r>
              <a:rPr lang="en-US" altLang="zh-CN" i="1" dirty="0"/>
              <a:t>x</a:t>
            </a:r>
            <a:r>
              <a:rPr lang="en-US" altLang="zh-CN" dirty="0"/>
              <a:t> to </a:t>
            </a:r>
            <a:r>
              <a:rPr lang="en-US" altLang="zh-CN" i="1" dirty="0"/>
              <a:t>z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E2C1067-E61B-3C2D-4876-252C37B51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4498F0-9882-CB6A-19DC-129BDF9053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Transitive Relations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0965"/>
            <a:ext cx="7772400" cy="411480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ea typeface="Cambria Math" panose="02040503050406030204"/>
              </a:rPr>
              <a:t>Example</a:t>
            </a:r>
            <a:r>
              <a:rPr lang="en-US" dirty="0">
                <a:ea typeface="Cambria Math" panose="02040503050406030204"/>
              </a:rPr>
              <a:t>: The following relations  on the integers are transitive: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&gt;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3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or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 −b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},</a:t>
            </a:r>
            <a:endParaRPr lang="en-US" dirty="0"/>
          </a:p>
          <a:p>
            <a:pPr lvl="1">
              <a:buNone/>
            </a:pP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}.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The following are not transitive: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= </a:t>
            </a:r>
            <a:r>
              <a:rPr lang="en-US" i="1" dirty="0">
                <a:latin typeface="Cambria Math" panose="02040503050406030204"/>
                <a:ea typeface="Cambria Math" panose="02040503050406030204"/>
              </a:rPr>
              <a:t>b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+ 1} (note that both (3,2) and (4,3)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, but not (3,3)),</a:t>
            </a:r>
          </a:p>
          <a:p>
            <a:pPr lvl="1">
              <a:buNone/>
            </a:pPr>
            <a:r>
              <a:rPr lang="en-US" i="1" dirty="0"/>
              <a:t> 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 </a:t>
            </a:r>
            <a:r>
              <a:rPr lang="en-US" dirty="0"/>
              <a:t>= {(</a:t>
            </a:r>
            <a:r>
              <a:rPr lang="en-US" i="1" dirty="0" err="1"/>
              <a:t>a</a:t>
            </a:r>
            <a:r>
              <a:rPr lang="en-US" dirty="0" err="1"/>
              <a:t>,</a:t>
            </a:r>
            <a:r>
              <a:rPr lang="en-US" i="1" dirty="0" err="1"/>
              <a:t>b</a:t>
            </a:r>
            <a:r>
              <a:rPr lang="en-US" dirty="0"/>
              <a:t>) | </a:t>
            </a:r>
            <a:r>
              <a:rPr lang="en-US" i="1" dirty="0"/>
              <a:t>a</a:t>
            </a:r>
            <a:r>
              <a:rPr lang="en-US" dirty="0"/>
              <a:t> + </a:t>
            </a:r>
            <a:r>
              <a:rPr lang="en-US" i="1" dirty="0"/>
              <a:t>b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≤ 3} (note that both (2,1) and (1,2) belong to </a:t>
            </a:r>
            <a:r>
              <a:rPr lang="en-US" i="1" dirty="0"/>
              <a:t>R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, but not (2,2)).</a:t>
            </a:r>
          </a:p>
          <a:p>
            <a:pPr lvl="1">
              <a:buNone/>
            </a:pPr>
            <a:endParaRPr lang="en-US" dirty="0">
              <a:latin typeface="Cambria Math" panose="02040503050406030204"/>
              <a:ea typeface="Cambria Math" panose="02040503050406030204"/>
            </a:endParaRPr>
          </a:p>
          <a:p>
            <a:pPr lvl="1">
              <a:buNone/>
            </a:pPr>
            <a:endParaRPr lang="en-US" dirty="0"/>
          </a:p>
          <a:p>
            <a:pPr>
              <a:buNone/>
            </a:pPr>
            <a:endParaRPr lang="en-US" b="1" dirty="0">
              <a:ea typeface="Cambria Math" panose="02040503050406030204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124200" y="3581400"/>
            <a:ext cx="762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521325" y="3227457"/>
            <a:ext cx="3429000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For every integer,</a:t>
            </a:r>
            <a:r>
              <a:rPr lang="en-US" sz="2000" i="1" dirty="0"/>
              <a:t> 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b </a:t>
            </a:r>
          </a:p>
          <a:p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and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sz="2000" i="1" dirty="0">
                <a:ea typeface="Cambria Math" panose="02040503050406030204"/>
              </a:rPr>
              <a:t>c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,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then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≤ </a:t>
            </a:r>
            <a:r>
              <a:rPr lang="en-US" sz="2000" i="1" dirty="0">
                <a:ea typeface="Cambria Math" panose="02040503050406030204"/>
              </a:rPr>
              <a:t>c. </a:t>
            </a:r>
            <a:r>
              <a:rPr lang="en-US" sz="2000" i="1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sz="2000" dirty="0"/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>
            <a:extLst>
              <a:ext uri="{FF2B5EF4-FFF2-40B4-BE49-F238E27FC236}">
                <a16:creationId xmlns:a16="http://schemas.microsoft.com/office/drawing/2014/main" id="{1DB3A847-7C67-FDC7-32CF-4AA3E168B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Examples</a:t>
            </a:r>
          </a:p>
        </p:txBody>
      </p:sp>
      <p:grpSp>
        <p:nvGrpSpPr>
          <p:cNvPr id="36869" name="Group 3">
            <a:extLst>
              <a:ext uri="{FF2B5EF4-FFF2-40B4-BE49-F238E27FC236}">
                <a16:creationId xmlns:a16="http://schemas.microsoft.com/office/drawing/2014/main" id="{93F6CC28-5FC6-C2A1-0941-D79B50BF67FD}"/>
              </a:ext>
            </a:extLst>
          </p:cNvPr>
          <p:cNvGrpSpPr>
            <a:grpSpLocks/>
          </p:cNvGrpSpPr>
          <p:nvPr/>
        </p:nvGrpSpPr>
        <p:grpSpPr bwMode="auto">
          <a:xfrm>
            <a:off x="6011863" y="2636838"/>
            <a:ext cx="1395412" cy="1298575"/>
            <a:chOff x="1066" y="1781"/>
            <a:chExt cx="879" cy="818"/>
          </a:xfrm>
        </p:grpSpPr>
        <p:sp>
          <p:nvSpPr>
            <p:cNvPr id="36870" name="Oval 4">
              <a:extLst>
                <a:ext uri="{FF2B5EF4-FFF2-40B4-BE49-F238E27FC236}">
                  <a16:creationId xmlns:a16="http://schemas.microsoft.com/office/drawing/2014/main" id="{21C02603-6033-6ED1-A986-AC9B8EBBE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71" name="Oval 5">
              <a:extLst>
                <a:ext uri="{FF2B5EF4-FFF2-40B4-BE49-F238E27FC236}">
                  <a16:creationId xmlns:a16="http://schemas.microsoft.com/office/drawing/2014/main" id="{C4F54B61-57F2-CA2F-EDE2-F72010D29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72" name="Oval 6">
              <a:extLst>
                <a:ext uri="{FF2B5EF4-FFF2-40B4-BE49-F238E27FC236}">
                  <a16:creationId xmlns:a16="http://schemas.microsoft.com/office/drawing/2014/main" id="{B0B48FEE-AF2D-814C-7611-DE3A19406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73" name="Oval 7">
              <a:extLst>
                <a:ext uri="{FF2B5EF4-FFF2-40B4-BE49-F238E27FC236}">
                  <a16:creationId xmlns:a16="http://schemas.microsoft.com/office/drawing/2014/main" id="{9B7DC1EB-8E4A-D0C8-9A94-6326C9A92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74" name="Text Box 8">
              <a:extLst>
                <a:ext uri="{FF2B5EF4-FFF2-40B4-BE49-F238E27FC236}">
                  <a16:creationId xmlns:a16="http://schemas.microsoft.com/office/drawing/2014/main" id="{FD2CAAF5-A94A-F82F-3492-2734BCBAE5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6875" name="Text Box 9">
              <a:extLst>
                <a:ext uri="{FF2B5EF4-FFF2-40B4-BE49-F238E27FC236}">
                  <a16:creationId xmlns:a16="http://schemas.microsoft.com/office/drawing/2014/main" id="{B378E5C1-F6ED-3861-F91C-B6A51283C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6876" name="Text Box 10">
              <a:extLst>
                <a:ext uri="{FF2B5EF4-FFF2-40B4-BE49-F238E27FC236}">
                  <a16:creationId xmlns:a16="http://schemas.microsoft.com/office/drawing/2014/main" id="{DBB1725F-EFDE-B032-E537-8F416DB4A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6877" name="Text Box 11">
              <a:extLst>
                <a:ext uri="{FF2B5EF4-FFF2-40B4-BE49-F238E27FC236}">
                  <a16:creationId xmlns:a16="http://schemas.microsoft.com/office/drawing/2014/main" id="{1ACA4E9D-58D6-EAAB-B3EF-A4D37C428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6878" name="Group 12">
            <a:extLst>
              <a:ext uri="{FF2B5EF4-FFF2-40B4-BE49-F238E27FC236}">
                <a16:creationId xmlns:a16="http://schemas.microsoft.com/office/drawing/2014/main" id="{FFE25E24-75AB-78A0-B266-BD6BD237C0DF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2420938"/>
            <a:ext cx="1584325" cy="1728787"/>
            <a:chOff x="975" y="1752"/>
            <a:chExt cx="998" cy="1089"/>
          </a:xfrm>
        </p:grpSpPr>
        <p:sp>
          <p:nvSpPr>
            <p:cNvPr id="36879" name="Line 13">
              <a:extLst>
                <a:ext uri="{FF2B5EF4-FFF2-40B4-BE49-F238E27FC236}">
                  <a16:creationId xmlns:a16="http://schemas.microsoft.com/office/drawing/2014/main" id="{2A2F2239-7D1B-FD7D-42BE-EAA85551F1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02" y="2069"/>
              <a:ext cx="499" cy="454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4">
              <a:extLst>
                <a:ext uri="{FF2B5EF4-FFF2-40B4-BE49-F238E27FC236}">
                  <a16:creationId xmlns:a16="http://schemas.microsoft.com/office/drawing/2014/main" id="{18CA1A0C-5E32-3C2F-FAF9-550164D94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1" y="2070"/>
              <a:ext cx="545" cy="453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15">
              <a:extLst>
                <a:ext uri="{FF2B5EF4-FFF2-40B4-BE49-F238E27FC236}">
                  <a16:creationId xmlns:a16="http://schemas.microsoft.com/office/drawing/2014/main" id="{876CEE94-F8CB-75E5-430C-B07B71B90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2115"/>
              <a:ext cx="0" cy="408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Arc 16">
              <a:extLst>
                <a:ext uri="{FF2B5EF4-FFF2-40B4-BE49-F238E27FC236}">
                  <a16:creationId xmlns:a16="http://schemas.microsoft.com/office/drawing/2014/main" id="{2FE28DA3-5EE2-647A-8638-6B183ADD69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1063" y="1751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83" name="Line 17">
              <a:extLst>
                <a:ext uri="{FF2B5EF4-FFF2-40B4-BE49-F238E27FC236}">
                  <a16:creationId xmlns:a16="http://schemas.microsoft.com/office/drawing/2014/main" id="{FE4E3C38-7D84-CCFD-0F08-60CDC5B78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2024"/>
              <a:ext cx="499" cy="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4" name="Arc 18">
              <a:extLst>
                <a:ext uri="{FF2B5EF4-FFF2-40B4-BE49-F238E27FC236}">
                  <a16:creationId xmlns:a16="http://schemas.microsoft.com/office/drawing/2014/main" id="{28465ED5-D4F1-607B-1005-30D5F2D3F0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7962909" flipV="1">
              <a:off x="1744" y="1751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85" name="Arc 19">
              <a:extLst>
                <a:ext uri="{FF2B5EF4-FFF2-40B4-BE49-F238E27FC236}">
                  <a16:creationId xmlns:a16="http://schemas.microsoft.com/office/drawing/2014/main" id="{19899B73-59A9-44A4-F907-A7D311C337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9274" flipV="1">
              <a:off x="1652" y="2613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6886" name="Arc 20">
              <a:extLst>
                <a:ext uri="{FF2B5EF4-FFF2-40B4-BE49-F238E27FC236}">
                  <a16:creationId xmlns:a16="http://schemas.microsoft.com/office/drawing/2014/main" id="{F437DAD0-66B3-2AFE-3219-C9BB2F308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019274" flipV="1">
              <a:off x="972" y="2613"/>
              <a:ext cx="227" cy="226"/>
            </a:xfrm>
            <a:custGeom>
              <a:avLst/>
              <a:gdLst>
                <a:gd name="T0" fmla="*/ 27195 w 41708"/>
                <a:gd name="T1" fmla="*/ 42462 h 43200"/>
                <a:gd name="T2" fmla="*/ 21600 w 41708"/>
                <a:gd name="T3" fmla="*/ 43200 h 43200"/>
                <a:gd name="T4" fmla="*/ 0 w 41708"/>
                <a:gd name="T5" fmla="*/ 21600 h 43200"/>
                <a:gd name="T6" fmla="*/ 21600 w 41708"/>
                <a:gd name="T7" fmla="*/ 0 h 43200"/>
                <a:gd name="T8" fmla="*/ 41707 w 41708"/>
                <a:gd name="T9" fmla="*/ 13710 h 43200"/>
                <a:gd name="T10" fmla="*/ 27195 w 41708"/>
                <a:gd name="T11" fmla="*/ 42462 h 43200"/>
                <a:gd name="T12" fmla="*/ 21600 w 41708"/>
                <a:gd name="T13" fmla="*/ 43200 h 43200"/>
                <a:gd name="T14" fmla="*/ 0 w 41708"/>
                <a:gd name="T15" fmla="*/ 21600 h 43200"/>
                <a:gd name="T16" fmla="*/ 21600 w 41708"/>
                <a:gd name="T17" fmla="*/ 0 h 43200"/>
                <a:gd name="T18" fmla="*/ 41707 w 41708"/>
                <a:gd name="T19" fmla="*/ 13710 h 43200"/>
                <a:gd name="T20" fmla="*/ 21600 w 41708"/>
                <a:gd name="T21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pSp>
        <p:nvGrpSpPr>
          <p:cNvPr id="36887" name="Group 21">
            <a:extLst>
              <a:ext uri="{FF2B5EF4-FFF2-40B4-BE49-F238E27FC236}">
                <a16:creationId xmlns:a16="http://schemas.microsoft.com/office/drawing/2014/main" id="{6EAE567D-1867-DA54-BFDA-6782F53DE347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2636838"/>
            <a:ext cx="1395412" cy="1298575"/>
            <a:chOff x="1066" y="1781"/>
            <a:chExt cx="879" cy="818"/>
          </a:xfrm>
        </p:grpSpPr>
        <p:sp>
          <p:nvSpPr>
            <p:cNvPr id="36888" name="Oval 22">
              <a:extLst>
                <a:ext uri="{FF2B5EF4-FFF2-40B4-BE49-F238E27FC236}">
                  <a16:creationId xmlns:a16="http://schemas.microsoft.com/office/drawing/2014/main" id="{370549C8-9A0A-5F76-54F1-6867842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7" y="179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89" name="Oval 23">
              <a:extLst>
                <a:ext uri="{FF2B5EF4-FFF2-40B4-BE49-F238E27FC236}">
                  <a16:creationId xmlns:a16="http://schemas.microsoft.com/office/drawing/2014/main" id="{83729D1D-4DB8-B82D-35FF-6254691C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90" name="Oval 24">
              <a:extLst>
                <a:ext uri="{FF2B5EF4-FFF2-40B4-BE49-F238E27FC236}">
                  <a16:creationId xmlns:a16="http://schemas.microsoft.com/office/drawing/2014/main" id="{AE06BF13-C57A-8E76-E1ED-C74E25EA9D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39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91" name="Oval 25">
              <a:extLst>
                <a:ext uri="{FF2B5EF4-FFF2-40B4-BE49-F238E27FC236}">
                  <a16:creationId xmlns:a16="http://schemas.microsoft.com/office/drawing/2014/main" id="{87759137-F62E-1082-CBBA-133230AEEB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5" y="180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endParaRPr lang="zh-CN" altLang="en-US"/>
            </a:p>
          </p:txBody>
        </p:sp>
        <p:sp>
          <p:nvSpPr>
            <p:cNvPr id="36892" name="Text Box 26">
              <a:extLst>
                <a:ext uri="{FF2B5EF4-FFF2-40B4-BE49-F238E27FC236}">
                  <a16:creationId xmlns:a16="http://schemas.microsoft.com/office/drawing/2014/main" id="{715961E2-76ED-0C8F-1493-19E4D4E69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46" y="1781"/>
              <a:ext cx="18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</a:p>
          </p:txBody>
        </p:sp>
        <p:sp>
          <p:nvSpPr>
            <p:cNvPr id="36893" name="Text Box 27">
              <a:extLst>
                <a:ext uri="{FF2B5EF4-FFF2-40B4-BE49-F238E27FC236}">
                  <a16:creationId xmlns:a16="http://schemas.microsoft.com/office/drawing/2014/main" id="{5FD03A63-3B52-B9D0-DF90-78BE7F806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2387"/>
              <a:ext cx="174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</a:p>
          </p:txBody>
        </p:sp>
        <p:sp>
          <p:nvSpPr>
            <p:cNvPr id="36894" name="Text Box 28">
              <a:extLst>
                <a:ext uri="{FF2B5EF4-FFF2-40B4-BE49-F238E27FC236}">
                  <a16:creationId xmlns:a16="http://schemas.microsoft.com/office/drawing/2014/main" id="{E4F928ED-09C6-FEC0-ADB7-091195D8EB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" y="2387"/>
              <a:ext cx="19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</a:p>
          </p:txBody>
        </p:sp>
        <p:sp>
          <p:nvSpPr>
            <p:cNvPr id="36895" name="Text Box 29">
              <a:extLst>
                <a:ext uri="{FF2B5EF4-FFF2-40B4-BE49-F238E27FC236}">
                  <a16:creationId xmlns:a16="http://schemas.microsoft.com/office/drawing/2014/main" id="{D6F80573-F53E-9A3B-2B1F-A97636B21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6" y="1797"/>
              <a:ext cx="18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0" hangingPunct="0"/>
              <a:r>
                <a:rPr lang="en-US" altLang="zh-CN" sz="1600" i="1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</a:p>
          </p:txBody>
        </p:sp>
      </p:grpSp>
      <p:grpSp>
        <p:nvGrpSpPr>
          <p:cNvPr id="36896" name="Group 30">
            <a:extLst>
              <a:ext uri="{FF2B5EF4-FFF2-40B4-BE49-F238E27FC236}">
                <a16:creationId xmlns:a16="http://schemas.microsoft.com/office/drawing/2014/main" id="{5E63B955-A972-E762-30E9-733180A7855F}"/>
              </a:ext>
            </a:extLst>
          </p:cNvPr>
          <p:cNvGrpSpPr>
            <a:grpSpLocks/>
          </p:cNvGrpSpPr>
          <p:nvPr/>
        </p:nvGrpSpPr>
        <p:grpSpPr bwMode="auto">
          <a:xfrm>
            <a:off x="6299200" y="2781300"/>
            <a:ext cx="865188" cy="865188"/>
            <a:chOff x="2562" y="3067"/>
            <a:chExt cx="545" cy="545"/>
          </a:xfrm>
        </p:grpSpPr>
        <p:sp>
          <p:nvSpPr>
            <p:cNvPr id="36897" name="Line 31">
              <a:extLst>
                <a:ext uri="{FF2B5EF4-FFF2-40B4-BE49-F238E27FC236}">
                  <a16:creationId xmlns:a16="http://schemas.microsoft.com/office/drawing/2014/main" id="{7E64C015-A320-BACB-9326-DE4343A464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2" y="3113"/>
              <a:ext cx="545" cy="453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8" name="Line 32">
              <a:extLst>
                <a:ext uri="{FF2B5EF4-FFF2-40B4-BE49-F238E27FC236}">
                  <a16:creationId xmlns:a16="http://schemas.microsoft.com/office/drawing/2014/main" id="{F1305620-20FB-6585-BE45-7C3552C861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63" y="3113"/>
              <a:ext cx="536" cy="499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99" name="Line 33">
              <a:extLst>
                <a:ext uri="{FF2B5EF4-FFF2-40B4-BE49-F238E27FC236}">
                  <a16:creationId xmlns:a16="http://schemas.microsoft.com/office/drawing/2014/main" id="{343C774F-0384-0F8C-1C13-03C640C358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3" y="3067"/>
              <a:ext cx="499" cy="0"/>
            </a:xfrm>
            <a:prstGeom prst="line">
              <a:avLst/>
            </a:prstGeom>
            <a:noFill/>
            <a:ln w="25400">
              <a:solidFill>
                <a:srgbClr val="3399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25608D-0C5D-8B0C-79EB-A52B5292D8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5B0397-C3E2-DAB2-0616-1A1D460CE1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55576" y="39212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Reflexive?</a:t>
            </a:r>
            <a:r>
              <a:rPr lang="en-US" dirty="0"/>
              <a:t>  No, there are no loops</a:t>
            </a:r>
          </a:p>
          <a:p>
            <a:r>
              <a:rPr lang="en-US" i="1" dirty="0"/>
              <a:t>Symmetric?</a:t>
            </a:r>
            <a:r>
              <a:rPr lang="en-US" dirty="0"/>
              <a:t>  No, for example, there is no edge from </a:t>
            </a:r>
            <a:r>
              <a:rPr lang="en-US" i="1" dirty="0"/>
              <a:t>c</a:t>
            </a:r>
            <a:r>
              <a:rPr lang="en-US" dirty="0"/>
              <a:t> to </a:t>
            </a:r>
            <a:r>
              <a:rPr lang="en-US" i="1" dirty="0"/>
              <a:t>a</a:t>
            </a:r>
            <a:r>
              <a:rPr lang="en-US" dirty="0"/>
              <a:t> </a:t>
            </a:r>
          </a:p>
          <a:p>
            <a:r>
              <a:rPr lang="en-US" i="1" dirty="0" err="1"/>
              <a:t>Antisymmetric</a:t>
            </a:r>
            <a:r>
              <a:rPr lang="en-US" i="1" dirty="0"/>
              <a:t>?</a:t>
            </a:r>
            <a:r>
              <a:rPr lang="en-US" dirty="0"/>
              <a:t> Yes, whenever there is an edge from one</a:t>
            </a:r>
          </a:p>
          <a:p>
            <a:r>
              <a:rPr lang="en-US" dirty="0"/>
              <a:t> vertex  to another, there is not one going back  </a:t>
            </a:r>
          </a:p>
          <a:p>
            <a:r>
              <a:rPr lang="en-US" i="1" dirty="0"/>
              <a:t>Transitive?  </a:t>
            </a:r>
            <a:r>
              <a:rPr lang="en-US" altLang="zh-CN" i="1" dirty="0"/>
              <a:t>Yes</a:t>
            </a:r>
            <a:r>
              <a:rPr lang="en-US" dirty="0"/>
              <a:t>, 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34D0CD3-BEDC-4A6A-B08E-320B84C1FC2B}"/>
              </a:ext>
            </a:extLst>
          </p:cNvPr>
          <p:cNvGrpSpPr/>
          <p:nvPr/>
        </p:nvGrpSpPr>
        <p:grpSpPr>
          <a:xfrm>
            <a:off x="1828800" y="1981200"/>
            <a:ext cx="2815208" cy="1447800"/>
            <a:chOff x="1828800" y="2590800"/>
            <a:chExt cx="3352800" cy="2047220"/>
          </a:xfrm>
        </p:grpSpPr>
        <p:sp>
          <p:nvSpPr>
            <p:cNvPr id="4" name="Oval 3"/>
            <p:cNvSpPr/>
            <p:nvPr/>
          </p:nvSpPr>
          <p:spPr>
            <a:xfrm>
              <a:off x="22860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4724400" y="2590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876800" y="4114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2667000" y="2743200"/>
              <a:ext cx="1981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16200000" flipH="1">
              <a:off x="1943100" y="3390900"/>
              <a:ext cx="990600" cy="1524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743200" y="2895600"/>
              <a:ext cx="1905000" cy="990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18288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19600" y="4114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905000" y="3962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648200" y="2971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2514600" y="40386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itle 1"/>
          <p:cNvSpPr txBox="1"/>
          <p:nvPr/>
        </p:nvSpPr>
        <p:spPr>
          <a:xfrm>
            <a:off x="1066800" y="466339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 fontScale="7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5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Determining which Properties a Relation has from its Digraph – Example </a:t>
            </a:r>
            <a:r>
              <a:rPr lang="en-US" sz="5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081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Combining Relations</a:t>
            </a:r>
            <a:r>
              <a:rPr lang="zh-CN" altLang="en-US" sz="3600" dirty="0"/>
              <a:t>关系的集合运算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2455"/>
            <a:ext cx="7772400" cy="4114800"/>
          </a:xfrm>
        </p:spPr>
        <p:txBody>
          <a:bodyPr/>
          <a:lstStyle/>
          <a:p>
            <a:r>
              <a:rPr lang="en-US" sz="2400" dirty="0"/>
              <a:t>Given two relations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 and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we can combine them using basic set operations to form new relations such as </a:t>
            </a:r>
            <a:r>
              <a:rPr lang="en-US" sz="2400" i="1" dirty="0" err="1"/>
              <a:t>R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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∩</a:t>
            </a:r>
            <a:r>
              <a:rPr lang="en-US" sz="2400" dirty="0"/>
              <a:t>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−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, and</a:t>
            </a:r>
            <a:r>
              <a:rPr lang="en-US" sz="2400" i="1" dirty="0"/>
              <a:t> </a:t>
            </a:r>
            <a:r>
              <a:rPr lang="en-US" altLang="zh-CN" sz="2400" i="1" dirty="0" err="1"/>
              <a:t>R</a:t>
            </a:r>
            <a:r>
              <a:rPr lang="en-US" altLang="zh-CN" sz="2400" baseline="-25000" dirty="0" err="1"/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Å </a:t>
            </a:r>
            <a:r>
              <a:rPr lang="en-US" altLang="zh-CN" sz="2400" i="1" dirty="0" err="1"/>
              <a:t>R</a:t>
            </a:r>
            <a:r>
              <a:rPr lang="en-US" altLang="zh-CN" sz="2400" baseline="-25000" dirty="0" err="1"/>
              <a:t>1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Example</a:t>
            </a:r>
            <a:r>
              <a:rPr lang="en-US" sz="2400" dirty="0"/>
              <a:t>: Let </a:t>
            </a:r>
            <a:r>
              <a:rPr lang="en-US" sz="2400" i="1" dirty="0"/>
              <a:t>A</a:t>
            </a:r>
            <a:r>
              <a:rPr lang="en-US" sz="2400" dirty="0"/>
              <a:t> = {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1,2,3</a:t>
            </a:r>
            <a:r>
              <a:rPr lang="en-US" sz="2400" dirty="0"/>
              <a:t>}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/>
              <a:t>B</a:t>
            </a:r>
            <a:r>
              <a:rPr lang="en-US" sz="2400" dirty="0"/>
              <a:t> </a:t>
            </a:r>
            <a:r>
              <a:rPr lang="en-US" sz="2400" i="1" dirty="0"/>
              <a:t>= </a:t>
            </a:r>
            <a:r>
              <a:rPr lang="en-US" sz="2400" dirty="0"/>
              <a:t>{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1,2,3,4</a:t>
            </a:r>
            <a:r>
              <a:rPr lang="en-US" sz="2400" dirty="0"/>
              <a:t>}. The relations </a:t>
            </a:r>
            <a:r>
              <a:rPr lang="en-US" sz="2400" i="1" dirty="0" err="1"/>
              <a:t>R</a:t>
            </a:r>
            <a:r>
              <a:rPr lang="en-US" sz="24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 = {(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1,1</a:t>
            </a:r>
            <a:r>
              <a:rPr lang="en-US" sz="2400" dirty="0"/>
              <a:t>),(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2,2</a:t>
            </a:r>
            <a:r>
              <a:rPr lang="en-US" sz="2400" dirty="0"/>
              <a:t>),(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3,3</a:t>
            </a:r>
            <a:r>
              <a:rPr lang="en-US" sz="2400" dirty="0"/>
              <a:t>)} and </a:t>
            </a:r>
            <a:r>
              <a:rPr lang="en-US" sz="2400" i="1" dirty="0"/>
              <a:t>R</a:t>
            </a:r>
            <a:r>
              <a:rPr lang="en-US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400" dirty="0"/>
              <a:t> = {(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1,1</a:t>
            </a:r>
            <a:r>
              <a:rPr lang="en-US" sz="2400" dirty="0"/>
              <a:t>),(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  <a:r>
              <a:rPr lang="en-US" sz="2400" dirty="0"/>
              <a:t>),(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1,3</a:t>
            </a:r>
            <a:r>
              <a:rPr lang="en-US" sz="2400" dirty="0"/>
              <a:t>), 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1,4</a:t>
            </a:r>
            <a:r>
              <a:rPr lang="en-US" sz="2400" dirty="0"/>
              <a:t>)} can be combined using basic set operations to form new relations: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>
            <a:extLst>
              <a:ext uri="{FF2B5EF4-FFF2-40B4-BE49-F238E27FC236}">
                <a16:creationId xmlns:a16="http://schemas.microsoft.com/office/drawing/2014/main" id="{7479B192-5B43-4A13-DC67-7A4FA9406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Composition</a:t>
            </a:r>
            <a:r>
              <a:rPr lang="zh-CN" altLang="en-US" dirty="0"/>
              <a:t>关系的复合运算</a:t>
            </a:r>
            <a:endParaRPr lang="en-US" altLang="zh-CN" dirty="0"/>
          </a:p>
        </p:txBody>
      </p:sp>
      <p:sp>
        <p:nvSpPr>
          <p:cNvPr id="40965" name="Rectangle 3">
            <a:extLst>
              <a:ext uri="{FF2B5EF4-FFF2-40B4-BE49-F238E27FC236}">
                <a16:creationId xmlns:a16="http://schemas.microsoft.com/office/drawing/2014/main" id="{6BB22221-9A9E-BC22-6656-CB1CAC82E8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Now suppose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and </a:t>
            </a:r>
            <a:r>
              <a:rPr lang="en-US" altLang="zh-CN" sz="2400" i="1" dirty="0"/>
              <a:t>C</a:t>
            </a:r>
            <a:r>
              <a:rPr lang="en-US" altLang="zh-CN" sz="2400" dirty="0"/>
              <a:t> are sets,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a relation from </a:t>
            </a:r>
            <a:r>
              <a:rPr lang="en-US" altLang="zh-CN" sz="2400" i="1" dirty="0"/>
              <a:t>A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and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S</a:t>
            </a:r>
            <a:r>
              <a:rPr lang="en-US" altLang="zh-CN" sz="2400" dirty="0"/>
              <a:t> is a relation from </a:t>
            </a:r>
            <a:r>
              <a:rPr lang="en-US" altLang="zh-CN" sz="2400" i="1" dirty="0"/>
              <a:t>B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C</a:t>
            </a:r>
            <a:r>
              <a:rPr lang="en-US" altLang="zh-CN" sz="2400" dirty="0"/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FF0000"/>
                </a:solidFill>
              </a:rPr>
              <a:t>composition of R and S</a:t>
            </a:r>
            <a:r>
              <a:rPr lang="en-US" altLang="zh-CN" sz="2800" dirty="0"/>
              <a:t>, written as </a:t>
            </a:r>
            <a:r>
              <a:rPr lang="en-US" altLang="zh-CN" sz="2800" i="1" dirty="0"/>
              <a:t>S</a:t>
            </a:r>
            <a:r>
              <a:rPr lang="en-US" altLang="zh-CN" sz="2800" i="1" dirty="0">
                <a:sym typeface="Symbol" panose="05050102010706020507" pitchFamily="18" charset="2"/>
              </a:rPr>
              <a:t> </a:t>
            </a:r>
            <a:r>
              <a:rPr lang="en-US" altLang="zh-CN" sz="2800" i="1" dirty="0"/>
              <a:t>R</a:t>
            </a:r>
            <a:r>
              <a:rPr lang="en-US" altLang="zh-CN" sz="2800" dirty="0"/>
              <a:t>, is a relation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C</a:t>
            </a:r>
            <a:r>
              <a:rPr lang="en-US" altLang="zh-CN" sz="2800" dirty="0"/>
              <a:t> and defined as: if 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in </a:t>
            </a:r>
            <a:r>
              <a:rPr lang="en-US" altLang="zh-CN" sz="2800" i="1" dirty="0"/>
              <a:t>A </a:t>
            </a:r>
            <a:r>
              <a:rPr lang="en-US" altLang="zh-CN" sz="2800" dirty="0"/>
              <a:t>and </a:t>
            </a:r>
            <a:r>
              <a:rPr lang="en-US" altLang="zh-CN" sz="2800" i="1" dirty="0"/>
              <a:t>c</a:t>
            </a:r>
            <a:r>
              <a:rPr lang="en-US" altLang="zh-CN" sz="2800" dirty="0"/>
              <a:t> is in</a:t>
            </a:r>
            <a:r>
              <a:rPr lang="en-US" altLang="zh-CN" sz="2800" i="1" dirty="0"/>
              <a:t> C</a:t>
            </a:r>
            <a:r>
              <a:rPr lang="en-US" altLang="zh-CN" sz="2800" dirty="0"/>
              <a:t>, then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S</a:t>
            </a:r>
            <a:r>
              <a:rPr lang="en-US" altLang="zh-CN" sz="2400" i="1" dirty="0">
                <a:sym typeface="Symbol" panose="05050102010706020507" pitchFamily="18" charset="2"/>
              </a:rPr>
              <a:t> </a:t>
            </a:r>
            <a:r>
              <a:rPr lang="en-US" altLang="zh-CN" sz="2400" i="1" dirty="0"/>
              <a:t>R c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if and only if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for some </a:t>
            </a:r>
            <a:r>
              <a:rPr lang="en-US" altLang="zh-CN" sz="2400" i="1" dirty="0"/>
              <a:t>b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 S c</a:t>
            </a:r>
            <a:r>
              <a:rPr lang="en-US" altLang="zh-CN" sz="2400" dirty="0"/>
              <a:t>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FA0D357-A464-A583-4FBF-12F85035F1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A16CEA0-8253-EE12-8514-522637C177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Representing the  Composition of a Relation</a:t>
            </a:r>
          </a:p>
        </p:txBody>
      </p:sp>
      <p:sp>
        <p:nvSpPr>
          <p:cNvPr id="4" name="Oval 3"/>
          <p:cNvSpPr/>
          <p:nvPr/>
        </p:nvSpPr>
        <p:spPr>
          <a:xfrm>
            <a:off x="2209800" y="2209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09800" y="3124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209800" y="4191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2133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a</a:t>
            </a:r>
          </a:p>
        </p:txBody>
      </p:sp>
      <p:sp>
        <p:nvSpPr>
          <p:cNvPr id="10" name="Oval 9"/>
          <p:cNvSpPr/>
          <p:nvPr/>
        </p:nvSpPr>
        <p:spPr>
          <a:xfrm>
            <a:off x="4495800" y="2057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572000" y="2895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72000" y="38862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6482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1676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705600" y="25146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705600" y="33528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705600" y="47244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447800" y="30480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24000" y="41148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c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467600" y="1676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43800" y="2514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43800" y="3276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5438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z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048000" y="1600200"/>
            <a:ext cx="76200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6400" y="1600200"/>
            <a:ext cx="762000" cy="52322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i="1" dirty="0"/>
              <a:t>R</a:t>
            </a:r>
            <a:r>
              <a:rPr lang="en-US" sz="28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43200" y="2438400"/>
            <a:ext cx="1676400" cy="914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6200000" flipH="1">
            <a:off x="2628900" y="2705100"/>
            <a:ext cx="2057400" cy="1981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5105400" y="2057400"/>
            <a:ext cx="1371600" cy="990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029200" y="2286000"/>
            <a:ext cx="1600200" cy="457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6200000" flipH="1">
            <a:off x="4724400" y="2819400"/>
            <a:ext cx="2209800" cy="16002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981200" y="5638800"/>
            <a:ext cx="47244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3200" b="1" dirty="0">
                <a:latin typeface="Cambria Math" panose="02040503050406030204"/>
                <a:ea typeface="Cambria Math" panose="02040503050406030204"/>
              </a:rPr>
              <a:t>∘</a:t>
            </a:r>
            <a:r>
              <a:rPr lang="en-US" sz="3200" dirty="0"/>
              <a:t> </a:t>
            </a:r>
            <a:r>
              <a:rPr lang="en-US" sz="3200" i="1" dirty="0"/>
              <a:t>R</a:t>
            </a:r>
            <a:r>
              <a:rPr lang="en-US" sz="3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3200" b="1" baseline="-25000" dirty="0"/>
              <a:t>  </a:t>
            </a:r>
            <a:r>
              <a:rPr lang="en-US" sz="3200" b="1" dirty="0"/>
              <a:t>= </a:t>
            </a:r>
            <a:r>
              <a:rPr lang="en-US" sz="3200" dirty="0"/>
              <a:t>{(</a:t>
            </a:r>
            <a:r>
              <a:rPr lang="en-US" sz="3200" i="1" dirty="0" err="1"/>
              <a:t>b</a:t>
            </a:r>
            <a:r>
              <a:rPr lang="en-US" sz="3200" dirty="0" err="1"/>
              <a:t>,z</a:t>
            </a:r>
            <a:r>
              <a:rPr lang="en-US" sz="3200" dirty="0"/>
              <a:t>),(</a:t>
            </a:r>
            <a:r>
              <a:rPr lang="en-US" sz="3200" i="1" dirty="0" err="1"/>
              <a:t>b</a:t>
            </a:r>
            <a:r>
              <a:rPr lang="en-US" sz="3200" dirty="0" err="1"/>
              <a:t>,x</a:t>
            </a:r>
            <a:r>
              <a:rPr lang="en-US" sz="3200" dirty="0"/>
              <a:t>)}</a:t>
            </a:r>
          </a:p>
        </p:txBody>
      </p:sp>
      <p:sp>
        <p:nvSpPr>
          <p:cNvPr id="34" name="Right Brace 33"/>
          <p:cNvSpPr/>
          <p:nvPr/>
        </p:nvSpPr>
        <p:spPr>
          <a:xfrm>
            <a:off x="5105400" y="1676400"/>
            <a:ext cx="609600" cy="37338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>
            <a:off x="914400" y="1600200"/>
            <a:ext cx="533400" cy="381000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/>
          <p:cNvSpPr/>
          <p:nvPr/>
        </p:nvSpPr>
        <p:spPr>
          <a:xfrm>
            <a:off x="8229600" y="1752600"/>
            <a:ext cx="609600" cy="3657600"/>
          </a:xfrm>
          <a:prstGeom prst="righ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e 38"/>
          <p:cNvSpPr/>
          <p:nvPr/>
        </p:nvSpPr>
        <p:spPr>
          <a:xfrm>
            <a:off x="3733800" y="1676400"/>
            <a:ext cx="609600" cy="3733800"/>
          </a:xfrm>
          <a:prstGeom prst="leftBrac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114800" y="2819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n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114800" y="17526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114800" y="35814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191000" y="464820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/>
              <a:t>p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>
            <a:extLst>
              <a:ext uri="{FF2B5EF4-FFF2-40B4-BE49-F238E27FC236}">
                <a16:creationId xmlns:a16="http://schemas.microsoft.com/office/drawing/2014/main" id="{44D4B81A-1B7A-1CBB-9FA1-9F64F2EF02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</a:t>
            </a:r>
          </a:p>
        </p:txBody>
      </p:sp>
      <p:sp>
        <p:nvSpPr>
          <p:cNvPr id="41989" name="Rectangle 3">
            <a:extLst>
              <a:ext uri="{FF2B5EF4-FFF2-40B4-BE49-F238E27FC236}">
                <a16:creationId xmlns:a16="http://schemas.microsoft.com/office/drawing/2014/main" id="{9E6968F9-3939-9EB5-8753-214BEF7B04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</a:t>
            </a:r>
          </a:p>
          <a:p>
            <a:pPr lvl="1" eaLnBrk="1" hangingPunct="1"/>
            <a:r>
              <a:rPr lang="en-US" altLang="zh-CN" i="1"/>
              <a:t>A</a:t>
            </a:r>
            <a:r>
              <a:rPr lang="en-US" altLang="zh-CN"/>
              <a:t>={1, 2, 3, 4}</a:t>
            </a:r>
          </a:p>
          <a:p>
            <a:pPr lvl="1" eaLnBrk="1" hangingPunct="1"/>
            <a:r>
              <a:rPr lang="en-US" altLang="zh-CN" i="1"/>
              <a:t>R</a:t>
            </a:r>
            <a:r>
              <a:rPr lang="en-US" altLang="zh-CN"/>
              <a:t>={(1, 1), (1, 2), (1, 3), (2, 4), (3, 2)}</a:t>
            </a:r>
          </a:p>
          <a:p>
            <a:pPr lvl="1" eaLnBrk="1" hangingPunct="1"/>
            <a:r>
              <a:rPr lang="en-US" altLang="zh-CN" i="1"/>
              <a:t>S</a:t>
            </a:r>
            <a:r>
              <a:rPr lang="en-US" altLang="zh-CN"/>
              <a:t>={(1, 4), (1, 3), (2, 3), (3, 1), (4, 1)}</a:t>
            </a:r>
          </a:p>
          <a:p>
            <a:pPr eaLnBrk="1" hangingPunct="1"/>
            <a:r>
              <a:rPr lang="en-US" altLang="zh-CN"/>
              <a:t>Then</a:t>
            </a:r>
          </a:p>
          <a:p>
            <a:pPr lvl="1" eaLnBrk="1" hangingPunct="1"/>
            <a:r>
              <a:rPr lang="en-US" altLang="zh-CN" i="1"/>
              <a:t>S</a:t>
            </a:r>
            <a:r>
              <a:rPr lang="en-US" altLang="zh-CN" i="1">
                <a:sym typeface="Symbol" panose="05050102010706020507" pitchFamily="18" charset="2"/>
              </a:rPr>
              <a:t> </a:t>
            </a:r>
            <a:r>
              <a:rPr lang="en-US" altLang="zh-CN" i="1"/>
              <a:t>R</a:t>
            </a:r>
            <a:r>
              <a:rPr lang="en-US" altLang="zh-CN"/>
              <a:t>={(1, 4), (1, 3), (1, 1), (2, 1), (3, 3)}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0F143AB-29B1-AC22-0B76-A7C846BE91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B226B81-8B1E-78EF-0945-1EB1A36BFB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>
            <a:extLst>
              <a:ext uri="{FF2B5EF4-FFF2-40B4-BE49-F238E27FC236}">
                <a16:creationId xmlns:a16="http://schemas.microsoft.com/office/drawing/2014/main" id="{E4A4325A-71B3-9049-521F-883B40F98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</a:t>
            </a:r>
          </a:p>
        </p:txBody>
      </p:sp>
      <p:sp>
        <p:nvSpPr>
          <p:cNvPr id="43013" name="Rectangle 3">
            <a:extLst>
              <a:ext uri="{FF2B5EF4-FFF2-40B4-BE49-F238E27FC236}">
                <a16:creationId xmlns:a16="http://schemas.microsoft.com/office/drawing/2014/main" id="{4FCDCE59-F25A-3966-176D-A714B5470B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Let </a:t>
            </a:r>
            <a:r>
              <a:rPr lang="en-US" altLang="zh-CN" i="1"/>
              <a:t>R</a:t>
            </a:r>
            <a:r>
              <a:rPr lang="en-US" altLang="zh-CN"/>
              <a:t> be a relation from </a:t>
            </a:r>
            <a:r>
              <a:rPr lang="en-US" altLang="zh-CN" i="1"/>
              <a:t>A</a:t>
            </a:r>
            <a:r>
              <a:rPr lang="en-US" altLang="zh-CN"/>
              <a:t> to </a:t>
            </a:r>
            <a:r>
              <a:rPr lang="en-US" altLang="zh-CN" i="1"/>
              <a:t>B</a:t>
            </a:r>
            <a:r>
              <a:rPr lang="en-US" altLang="zh-CN"/>
              <a:t> and let S be a relation from </a:t>
            </a:r>
            <a:r>
              <a:rPr lang="en-US" altLang="zh-CN" i="1"/>
              <a:t>B</a:t>
            </a:r>
            <a:r>
              <a:rPr lang="en-US" altLang="zh-CN"/>
              <a:t> to </a:t>
            </a:r>
            <a:r>
              <a:rPr lang="en-US" altLang="zh-CN" i="1"/>
              <a:t>C</a:t>
            </a:r>
            <a:r>
              <a:rPr lang="en-US" altLang="zh-CN"/>
              <a:t>. Then, if 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 is a subset of </a:t>
            </a:r>
            <a:r>
              <a:rPr lang="en-US" altLang="zh-CN" i="1"/>
              <a:t>A</a:t>
            </a:r>
            <a:r>
              <a:rPr lang="en-US" altLang="zh-CN"/>
              <a:t>, we have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		(</a:t>
            </a:r>
            <a:r>
              <a:rPr lang="en-US" altLang="zh-CN" i="1"/>
              <a:t>S</a:t>
            </a:r>
            <a:r>
              <a:rPr lang="en-US" altLang="zh-CN" i="1">
                <a:sym typeface="Symbol" panose="05050102010706020507" pitchFamily="18" charset="2"/>
              </a:rPr>
              <a:t> </a:t>
            </a:r>
            <a:r>
              <a:rPr lang="en-US" altLang="zh-CN" i="1"/>
              <a:t>R</a:t>
            </a:r>
            <a:r>
              <a:rPr lang="en-US" altLang="zh-CN"/>
              <a:t>)(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 =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))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4BE77D9-2236-267A-CCF3-64D7089423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FCC583-6C20-EA7B-C669-15AADB5337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>
            <a:extLst>
              <a:ext uri="{FF2B5EF4-FFF2-40B4-BE49-F238E27FC236}">
                <a16:creationId xmlns:a16="http://schemas.microsoft.com/office/drawing/2014/main" id="{F943E2A3-63D4-3192-835B-DAF151634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 of 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 i="1">
                <a:sym typeface="Symbol" panose="05050102010706020507" pitchFamily="18" charset="2"/>
              </a:rPr>
              <a:t> 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)(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3200" baseline="-250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3200">
                <a:solidFill>
                  <a:schemeClr val="folHlink"/>
                </a:solidFill>
                <a:latin typeface="Times New Roman" panose="02020603050405020304" pitchFamily="18" charset="0"/>
                <a:ea typeface="楷体_GB2312" pitchFamily="49" charset="-122"/>
              </a:rPr>
              <a:t>))</a:t>
            </a:r>
          </a:p>
        </p:txBody>
      </p:sp>
      <p:graphicFrame>
        <p:nvGraphicFramePr>
          <p:cNvPr id="44037" name="Object 3">
            <a:extLst>
              <a:ext uri="{FF2B5EF4-FFF2-40B4-BE49-F238E27FC236}">
                <a16:creationId xmlns:a16="http://schemas.microsoft.com/office/drawing/2014/main" id="{2C86047D-DAA4-6285-A4E5-9CD81C6872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7403126"/>
              </p:ext>
            </p:extLst>
          </p:nvPr>
        </p:nvGraphicFramePr>
        <p:xfrm>
          <a:off x="827584" y="2038350"/>
          <a:ext cx="7667625" cy="386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200400" imgH="1612900" progId="Equation.DSMT4">
                  <p:embed/>
                </p:oleObj>
              </mc:Choice>
              <mc:Fallback>
                <p:oleObj r:id="rId2" imgW="3200400" imgH="1612900" progId="Equation.DSMT4">
                  <p:embed/>
                  <p:pic>
                    <p:nvPicPr>
                      <p:cNvPr id="0" name="Object 3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2038350"/>
                        <a:ext cx="7667625" cy="3863975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E91AB7C1-A64F-8CA6-EB91-5923AFF62F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13E7AF7-5527-5FCB-9F9A-E897314BEA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 </a:t>
            </a:r>
            <a:r>
              <a:rPr lang="en-US" dirty="0"/>
              <a:t>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6832"/>
            <a:ext cx="7990656" cy="4114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/>
              <a:t>  Definition</a:t>
            </a:r>
            <a:r>
              <a:rPr lang="en-US" sz="2800" dirty="0"/>
              <a:t>: A </a:t>
            </a:r>
            <a:r>
              <a:rPr lang="en-US" sz="2800" i="1" dirty="0"/>
              <a:t>sequence</a:t>
            </a:r>
            <a:r>
              <a:rPr lang="en-US" sz="2800" dirty="0"/>
              <a:t> is a function from a subset of the integers (usually either the set {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0, 1, 2, 3, 4, </a:t>
            </a:r>
            <a:r>
              <a:rPr lang="en-US" sz="2800" dirty="0"/>
              <a:t>…..} or   {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1, 2, 3, 4, </a:t>
            </a:r>
            <a:r>
              <a:rPr lang="en-US" sz="2800" dirty="0"/>
              <a:t>….} ) to a set </a:t>
            </a:r>
            <a:r>
              <a:rPr lang="en-US" sz="2800" i="1" dirty="0"/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The notation 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dirty="0"/>
              <a:t>   is used to denote the image of the integer </a:t>
            </a:r>
            <a:r>
              <a:rPr lang="en-US" sz="2800" i="1" dirty="0"/>
              <a:t>n</a:t>
            </a:r>
            <a:r>
              <a:rPr lang="en-US" sz="2800" dirty="0"/>
              <a:t>.  We can think of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800" dirty="0"/>
              <a:t>    as the equivalent of </a:t>
            </a:r>
            <a:r>
              <a:rPr lang="en-US" sz="2800" i="1" dirty="0"/>
              <a:t>f(n)</a:t>
            </a:r>
            <a:r>
              <a:rPr lang="en-US" sz="2800" dirty="0"/>
              <a:t> where </a:t>
            </a:r>
            <a:r>
              <a:rPr lang="en-US" sz="2800" i="1" dirty="0"/>
              <a:t>f</a:t>
            </a:r>
            <a:r>
              <a:rPr lang="en-US" sz="2800" dirty="0"/>
              <a:t> is a function from  {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0,1,2</a:t>
            </a:r>
            <a:r>
              <a:rPr lang="en-US" sz="2800" dirty="0"/>
              <a:t>,…..} to </a:t>
            </a:r>
            <a:r>
              <a:rPr lang="en-US" sz="2800" i="1" dirty="0"/>
              <a:t>S</a:t>
            </a:r>
            <a:r>
              <a:rPr lang="en-US" sz="2800" dirty="0"/>
              <a:t>.  We call </a:t>
            </a:r>
            <a:r>
              <a:rPr lang="en-US" sz="2800" i="1" dirty="0">
                <a:ea typeface="Cambria Math" pitchFamily="18" charset="0"/>
              </a:rPr>
              <a:t>a</a:t>
            </a:r>
            <a:r>
              <a:rPr lang="en-US" sz="2800" i="1" baseline="-25000" dirty="0">
                <a:ea typeface="Cambria Math" pitchFamily="18" charset="0"/>
              </a:rPr>
              <a:t>n</a:t>
            </a:r>
            <a:r>
              <a:rPr lang="en-US" sz="2800" dirty="0"/>
              <a:t>  a </a:t>
            </a:r>
            <a:r>
              <a:rPr lang="en-US" sz="2800" i="1" dirty="0"/>
              <a:t>term</a:t>
            </a:r>
            <a:r>
              <a:rPr lang="en-US" sz="2800" dirty="0"/>
              <a:t> of the sequence.</a:t>
            </a:r>
          </a:p>
          <a:p>
            <a:r>
              <a:rPr lang="en-US" altLang="zh-CN" sz="2800" b="1" dirty="0"/>
              <a:t>String</a:t>
            </a:r>
            <a:r>
              <a:rPr lang="en-US" altLang="zh-CN" sz="2800" dirty="0"/>
              <a:t>: A </a:t>
            </a:r>
            <a:r>
              <a:rPr lang="en-US" altLang="zh-CN" sz="2800" i="1" dirty="0"/>
              <a:t>string</a:t>
            </a:r>
            <a:r>
              <a:rPr lang="en-US" altLang="zh-CN" sz="2800" dirty="0"/>
              <a:t> is a finite sequence of characters from a finite set (an alphabet).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5CAB40-A7AD-FAEA-13BC-64C1C3E545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76E27B-3E8E-5FEC-7D34-096D380A95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Powers of a Relation</a:t>
            </a:r>
            <a:r>
              <a:rPr lang="zh-CN" altLang="en-US" dirty="0"/>
              <a:t>关系的幂运算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44824"/>
            <a:ext cx="7772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   Definition:</a:t>
            </a:r>
            <a:r>
              <a:rPr lang="en-US" dirty="0"/>
              <a:t>  Let </a:t>
            </a:r>
            <a:r>
              <a:rPr lang="en-US" i="1" dirty="0"/>
              <a:t>R</a:t>
            </a:r>
            <a:r>
              <a:rPr lang="en-US" dirty="0"/>
              <a:t> be a binary relation on </a:t>
            </a:r>
            <a:r>
              <a:rPr lang="en-US" i="1" dirty="0"/>
              <a:t>A</a:t>
            </a:r>
            <a:r>
              <a:rPr lang="en-US" dirty="0"/>
              <a:t>. Then the powers </a:t>
            </a:r>
            <a:r>
              <a:rPr lang="en-US" i="1" dirty="0" err="1"/>
              <a:t>R</a:t>
            </a:r>
            <a:r>
              <a:rPr lang="en-US" i="1" baseline="30000" dirty="0" err="1"/>
              <a:t>n</a:t>
            </a:r>
            <a:r>
              <a:rPr lang="en-US" dirty="0"/>
              <a:t> of the relation </a:t>
            </a:r>
            <a:r>
              <a:rPr lang="en-US" i="1" dirty="0"/>
              <a:t>R</a:t>
            </a:r>
            <a:r>
              <a:rPr lang="en-US" dirty="0"/>
              <a:t> can be defined inductively by:</a:t>
            </a:r>
          </a:p>
          <a:p>
            <a:pPr lvl="1"/>
            <a:r>
              <a:rPr lang="en-US" dirty="0"/>
              <a:t>Basis Step: </a:t>
            </a:r>
            <a:r>
              <a:rPr lang="en-US" i="1" dirty="0"/>
              <a:t>R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/>
              <a:t>R</a:t>
            </a:r>
          </a:p>
          <a:p>
            <a:pPr lvl="1"/>
            <a:r>
              <a:rPr lang="en-US" dirty="0"/>
              <a:t>Inductive Step:  </a:t>
            </a:r>
            <a:r>
              <a:rPr lang="en-US" i="1" dirty="0"/>
              <a:t>R</a:t>
            </a:r>
            <a:r>
              <a:rPr lang="en-US" i="1" baseline="30000" dirty="0"/>
              <a:t>n</a:t>
            </a:r>
            <a:r>
              <a:rPr lang="en-US" baseline="30000" dirty="0"/>
              <a:t>+</a:t>
            </a:r>
            <a:r>
              <a:rPr lang="en-US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i="1" baseline="30000" dirty="0"/>
              <a:t>n</a:t>
            </a:r>
            <a:r>
              <a:rPr lang="en-US" b="1" baseline="30000" dirty="0"/>
              <a:t> </a:t>
            </a:r>
            <a:r>
              <a:rPr lang="en-US" b="1" dirty="0">
                <a:latin typeface="Cambria Math" panose="02040503050406030204"/>
                <a:ea typeface="Cambria Math" panose="02040503050406030204"/>
                <a:sym typeface="Symbol" panose="05050102010706020507" pitchFamily="18" charset="2"/>
              </a:rPr>
              <a:t></a:t>
            </a:r>
            <a:r>
              <a:rPr lang="en-US" dirty="0"/>
              <a:t> </a:t>
            </a:r>
            <a:r>
              <a:rPr lang="en-US" i="1" dirty="0"/>
              <a:t>R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81664" cy="1143000"/>
          </a:xfrm>
        </p:spPr>
        <p:txBody>
          <a:bodyPr>
            <a:noAutofit/>
          </a:bodyPr>
          <a:lstStyle/>
          <a:p>
            <a:r>
              <a:rPr lang="en-US" sz="4000" dirty="0"/>
              <a:t>Example of the Powers of a Relation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219200" y="1752600"/>
            <a:ext cx="2286000" cy="1956375"/>
            <a:chOff x="1905000" y="2590800"/>
            <a:chExt cx="4572000" cy="4587861"/>
          </a:xfrm>
        </p:grpSpPr>
        <p:sp>
          <p:nvSpPr>
            <p:cNvPr id="4" name="Oval 3"/>
            <p:cNvSpPr/>
            <p:nvPr/>
          </p:nvSpPr>
          <p:spPr>
            <a:xfrm>
              <a:off x="23622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2362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5410200" y="4495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5486400" y="26670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05000" y="2743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96000" y="25908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486400" y="5029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438400" y="5105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2895600" y="28956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2819400" y="30480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5067300" y="37719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2819400" y="46482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886200" y="5807315"/>
              <a:ext cx="381000" cy="137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029200" y="1676400"/>
            <a:ext cx="2133600" cy="1956375"/>
            <a:chOff x="1676400" y="1676400"/>
            <a:chExt cx="4800600" cy="4609120"/>
          </a:xfrm>
        </p:grpSpPr>
        <p:sp>
          <p:nvSpPr>
            <p:cNvPr id="22" name="Oval 21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676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960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3562350" y="4907820"/>
              <a:ext cx="1474470" cy="13777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895600" y="2209800"/>
              <a:ext cx="2514600" cy="1371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ight Arrow 62"/>
          <p:cNvSpPr/>
          <p:nvPr/>
        </p:nvSpPr>
        <p:spPr>
          <a:xfrm>
            <a:off x="4191000" y="2209800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wn Arrow 63"/>
          <p:cNvSpPr/>
          <p:nvPr/>
        </p:nvSpPr>
        <p:spPr>
          <a:xfrm>
            <a:off x="6019800" y="3501008"/>
            <a:ext cx="304800" cy="228600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Arrow 64"/>
          <p:cNvSpPr/>
          <p:nvPr/>
        </p:nvSpPr>
        <p:spPr>
          <a:xfrm rot="10800000">
            <a:off x="4191000" y="4491608"/>
            <a:ext cx="304800" cy="228600"/>
          </a:xfrm>
          <a:prstGeom prst="rightArrow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/>
          <p:cNvGrpSpPr/>
          <p:nvPr/>
        </p:nvGrpSpPr>
        <p:grpSpPr>
          <a:xfrm>
            <a:off x="1066800" y="3882008"/>
            <a:ext cx="2743200" cy="2108775"/>
            <a:chOff x="1752600" y="1676400"/>
            <a:chExt cx="4876800" cy="4177096"/>
          </a:xfrm>
        </p:grpSpPr>
        <p:sp>
          <p:nvSpPr>
            <p:cNvPr id="67" name="Oval 66"/>
            <p:cNvSpPr/>
            <p:nvPr/>
          </p:nvSpPr>
          <p:spPr>
            <a:xfrm>
              <a:off x="23622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362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/>
            <p:cNvSpPr/>
            <p:nvPr/>
          </p:nvSpPr>
          <p:spPr>
            <a:xfrm>
              <a:off x="5410200" y="36576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/>
            <p:cNvSpPr/>
            <p:nvPr/>
          </p:nvSpPr>
          <p:spPr>
            <a:xfrm>
              <a:off x="5486400" y="1828800"/>
              <a:ext cx="381000" cy="381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52600" y="1905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248400" y="16764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486400" y="41910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438400" y="4267200"/>
              <a:ext cx="381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cxnSp>
          <p:nvCxnSpPr>
            <p:cNvPr id="75" name="Straight Arrow Connector 74"/>
            <p:cNvCxnSpPr/>
            <p:nvPr/>
          </p:nvCxnSpPr>
          <p:spPr>
            <a:xfrm>
              <a:off x="2895600" y="2057400"/>
              <a:ext cx="2438400" cy="158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V="1">
              <a:off x="2819400" y="2209800"/>
              <a:ext cx="2590800" cy="1447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rot="5400000">
              <a:off x="5067300" y="2933700"/>
              <a:ext cx="12192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rot="10800000" flipV="1">
              <a:off x="2819400" y="3810000"/>
              <a:ext cx="2438400" cy="76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513667" y="4695164"/>
              <a:ext cx="1828800" cy="115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518864" y="5835612"/>
            <a:ext cx="8229600" cy="4001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pair (</a:t>
            </a:r>
            <a:r>
              <a:rPr lang="en-US" sz="2000" dirty="0" err="1"/>
              <a:t>x,y</a:t>
            </a:r>
            <a:r>
              <a:rPr lang="en-US" sz="2000" dirty="0"/>
              <a:t>) is in  </a:t>
            </a:r>
            <a:r>
              <a:rPr lang="en-US" sz="2000" i="1" dirty="0"/>
              <a:t>R</a:t>
            </a:r>
            <a:r>
              <a:rPr lang="en-US" sz="2000" i="1" baseline="30000" dirty="0">
                <a:ea typeface="Cambria Math" panose="02040503050406030204" pitchFamily="18" charset="0"/>
              </a:rPr>
              <a:t>n</a:t>
            </a:r>
            <a:r>
              <a:rPr lang="en-US" sz="20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2000" dirty="0"/>
              <a:t> if there is a path of length </a:t>
            </a:r>
            <a:r>
              <a:rPr lang="en-US" sz="2000" i="1" dirty="0"/>
              <a:t>n</a:t>
            </a:r>
            <a:r>
              <a:rPr lang="en-US" sz="2000" dirty="0"/>
              <a:t> from </a:t>
            </a:r>
            <a:r>
              <a:rPr lang="en-US" sz="2000" i="1" dirty="0"/>
              <a:t>x</a:t>
            </a:r>
            <a:r>
              <a:rPr lang="en-US" sz="2000" dirty="0"/>
              <a:t> to </a:t>
            </a:r>
            <a:r>
              <a:rPr lang="en-US" sz="2000" i="1" dirty="0"/>
              <a:t>y</a:t>
            </a:r>
            <a:r>
              <a:rPr lang="en-US" sz="2000" dirty="0"/>
              <a:t>  in </a:t>
            </a:r>
            <a:r>
              <a:rPr lang="en-US" sz="2000" i="1" dirty="0"/>
              <a:t>R </a:t>
            </a:r>
            <a:r>
              <a:rPr lang="en-US" sz="2000" dirty="0"/>
              <a:t>. </a:t>
            </a:r>
            <a:endParaRPr lang="en-US" sz="2000" baseline="30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5021D2-1820-D07B-17C2-DA95D28992B6}"/>
              </a:ext>
            </a:extLst>
          </p:cNvPr>
          <p:cNvGrpSpPr/>
          <p:nvPr/>
        </p:nvGrpSpPr>
        <p:grpSpPr>
          <a:xfrm>
            <a:off x="5105400" y="3958208"/>
            <a:ext cx="2465294" cy="1956375"/>
            <a:chOff x="5105400" y="4191000"/>
            <a:chExt cx="2465294" cy="1956375"/>
          </a:xfrm>
        </p:grpSpPr>
        <p:sp>
          <p:nvSpPr>
            <p:cNvPr id="36" name="Oval 35"/>
            <p:cNvSpPr/>
            <p:nvPr/>
          </p:nvSpPr>
          <p:spPr>
            <a:xfrm>
              <a:off x="5428129" y="4334968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5428129" y="5148179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6862482" y="5148179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6898341" y="4334968"/>
              <a:ext cx="179294" cy="1694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105400" y="4334968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391400" y="4267200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b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898341" y="5385366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c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63988" y="5419250"/>
              <a:ext cx="179294" cy="232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i="1" dirty="0"/>
                <a:t>d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019800" y="5562600"/>
              <a:ext cx="7530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i="1" dirty="0"/>
                <a:t>R</a:t>
              </a:r>
              <a:r>
                <a:rPr lang="en-US" sz="3200" baseline="3000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rot="5400000">
              <a:off x="5228776" y="4843204"/>
              <a:ext cx="542141" cy="74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Freeform 92"/>
            <p:cNvSpPr/>
            <p:nvPr/>
          </p:nvSpPr>
          <p:spPr>
            <a:xfrm>
              <a:off x="7010400" y="4191000"/>
              <a:ext cx="33085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 93"/>
            <p:cNvSpPr/>
            <p:nvPr/>
          </p:nvSpPr>
          <p:spPr>
            <a:xfrm>
              <a:off x="6934200" y="5029200"/>
              <a:ext cx="33085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94"/>
            <p:cNvSpPr/>
            <p:nvPr/>
          </p:nvSpPr>
          <p:spPr>
            <a:xfrm rot="881162">
              <a:off x="5525642" y="5062139"/>
              <a:ext cx="304800" cy="348856"/>
            </a:xfrm>
            <a:custGeom>
              <a:avLst/>
              <a:gdLst>
                <a:gd name="connsiteX0" fmla="*/ 0 w 330850"/>
                <a:gd name="connsiteY0" fmla="*/ 126749 h 348856"/>
                <a:gd name="connsiteX1" fmla="*/ 45268 w 330850"/>
                <a:gd name="connsiteY1" fmla="*/ 45268 h 348856"/>
                <a:gd name="connsiteX2" fmla="*/ 72428 w 330850"/>
                <a:gd name="connsiteY2" fmla="*/ 36214 h 348856"/>
                <a:gd name="connsiteX3" fmla="*/ 99588 w 330850"/>
                <a:gd name="connsiteY3" fmla="*/ 18107 h 348856"/>
                <a:gd name="connsiteX4" fmla="*/ 153909 w 330850"/>
                <a:gd name="connsiteY4" fmla="*/ 0 h 348856"/>
                <a:gd name="connsiteX5" fmla="*/ 190123 w 330850"/>
                <a:gd name="connsiteY5" fmla="*/ 9054 h 348856"/>
                <a:gd name="connsiteX6" fmla="*/ 244444 w 330850"/>
                <a:gd name="connsiteY6" fmla="*/ 27161 h 348856"/>
                <a:gd name="connsiteX7" fmla="*/ 307818 w 330850"/>
                <a:gd name="connsiteY7" fmla="*/ 108642 h 348856"/>
                <a:gd name="connsiteX8" fmla="*/ 316872 w 330850"/>
                <a:gd name="connsiteY8" fmla="*/ 135802 h 348856"/>
                <a:gd name="connsiteX9" fmla="*/ 289711 w 330850"/>
                <a:gd name="connsiteY9" fmla="*/ 298765 h 348856"/>
                <a:gd name="connsiteX10" fmla="*/ 262551 w 330850"/>
                <a:gd name="connsiteY10" fmla="*/ 307818 h 348856"/>
                <a:gd name="connsiteX11" fmla="*/ 235390 w 330850"/>
                <a:gd name="connsiteY11" fmla="*/ 325925 h 348856"/>
                <a:gd name="connsiteX12" fmla="*/ 90535 w 330850"/>
                <a:gd name="connsiteY12" fmla="*/ 325925 h 348856"/>
                <a:gd name="connsiteX13" fmla="*/ 36214 w 330850"/>
                <a:gd name="connsiteY13" fmla="*/ 307818 h 34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0850" h="348856">
                  <a:moveTo>
                    <a:pt x="0" y="126749"/>
                  </a:moveTo>
                  <a:cubicBezTo>
                    <a:pt x="7972" y="102834"/>
                    <a:pt x="21921" y="53051"/>
                    <a:pt x="45268" y="45268"/>
                  </a:cubicBezTo>
                  <a:cubicBezTo>
                    <a:pt x="54321" y="42250"/>
                    <a:pt x="63892" y="40482"/>
                    <a:pt x="72428" y="36214"/>
                  </a:cubicBezTo>
                  <a:cubicBezTo>
                    <a:pt x="82160" y="31348"/>
                    <a:pt x="89645" y="22526"/>
                    <a:pt x="99588" y="18107"/>
                  </a:cubicBezTo>
                  <a:cubicBezTo>
                    <a:pt x="117029" y="10355"/>
                    <a:pt x="153909" y="0"/>
                    <a:pt x="153909" y="0"/>
                  </a:cubicBezTo>
                  <a:cubicBezTo>
                    <a:pt x="165980" y="3018"/>
                    <a:pt x="178205" y="5479"/>
                    <a:pt x="190123" y="9054"/>
                  </a:cubicBezTo>
                  <a:cubicBezTo>
                    <a:pt x="208404" y="14539"/>
                    <a:pt x="244444" y="27161"/>
                    <a:pt x="244444" y="27161"/>
                  </a:cubicBezTo>
                  <a:cubicBezTo>
                    <a:pt x="267879" y="50596"/>
                    <a:pt x="296988" y="76154"/>
                    <a:pt x="307818" y="108642"/>
                  </a:cubicBezTo>
                  <a:lnTo>
                    <a:pt x="316872" y="135802"/>
                  </a:lnTo>
                  <a:cubicBezTo>
                    <a:pt x="315989" y="149048"/>
                    <a:pt x="330850" y="265854"/>
                    <a:pt x="289711" y="298765"/>
                  </a:cubicBezTo>
                  <a:cubicBezTo>
                    <a:pt x="282259" y="304727"/>
                    <a:pt x="271604" y="304800"/>
                    <a:pt x="262551" y="307818"/>
                  </a:cubicBezTo>
                  <a:cubicBezTo>
                    <a:pt x="253497" y="313854"/>
                    <a:pt x="245122" y="321059"/>
                    <a:pt x="235390" y="325925"/>
                  </a:cubicBezTo>
                  <a:cubicBezTo>
                    <a:pt x="189530" y="348856"/>
                    <a:pt x="140940" y="329803"/>
                    <a:pt x="90535" y="325925"/>
                  </a:cubicBezTo>
                  <a:lnTo>
                    <a:pt x="36214" y="307818"/>
                  </a:lnTo>
                </a:path>
              </a:pathLst>
            </a:cu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D64059EC-6791-0BE8-C0E6-9D5BE5CC2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F59C0C12-8652-B4DE-D679-DDFECC3EB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81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2">
            <a:extLst>
              <a:ext uri="{FF2B5EF4-FFF2-40B4-BE49-F238E27FC236}">
                <a16:creationId xmlns:a16="http://schemas.microsoft.com/office/drawing/2014/main" id="{122EB077-D468-4BC6-80ED-DE3F0D473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Theorem 1</a:t>
            </a:r>
          </a:p>
        </p:txBody>
      </p:sp>
      <p:sp>
        <p:nvSpPr>
          <p:cNvPr id="49158" name="Rectangle 3">
            <a:extLst>
              <a:ext uri="{FF2B5EF4-FFF2-40B4-BE49-F238E27FC236}">
                <a16:creationId xmlns:a16="http://schemas.microsoft.com/office/drawing/2014/main" id="{81DE886E-4DCC-4CD7-9A1E-01A2D1893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relation </a:t>
            </a:r>
            <a:r>
              <a:rPr lang="en-US" altLang="zh-CN" i="1"/>
              <a:t>R </a:t>
            </a:r>
            <a:r>
              <a:rPr lang="en-US" altLang="zh-CN"/>
              <a:t>on a set </a:t>
            </a:r>
            <a:r>
              <a:rPr lang="en-US" altLang="zh-CN" i="1"/>
              <a:t>A</a:t>
            </a:r>
            <a:r>
              <a:rPr lang="en-US" altLang="zh-CN"/>
              <a:t> is transitive if and only if 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for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=1,2,3…</a:t>
            </a:r>
          </a:p>
        </p:txBody>
      </p:sp>
      <p:sp>
        <p:nvSpPr>
          <p:cNvPr id="49159" name="Rectangle 3">
            <a:extLst>
              <a:ext uri="{FF2B5EF4-FFF2-40B4-BE49-F238E27FC236}">
                <a16:creationId xmlns:a16="http://schemas.microsoft.com/office/drawing/2014/main" id="{8EBCCA05-F452-4171-B8BC-C8250880582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934720" y="2979102"/>
            <a:ext cx="7772400" cy="33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Use a direct proof and a proof by 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Assume </a:t>
            </a:r>
            <a:r>
              <a:rPr lang="en-US" altLang="zh-CN" sz="2400" i="1" dirty="0"/>
              <a:t>R </a:t>
            </a:r>
            <a:r>
              <a:rPr lang="en-US" altLang="zh-CN" sz="2400" dirty="0"/>
              <a:t>is transitive.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Now show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n</a:t>
            </a:r>
            <a:r>
              <a:rPr lang="en-US" altLang="zh-CN" sz="2400" i="1" dirty="0"/>
              <a:t> </a:t>
            </a:r>
            <a:r>
              <a:rPr lang="en-US" altLang="zh-CN" sz="2400" dirty="0">
                <a:latin typeface="Symbol" panose="05050102010706020507" pitchFamily="18" charset="2"/>
              </a:rPr>
              <a:t>Í </a:t>
            </a:r>
            <a:r>
              <a:rPr lang="en-US" altLang="zh-CN" sz="2400" i="1" dirty="0"/>
              <a:t>R </a:t>
            </a:r>
            <a:r>
              <a:rPr lang="en-US" altLang="zh-CN" sz="2400" dirty="0"/>
              <a:t>by induction.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Basis</a:t>
            </a:r>
            <a:r>
              <a:rPr lang="en-US" altLang="zh-CN" sz="2800" dirty="0"/>
              <a:t>: Obviously true for </a:t>
            </a:r>
            <a:r>
              <a:rPr lang="en-US" altLang="zh-CN" sz="2800" i="1" dirty="0"/>
              <a:t>n</a:t>
            </a:r>
            <a:r>
              <a:rPr lang="en-US" altLang="zh-CN" sz="2800" dirty="0"/>
              <a:t> = 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Induction: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induction hypothesis: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/>
              <a:t>'assume theorem is true for </a:t>
            </a:r>
            <a:r>
              <a:rPr lang="en-US" altLang="zh-CN" sz="2000" i="1" dirty="0"/>
              <a:t>n</a:t>
            </a:r>
            <a:r>
              <a:rPr lang="en-US" altLang="zh-CN" sz="2000" dirty="0"/>
              <a:t>'.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Show it must be true for </a:t>
            </a:r>
            <a:r>
              <a:rPr lang="en-US" altLang="zh-CN" sz="2400" i="1" dirty="0"/>
              <a:t>n</a:t>
            </a:r>
            <a:r>
              <a:rPr lang="en-US" altLang="zh-CN" sz="2400" dirty="0"/>
              <a:t> + 1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F7648F2-5EFA-4543-8136-E07ACF572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BB28755-2654-C97C-D26B-0AA85E2FE4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2">
            <a:extLst>
              <a:ext uri="{FF2B5EF4-FFF2-40B4-BE49-F238E27FC236}">
                <a16:creationId xmlns:a16="http://schemas.microsoft.com/office/drawing/2014/main" id="{66636BEB-F536-431D-AB22-0C3160719F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Proof: </a:t>
            </a:r>
            <a:r>
              <a:rPr lang="en-US" altLang="zh-CN" i="1" dirty="0"/>
              <a:t>R </a:t>
            </a:r>
            <a:r>
              <a:rPr lang="en-US" altLang="zh-CN" dirty="0"/>
              <a:t>transitive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</a:t>
            </a:r>
            <a:endParaRPr lang="zh-CN" altLang="en-US" i="1" dirty="0"/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DB069A75-A157-4B04-BB98-2C566D380E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baseline="30000" dirty="0" err="1">
                <a:latin typeface="Symbol" panose="05050102010706020507" pitchFamily="18" charset="2"/>
              </a:rPr>
              <a:t>+</a:t>
            </a:r>
            <a:r>
              <a:rPr lang="en-US" altLang="zh-CN" baseline="30000" dirty="0" err="1"/>
              <a:t>1</a:t>
            </a:r>
            <a:r>
              <a:rPr lang="en-US" altLang="zh-CN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MT-Extra" charset="0"/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MT-Extra" charset="0"/>
              </a:rPr>
              <a:t> </a:t>
            </a:r>
            <a:r>
              <a:rPr lang="en-US" altLang="zh-CN" i="1" dirty="0"/>
              <a:t>R </a:t>
            </a:r>
            <a:r>
              <a:rPr lang="en-US" altLang="zh-CN" dirty="0"/>
              <a:t>so if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is in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baseline="30000" dirty="0" err="1">
                <a:latin typeface="Symbol" panose="05050102010706020507" pitchFamily="18" charset="2"/>
              </a:rPr>
              <a:t>+</a:t>
            </a:r>
            <a:r>
              <a:rPr lang="en-US" altLang="zh-CN" baseline="30000" dirty="0" err="1"/>
              <a:t>1</a:t>
            </a:r>
            <a:r>
              <a:rPr lang="en-US" altLang="zh-CN" dirty="0"/>
              <a:t> then there is a </a:t>
            </a:r>
            <a:r>
              <a:rPr lang="en-US" altLang="zh-CN" i="1" dirty="0"/>
              <a:t>z </a:t>
            </a:r>
            <a:r>
              <a:rPr lang="en-US" altLang="zh-CN" dirty="0"/>
              <a:t>such that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) is in </a:t>
            </a:r>
            <a:r>
              <a:rPr lang="en-US" altLang="zh-CN" i="1" dirty="0"/>
              <a:t>R</a:t>
            </a:r>
            <a:r>
              <a:rPr lang="zh-CN" altLang="en-US" i="1" dirty="0"/>
              <a:t> </a:t>
            </a:r>
            <a:r>
              <a:rPr lang="en-US" altLang="zh-CN" dirty="0"/>
              <a:t>and 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is in</a:t>
            </a:r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.</a:t>
            </a:r>
          </a:p>
          <a:p>
            <a:pPr eaLnBrk="1" hangingPunct="1"/>
            <a:r>
              <a:rPr lang="en-US" altLang="zh-CN" dirty="0"/>
              <a:t>But since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</a:t>
            </a:r>
            <a:r>
              <a:rPr lang="en-US" altLang="zh-CN" dirty="0"/>
              <a:t>, (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is in </a:t>
            </a:r>
            <a:r>
              <a:rPr lang="en-US" altLang="zh-CN" i="1" dirty="0"/>
              <a:t>R.</a:t>
            </a:r>
          </a:p>
          <a:p>
            <a:pPr eaLnBrk="1" hangingPunct="1"/>
            <a:r>
              <a:rPr lang="en-US" altLang="zh-CN" i="1" dirty="0"/>
              <a:t>R </a:t>
            </a:r>
            <a:r>
              <a:rPr lang="en-US" altLang="zh-CN" dirty="0"/>
              <a:t>is transitive so 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 is in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  <a:p>
            <a:pPr eaLnBrk="1" hangingPunct="1"/>
            <a:r>
              <a:rPr lang="en-US" altLang="zh-CN" dirty="0"/>
              <a:t>So 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n</a:t>
            </a:r>
            <a:r>
              <a:rPr lang="en-US" altLang="zh-CN" baseline="30000" dirty="0" err="1">
                <a:latin typeface="Symbol" panose="05050102010706020507" pitchFamily="18" charset="2"/>
              </a:rPr>
              <a:t>+</a:t>
            </a:r>
            <a:r>
              <a:rPr lang="en-US" altLang="zh-CN" baseline="30000" dirty="0" err="1"/>
              <a:t>1</a:t>
            </a:r>
            <a:r>
              <a:rPr lang="en-US" altLang="zh-CN" dirty="0" err="1">
                <a:latin typeface="Symbol" panose="05050102010706020507" pitchFamily="18" charset="2"/>
              </a:rPr>
              <a:t>Í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B1AC86B-866A-D721-D915-5FFDFFB24A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1C06A0-5889-591C-33E1-CB8FAC56F7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>
            <a:extLst>
              <a:ext uri="{FF2B5EF4-FFF2-40B4-BE49-F238E27FC236}">
                <a16:creationId xmlns:a16="http://schemas.microsoft.com/office/drawing/2014/main" id="{65435EAC-09F6-4DBF-A7A0-BBE948E36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Proof: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>
                <a:latin typeface="Symbol" panose="05050102010706020507" pitchFamily="18" charset="2"/>
              </a:rPr>
              <a:t>Í 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 </a:t>
            </a:r>
            <a:r>
              <a:rPr lang="en-US" altLang="zh-CN" dirty="0"/>
              <a:t>transitive</a:t>
            </a:r>
          </a:p>
        </p:txBody>
      </p:sp>
      <p:sp>
        <p:nvSpPr>
          <p:cNvPr id="51206" name="Rectangle 3">
            <a:extLst>
              <a:ext uri="{FF2B5EF4-FFF2-40B4-BE49-F238E27FC236}">
                <a16:creationId xmlns:a16="http://schemas.microsoft.com/office/drawing/2014/main" id="{9FA35EB7-BE61-4AF1-9F80-55A26129A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3913" y="1912938"/>
            <a:ext cx="7772400" cy="4114800"/>
          </a:xfrm>
        </p:spPr>
        <p:txBody>
          <a:bodyPr/>
          <a:lstStyle/>
          <a:p>
            <a:pPr eaLnBrk="1" hangingPunct="1"/>
            <a:r>
              <a:rPr kumimoji="1" lang="en-US" altLang="zh-CN" noProof="1"/>
              <a:t>We suppose that R</a:t>
            </a:r>
            <a:r>
              <a:rPr kumimoji="1" lang="en-US" altLang="zh-CN" baseline="30000" noProof="1"/>
              <a:t>n </a:t>
            </a:r>
            <a:r>
              <a:rPr kumimoji="1" lang="en-US" altLang="zh-CN" noProof="1">
                <a:sym typeface="Symbol" panose="05050102010706020507" pitchFamily="18" charset="2"/>
              </a:rPr>
              <a:t> </a:t>
            </a:r>
            <a:r>
              <a:rPr kumimoji="1" lang="en-US" altLang="zh-CN" noProof="1"/>
              <a:t>R for n = 1,2, 3, . . . . </a:t>
            </a:r>
          </a:p>
          <a:p>
            <a:pPr eaLnBrk="1" hangingPunct="1"/>
            <a:r>
              <a:rPr kumimoji="1" lang="en-US" altLang="zh-CN" noProof="1"/>
              <a:t>In particular, R</a:t>
            </a:r>
            <a:r>
              <a:rPr kumimoji="1" lang="en-US" altLang="zh-CN" baseline="30000" noProof="1"/>
              <a:t>2 </a:t>
            </a:r>
            <a:r>
              <a:rPr kumimoji="1" lang="en-US" altLang="zh-CN" noProof="1">
                <a:sym typeface="Symbol" panose="05050102010706020507" pitchFamily="18" charset="2"/>
              </a:rPr>
              <a:t></a:t>
            </a:r>
            <a:r>
              <a:rPr kumimoji="1" lang="en-US" altLang="zh-CN" noProof="1"/>
              <a:t> R. To see that this implies R is transitive, </a:t>
            </a:r>
          </a:p>
          <a:p>
            <a:pPr eaLnBrk="1" hangingPunct="1"/>
            <a:r>
              <a:rPr kumimoji="1" lang="en-US" altLang="zh-CN" noProof="1"/>
              <a:t>note that if (a, b) ∈ R and (b, c) ∈ R, </a:t>
            </a:r>
          </a:p>
          <a:p>
            <a:pPr eaLnBrk="1" hangingPunct="1"/>
            <a:r>
              <a:rPr kumimoji="1" lang="en-US" altLang="zh-CN" noProof="1"/>
              <a:t>then by the deﬁnition of composition, </a:t>
            </a:r>
          </a:p>
          <a:p>
            <a:pPr eaLnBrk="1" hangingPunct="1"/>
            <a:r>
              <a:rPr kumimoji="1" lang="en-US" altLang="zh-CN" noProof="1"/>
              <a:t>(a, c) ∈ R</a:t>
            </a:r>
            <a:r>
              <a:rPr kumimoji="1" lang="en-US" altLang="zh-CN" baseline="30000" noProof="1">
                <a:sym typeface="+mn-ea"/>
              </a:rPr>
              <a:t>2</a:t>
            </a:r>
            <a:r>
              <a:rPr kumimoji="1" lang="en-US" altLang="zh-CN" noProof="1"/>
              <a:t>. </a:t>
            </a:r>
          </a:p>
          <a:p>
            <a:pPr eaLnBrk="1" hangingPunct="1"/>
            <a:r>
              <a:rPr kumimoji="1" lang="en-US" altLang="zh-CN" noProof="1"/>
              <a:t>Because R</a:t>
            </a:r>
            <a:r>
              <a:rPr kumimoji="1" lang="en-US" altLang="zh-CN" baseline="30000" noProof="1">
                <a:sym typeface="+mn-ea"/>
              </a:rPr>
              <a:t>2 </a:t>
            </a:r>
            <a:r>
              <a:rPr kumimoji="1" lang="en-US" altLang="zh-CN" noProof="1">
                <a:sym typeface="Symbol" panose="05050102010706020507" pitchFamily="18" charset="2"/>
              </a:rPr>
              <a:t> </a:t>
            </a:r>
            <a:r>
              <a:rPr kumimoji="1" lang="en-US" altLang="zh-CN" noProof="1"/>
              <a:t>R, this meansthat (a, c) ∈ R. Hence, R is transitive.</a:t>
            </a:r>
            <a:endParaRPr kumimoji="1" lang="en-US" altLang="en-US" noProof="1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5F1392E-3963-7178-7131-2D61EC0382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847A18-9B33-2C96-68BF-C3837F427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dirty="0" err="1"/>
              <a:t>ary</a:t>
            </a:r>
            <a:r>
              <a:rPr lang="en-US" altLang="zh-CN" dirty="0"/>
              <a:t> Relations and Their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Section 9.</a:t>
            </a:r>
            <a:r>
              <a:rPr lang="en-US" altLang="zh-CN" sz="2800" dirty="0"/>
              <a:t>2</a:t>
            </a:r>
            <a:endParaRPr 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512E81-F05F-B517-AC1D-0E67F2C2A8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5A02B1-AF12-F044-98D7-9A4AEAEEE6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D1912-E153-4850-B93A-57C79DDC98B6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6205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>
            <a:extLst>
              <a:ext uri="{FF2B5EF4-FFF2-40B4-BE49-F238E27FC236}">
                <a16:creationId xmlns:a16="http://schemas.microsoft.com/office/drawing/2014/main" id="{A5B1CCD9-B007-8E65-1BDD-3DB4E4B5C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dirty="0" err="1"/>
              <a:t>ary</a:t>
            </a:r>
            <a:r>
              <a:rPr lang="en-US" altLang="zh-CN" dirty="0"/>
              <a:t> Relations</a:t>
            </a:r>
            <a:endParaRPr lang="en-US" altLang="zh-CN" i="1" dirty="0">
              <a:cs typeface="Times New Roman" panose="02020603050405020304" pitchFamily="18" charset="0"/>
            </a:endParaRPr>
          </a:p>
        </p:txBody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97C83769-B05B-F251-16A4-9463ECF682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An </a:t>
            </a:r>
            <a:r>
              <a:rPr lang="en-US" altLang="zh-CN" sz="2800" i="1"/>
              <a:t>n</a:t>
            </a:r>
            <a:r>
              <a:rPr lang="en-US" altLang="zh-CN" sz="2800"/>
              <a:t>-ary relation </a:t>
            </a:r>
            <a:r>
              <a:rPr lang="en-US" altLang="zh-CN" sz="2800" i="1"/>
              <a:t>R</a:t>
            </a:r>
            <a:r>
              <a:rPr lang="en-US" altLang="zh-CN" sz="2800"/>
              <a:t> on sets 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,…,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n</a:t>
            </a:r>
            <a:r>
              <a:rPr lang="en-US" altLang="zh-CN" sz="2800"/>
              <a:t>,</a:t>
            </a:r>
            <a:r>
              <a:rPr lang="en-US" altLang="zh-CN" sz="2800" i="1"/>
              <a:t> </a:t>
            </a:r>
            <a:br>
              <a:rPr lang="en-US" altLang="zh-CN" sz="2800" i="1"/>
            </a:br>
            <a:r>
              <a:rPr lang="en-US" altLang="zh-CN" sz="2800"/>
              <a:t>written (with signature) </a:t>
            </a:r>
            <a:r>
              <a:rPr lang="en-US" altLang="zh-CN" sz="2800" i="1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lang="en-US" altLang="zh-CN" sz="2800">
                <a:solidFill>
                  <a:srgbClr val="FF0000"/>
                </a:solidFill>
              </a:rPr>
              <a:t>…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n</a:t>
            </a:r>
            <a:r>
              <a:rPr lang="en-US" altLang="zh-CN" sz="2800"/>
              <a:t> or </a:t>
            </a:r>
            <a:r>
              <a:rPr lang="en-US" altLang="zh-CN" sz="2800" i="1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,…,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n</a:t>
            </a:r>
            <a:r>
              <a:rPr lang="en-US" altLang="zh-CN" sz="2800"/>
              <a:t>, is simply a subset</a:t>
            </a:r>
            <a:br>
              <a:rPr lang="en-US" altLang="zh-CN" sz="2800"/>
            </a:br>
            <a:r>
              <a:rPr lang="en-US" altLang="zh-CN" sz="2800"/>
              <a:t>		   </a:t>
            </a:r>
            <a:r>
              <a:rPr lang="en-US" altLang="zh-CN" sz="2800" i="1">
                <a:solidFill>
                  <a:srgbClr val="FF0000"/>
                </a:solidFill>
              </a:rPr>
              <a:t>R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× … × 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en-US" altLang="zh-CN" sz="2800" i="1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The sets </a:t>
            </a:r>
            <a:r>
              <a:rPr lang="en-US" altLang="zh-CN" sz="2800" i="1"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 are called the </a:t>
            </a:r>
            <a:r>
              <a:rPr lang="en-US" altLang="zh-CN" sz="2800" i="1">
                <a:sym typeface="Symbol" panose="05050102010706020507" pitchFamily="18" charset="2"/>
              </a:rPr>
              <a:t>domains</a:t>
            </a:r>
            <a:r>
              <a:rPr lang="en-US" altLang="zh-CN" sz="2800">
                <a:sym typeface="Symbol" panose="05050102010706020507" pitchFamily="18" charset="2"/>
              </a:rPr>
              <a:t> of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The </a:t>
            </a:r>
            <a:r>
              <a:rPr lang="en-US" altLang="zh-CN" sz="2800" i="1">
                <a:sym typeface="Symbol" panose="05050102010706020507" pitchFamily="18" charset="2"/>
              </a:rPr>
              <a:t>degree</a:t>
            </a:r>
            <a:r>
              <a:rPr lang="en-US" altLang="zh-CN" sz="2800">
                <a:sym typeface="Symbol" panose="05050102010706020507" pitchFamily="18" charset="2"/>
              </a:rPr>
              <a:t> of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is </a:t>
            </a:r>
            <a:r>
              <a:rPr lang="en-US" altLang="zh-CN" sz="2800" i="1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is </a:t>
            </a:r>
            <a:r>
              <a:rPr lang="en-US" altLang="zh-CN" sz="2800" i="1">
                <a:sym typeface="Symbol" panose="05050102010706020507" pitchFamily="18" charset="2"/>
              </a:rPr>
              <a:t>functional in the domain A</a:t>
            </a:r>
            <a:r>
              <a:rPr lang="en-US" altLang="zh-CN" sz="2800" i="1" baseline="-25000">
                <a:sym typeface="Symbol" panose="05050102010706020507" pitchFamily="18" charset="2"/>
              </a:rPr>
              <a:t>i</a:t>
            </a:r>
            <a:r>
              <a:rPr lang="en-US" altLang="zh-CN" sz="2800" i="1">
                <a:sym typeface="Symbol" panose="05050102010706020507" pitchFamily="18" charset="2"/>
              </a:rPr>
              <a:t> </a:t>
            </a:r>
            <a:r>
              <a:rPr lang="en-US" altLang="zh-CN" sz="2800">
                <a:sym typeface="Symbol" panose="05050102010706020507" pitchFamily="18" charset="2"/>
              </a:rPr>
              <a:t>if it contains at most one </a:t>
            </a:r>
            <a:r>
              <a:rPr lang="en-US" altLang="zh-CN" sz="2800" i="1">
                <a:sym typeface="Symbol" panose="05050102010706020507" pitchFamily="18" charset="2"/>
              </a:rPr>
              <a:t>n</a:t>
            </a:r>
            <a:r>
              <a:rPr lang="en-US" altLang="zh-CN" sz="2800">
                <a:sym typeface="Symbol" panose="05050102010706020507" pitchFamily="18" charset="2"/>
              </a:rPr>
              <a:t>-tuple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(…, 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  <a:sym typeface="Symbol" panose="05050102010706020507" pitchFamily="18" charset="2"/>
              </a:rPr>
              <a:t>i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,…)</a:t>
            </a:r>
            <a:r>
              <a:rPr lang="en-US" altLang="zh-CN" sz="2800">
                <a:sym typeface="Symbol" panose="05050102010706020507" pitchFamily="18" charset="2"/>
              </a:rPr>
              <a:t> for any value </a:t>
            </a:r>
            <a:r>
              <a:rPr lang="en-US" altLang="zh-CN" sz="2800" i="1"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ym typeface="Symbol" panose="05050102010706020507" pitchFamily="18" charset="2"/>
              </a:rPr>
              <a:t>i</a:t>
            </a:r>
            <a:r>
              <a:rPr lang="en-US" altLang="zh-CN" sz="2800">
                <a:sym typeface="Symbol" panose="05050102010706020507" pitchFamily="18" charset="2"/>
              </a:rPr>
              <a:t> within domain </a:t>
            </a:r>
            <a:r>
              <a:rPr lang="en-US" altLang="zh-CN" sz="2800" i="1"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ym typeface="Symbol" panose="05050102010706020507" pitchFamily="18" charset="2"/>
              </a:rPr>
              <a:t>i</a:t>
            </a:r>
            <a:r>
              <a:rPr lang="en-US" altLang="zh-CN" sz="2800" i="1"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2226DA71-C4E6-8677-CDC2-5B127D065C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5DCDBE8-464E-E151-7ED4-B8A00EB77D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>
            <a:extLst>
              <a:ext uri="{FF2B5EF4-FFF2-40B4-BE49-F238E27FC236}">
                <a16:creationId xmlns:a16="http://schemas.microsoft.com/office/drawing/2014/main" id="{C0B114B4-D459-18D1-A678-FCC76B948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49157" name="Rectangle 3">
            <a:extLst>
              <a:ext uri="{FF2B5EF4-FFF2-40B4-BE49-F238E27FC236}">
                <a16:creationId xmlns:a16="http://schemas.microsoft.com/office/drawing/2014/main" id="{D619CD91-E775-B009-EB83-B7E119B423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4213" y="1844675"/>
            <a:ext cx="8270875" cy="4287838"/>
          </a:xfrm>
        </p:spPr>
        <p:txBody>
          <a:bodyPr/>
          <a:lstStyle/>
          <a:p>
            <a:pPr lvl="1"/>
            <a:r>
              <a:rPr lang="en-US" altLang="zh-CN"/>
              <a:t>Let </a:t>
            </a:r>
            <a:r>
              <a:rPr lang="en-US" altLang="zh-CN" i="1"/>
              <a:t>R </a:t>
            </a:r>
            <a:r>
              <a:rPr lang="en-US" altLang="zh-CN"/>
              <a:t>be the relation on N</a:t>
            </a:r>
            <a:r>
              <a:rPr lang="en-US" altLang="zh-CN">
                <a:sym typeface="Symbol" panose="05050102010706020507" pitchFamily="18" charset="2"/>
              </a:rPr>
              <a:t>NN</a:t>
            </a:r>
            <a:r>
              <a:rPr lang="en-US" altLang="zh-CN" b="1" i="1"/>
              <a:t> </a:t>
            </a:r>
            <a:r>
              <a:rPr lang="en-US" altLang="zh-CN"/>
              <a:t>consisting of triples (</a:t>
            </a:r>
            <a:r>
              <a:rPr lang="en-US" altLang="zh-CN" i="1"/>
              <a:t>a, b, c</a:t>
            </a:r>
            <a:r>
              <a:rPr lang="en-US" altLang="zh-CN"/>
              <a:t>)</a:t>
            </a:r>
            <a:r>
              <a:rPr lang="en-US" altLang="zh-CN" b="1" i="1"/>
              <a:t>, </a:t>
            </a:r>
            <a:r>
              <a:rPr lang="en-US" altLang="zh-CN"/>
              <a:t>where</a:t>
            </a:r>
            <a:r>
              <a:rPr lang="en-US" altLang="zh-CN" b="1" i="1"/>
              <a:t> </a:t>
            </a:r>
            <a:r>
              <a:rPr lang="en-US" altLang="zh-CN" i="1"/>
              <a:t>a</a:t>
            </a:r>
            <a:r>
              <a:rPr lang="en-US" altLang="zh-CN" b="1" i="1"/>
              <a:t>, </a:t>
            </a:r>
            <a:r>
              <a:rPr lang="en-US" altLang="zh-CN" i="1"/>
              <a:t>b</a:t>
            </a:r>
            <a:r>
              <a:rPr lang="en-US" altLang="zh-CN" b="1" i="1"/>
              <a:t>, </a:t>
            </a:r>
            <a:r>
              <a:rPr lang="en-US" altLang="zh-CN"/>
              <a:t>and </a:t>
            </a:r>
            <a:r>
              <a:rPr lang="en-US" altLang="zh-CN" i="1"/>
              <a:t>c</a:t>
            </a:r>
            <a:r>
              <a:rPr lang="en-US" altLang="zh-CN"/>
              <a:t> are integers with </a:t>
            </a:r>
            <a:r>
              <a:rPr lang="en-US" altLang="zh-CN" i="1"/>
              <a:t>a &lt; b &lt; c.</a:t>
            </a:r>
          </a:p>
          <a:p>
            <a:pPr lvl="1"/>
            <a:r>
              <a:rPr lang="en-US" altLang="zh-CN"/>
              <a:t>Let </a:t>
            </a:r>
            <a:r>
              <a:rPr lang="en-US" altLang="zh-CN" i="1"/>
              <a:t>R </a:t>
            </a:r>
            <a:r>
              <a:rPr lang="en-US" altLang="zh-CN"/>
              <a:t>be the relation on Z</a:t>
            </a:r>
            <a:r>
              <a:rPr lang="en-US" altLang="zh-CN">
                <a:sym typeface="Symbol" panose="05050102010706020507" pitchFamily="18" charset="2"/>
              </a:rPr>
              <a:t>ZZ</a:t>
            </a:r>
            <a:r>
              <a:rPr lang="en-US" altLang="zh-CN" b="1" i="1"/>
              <a:t> </a:t>
            </a:r>
            <a:r>
              <a:rPr lang="en-US" altLang="zh-CN"/>
              <a:t>consisting of all triples of integers</a:t>
            </a:r>
            <a:r>
              <a:rPr lang="en-US" altLang="zh-CN" b="1" i="1"/>
              <a:t> 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 b="1" i="1"/>
              <a:t>, </a:t>
            </a:r>
            <a:r>
              <a:rPr lang="en-US" altLang="zh-CN" i="1"/>
              <a:t>b</a:t>
            </a:r>
            <a:r>
              <a:rPr lang="en-US" altLang="zh-CN" b="1" i="1"/>
              <a:t>, </a:t>
            </a:r>
            <a:r>
              <a:rPr lang="en-US" altLang="zh-CN" i="1"/>
              <a:t>c</a:t>
            </a:r>
            <a:r>
              <a:rPr lang="en-US" altLang="zh-CN"/>
              <a:t>) in which </a:t>
            </a:r>
            <a:r>
              <a:rPr lang="en-US" altLang="zh-CN" i="1"/>
              <a:t>a, b, </a:t>
            </a:r>
            <a:r>
              <a:rPr lang="en-US" altLang="zh-CN"/>
              <a:t>and</a:t>
            </a:r>
            <a:r>
              <a:rPr lang="en-US" altLang="zh-CN" i="1"/>
              <a:t> c </a:t>
            </a:r>
            <a:r>
              <a:rPr lang="en-US" altLang="zh-CN"/>
              <a:t>form an arithmetic progression</a:t>
            </a:r>
            <a:r>
              <a:rPr lang="en-US" altLang="zh-CN" i="1"/>
              <a:t>. </a:t>
            </a:r>
            <a:r>
              <a:rPr lang="en-US" altLang="zh-CN"/>
              <a:t>That is, (</a:t>
            </a:r>
            <a:r>
              <a:rPr lang="en-US" altLang="zh-CN" i="1"/>
              <a:t>a, b, c</a:t>
            </a:r>
            <a:r>
              <a:rPr lang="en-US" altLang="zh-CN"/>
              <a:t>)</a:t>
            </a:r>
            <a:r>
              <a:rPr lang="en-US" altLang="zh-CN" i="1"/>
              <a:t> ∈ R </a:t>
            </a:r>
            <a:r>
              <a:rPr lang="en-US" altLang="zh-CN"/>
              <a:t>if and only if</a:t>
            </a:r>
            <a:r>
              <a:rPr lang="en-US" altLang="zh-CN" i="1"/>
              <a:t> </a:t>
            </a:r>
            <a:r>
              <a:rPr lang="en-US" altLang="zh-CN"/>
              <a:t>there is an integer </a:t>
            </a:r>
            <a:r>
              <a:rPr lang="en-US" altLang="zh-CN" i="1"/>
              <a:t>k </a:t>
            </a:r>
            <a:r>
              <a:rPr lang="en-US" altLang="zh-CN"/>
              <a:t>such that </a:t>
            </a:r>
            <a:r>
              <a:rPr lang="en-US" altLang="zh-CN" i="1"/>
              <a:t>b = a + k </a:t>
            </a:r>
            <a:r>
              <a:rPr lang="en-US" altLang="zh-CN"/>
              <a:t>and</a:t>
            </a:r>
            <a:r>
              <a:rPr lang="en-US" altLang="zh-CN" i="1"/>
              <a:t> c = a + 2k, </a:t>
            </a:r>
            <a:r>
              <a:rPr lang="en-US" altLang="zh-CN"/>
              <a:t>or</a:t>
            </a:r>
            <a:r>
              <a:rPr lang="en-US" altLang="zh-CN" i="1"/>
              <a:t> </a:t>
            </a:r>
            <a:r>
              <a:rPr lang="en-US" altLang="zh-CN"/>
              <a:t>equivalently</a:t>
            </a:r>
            <a:r>
              <a:rPr lang="en-US" altLang="zh-CN" i="1"/>
              <a:t>, </a:t>
            </a:r>
            <a:r>
              <a:rPr lang="en-US" altLang="zh-CN"/>
              <a:t>such that </a:t>
            </a:r>
            <a:r>
              <a:rPr lang="en-US" altLang="zh-CN" i="1"/>
              <a:t>b − a = k </a:t>
            </a:r>
            <a:r>
              <a:rPr lang="en-US" altLang="zh-CN"/>
              <a:t>and</a:t>
            </a:r>
            <a:r>
              <a:rPr lang="en-US" altLang="zh-CN" i="1"/>
              <a:t> c − b = k.</a:t>
            </a:r>
          </a:p>
          <a:p>
            <a:pPr eaLnBrk="1" hangingPunct="1"/>
            <a:endParaRPr lang="en-US" altLang="zh-CN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FC00414C-D77B-EE90-CE3F-C6DFCAFC79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D267EF-4D27-549A-B733-B8A05DF1F6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标题 1">
            <a:extLst>
              <a:ext uri="{FF2B5EF4-FFF2-40B4-BE49-F238E27FC236}">
                <a16:creationId xmlns:a16="http://schemas.microsoft.com/office/drawing/2014/main" id="{08DBF94D-A85C-B380-375B-83C0A12F1F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50178" name="内容占位符 2">
            <a:extLst>
              <a:ext uri="{FF2B5EF4-FFF2-40B4-BE49-F238E27FC236}">
                <a16:creationId xmlns:a16="http://schemas.microsoft.com/office/drawing/2014/main" id="{A8E9BE3C-61EE-474A-145B-DEBBDAB0B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00113" y="2017713"/>
            <a:ext cx="8054975" cy="4114800"/>
          </a:xfrm>
        </p:spPr>
        <p:txBody>
          <a:bodyPr/>
          <a:lstStyle/>
          <a:p>
            <a:r>
              <a:rPr lang="en-US" altLang="zh-CN" sz="2800" dirty="0"/>
              <a:t>Let </a:t>
            </a:r>
            <a:r>
              <a:rPr lang="en-US" altLang="zh-CN" sz="2800" i="1" dirty="0"/>
              <a:t>R </a:t>
            </a:r>
            <a:r>
              <a:rPr lang="en-US" altLang="zh-CN" sz="2800" dirty="0"/>
              <a:t>be the relation on </a:t>
            </a:r>
            <a:r>
              <a:rPr lang="en-US" altLang="zh-CN" sz="2800" dirty="0" err="1"/>
              <a:t>Z</a:t>
            </a:r>
            <a:r>
              <a:rPr lang="en-US" altLang="zh-CN" sz="2800" dirty="0" err="1">
                <a:sym typeface="Symbol" panose="05050102010706020507" pitchFamily="18" charset="2"/>
              </a:rPr>
              <a:t>ZZ</a:t>
            </a:r>
            <a:r>
              <a:rPr lang="en-US" altLang="zh-CN" sz="2800" baseline="30000" dirty="0">
                <a:sym typeface="Euclid Math Two" pitchFamily="18" charset="2"/>
              </a:rPr>
              <a:t>+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consisting of triples (</a:t>
            </a:r>
            <a:r>
              <a:rPr lang="en-US" altLang="zh-CN" sz="2800" i="1" dirty="0"/>
              <a:t>a, b, m</a:t>
            </a:r>
            <a:r>
              <a:rPr lang="en-US" altLang="zh-CN" sz="2800" dirty="0"/>
              <a:t>)</a:t>
            </a:r>
            <a:r>
              <a:rPr lang="en-US" altLang="zh-CN" sz="2800" b="1" dirty="0"/>
              <a:t>,</a:t>
            </a:r>
            <a:r>
              <a:rPr lang="en-US" altLang="zh-CN" sz="2800" b="1" i="1" dirty="0"/>
              <a:t> </a:t>
            </a:r>
            <a:r>
              <a:rPr lang="en-US" altLang="zh-CN" sz="2800" dirty="0"/>
              <a:t>where</a:t>
            </a:r>
            <a:r>
              <a:rPr lang="en-US" altLang="zh-CN" sz="2800" b="1" i="1" dirty="0"/>
              <a:t> </a:t>
            </a:r>
            <a:r>
              <a:rPr lang="en-US" altLang="zh-CN" sz="2800" i="1" dirty="0"/>
              <a:t>a, b, and</a:t>
            </a:r>
            <a:r>
              <a:rPr lang="en-US" altLang="zh-CN" sz="2800" b="1" i="1" dirty="0"/>
              <a:t> </a:t>
            </a:r>
            <a:r>
              <a:rPr lang="en-US" altLang="zh-CN" sz="2800" i="1" dirty="0"/>
              <a:t>m </a:t>
            </a:r>
            <a:r>
              <a:rPr lang="en-US" altLang="zh-CN" sz="2800" dirty="0"/>
              <a:t>are integers with </a:t>
            </a:r>
            <a:r>
              <a:rPr lang="en-US" altLang="zh-CN" sz="2800" i="1" dirty="0"/>
              <a:t>m ≥ 1 and a ≡ b (mod m).</a:t>
            </a:r>
          </a:p>
          <a:p>
            <a:r>
              <a:rPr lang="en-US" altLang="zh-CN" sz="2800" dirty="0"/>
              <a:t>Let </a:t>
            </a:r>
            <a:r>
              <a:rPr lang="en-US" altLang="zh-CN" sz="2800" i="1" dirty="0"/>
              <a:t>R </a:t>
            </a:r>
            <a:r>
              <a:rPr lang="en-US" altLang="zh-CN" sz="2800" dirty="0"/>
              <a:t>be the relation consisting of 5-tuples </a:t>
            </a:r>
            <a:r>
              <a:rPr lang="en-US" altLang="zh-CN" sz="2800" i="1" dirty="0"/>
              <a:t>(</a:t>
            </a:r>
            <a:r>
              <a:rPr lang="en-US" altLang="zh-CN" sz="2800" i="1" dirty="0" err="1"/>
              <a:t>A,N</a:t>
            </a:r>
            <a:r>
              <a:rPr lang="en-US" altLang="zh-CN" sz="2800" i="1" dirty="0"/>
              <a:t>, </a:t>
            </a:r>
            <a:r>
              <a:rPr lang="en-US" altLang="zh-CN" sz="2800" i="1" dirty="0" err="1"/>
              <a:t>S,D</a:t>
            </a:r>
            <a:r>
              <a:rPr lang="en-US" altLang="zh-CN" sz="2800" i="1" dirty="0"/>
              <a:t>, T ) </a:t>
            </a:r>
            <a:r>
              <a:rPr lang="en-US" altLang="zh-CN" sz="2800" dirty="0"/>
              <a:t>representing airplane </a:t>
            </a:r>
            <a:r>
              <a:rPr lang="en-US" altLang="zh-CN" sz="2800" dirty="0" err="1"/>
              <a:t>flights</a:t>
            </a:r>
            <a:r>
              <a:rPr lang="en-US" altLang="zh-CN" sz="2800" i="1" dirty="0" err="1"/>
              <a:t>,</a:t>
            </a:r>
            <a:r>
              <a:rPr lang="en-US" altLang="zh-CN" sz="2800" dirty="0" err="1"/>
              <a:t>where</a:t>
            </a:r>
            <a:r>
              <a:rPr lang="en-US" altLang="zh-CN" sz="2800" dirty="0"/>
              <a:t> </a:t>
            </a:r>
            <a:r>
              <a:rPr lang="en-US" altLang="zh-CN" sz="2800" i="1" dirty="0"/>
              <a:t>A </a:t>
            </a:r>
            <a:r>
              <a:rPr lang="en-US" altLang="zh-CN" sz="2800" dirty="0"/>
              <a:t>is the airline, </a:t>
            </a:r>
            <a:r>
              <a:rPr lang="en-US" altLang="zh-CN" sz="2800" i="1" dirty="0"/>
              <a:t>N </a:t>
            </a:r>
            <a:r>
              <a:rPr lang="en-US" altLang="zh-CN" sz="2800" dirty="0"/>
              <a:t>is the flight number,</a:t>
            </a:r>
            <a:r>
              <a:rPr lang="en-US" altLang="zh-CN" sz="2800" i="1" dirty="0"/>
              <a:t> S </a:t>
            </a:r>
            <a:r>
              <a:rPr lang="en-US" altLang="zh-CN" sz="2800" dirty="0"/>
              <a:t>is the starting point, </a:t>
            </a:r>
            <a:r>
              <a:rPr lang="en-US" altLang="zh-CN" sz="2800" i="1" dirty="0"/>
              <a:t>D </a:t>
            </a:r>
            <a:r>
              <a:rPr lang="en-US" altLang="zh-CN" sz="2800" dirty="0"/>
              <a:t>is the destination, and</a:t>
            </a:r>
            <a:r>
              <a:rPr lang="en-US" altLang="zh-CN" sz="2800" i="1" dirty="0"/>
              <a:t> T </a:t>
            </a:r>
            <a:r>
              <a:rPr lang="en-US" altLang="zh-CN" sz="2800" dirty="0"/>
              <a:t>is the departure time.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48AA232-EEAA-397B-B5B4-E0A3C86992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3455B3-F622-31EA-29ED-11725CE3A7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>
            <a:extLst>
              <a:ext uri="{FF2B5EF4-FFF2-40B4-BE49-F238E27FC236}">
                <a16:creationId xmlns:a16="http://schemas.microsoft.com/office/drawing/2014/main" id="{DB986B52-ADEE-8F7F-C6C4-4EF686B62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Relational Databases</a:t>
            </a:r>
            <a:r>
              <a:rPr lang="zh-CN" altLang="en-US" dirty="0"/>
              <a:t>关系数据库</a:t>
            </a:r>
            <a:endParaRPr lang="en-US" altLang="zh-CN" dirty="0"/>
          </a:p>
        </p:txBody>
      </p:sp>
      <p:sp>
        <p:nvSpPr>
          <p:cNvPr id="51205" name="Rectangle 3">
            <a:extLst>
              <a:ext uri="{FF2B5EF4-FFF2-40B4-BE49-F238E27FC236}">
                <a16:creationId xmlns:a16="http://schemas.microsoft.com/office/drawing/2014/main" id="{87DF2443-286B-A2A3-CB34-810090257E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A </a:t>
            </a:r>
            <a:r>
              <a:rPr lang="en-US" altLang="zh-CN" sz="2800" i="1"/>
              <a:t>relational database</a:t>
            </a:r>
            <a:r>
              <a:rPr lang="en-US" altLang="zh-CN" sz="2800"/>
              <a:t> is essentially just an </a:t>
            </a:r>
            <a:r>
              <a:rPr lang="en-US" altLang="zh-CN" sz="2800" i="1"/>
              <a:t>n</a:t>
            </a:r>
            <a:r>
              <a:rPr lang="en-US" altLang="zh-CN" sz="2800"/>
              <a:t>-ary relation </a:t>
            </a:r>
            <a:r>
              <a:rPr lang="en-US" altLang="zh-CN" sz="2800" i="1"/>
              <a:t>R</a:t>
            </a:r>
            <a:r>
              <a:rPr lang="en-US" altLang="zh-CN" sz="28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A domain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i</a:t>
            </a:r>
            <a:r>
              <a:rPr lang="en-US" altLang="zh-CN" sz="2800"/>
              <a:t> is a </a:t>
            </a:r>
            <a:r>
              <a:rPr lang="en-US" altLang="zh-CN" sz="2800" i="1"/>
              <a:t>primary key</a:t>
            </a:r>
            <a:r>
              <a:rPr lang="en-US" altLang="zh-CN" sz="2800"/>
              <a:t> for the database if the relation </a:t>
            </a:r>
            <a:r>
              <a:rPr lang="en-US" altLang="zh-CN" sz="2800" i="1"/>
              <a:t>R</a:t>
            </a:r>
            <a:r>
              <a:rPr lang="en-US" altLang="zh-CN" sz="2800"/>
              <a:t> is functional in 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i</a:t>
            </a:r>
            <a:r>
              <a:rPr lang="en-US" altLang="zh-CN" sz="2800" i="1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A </a:t>
            </a:r>
            <a:r>
              <a:rPr lang="en-US" altLang="zh-CN" sz="2800" i="1"/>
              <a:t>composite key</a:t>
            </a:r>
            <a:r>
              <a:rPr lang="en-US" altLang="zh-CN" sz="2800"/>
              <a:t> for the database is a set of domains </a:t>
            </a:r>
            <a:r>
              <a:rPr lang="en-US" altLang="zh-CN" sz="2800">
                <a:solidFill>
                  <a:srgbClr val="FF0000"/>
                </a:solidFill>
              </a:rPr>
              <a:t>{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i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j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 …</a:t>
            </a:r>
            <a:r>
              <a:rPr lang="en-US" altLang="zh-CN" sz="2800">
                <a:solidFill>
                  <a:srgbClr val="FF0000"/>
                </a:solidFill>
              </a:rPr>
              <a:t>}</a:t>
            </a:r>
            <a:r>
              <a:rPr lang="en-US" altLang="zh-CN" sz="2800"/>
              <a:t> such that </a:t>
            </a:r>
            <a:r>
              <a:rPr lang="en-US" altLang="zh-CN" sz="2800" i="1"/>
              <a:t>R</a:t>
            </a:r>
            <a:r>
              <a:rPr lang="en-US" altLang="zh-CN" sz="2800"/>
              <a:t> contains at most 1 </a:t>
            </a:r>
            <a:r>
              <a:rPr lang="en-US" altLang="zh-CN" sz="2800" i="1"/>
              <a:t>n</a:t>
            </a:r>
            <a:r>
              <a:rPr lang="en-US" altLang="zh-CN" sz="2800"/>
              <a:t>-tuple </a:t>
            </a:r>
            <a:r>
              <a:rPr lang="en-US" altLang="zh-CN" sz="2800">
                <a:solidFill>
                  <a:srgbClr val="FF0000"/>
                </a:solidFill>
              </a:rPr>
              <a:t>(…,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i</a:t>
            </a:r>
            <a:r>
              <a:rPr lang="en-US" altLang="zh-CN" sz="2800">
                <a:solidFill>
                  <a:srgbClr val="FF0000"/>
                </a:solidFill>
              </a:rPr>
              <a:t>,…,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j</a:t>
            </a:r>
            <a:r>
              <a:rPr lang="en-US" altLang="zh-CN" sz="2800">
                <a:solidFill>
                  <a:srgbClr val="FF0000"/>
                </a:solidFill>
              </a:rPr>
              <a:t>,…)</a:t>
            </a:r>
            <a:r>
              <a:rPr lang="en-US" altLang="zh-CN" sz="2800"/>
              <a:t> for each composite value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i</a:t>
            </a:r>
            <a:r>
              <a:rPr lang="en-US" altLang="zh-CN" sz="2800">
                <a:solidFill>
                  <a:srgbClr val="FF0000"/>
                </a:solidFill>
              </a:rPr>
              <a:t>, 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</a:rPr>
              <a:t>j</a:t>
            </a:r>
            <a:r>
              <a:rPr lang="en-US" altLang="zh-CN" sz="2800">
                <a:solidFill>
                  <a:srgbClr val="FF0000"/>
                </a:solidFill>
              </a:rPr>
              <a:t>,…)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×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800" i="1" baseline="-25000">
                <a:solidFill>
                  <a:srgbClr val="FF0000"/>
                </a:solidFill>
                <a:sym typeface="Symbol" panose="05050102010706020507" pitchFamily="18" charset="2"/>
              </a:rPr>
              <a:t>j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×…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ym typeface="Symbol" panose="05050102010706020507" pitchFamily="18" charset="2"/>
              </a:rPr>
              <a:t>Example 5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ym typeface="Symbol" panose="05050102010706020507" pitchFamily="18" charset="2"/>
              </a:rPr>
              <a:t>Example 6 </a:t>
            </a:r>
            <a:endParaRPr lang="en-US" altLang="zh-CN" sz="2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0FC9E025-EF8B-4FF0-D11D-D84B08CC0AC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07F7F8-C666-CE08-9E2C-9A4BAF1D32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F1236790-8F81-200F-01BA-33641B04D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/>
              <a:t>9 Relations</a:t>
            </a:r>
          </a:p>
        </p:txBody>
      </p:sp>
      <p:sp>
        <p:nvSpPr>
          <p:cNvPr id="6149" name="Rectangle 3">
            <a:extLst>
              <a:ext uri="{FF2B5EF4-FFF2-40B4-BE49-F238E27FC236}">
                <a16:creationId xmlns:a16="http://schemas.microsoft.com/office/drawing/2014/main" id="{B6B7F688-DD3E-8424-2CC8-9AAE3100A5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9.1 Relations and Their Properties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zh-CN" altLang="en-US" sz="2800" dirty="0"/>
              <a:t>关系及关系性质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9.2 </a:t>
            </a:r>
            <a:r>
              <a:rPr lang="en-US" altLang="zh-CN" sz="2800" i="1" dirty="0"/>
              <a:t>n</a:t>
            </a:r>
            <a:r>
              <a:rPr lang="en-US" altLang="zh-CN" sz="2800" dirty="0"/>
              <a:t>-</a:t>
            </a:r>
            <a:r>
              <a:rPr lang="en-US" altLang="zh-CN" sz="2800" dirty="0" err="1"/>
              <a:t>ary</a:t>
            </a:r>
            <a:r>
              <a:rPr lang="en-US" altLang="zh-CN" sz="2800" dirty="0"/>
              <a:t> Relations and Their Applications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800" dirty="0"/>
              <a:t>		 </a:t>
            </a:r>
            <a:r>
              <a:rPr lang="en-US" altLang="zh-CN" sz="2800" i="1" dirty="0"/>
              <a:t>n</a:t>
            </a:r>
            <a:r>
              <a:rPr lang="zh-CN" altLang="en-US" sz="2800" dirty="0"/>
              <a:t>元关系及应用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9.3 Representing Relations  </a:t>
            </a:r>
            <a:r>
              <a:rPr lang="zh-CN" altLang="en-US" sz="2800" dirty="0"/>
              <a:t>关系的表示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9.4 Closures of Relations     </a:t>
            </a:r>
            <a:r>
              <a:rPr lang="zh-CN" altLang="en-US" sz="2800" dirty="0"/>
              <a:t>关系闭包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9.5 Equivalence Relations     </a:t>
            </a:r>
            <a:r>
              <a:rPr lang="zh-CN" altLang="en-US" sz="2800" dirty="0"/>
              <a:t>等价关系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9.6  Partial Orderings            </a:t>
            </a:r>
            <a:r>
              <a:rPr lang="zh-CN" altLang="en-US" sz="2800" dirty="0"/>
              <a:t>偏序关系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67E1C7C-88A3-FEFD-745C-9C4535836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0F95578-FFCD-1641-57AD-84E305A3C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>
            <a:extLst>
              <a:ext uri="{FF2B5EF4-FFF2-40B4-BE49-F238E27FC236}">
                <a16:creationId xmlns:a16="http://schemas.microsoft.com/office/drawing/2014/main" id="{2FE786E5-1A87-5AF6-0731-76ECF3797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Selection Operators</a:t>
            </a:r>
            <a:r>
              <a:rPr lang="zh-CN" altLang="en-US" dirty="0"/>
              <a:t>选择运算</a:t>
            </a:r>
            <a:endParaRPr lang="en-US" altLang="zh-CN" dirty="0"/>
          </a:p>
        </p:txBody>
      </p:sp>
      <p:sp>
        <p:nvSpPr>
          <p:cNvPr id="52229" name="Rectangle 3">
            <a:extLst>
              <a:ext uri="{FF2B5EF4-FFF2-40B4-BE49-F238E27FC236}">
                <a16:creationId xmlns:a16="http://schemas.microsoft.com/office/drawing/2014/main" id="{DD831F69-EEDD-5264-D2BE-E9C5864D9AA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Let </a:t>
            </a:r>
            <a:r>
              <a:rPr lang="en-US" altLang="zh-CN" i="1"/>
              <a:t>A</a:t>
            </a:r>
            <a:r>
              <a:rPr lang="en-US" altLang="zh-CN"/>
              <a:t> be any </a:t>
            </a:r>
            <a:r>
              <a:rPr lang="en-US" altLang="zh-CN" i="1"/>
              <a:t>n</a:t>
            </a:r>
            <a:r>
              <a:rPr lang="en-US" altLang="zh-CN"/>
              <a:t>-ary domain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=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×…×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</a:rPr>
              <a:t>n</a:t>
            </a:r>
            <a:r>
              <a:rPr lang="en-US" altLang="zh-CN"/>
              <a:t>, and let 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rgbClr val="FF0000"/>
                </a:solidFill>
              </a:rPr>
              <a:t>: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→{</a:t>
            </a:r>
            <a:r>
              <a:rPr lang="en-US" altLang="zh-CN" b="1">
                <a:solidFill>
                  <a:srgbClr val="FF0000"/>
                </a:solidFill>
              </a:rPr>
              <a:t>T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b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}</a:t>
            </a:r>
            <a:r>
              <a:rPr lang="en-US" altLang="zh-CN"/>
              <a:t> be any </a:t>
            </a:r>
            <a:r>
              <a:rPr lang="en-US" altLang="zh-CN" i="1"/>
              <a:t>condition</a:t>
            </a:r>
            <a:r>
              <a:rPr lang="en-US" altLang="zh-CN"/>
              <a:t> (predicate) on elements (</a:t>
            </a:r>
            <a:r>
              <a:rPr lang="en-US" altLang="zh-CN" i="1"/>
              <a:t>n</a:t>
            </a:r>
            <a:r>
              <a:rPr lang="en-US" altLang="zh-CN"/>
              <a:t>-tuples) of </a:t>
            </a:r>
            <a:r>
              <a:rPr lang="en-US" altLang="zh-CN" i="1"/>
              <a:t>A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Then, the </a:t>
            </a:r>
            <a:r>
              <a:rPr lang="en-US" altLang="zh-CN" i="1"/>
              <a:t>selection operator</a:t>
            </a:r>
            <a:r>
              <a:rPr lang="en-US" altLang="zh-CN"/>
              <a:t> </a:t>
            </a:r>
            <a:r>
              <a:rPr lang="en-US" altLang="zh-CN" i="1"/>
              <a:t>s</a:t>
            </a:r>
            <a:r>
              <a:rPr lang="en-US" altLang="zh-CN" i="1" baseline="-25000"/>
              <a:t>C</a:t>
            </a:r>
            <a:r>
              <a:rPr lang="en-US" altLang="zh-CN"/>
              <a:t> is the operator that maps any (</a:t>
            </a:r>
            <a:r>
              <a:rPr lang="en-US" altLang="zh-CN" i="1"/>
              <a:t>n</a:t>
            </a:r>
            <a:r>
              <a:rPr lang="en-US" altLang="zh-CN"/>
              <a:t>-ary) relation </a:t>
            </a:r>
            <a:r>
              <a:rPr lang="en-US" altLang="zh-CN" i="1"/>
              <a:t>R</a:t>
            </a:r>
            <a:r>
              <a:rPr lang="en-US" altLang="zh-CN"/>
              <a:t> on </a:t>
            </a:r>
            <a:r>
              <a:rPr lang="en-US" altLang="zh-CN" i="1"/>
              <a:t>A</a:t>
            </a:r>
            <a:r>
              <a:rPr lang="en-US" altLang="zh-CN"/>
              <a:t> to the </a:t>
            </a:r>
            <a:r>
              <a:rPr lang="en-US" altLang="zh-CN" i="1"/>
              <a:t>n</a:t>
            </a:r>
            <a:r>
              <a:rPr lang="en-US" altLang="zh-CN"/>
              <a:t>-ary relation of all </a:t>
            </a:r>
            <a:r>
              <a:rPr lang="en-US" altLang="zh-CN" i="1"/>
              <a:t>n</a:t>
            </a:r>
            <a:r>
              <a:rPr lang="en-US" altLang="zh-CN"/>
              <a:t>-tuples from </a:t>
            </a:r>
            <a:r>
              <a:rPr lang="en-US" altLang="zh-CN" i="1"/>
              <a:t>R</a:t>
            </a:r>
            <a:r>
              <a:rPr lang="en-US" altLang="zh-CN"/>
              <a:t> that satisfy </a:t>
            </a:r>
            <a:r>
              <a:rPr lang="en-US" altLang="zh-CN" i="1"/>
              <a:t>C.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i="1"/>
              <a:t>I.e.</a:t>
            </a:r>
            <a:r>
              <a:rPr lang="en-US" altLang="zh-CN"/>
              <a:t>,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,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 i="1">
                <a:solidFill>
                  <a:srgbClr val="FF0000"/>
                </a:solidFill>
              </a:rPr>
              <a:t>s</a:t>
            </a:r>
            <a:r>
              <a:rPr lang="en-US" altLang="zh-CN" i="1" baseline="-25000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>
                <a:solidFill>
                  <a:srgbClr val="FF0000"/>
                </a:solidFill>
              </a:rPr>
              <a:t>) =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{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| 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baseline="-25000">
                <a:solidFill>
                  <a:srgbClr val="FF0000"/>
                </a:solidFill>
                <a:sym typeface="Symbol" panose="05050102010706020507" pitchFamily="18" charset="2"/>
              </a:rPr>
              <a:t>C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) = </a:t>
            </a:r>
            <a:r>
              <a:rPr lang="en-US" altLang="zh-CN" b="1">
                <a:solidFill>
                  <a:srgbClr val="FF0000"/>
                </a:solidFill>
                <a:sym typeface="Symbol" panose="05050102010706020507" pitchFamily="18" charset="2"/>
              </a:rPr>
              <a:t>T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D0A0B2B6-4B88-978F-6241-4680FDD431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3366BC-816D-85BD-7845-AB393EE377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>
            <a:extLst>
              <a:ext uri="{FF2B5EF4-FFF2-40B4-BE49-F238E27FC236}">
                <a16:creationId xmlns:a16="http://schemas.microsoft.com/office/drawing/2014/main" id="{D2ACD121-2A49-62A8-165B-536B6B3002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Selection Operator Example</a:t>
            </a:r>
          </a:p>
        </p:txBody>
      </p:sp>
      <p:sp>
        <p:nvSpPr>
          <p:cNvPr id="53253" name="Rectangle 3">
            <a:extLst>
              <a:ext uri="{FF2B5EF4-FFF2-40B4-BE49-F238E27FC236}">
                <a16:creationId xmlns:a16="http://schemas.microsoft.com/office/drawing/2014/main" id="{ECBE4886-1D5B-6CBC-A133-4C59BA8FF5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Suppose we have a domain </a:t>
            </a:r>
            <a:br>
              <a:rPr lang="en-US" altLang="zh-CN" sz="2800"/>
            </a:br>
            <a:r>
              <a:rPr lang="en-US" altLang="zh-CN" sz="2800" i="1">
                <a:solidFill>
                  <a:srgbClr val="FF0000"/>
                </a:solidFill>
              </a:rPr>
              <a:t>A </a:t>
            </a:r>
            <a:r>
              <a:rPr lang="en-US" altLang="zh-CN" sz="2800">
                <a:solidFill>
                  <a:srgbClr val="FF0000"/>
                </a:solidFill>
              </a:rPr>
              <a:t>= StudentName × Standing × SocSecNos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Suppose we define a certain condition on 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>
                <a:solidFill>
                  <a:srgbClr val="FF0000"/>
                </a:solidFill>
              </a:rPr>
              <a:t>UpperLevel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en-US" altLang="zh-CN" sz="2800" i="1">
                <a:solidFill>
                  <a:srgbClr val="FF0000"/>
                </a:solidFill>
              </a:rPr>
              <a:t>name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standing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ssn</a:t>
            </a:r>
            <a:r>
              <a:rPr lang="en-US" altLang="zh-CN" sz="2800">
                <a:solidFill>
                  <a:srgbClr val="FF0000"/>
                </a:solidFill>
              </a:rPr>
              <a:t>) :≡ </a:t>
            </a:r>
            <a:br>
              <a:rPr lang="en-US" altLang="zh-CN" sz="2800">
                <a:solidFill>
                  <a:srgbClr val="FF0000"/>
                </a:solidFill>
              </a:rPr>
            </a:br>
            <a:r>
              <a:rPr lang="en-US" altLang="zh-CN" sz="2800">
                <a:solidFill>
                  <a:srgbClr val="FF0000"/>
                </a:solidFill>
              </a:rPr>
              <a:t> 	[(</a:t>
            </a:r>
            <a:r>
              <a:rPr lang="en-US" altLang="zh-CN" sz="2800" i="1">
                <a:solidFill>
                  <a:srgbClr val="FF0000"/>
                </a:solidFill>
              </a:rPr>
              <a:t>standing = </a:t>
            </a:r>
            <a:r>
              <a:rPr lang="en-US" altLang="zh-CN" sz="2800">
                <a:solidFill>
                  <a:srgbClr val="FF0000"/>
                </a:solidFill>
              </a:rPr>
              <a:t>junior)</a:t>
            </a:r>
            <a:r>
              <a:rPr lang="en-US" altLang="zh-CN" sz="2800" i="1">
                <a:solidFill>
                  <a:srgbClr val="FF0000"/>
                </a:solidFill>
              </a:rPr>
              <a:t> 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 (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standing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 = senior)]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>
                <a:sym typeface="Symbol" panose="05050102010706020507" pitchFamily="18" charset="2"/>
              </a:rPr>
              <a:t>Then, 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i="1" baseline="-25000">
                <a:solidFill>
                  <a:srgbClr val="FF0000"/>
                </a:solidFill>
                <a:sym typeface="Symbol" panose="05050102010706020507" pitchFamily="18" charset="2"/>
              </a:rPr>
              <a:t>UpperLevel</a:t>
            </a:r>
            <a:r>
              <a:rPr lang="en-US" altLang="zh-CN" sz="2800">
                <a:sym typeface="Symbol" panose="05050102010706020507" pitchFamily="18" charset="2"/>
              </a:rPr>
              <a:t> is the selection operator that takes any relation </a:t>
            </a:r>
            <a:r>
              <a:rPr lang="en-US" altLang="zh-CN" sz="2800" i="1">
                <a:sym typeface="Symbol" panose="05050102010706020507" pitchFamily="18" charset="2"/>
              </a:rPr>
              <a:t>R</a:t>
            </a:r>
            <a:r>
              <a:rPr lang="en-US" altLang="zh-CN" sz="2800">
                <a:sym typeface="Symbol" panose="05050102010706020507" pitchFamily="18" charset="2"/>
              </a:rPr>
              <a:t> on </a:t>
            </a:r>
            <a:r>
              <a:rPr lang="en-US" altLang="zh-CN" sz="2800" i="1">
                <a:sym typeface="Symbol" panose="05050102010706020507" pitchFamily="18" charset="2"/>
              </a:rPr>
              <a:t>A</a:t>
            </a:r>
            <a:r>
              <a:rPr lang="en-US" altLang="zh-CN" sz="2800">
                <a:sym typeface="Symbol" panose="05050102010706020507" pitchFamily="18" charset="2"/>
              </a:rPr>
              <a:t> (database of students) and produces a relation consisting of </a:t>
            </a:r>
            <a:r>
              <a:rPr lang="en-US" altLang="zh-CN" sz="2800" i="1">
                <a:sym typeface="Symbol" panose="05050102010706020507" pitchFamily="18" charset="2"/>
              </a:rPr>
              <a:t>just</a:t>
            </a:r>
            <a:r>
              <a:rPr lang="en-US" altLang="zh-CN" sz="2800">
                <a:sym typeface="Symbol" panose="05050102010706020507" pitchFamily="18" charset="2"/>
              </a:rPr>
              <a:t> the upper-level classes (juniors and seniors).</a:t>
            </a:r>
            <a:endParaRPr lang="en-US" altLang="zh-CN" sz="2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837FFDB-25A9-1542-E857-57CD9594D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2590179-BD8A-B932-4CB3-9C7979513B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>
            <a:extLst>
              <a:ext uri="{FF2B5EF4-FFF2-40B4-BE49-F238E27FC236}">
                <a16:creationId xmlns:a16="http://schemas.microsoft.com/office/drawing/2014/main" id="{1ACAFA3E-E9E9-9B10-438A-4EE0D617E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Projection Operators</a:t>
            </a:r>
            <a:r>
              <a:rPr lang="zh-CN" altLang="en-US" dirty="0"/>
              <a:t>投影运算</a:t>
            </a:r>
            <a:endParaRPr lang="en-US" altLang="zh-CN" dirty="0"/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F27E821F-9A09-80A0-4C8A-4606E52B1F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Let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 = 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×…×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</a:rPr>
              <a:t>n</a:t>
            </a:r>
            <a:r>
              <a:rPr lang="en-US" altLang="zh-CN"/>
              <a:t> be any </a:t>
            </a:r>
            <a:r>
              <a:rPr lang="en-US" altLang="zh-CN" i="1"/>
              <a:t>n</a:t>
            </a:r>
            <a:r>
              <a:rPr lang="en-US" altLang="zh-CN"/>
              <a:t>-ary domain, and let </a:t>
            </a:r>
            <a:r>
              <a:rPr lang="en-US" altLang="zh-CN">
                <a:solidFill>
                  <a:srgbClr val="FF0000"/>
                </a:solidFill>
              </a:rPr>
              <a:t>{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}=(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,…,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m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be a sequence of indices all falling in the range 1 to </a:t>
            </a:r>
            <a:r>
              <a:rPr lang="en-US" altLang="zh-CN" i="1"/>
              <a:t>n</a:t>
            </a:r>
            <a:r>
              <a:rPr lang="en-US" altLang="zh-CN"/>
              <a:t>,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That is, where </a:t>
            </a:r>
            <a:r>
              <a:rPr lang="en-US" altLang="zh-CN">
                <a:solidFill>
                  <a:srgbClr val="FF0000"/>
                </a:solidFill>
              </a:rPr>
              <a:t>1 ≤ </a:t>
            </a:r>
            <a:r>
              <a:rPr lang="en-US" altLang="zh-CN" i="1">
                <a:solidFill>
                  <a:srgbClr val="FF0000"/>
                </a:solidFill>
              </a:rPr>
              <a:t>i</a:t>
            </a:r>
            <a:r>
              <a:rPr lang="en-US" altLang="zh-CN" i="1" baseline="-25000">
                <a:solidFill>
                  <a:srgbClr val="FF0000"/>
                </a:solidFill>
              </a:rPr>
              <a:t>k </a:t>
            </a:r>
            <a:r>
              <a:rPr lang="en-US" altLang="zh-CN" i="1">
                <a:solidFill>
                  <a:srgbClr val="FF0000"/>
                </a:solidFill>
              </a:rPr>
              <a:t>≤ n</a:t>
            </a:r>
            <a:r>
              <a:rPr lang="en-US" altLang="zh-CN"/>
              <a:t> for all </a:t>
            </a:r>
            <a:r>
              <a:rPr lang="en-US" altLang="zh-CN">
                <a:solidFill>
                  <a:srgbClr val="FF0000"/>
                </a:solidFill>
              </a:rPr>
              <a:t>1 ≤ </a:t>
            </a:r>
            <a:r>
              <a:rPr lang="en-US" altLang="zh-CN" i="1">
                <a:solidFill>
                  <a:srgbClr val="FF0000"/>
                </a:solidFill>
              </a:rPr>
              <a:t>k</a:t>
            </a:r>
            <a:r>
              <a:rPr lang="en-US" altLang="zh-CN">
                <a:solidFill>
                  <a:srgbClr val="FF0000"/>
                </a:solidFill>
              </a:rPr>
              <a:t> ≤ </a:t>
            </a:r>
            <a:r>
              <a:rPr lang="en-US" altLang="zh-CN" i="1">
                <a:solidFill>
                  <a:srgbClr val="FF0000"/>
                </a:solidFill>
              </a:rPr>
              <a:t>m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06600"/>
                </a:solidFill>
              </a:rPr>
              <a:t>Then the </a:t>
            </a:r>
            <a:r>
              <a:rPr lang="en-US" altLang="zh-CN" i="1">
                <a:solidFill>
                  <a:srgbClr val="006600"/>
                </a:solidFill>
              </a:rPr>
              <a:t>projection operator</a:t>
            </a:r>
            <a:r>
              <a:rPr lang="en-US" altLang="zh-CN">
                <a:solidFill>
                  <a:srgbClr val="006600"/>
                </a:solidFill>
              </a:rPr>
              <a:t> on </a:t>
            </a:r>
            <a:r>
              <a:rPr lang="en-US" altLang="zh-CN" i="1">
                <a:solidFill>
                  <a:srgbClr val="006600"/>
                </a:solidFill>
              </a:rPr>
              <a:t>n</a:t>
            </a:r>
            <a:r>
              <a:rPr lang="en-US" altLang="zh-CN">
                <a:solidFill>
                  <a:srgbClr val="006600"/>
                </a:solidFill>
              </a:rPr>
              <a:t>-tuples</a:t>
            </a:r>
            <a:br>
              <a:rPr lang="en-US" altLang="zh-CN" i="1">
                <a:solidFill>
                  <a:srgbClr val="006600"/>
                </a:solidFill>
              </a:rPr>
            </a:br>
            <a:br>
              <a:rPr lang="en-US" altLang="zh-CN" i="1"/>
            </a:br>
            <a:r>
              <a:rPr lang="en-US" altLang="zh-CN">
                <a:solidFill>
                  <a:srgbClr val="006600"/>
                </a:solidFill>
              </a:rPr>
              <a:t>is defined by:</a:t>
            </a:r>
            <a:br>
              <a:rPr lang="en-US" altLang="zh-CN">
                <a:solidFill>
                  <a:srgbClr val="006600"/>
                </a:solidFill>
              </a:rPr>
            </a:br>
            <a:r>
              <a:rPr lang="en-US" altLang="zh-CN"/>
              <a:t>  </a:t>
            </a:r>
            <a:endParaRPr lang="en-US" altLang="zh-CN">
              <a:cs typeface="Times New Roman" panose="02020603050405020304" pitchFamily="18" charset="0"/>
            </a:endParaRPr>
          </a:p>
        </p:txBody>
      </p:sp>
      <p:graphicFrame>
        <p:nvGraphicFramePr>
          <p:cNvPr id="54278" name="Object 4">
            <a:extLst>
              <a:ext uri="{FF2B5EF4-FFF2-40B4-BE49-F238E27FC236}">
                <a16:creationId xmlns:a16="http://schemas.microsoft.com/office/drawing/2014/main" id="{9B80917A-AD07-7B02-CC3E-828877A16D4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53602795"/>
              </p:ext>
            </p:extLst>
          </p:nvPr>
        </p:nvGraphicFramePr>
        <p:xfrm>
          <a:off x="4032523" y="4456113"/>
          <a:ext cx="3810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6394" imgH="241195" progId="Equation.3">
                  <p:embed/>
                </p:oleObj>
              </mc:Choice>
              <mc:Fallback>
                <p:oleObj r:id="rId2" imgW="1396394" imgH="241195" progId="Equation.3">
                  <p:embed/>
                  <p:pic>
                    <p:nvPicPr>
                      <p:cNvPr id="0" name="Object 4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523" y="4456113"/>
                        <a:ext cx="3810000" cy="65881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9" name="Object 5">
            <a:extLst>
              <a:ext uri="{FF2B5EF4-FFF2-40B4-BE49-F238E27FC236}">
                <a16:creationId xmlns:a16="http://schemas.microsoft.com/office/drawing/2014/main" id="{5E9D1A77-AC03-0099-D490-BA8B1048DB6A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44634853"/>
              </p:ext>
            </p:extLst>
          </p:nvPr>
        </p:nvGraphicFramePr>
        <p:xfrm>
          <a:off x="3203848" y="5294313"/>
          <a:ext cx="46386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650284" imgH="241195" progId="Equation.3">
                  <p:embed/>
                </p:oleObj>
              </mc:Choice>
              <mc:Fallback>
                <p:oleObj r:id="rId4" imgW="1650284" imgH="241195" progId="Equation.3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294313"/>
                        <a:ext cx="4638675" cy="677862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BBA3BA5-1295-F212-94BC-43C91EBC9D0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4B86A1E-ACA2-9572-3F45-163961D187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>
            <a:extLst>
              <a:ext uri="{FF2B5EF4-FFF2-40B4-BE49-F238E27FC236}">
                <a16:creationId xmlns:a16="http://schemas.microsoft.com/office/drawing/2014/main" id="{DD7B7E7F-460A-AE3F-6C84-0FF70595B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Projection Example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D4D0E8EB-CBED-060C-277D-46E6DAA776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Suppose we have a ternary (3-ary) domain </a:t>
            </a:r>
            <a:r>
              <a:rPr lang="en-US" altLang="zh-CN" sz="2800" i="1">
                <a:solidFill>
                  <a:srgbClr val="FF0000"/>
                </a:solidFill>
              </a:rPr>
              <a:t>Cars</a:t>
            </a:r>
            <a:r>
              <a:rPr lang="en-US" altLang="zh-CN" sz="2800">
                <a:solidFill>
                  <a:srgbClr val="FF0000"/>
                </a:solidFill>
              </a:rPr>
              <a:t>=</a:t>
            </a:r>
            <a:r>
              <a:rPr lang="en-US" altLang="zh-CN" sz="2800" i="1">
                <a:solidFill>
                  <a:srgbClr val="FF0000"/>
                </a:solidFill>
              </a:rPr>
              <a:t>Model</a:t>
            </a:r>
            <a:r>
              <a:rPr lang="en-US" altLang="zh-CN" sz="2800">
                <a:solidFill>
                  <a:srgbClr val="FF0000"/>
                </a:solidFill>
              </a:rPr>
              <a:t>×</a:t>
            </a:r>
            <a:r>
              <a:rPr lang="en-US" altLang="zh-CN" sz="2800" i="1">
                <a:solidFill>
                  <a:srgbClr val="FF0000"/>
                </a:solidFill>
              </a:rPr>
              <a:t>Year</a:t>
            </a:r>
            <a:r>
              <a:rPr lang="en-US" altLang="zh-CN" sz="2800">
                <a:solidFill>
                  <a:srgbClr val="FF0000"/>
                </a:solidFill>
              </a:rPr>
              <a:t>×</a:t>
            </a:r>
            <a:r>
              <a:rPr lang="en-US" altLang="zh-CN" sz="2800" i="1">
                <a:solidFill>
                  <a:srgbClr val="FF0000"/>
                </a:solidFill>
              </a:rPr>
              <a:t>Color</a:t>
            </a:r>
            <a:r>
              <a:rPr lang="en-US" altLang="zh-CN" sz="2800" i="1"/>
              <a:t>.  </a:t>
            </a:r>
            <a:r>
              <a:rPr lang="en-US" altLang="zh-CN" sz="2800"/>
              <a:t>(note </a:t>
            </a:r>
            <a:r>
              <a:rPr lang="en-US" altLang="zh-CN" sz="2800" i="1"/>
              <a:t>n</a:t>
            </a:r>
            <a:r>
              <a:rPr lang="en-US" altLang="zh-CN" sz="2800"/>
              <a:t>=3).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Consider the index sequence </a:t>
            </a:r>
            <a:r>
              <a:rPr lang="en-US" altLang="zh-CN" sz="2800">
                <a:solidFill>
                  <a:srgbClr val="FF0000"/>
                </a:solidFill>
              </a:rPr>
              <a:t>{</a:t>
            </a:r>
            <a:r>
              <a:rPr lang="en-US" altLang="zh-CN" sz="2800" i="1">
                <a:solidFill>
                  <a:srgbClr val="FF0000"/>
                </a:solidFill>
              </a:rPr>
              <a:t>i</a:t>
            </a:r>
            <a:r>
              <a:rPr lang="en-US" altLang="zh-CN" sz="2800" i="1" baseline="-25000">
                <a:solidFill>
                  <a:srgbClr val="FF0000"/>
                </a:solidFill>
              </a:rPr>
              <a:t>k</a:t>
            </a:r>
            <a:r>
              <a:rPr lang="en-US" altLang="zh-CN" sz="2800">
                <a:solidFill>
                  <a:srgbClr val="FF0000"/>
                </a:solidFill>
              </a:rPr>
              <a:t>}= 1,3</a:t>
            </a:r>
            <a:r>
              <a:rPr lang="en-US" altLang="zh-CN" sz="2800"/>
              <a:t>. (</a:t>
            </a:r>
            <a:r>
              <a:rPr lang="en-US" altLang="zh-CN" sz="2800" i="1"/>
              <a:t>m</a:t>
            </a:r>
            <a:r>
              <a:rPr lang="en-US" altLang="zh-CN" sz="2800"/>
              <a:t>=2)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Then the projection </a:t>
            </a:r>
            <a:r>
              <a:rPr lang="en-US" altLang="zh-CN" sz="2800" i="1"/>
              <a:t>P    </a:t>
            </a:r>
            <a:r>
              <a:rPr lang="en-US" altLang="zh-CN" sz="2800"/>
              <a:t>simply maps each tuple </a:t>
            </a:r>
            <a:r>
              <a:rPr lang="en-US" altLang="zh-CN" sz="2800">
                <a:solidFill>
                  <a:srgbClr val="FF0000"/>
                </a:solidFill>
              </a:rPr>
              <a:t>(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1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2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a</a:t>
            </a:r>
            <a:r>
              <a:rPr lang="en-US" altLang="zh-CN" sz="2800" baseline="-25000">
                <a:solidFill>
                  <a:srgbClr val="FF0000"/>
                </a:solidFill>
              </a:rPr>
              <a:t>3</a:t>
            </a:r>
            <a:r>
              <a:rPr lang="en-US" altLang="zh-CN" sz="2800">
                <a:solidFill>
                  <a:srgbClr val="FF0000"/>
                </a:solidFill>
              </a:rPr>
              <a:t>) = (</a:t>
            </a:r>
            <a:r>
              <a:rPr lang="en-US" altLang="zh-CN" sz="2800" i="1">
                <a:solidFill>
                  <a:srgbClr val="FF0000"/>
                </a:solidFill>
              </a:rPr>
              <a:t>model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year</a:t>
            </a:r>
            <a:r>
              <a:rPr lang="en-US" altLang="zh-CN" sz="2800">
                <a:solidFill>
                  <a:srgbClr val="FF0000"/>
                </a:solidFill>
              </a:rPr>
              <a:t>,</a:t>
            </a:r>
            <a:r>
              <a:rPr lang="en-US" altLang="zh-CN" sz="2800" i="1">
                <a:solidFill>
                  <a:srgbClr val="FF0000"/>
                </a:solidFill>
              </a:rPr>
              <a:t>color</a:t>
            </a:r>
            <a:r>
              <a:rPr lang="en-US" altLang="zh-CN" sz="2800">
                <a:solidFill>
                  <a:srgbClr val="FF0000"/>
                </a:solidFill>
              </a:rPr>
              <a:t>)</a:t>
            </a:r>
            <a:r>
              <a:rPr lang="en-US" altLang="zh-CN" sz="2800"/>
              <a:t> to its image: </a:t>
            </a:r>
            <a:br>
              <a:rPr lang="en-US" altLang="zh-CN" sz="2800"/>
            </a:br>
            <a:endParaRPr lang="en-US" altLang="zh-CN" sz="2800"/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This operator can be usefully applied to a whole relation </a:t>
            </a:r>
            <a:r>
              <a:rPr lang="en-US" altLang="zh-CN" sz="2800" i="1">
                <a:solidFill>
                  <a:srgbClr val="FF0000"/>
                </a:solidFill>
              </a:rPr>
              <a:t>R</a:t>
            </a:r>
            <a:r>
              <a:rPr lang="en-US" altLang="zh-CN" sz="2800">
                <a:solidFill>
                  <a:srgbClr val="FF0000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800" i="1">
                <a:solidFill>
                  <a:srgbClr val="FF0000"/>
                </a:solidFill>
                <a:sym typeface="Symbol" panose="05050102010706020507" pitchFamily="18" charset="2"/>
              </a:rPr>
              <a:t>Cars</a:t>
            </a:r>
            <a:r>
              <a:rPr lang="en-US" altLang="zh-CN" sz="2800">
                <a:sym typeface="Symbol" panose="05050102010706020507" pitchFamily="18" charset="2"/>
              </a:rPr>
              <a:t> (a database of cars) to obtain a list of the model/color combinations available.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>
                <a:sym typeface="Symbol" panose="05050102010706020507" pitchFamily="18" charset="2"/>
              </a:rPr>
              <a:t>Example 8</a:t>
            </a:r>
            <a:endParaRPr lang="en-US" altLang="zh-CN" sz="2800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5303" name="Object 5">
            <a:extLst>
              <a:ext uri="{FF2B5EF4-FFF2-40B4-BE49-F238E27FC236}">
                <a16:creationId xmlns:a16="http://schemas.microsoft.com/office/drawing/2014/main" id="{A8315F99-ED9D-E6A8-4FD3-7702050279C7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4497388" y="4149725"/>
          <a:ext cx="46466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07285" imgH="241195" progId="Equation.3">
                  <p:embed/>
                </p:oleObj>
              </mc:Choice>
              <mc:Fallback>
                <p:oleObj r:id="rId2" imgW="2107285" imgH="241195" progId="Equation.3">
                  <p:embed/>
                  <p:pic>
                    <p:nvPicPr>
                      <p:cNvPr id="0" name="Object 5"/>
                      <p:cNvPicPr>
                        <a:picLocks noGrp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4149725"/>
                        <a:ext cx="4646612" cy="533400"/>
                      </a:xfrm>
                      <a:prstGeom prst="rect">
                        <a:avLst/>
                      </a:prstGeom>
                      <a:solidFill>
                        <a:srgbClr val="FFCC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2" name="Text Box 4">
            <a:extLst>
              <a:ext uri="{FF2B5EF4-FFF2-40B4-BE49-F238E27FC236}">
                <a16:creationId xmlns:a16="http://schemas.microsoft.com/office/drawing/2014/main" id="{F2953C80-3BA0-A34B-8AED-BC831B3A0E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284538"/>
            <a:ext cx="650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0" hangingPunct="0"/>
            <a:r>
              <a:rPr lang="en-US" altLang="zh-CN">
                <a:latin typeface="Times New Roman" panose="02020603050405020304" pitchFamily="18" charset="0"/>
              </a:rPr>
              <a:t>{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3F4FC2D9-6AA2-726E-603E-0E9FCDE967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3B262F6-54B8-8D06-A7A2-694EB5EDE9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>
            <a:extLst>
              <a:ext uri="{FF2B5EF4-FFF2-40B4-BE49-F238E27FC236}">
                <a16:creationId xmlns:a16="http://schemas.microsoft.com/office/drawing/2014/main" id="{8351BF46-FE16-DA04-9E54-C7327D6505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Join Operator</a:t>
            </a:r>
            <a:r>
              <a:rPr lang="zh-CN" altLang="en-US" dirty="0"/>
              <a:t>关联运算</a:t>
            </a:r>
            <a:endParaRPr lang="en-US" altLang="zh-CN" dirty="0"/>
          </a:p>
        </p:txBody>
      </p:sp>
      <p:sp>
        <p:nvSpPr>
          <p:cNvPr id="56325" name="Rectangle 3">
            <a:extLst>
              <a:ext uri="{FF2B5EF4-FFF2-40B4-BE49-F238E27FC236}">
                <a16:creationId xmlns:a16="http://schemas.microsoft.com/office/drawing/2014/main" id="{D84E74A0-1A05-7938-0DBB-3EA81E5007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Puts two relations together to form a sort of combined relation.</a:t>
            </a:r>
          </a:p>
          <a:p>
            <a:pPr eaLnBrk="1" hangingPunct="1"/>
            <a:r>
              <a:rPr lang="en-US" altLang="zh-CN"/>
              <a:t>If the tuple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appears in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and the tuple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appears in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then the tuple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A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B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C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appears in the join </a:t>
            </a:r>
            <a:r>
              <a:rPr lang="en-US" altLang="zh-CN" i="1">
                <a:solidFill>
                  <a:srgbClr val="FF0000"/>
                </a:solidFill>
              </a:rPr>
              <a:t>J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.</a:t>
            </a:r>
          </a:p>
          <a:p>
            <a:pPr lvl="1" eaLnBrk="1" hangingPunct="1"/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and </a:t>
            </a:r>
            <a:r>
              <a:rPr lang="en-US" altLang="zh-CN" i="1"/>
              <a:t>C</a:t>
            </a:r>
            <a:r>
              <a:rPr lang="en-US" altLang="zh-CN"/>
              <a:t> here can also be sequences of elements (across multiple fields), not just single elements.</a:t>
            </a:r>
            <a:endParaRPr lang="en-US" altLang="zh-CN" i="1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D826B02-FF1F-3569-ED7E-3CEDCEB2DA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ACDC799-057E-A8F2-4334-E5BA9499BA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>
            <a:extLst>
              <a:ext uri="{FF2B5EF4-FFF2-40B4-BE49-F238E27FC236}">
                <a16:creationId xmlns:a16="http://schemas.microsoft.com/office/drawing/2014/main" id="{3C9452D1-CAE3-A9CD-F95A-EF627BD34F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Join Example</a:t>
            </a:r>
          </a:p>
        </p:txBody>
      </p:sp>
      <p:sp>
        <p:nvSpPr>
          <p:cNvPr id="57349" name="Rectangle 3">
            <a:extLst>
              <a:ext uri="{FF2B5EF4-FFF2-40B4-BE49-F238E27FC236}">
                <a16:creationId xmlns:a16="http://schemas.microsoft.com/office/drawing/2014/main" id="{17CD9A93-EB8C-DDD8-ABEA-370DA9EFC5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Suppose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/>
              <a:t> is a teaching assignment table, relating </a:t>
            </a:r>
            <a:r>
              <a:rPr lang="en-US" altLang="zh-CN" i="1">
                <a:solidFill>
                  <a:srgbClr val="FF0000"/>
                </a:solidFill>
              </a:rPr>
              <a:t>Professors</a:t>
            </a:r>
            <a:r>
              <a:rPr lang="en-US" altLang="zh-CN"/>
              <a:t> to </a:t>
            </a:r>
            <a:r>
              <a:rPr lang="en-US" altLang="zh-CN" i="1">
                <a:solidFill>
                  <a:srgbClr val="FF0000"/>
                </a:solidFill>
              </a:rPr>
              <a:t>Courses</a:t>
            </a:r>
            <a:r>
              <a:rPr lang="en-US" altLang="zh-CN"/>
              <a:t>.  </a:t>
            </a:r>
          </a:p>
          <a:p>
            <a:pPr eaLnBrk="1" hangingPunct="1"/>
            <a:r>
              <a:rPr lang="en-US" altLang="zh-CN"/>
              <a:t>Suppose 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/>
              <a:t> is a room assignment table relating </a:t>
            </a:r>
            <a:r>
              <a:rPr lang="en-US" altLang="zh-CN" i="1">
                <a:solidFill>
                  <a:srgbClr val="FF0000"/>
                </a:solidFill>
              </a:rPr>
              <a:t>Courses</a:t>
            </a:r>
            <a:r>
              <a:rPr lang="en-US" altLang="zh-CN"/>
              <a:t> to </a:t>
            </a:r>
            <a:r>
              <a:rPr lang="en-US" altLang="zh-CN" i="1">
                <a:solidFill>
                  <a:srgbClr val="FF0000"/>
                </a:solidFill>
              </a:rPr>
              <a:t>Rooms</a:t>
            </a:r>
            <a:r>
              <a:rPr lang="en-US" altLang="zh-CN"/>
              <a:t>,</a:t>
            </a:r>
            <a:r>
              <a:rPr lang="en-US" altLang="zh-CN" i="1">
                <a:solidFill>
                  <a:srgbClr val="FF0000"/>
                </a:solidFill>
              </a:rPr>
              <a:t>Times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Then </a:t>
            </a:r>
            <a:r>
              <a:rPr lang="en-US" altLang="zh-CN" i="1">
                <a:solidFill>
                  <a:srgbClr val="FF0000"/>
                </a:solidFill>
              </a:rPr>
              <a:t>J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1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R</a:t>
            </a:r>
            <a:r>
              <a:rPr lang="en-US" altLang="zh-CN" baseline="-25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 is like your class schedule, listing 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professor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course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room</a:t>
            </a:r>
            <a:r>
              <a:rPr lang="en-US" altLang="zh-CN">
                <a:solidFill>
                  <a:srgbClr val="FF0000"/>
                </a:solidFill>
              </a:rPr>
              <a:t>,</a:t>
            </a:r>
            <a:r>
              <a:rPr lang="en-US" altLang="zh-CN" i="1">
                <a:solidFill>
                  <a:srgbClr val="FF0000"/>
                </a:solidFill>
              </a:rPr>
              <a:t>time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r>
              <a:rPr lang="en-US" altLang="zh-CN"/>
              <a:t>.</a:t>
            </a:r>
          </a:p>
          <a:p>
            <a:pPr eaLnBrk="1" hangingPunct="1"/>
            <a:r>
              <a:rPr lang="en-US" altLang="zh-CN"/>
              <a:t>Example 11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F7CA205-5E39-AD20-A481-8D8A330C4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A6BA97-32BC-F4C3-586A-C8233179D0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2">
            <a:extLst>
              <a:ext uri="{FF2B5EF4-FFF2-40B4-BE49-F238E27FC236}">
                <a16:creationId xmlns:a16="http://schemas.microsoft.com/office/drawing/2014/main" id="{3C69CFCF-268C-4541-AA86-447C6B010E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Sql</a:t>
            </a:r>
            <a:r>
              <a:rPr lang="zh-CN" altLang="en-US" dirty="0"/>
              <a:t>结构化查询语言</a:t>
            </a:r>
            <a:endParaRPr lang="en-US" altLang="zh-CN" dirty="0"/>
          </a:p>
        </p:txBody>
      </p:sp>
      <p:sp>
        <p:nvSpPr>
          <p:cNvPr id="63494" name="Rectangle 3">
            <a:extLst>
              <a:ext uri="{FF2B5EF4-FFF2-40B4-BE49-F238E27FC236}">
                <a16:creationId xmlns:a16="http://schemas.microsoft.com/office/drawing/2014/main" id="{B9FCF05A-BA23-4F19-915A-02FE383F69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/>
            <a:r>
              <a:rPr lang="en-US" altLang="zh-CN" dirty="0"/>
              <a:t>The database query language SQL (short for Structured Query Language) </a:t>
            </a:r>
          </a:p>
          <a:p>
            <a:pPr marL="365760" lvl="1" indent="0">
              <a:buNone/>
            </a:pPr>
            <a:r>
              <a:rPr lang="en-US" altLang="zh-CN" dirty="0"/>
              <a:t>SELECT </a:t>
            </a:r>
            <a:r>
              <a:rPr lang="en-US" altLang="zh-CN" dirty="0" err="1"/>
              <a:t>Departure_time</a:t>
            </a:r>
            <a:r>
              <a:rPr lang="en-US" altLang="zh-CN" dirty="0"/>
              <a:t> </a:t>
            </a:r>
          </a:p>
          <a:p>
            <a:pPr marL="365760" lvl="1" indent="0">
              <a:buNone/>
            </a:pPr>
            <a:r>
              <a:rPr lang="en-US" altLang="zh-CN" dirty="0"/>
              <a:t>FROM Flights </a:t>
            </a:r>
          </a:p>
          <a:p>
            <a:pPr marL="365760" lvl="1" indent="0">
              <a:buNone/>
            </a:pPr>
            <a:r>
              <a:rPr lang="en-US" altLang="zh-CN" dirty="0"/>
              <a:t>WHERE Destination=’Detroit’</a:t>
            </a:r>
          </a:p>
          <a:p>
            <a:pPr eaLnBrk="1" hangingPunct="1"/>
            <a:r>
              <a:rPr lang="en-US" altLang="zh-CN" dirty="0"/>
              <a:t>is used to find the projection </a:t>
            </a:r>
            <a:r>
              <a:rPr lang="en-US" altLang="zh-CN" dirty="0" err="1"/>
              <a:t>P5</a:t>
            </a:r>
            <a:r>
              <a:rPr lang="en-US" altLang="zh-CN" dirty="0"/>
              <a:t> (on the </a:t>
            </a:r>
            <a:r>
              <a:rPr lang="en-US" altLang="zh-CN" dirty="0" err="1"/>
              <a:t>Departure_time</a:t>
            </a:r>
            <a:r>
              <a:rPr lang="en-US" altLang="zh-CN" dirty="0"/>
              <a:t> attribute) of the selection of 5-tuples in the Flights database that satisfy the condition: Destination = ‘Detroit’. </a:t>
            </a:r>
          </a:p>
          <a:p>
            <a:pPr eaLnBrk="1" hangingPunct="1"/>
            <a:r>
              <a:rPr lang="en-US" altLang="zh-CN" dirty="0"/>
              <a:t>The output would be a list containing the times of flights that have Detroit as their destination, namely, 08:10, 08:47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8059498-C996-5A4B-FF38-E8BF88CB017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A3B525-5824-E323-2C0A-9DDF3E47CF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Relations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Section 9.3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E07189-5B83-D6D8-B331-CD013B5B00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EA83492-A10A-2DA4-494B-8234C11551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D1912-E153-4850-B93A-57C79DDC98B6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>
            <a:extLst>
              <a:ext uri="{FF2B5EF4-FFF2-40B4-BE49-F238E27FC236}">
                <a16:creationId xmlns:a16="http://schemas.microsoft.com/office/drawing/2014/main" id="{495FF8AC-3DFA-5AC7-6199-0AB1A8B1D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Representing Relations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60421" name="Rectangle 3">
            <a:extLst>
              <a:ext uri="{FF2B5EF4-FFF2-40B4-BE49-F238E27FC236}">
                <a16:creationId xmlns:a16="http://schemas.microsoft.com/office/drawing/2014/main" id="{65AF59FE-55F2-1887-1F55-A163B10B60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Some ways to represent </a:t>
            </a:r>
            <a:r>
              <a:rPr lang="en-US" altLang="zh-CN" i="1" dirty="0"/>
              <a:t>n</a:t>
            </a:r>
            <a:r>
              <a:rPr lang="en-US" altLang="zh-CN" dirty="0"/>
              <a:t>-</a:t>
            </a:r>
            <a:r>
              <a:rPr lang="en-US" altLang="zh-CN" dirty="0" err="1"/>
              <a:t>ary</a:t>
            </a:r>
            <a:r>
              <a:rPr lang="en-US" altLang="zh-CN" dirty="0"/>
              <a:t> relations: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With an explicit list or table of its tuples.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With a function from the domain to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b="1" dirty="0" err="1">
                <a:solidFill>
                  <a:srgbClr val="FF0000"/>
                </a:solidFill>
              </a:rPr>
              <a:t>T</a:t>
            </a:r>
            <a:r>
              <a:rPr lang="en-US" altLang="zh-CN" i="1" dirty="0" err="1">
                <a:solidFill>
                  <a:srgbClr val="FF0000"/>
                </a:solidFill>
              </a:rPr>
              <a:t>,</a:t>
            </a:r>
            <a:r>
              <a:rPr lang="en-US" altLang="zh-CN" b="1" dirty="0" err="1">
                <a:solidFill>
                  <a:srgbClr val="FF0000"/>
                </a:solidFill>
              </a:rPr>
              <a:t>F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dirty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Or with an algorithm for computing this function.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Some special ways to represent binary relations: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With a zero-one matrix.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dirty="0"/>
              <a:t>With a directed graph.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B31BA8F-C42F-6F5B-65B8-CADB356B03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9A03BB4-FC1A-27B4-AAAA-CB99E3AA17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>
            <a:extLst>
              <a:ext uri="{FF2B5EF4-FFF2-40B4-BE49-F238E27FC236}">
                <a16:creationId xmlns:a16="http://schemas.microsoft.com/office/drawing/2014/main" id="{D9666F2C-16F6-C166-715A-B81634C41E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The Matrix of a Relation</a:t>
            </a:r>
            <a:r>
              <a:rPr lang="zh-CN" altLang="en-US" dirty="0"/>
              <a:t>关系矩阵</a:t>
            </a:r>
          </a:p>
        </p:txBody>
      </p:sp>
      <p:sp>
        <p:nvSpPr>
          <p:cNvPr id="61445" name="Rectangle 3">
            <a:extLst>
              <a:ext uri="{FF2B5EF4-FFF2-40B4-BE49-F238E27FC236}">
                <a16:creationId xmlns:a16="http://schemas.microsoft.com/office/drawing/2014/main" id="{1BA63AD4-45F3-2A56-703B-0D36C92D03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a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. . . , 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m</a:t>
            </a:r>
            <a:r>
              <a:rPr lang="en-US" altLang="zh-CN" sz="2800" dirty="0"/>
              <a:t>}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= {</a:t>
            </a:r>
            <a:r>
              <a:rPr lang="en-US" altLang="zh-CN" sz="2800" i="1" dirty="0" err="1"/>
              <a:t>b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b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. . . , </a:t>
            </a:r>
            <a:r>
              <a:rPr lang="en-US" altLang="zh-CN" sz="2800" i="1" dirty="0"/>
              <a:t>b</a:t>
            </a:r>
            <a:r>
              <a:rPr lang="en-US" altLang="zh-CN" sz="2800" baseline="-25000" dirty="0"/>
              <a:t>n</a:t>
            </a:r>
            <a:r>
              <a:rPr lang="en-US" altLang="zh-CN" sz="2800" dirty="0"/>
              <a:t>},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 relation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. </a:t>
            </a:r>
          </a:p>
          <a:p>
            <a:pPr eaLnBrk="1" hangingPunct="1"/>
            <a:r>
              <a:rPr lang="en-US" altLang="zh-CN" sz="2800" dirty="0"/>
              <a:t>The </a:t>
            </a:r>
            <a:r>
              <a:rPr lang="en-US" altLang="zh-CN" sz="2800" i="1" dirty="0"/>
              <a:t>m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</a:t>
            </a:r>
            <a:r>
              <a:rPr lang="en-US" altLang="zh-CN" sz="2800" dirty="0"/>
              <a:t> </a:t>
            </a:r>
            <a:r>
              <a:rPr lang="en-US" altLang="zh-CN" sz="2800" i="1" dirty="0"/>
              <a:t>n</a:t>
            </a:r>
            <a:r>
              <a:rPr lang="en-US" altLang="zh-CN" sz="2800" dirty="0"/>
              <a:t> matrix M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= [ </a:t>
            </a:r>
            <a:r>
              <a:rPr lang="en-US" altLang="zh-CN" sz="2800" i="1" dirty="0" err="1"/>
              <a:t>m</a:t>
            </a:r>
            <a:r>
              <a:rPr lang="en-US" altLang="zh-CN" sz="2800" i="1" baseline="-25000" dirty="0" err="1"/>
              <a:t>ij</a:t>
            </a:r>
            <a:r>
              <a:rPr lang="en-US" altLang="zh-CN" sz="2800" dirty="0"/>
              <a:t> ] defined by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/>
              <a:t>M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is called the </a:t>
            </a:r>
            <a:r>
              <a:rPr lang="en-US" altLang="zh-CN" sz="2800" i="1" dirty="0">
                <a:solidFill>
                  <a:srgbClr val="FF0000"/>
                </a:solidFill>
              </a:rPr>
              <a:t>connection matrix of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M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provides an easy way to check whether </a:t>
            </a:r>
            <a:r>
              <a:rPr lang="en-US" altLang="zh-CN" sz="2800" i="1" dirty="0"/>
              <a:t>R</a:t>
            </a:r>
            <a:r>
              <a:rPr lang="en-US" altLang="zh-CN" sz="2800" dirty="0"/>
              <a:t> has a given property.</a:t>
            </a:r>
            <a:endParaRPr lang="zh-CN" altLang="en-US" sz="2800" dirty="0"/>
          </a:p>
        </p:txBody>
      </p:sp>
      <p:graphicFrame>
        <p:nvGraphicFramePr>
          <p:cNvPr id="61446" name="Object 4">
            <a:extLst>
              <a:ext uri="{FF2B5EF4-FFF2-40B4-BE49-F238E27FC236}">
                <a16:creationId xmlns:a16="http://schemas.microsoft.com/office/drawing/2014/main" id="{6F275B31-6B48-3F17-9644-48FAFC80F2BD}"/>
              </a:ext>
            </a:extLst>
          </p:cNvPr>
          <p:cNvGraphicFramePr>
            <a:graphicFrameLocks/>
          </p:cNvGraphicFramePr>
          <p:nvPr/>
        </p:nvGraphicFramePr>
        <p:xfrm>
          <a:off x="2916238" y="3500438"/>
          <a:ext cx="3168650" cy="1074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421783" imgH="482391" progId="Equation.DSMT4">
                  <p:embed/>
                </p:oleObj>
              </mc:Choice>
              <mc:Fallback>
                <p:oleObj r:id="rId2" imgW="1421783" imgH="48239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500438"/>
                        <a:ext cx="3168650" cy="1074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1C46AFB4-93E0-F624-65D7-4BE24CF20F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AFCA25-27AD-5187-4DDD-1EF0678399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A647E2CA-9E8C-612D-6319-33C44CCBA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dirty="0">
                <a:latin typeface="Constantia" panose="02030602050306030303" pitchFamily="18" charset="0"/>
              </a:rPr>
              <a:t>Relations and their properties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8D3B4173-EE67-6F20-FCD2-5B69C5724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Section 9.1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BFAEAF-23C6-0D2B-5F2D-A1D51DC8A1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D589F-73B2-2DDE-A9B8-82C2C34F08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1D1912-E153-4850-B93A-57C79DDC98B6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>
            <a:extLst>
              <a:ext uri="{FF2B5EF4-FFF2-40B4-BE49-F238E27FC236}">
                <a16:creationId xmlns:a16="http://schemas.microsoft.com/office/drawing/2014/main" id="{EE724C42-02D7-09A4-3FE4-6A6B724A7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62469" name="Rectangle 3">
            <a:extLst>
              <a:ext uri="{FF2B5EF4-FFF2-40B4-BE49-F238E27FC236}">
                <a16:creationId xmlns:a16="http://schemas.microsoft.com/office/drawing/2014/main" id="{E50D4B8F-27FC-9FAC-58D5-4732726315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/>
              <a:t>Consider the matrix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endParaRPr lang="en-US" altLang="zh-CN" sz="2800"/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Since M is 3 </a:t>
            </a:r>
            <a:r>
              <a:rPr lang="zh-CN" altLang="en-US" sz="2800">
                <a:sym typeface="Symbol" panose="05050102010706020507" pitchFamily="18" charset="2"/>
              </a:rPr>
              <a:t></a:t>
            </a:r>
            <a:r>
              <a:rPr lang="en-US" altLang="zh-CN" sz="2800"/>
              <a:t> 4, let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/>
              <a:t>A</a:t>
            </a:r>
            <a:r>
              <a:rPr lang="en-US" altLang="zh-CN" sz="2400"/>
              <a:t> = {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} and </a:t>
            </a:r>
            <a:r>
              <a:rPr lang="en-US" altLang="zh-CN" sz="2400" i="1"/>
              <a:t>B</a:t>
            </a:r>
            <a:r>
              <a:rPr lang="en-US" altLang="zh-CN" sz="2400"/>
              <a:t> = {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,</a:t>
            </a:r>
            <a:r>
              <a:rPr lang="en-US" altLang="zh-CN" sz="2400" baseline="-25000"/>
              <a:t>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4</a:t>
            </a:r>
            <a:r>
              <a:rPr lang="en-US" altLang="zh-CN" sz="2400"/>
              <a:t>}.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/>
              <a:t>Then (</a:t>
            </a:r>
            <a:r>
              <a:rPr lang="en-US" altLang="zh-CN" sz="2800" i="1"/>
              <a:t>a</a:t>
            </a:r>
            <a:r>
              <a:rPr lang="en-US" altLang="zh-CN" sz="2800" i="1" baseline="-25000"/>
              <a:t>i</a:t>
            </a:r>
            <a:r>
              <a:rPr lang="en-US" altLang="zh-CN" sz="2800"/>
              <a:t>, </a:t>
            </a:r>
            <a:r>
              <a:rPr lang="en-US" altLang="zh-CN" sz="2800" i="1"/>
              <a:t>b</a:t>
            </a:r>
            <a:r>
              <a:rPr lang="en-US" altLang="zh-CN" sz="2800" i="1" baseline="-25000"/>
              <a:t>j</a:t>
            </a:r>
            <a:r>
              <a:rPr lang="en-US" altLang="zh-CN" sz="2800"/>
              <a:t>) </a:t>
            </a:r>
            <a:r>
              <a:rPr lang="zh-CN" altLang="en-US" sz="2800">
                <a:sym typeface="Symbol" panose="05050102010706020507" pitchFamily="18" charset="2"/>
              </a:rPr>
              <a:t></a:t>
            </a:r>
            <a:r>
              <a:rPr lang="en-US" altLang="zh-CN" sz="2800"/>
              <a:t> </a:t>
            </a:r>
            <a:r>
              <a:rPr lang="en-US" altLang="zh-CN" sz="2800" i="1"/>
              <a:t>R</a:t>
            </a:r>
            <a:r>
              <a:rPr lang="en-US" altLang="zh-CN" sz="2800"/>
              <a:t> if and only if </a:t>
            </a:r>
            <a:r>
              <a:rPr lang="en-US" altLang="zh-CN" sz="2800" i="1"/>
              <a:t>m</a:t>
            </a:r>
            <a:r>
              <a:rPr lang="en-US" altLang="zh-CN" sz="2800" i="1" baseline="-25000"/>
              <a:t>ij</a:t>
            </a:r>
            <a:r>
              <a:rPr lang="en-US" altLang="zh-CN" sz="2800"/>
              <a:t> = 1.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/>
              <a:t>R = {(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), (</a:t>
            </a:r>
            <a:r>
              <a:rPr lang="en-US" altLang="zh-CN" sz="2400" i="1"/>
              <a:t>a</a:t>
            </a:r>
            <a:r>
              <a:rPr lang="en-US" altLang="zh-CN" sz="2400" baseline="-25000"/>
              <a:t>1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4</a:t>
            </a:r>
            <a:r>
              <a:rPr lang="en-US" altLang="zh-CN" sz="2400"/>
              <a:t>),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2</a:t>
            </a:r>
            <a:r>
              <a:rPr lang="en-US" altLang="zh-CN" sz="2400"/>
              <a:t>), (</a:t>
            </a:r>
            <a:r>
              <a:rPr lang="en-US" altLang="zh-CN" sz="2400" i="1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en-US" altLang="zh-CN" sz="2400"/>
              <a:t>), (</a:t>
            </a:r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1</a:t>
            </a:r>
            <a:r>
              <a:rPr lang="en-US" altLang="zh-CN" sz="2400"/>
              <a:t>), (</a:t>
            </a:r>
            <a:r>
              <a:rPr lang="en-US" altLang="zh-CN" sz="2400" i="1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, </a:t>
            </a:r>
            <a:r>
              <a:rPr lang="en-US" altLang="zh-CN" sz="2400" i="1"/>
              <a:t>b</a:t>
            </a:r>
            <a:r>
              <a:rPr lang="en-US" altLang="zh-CN" sz="2400" baseline="-25000"/>
              <a:t>3</a:t>
            </a:r>
            <a:r>
              <a:rPr lang="en-US" altLang="zh-CN" sz="2400"/>
              <a:t>)}</a:t>
            </a:r>
            <a:endParaRPr lang="zh-CN" altLang="en-US" sz="2400"/>
          </a:p>
        </p:txBody>
      </p:sp>
      <p:graphicFrame>
        <p:nvGraphicFramePr>
          <p:cNvPr id="62470" name="Object 4">
            <a:extLst>
              <a:ext uri="{FF2B5EF4-FFF2-40B4-BE49-F238E27FC236}">
                <a16:creationId xmlns:a16="http://schemas.microsoft.com/office/drawing/2014/main" id="{6FB778C8-F611-BC55-502D-8CCD358109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2420430"/>
              </p:ext>
            </p:extLst>
          </p:nvPr>
        </p:nvGraphicFramePr>
        <p:xfrm>
          <a:off x="2915816" y="2276872"/>
          <a:ext cx="2808288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8671" imgH="710891" progId="Equation.DSMT4">
                  <p:embed/>
                </p:oleObj>
              </mc:Choice>
              <mc:Fallback>
                <p:oleObj r:id="rId2" imgW="1218671" imgH="710891" progId="Equation.DSMT4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2276872"/>
                        <a:ext cx="2808288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028BF9A-BD2B-73F0-4FB3-BA66D9AC8D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77B81DC-CD7E-1595-28DD-CA133F8F52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of Relations on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576" y="1844824"/>
            <a:ext cx="7772400" cy="4114800"/>
          </a:xfrm>
        </p:spPr>
        <p:txBody>
          <a:bodyPr/>
          <a:lstStyle/>
          <a:p>
            <a:r>
              <a:rPr lang="en-US" sz="2800" dirty="0"/>
              <a:t>If </a:t>
            </a:r>
            <a:r>
              <a:rPr lang="en-US" sz="2800" i="1" dirty="0"/>
              <a:t>R</a:t>
            </a:r>
            <a:r>
              <a:rPr lang="en-US" sz="2800" dirty="0"/>
              <a:t> is a reflexive relation, all the elements on the main diagonal of </a:t>
            </a:r>
            <a:r>
              <a:rPr lang="en-US" sz="2800" i="1" dirty="0"/>
              <a:t>M</a:t>
            </a:r>
            <a:r>
              <a:rPr lang="en-US" sz="2800" i="1" baseline="-25000" dirty="0"/>
              <a:t>R</a:t>
            </a:r>
            <a:r>
              <a:rPr lang="en-US" sz="2800" dirty="0"/>
              <a:t> are equal to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 </a:t>
            </a:r>
            <a:r>
              <a:rPr lang="en-US" sz="2800" i="1" dirty="0"/>
              <a:t>R</a:t>
            </a:r>
            <a:r>
              <a:rPr lang="en-US" sz="2800" dirty="0"/>
              <a:t> is a symmetric relation, if and only if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ij</a:t>
            </a:r>
            <a:r>
              <a:rPr lang="en-US" sz="2800" dirty="0"/>
              <a:t> =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 </a:t>
            </a:r>
            <a:r>
              <a:rPr lang="en-US" sz="2800" dirty="0"/>
              <a:t>whenever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ji</a:t>
            </a:r>
            <a:r>
              <a:rPr lang="en-US" sz="2800" dirty="0"/>
              <a:t> =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/>
              <a:t>. </a:t>
            </a:r>
            <a:r>
              <a:rPr lang="en-US" sz="2800" i="1" dirty="0"/>
              <a:t>R</a:t>
            </a:r>
            <a:r>
              <a:rPr lang="en-US" sz="2800" dirty="0"/>
              <a:t> is an </a:t>
            </a:r>
            <a:r>
              <a:rPr lang="en-US" sz="2800" dirty="0" err="1"/>
              <a:t>antisymmetric</a:t>
            </a:r>
            <a:r>
              <a:rPr lang="en-US" sz="2800" dirty="0"/>
              <a:t> relation, if and only if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ij</a:t>
            </a:r>
            <a:r>
              <a:rPr lang="en-US" sz="2800" dirty="0"/>
              <a:t> =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  or </a:t>
            </a:r>
            <a:r>
              <a:rPr lang="en-US" sz="2800" i="1" dirty="0" err="1"/>
              <a:t>m</a:t>
            </a:r>
            <a:r>
              <a:rPr lang="en-US" sz="2800" i="1" baseline="-25000" dirty="0" err="1"/>
              <a:t>ji</a:t>
            </a:r>
            <a:r>
              <a:rPr lang="en-US" sz="2800" dirty="0"/>
              <a:t> = 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0 when  </a:t>
            </a:r>
            <a:r>
              <a:rPr lang="en-US" sz="2800" i="1" dirty="0" err="1">
                <a:ea typeface="Cambria Math" panose="02040503050406030204" pitchFamily="18" charset="0"/>
              </a:rPr>
              <a:t>i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≠</a:t>
            </a:r>
            <a:r>
              <a:rPr lang="en-US" sz="2800" i="1" dirty="0">
                <a:ea typeface="Cambria Math" panose="02040503050406030204" pitchFamily="18" charset="0"/>
              </a:rPr>
              <a:t> j</a:t>
            </a:r>
            <a:r>
              <a:rPr lang="en-US" sz="2800" dirty="0"/>
              <a:t>. </a:t>
            </a:r>
          </a:p>
          <a:p>
            <a:endParaRPr lang="en-US" sz="2800" dirty="0"/>
          </a:p>
        </p:txBody>
      </p:sp>
      <p:pic>
        <p:nvPicPr>
          <p:cNvPr id="4" name="Content Placeholder 3" descr="080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27784" y="2780928"/>
            <a:ext cx="1656184" cy="1024054"/>
          </a:xfrm>
          <a:prstGeom prst="rect">
            <a:avLst/>
          </a:prstGeom>
        </p:spPr>
      </p:pic>
      <p:pic>
        <p:nvPicPr>
          <p:cNvPr id="5" name="Content Placeholder 5" descr="080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67744" y="5125925"/>
            <a:ext cx="3308762" cy="166739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Relation on a Set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700808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800" b="1" dirty="0"/>
              <a:t>   Example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800" dirty="0"/>
              <a:t>: Suppose that the relation </a:t>
            </a:r>
            <a:r>
              <a:rPr lang="en-US" sz="2800" i="1" dirty="0"/>
              <a:t>R</a:t>
            </a:r>
            <a:r>
              <a:rPr lang="en-US" sz="2800" dirty="0"/>
              <a:t> on a set is represented by the matrix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   Is </a:t>
            </a:r>
            <a:r>
              <a:rPr lang="en-US" sz="2800" i="1" dirty="0"/>
              <a:t>R</a:t>
            </a:r>
            <a:r>
              <a:rPr lang="en-US" sz="2800" dirty="0"/>
              <a:t> reflexive, symmetric, and/or antisymmetric?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915816" y="2708920"/>
            <a:ext cx="230886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2">
            <a:extLst>
              <a:ext uri="{FF2B5EF4-FFF2-40B4-BE49-F238E27FC236}">
                <a16:creationId xmlns:a16="http://schemas.microsoft.com/office/drawing/2014/main" id="{18A7FC73-0C4A-7057-1F9B-B852420075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3600" noProof="1"/>
              <a:t>M</a:t>
            </a:r>
            <a:r>
              <a:rPr kumimoji="1" lang="en-US" altLang="zh-CN" sz="3600" i="1" baseline="-25000" noProof="1">
                <a:sym typeface="+mn-ea"/>
              </a:rPr>
              <a:t>R</a:t>
            </a:r>
            <a:r>
              <a:rPr kumimoji="1" lang="en-US" altLang="zh-CN" sz="3600" baseline="-25000" noProof="1">
                <a:sym typeface="+mn-ea"/>
              </a:rPr>
              <a:t>1 </a:t>
            </a:r>
            <a:r>
              <a:rPr kumimoji="1" lang="en-US" altLang="zh-CN" sz="3600" baseline="-25000" noProof="1">
                <a:latin typeface="Symbol" panose="05050102010706020507" pitchFamily="18" charset="2"/>
                <a:sym typeface="+mn-ea"/>
              </a:rPr>
              <a:t>È </a:t>
            </a:r>
            <a:r>
              <a:rPr kumimoji="1" lang="en-US" altLang="zh-CN" sz="3600" i="1" baseline="-25000" noProof="1">
                <a:sym typeface="+mn-ea"/>
              </a:rPr>
              <a:t>R</a:t>
            </a:r>
            <a:r>
              <a:rPr kumimoji="1" lang="en-US" altLang="zh-CN" sz="3600" baseline="-25000" noProof="1">
                <a:sym typeface="+mn-ea"/>
              </a:rPr>
              <a:t>2 </a:t>
            </a:r>
            <a:r>
              <a:rPr kumimoji="1" lang="en-US" altLang="zh-CN" sz="3600" noProof="1">
                <a:sym typeface="+mn-ea"/>
              </a:rPr>
              <a:t>=</a:t>
            </a:r>
            <a:r>
              <a:rPr kumimoji="1" lang="en-US" altLang="zh-CN" sz="3600" i="1" noProof="1">
                <a:sym typeface="+mn-ea"/>
              </a:rPr>
              <a:t>M</a:t>
            </a:r>
            <a:r>
              <a:rPr kumimoji="1" lang="en-US" altLang="zh-CN" sz="3600" baseline="-25000" noProof="1">
                <a:sym typeface="+mn-ea"/>
              </a:rPr>
              <a:t>R1 </a:t>
            </a:r>
            <a:r>
              <a:rPr kumimoji="1" lang="en-US" altLang="zh-CN" sz="3600" noProof="1">
                <a:latin typeface="Symbol" panose="05050102010706020507" pitchFamily="18" charset="2"/>
                <a:sym typeface="+mn-ea"/>
              </a:rPr>
              <a:t>Ú </a:t>
            </a:r>
            <a:r>
              <a:rPr kumimoji="1" lang="en-US" altLang="zh-CN" sz="3600" i="1" noProof="1">
                <a:sym typeface="+mn-ea"/>
              </a:rPr>
              <a:t>M</a:t>
            </a:r>
            <a:r>
              <a:rPr kumimoji="1" lang="en-US" altLang="zh-CN" sz="3600" baseline="-25000" noProof="1">
                <a:sym typeface="+mn-ea"/>
              </a:rPr>
              <a:t>R2</a:t>
            </a:r>
            <a:r>
              <a:rPr kumimoji="1" lang="en-US" altLang="zh-CN" sz="3600" noProof="1">
                <a:sym typeface="+mn-ea"/>
              </a:rPr>
              <a:t> </a:t>
            </a:r>
            <a:r>
              <a:rPr kumimoji="1" lang="zh-CN" altLang="en-US" sz="3600" noProof="1">
                <a:sym typeface="+mn-ea"/>
              </a:rPr>
              <a:t>关系的并运算</a:t>
            </a:r>
            <a:endParaRPr lang="zh-CN" altLang="en-US" sz="3600" dirty="0"/>
          </a:p>
        </p:txBody>
      </p:sp>
      <p:sp>
        <p:nvSpPr>
          <p:cNvPr id="66565" name="Rectangle 3">
            <a:extLst>
              <a:ext uri="{FF2B5EF4-FFF2-40B4-BE49-F238E27FC236}">
                <a16:creationId xmlns:a16="http://schemas.microsoft.com/office/drawing/2014/main" id="{D4D383AA-CD7B-2775-63C8-2D4DAADA6E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82562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Definition: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FF0000"/>
                </a:solidFill>
              </a:rPr>
              <a:t>join </a:t>
            </a:r>
            <a:r>
              <a:rPr lang="en-US" altLang="zh-CN" sz="2800" dirty="0"/>
              <a:t>of two matrices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denoted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Ú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, is the component wise </a:t>
            </a:r>
            <a:r>
              <a:rPr lang="en-US" altLang="zh-CN" sz="2800" i="1" dirty="0" err="1">
                <a:solidFill>
                  <a:srgbClr val="FF0000"/>
                </a:solidFill>
              </a:rPr>
              <a:t>boolean</a:t>
            </a:r>
            <a:r>
              <a:rPr lang="en-US" altLang="zh-CN" sz="2800" i="1" dirty="0">
                <a:solidFill>
                  <a:srgbClr val="FF0000"/>
                </a:solidFill>
              </a:rPr>
              <a:t> ‘or’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of the two matrices.</a:t>
            </a:r>
          </a:p>
          <a:p>
            <a:pPr eaLnBrk="1" hangingPunct="1"/>
            <a:r>
              <a:rPr lang="en-US" altLang="zh-CN" sz="2800" b="1" dirty="0"/>
              <a:t>Fact: </a:t>
            </a:r>
            <a:r>
              <a:rPr lang="en-US" altLang="zh-CN" sz="2800" dirty="0"/>
              <a:t>If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then the join of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Ú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È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.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F593D90-492C-1B4A-02CB-E3790A9ECC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0E85D8-179D-331C-1F94-C71E86A0AA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>
            <a:extLst>
              <a:ext uri="{FF2B5EF4-FFF2-40B4-BE49-F238E27FC236}">
                <a16:creationId xmlns:a16="http://schemas.microsoft.com/office/drawing/2014/main" id="{1B65B673-BFF2-69D2-0459-0FE8496A2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en-US" altLang="zh-CN" sz="4000" noProof="1">
                <a:sym typeface="+mn-ea"/>
              </a:rPr>
              <a:t>M</a:t>
            </a:r>
            <a:r>
              <a:rPr kumimoji="1" lang="en-US" altLang="zh-CN" sz="4000" i="1" baseline="-25000" noProof="1">
                <a:sym typeface="+mn-ea"/>
              </a:rPr>
              <a:t>R</a:t>
            </a:r>
            <a:r>
              <a:rPr kumimoji="1" lang="en-US" altLang="zh-CN" sz="4000" baseline="-25000" noProof="1">
                <a:sym typeface="+mn-ea"/>
              </a:rPr>
              <a:t>1 </a:t>
            </a:r>
            <a:r>
              <a:rPr kumimoji="1" lang="en-US" altLang="zh-CN" sz="4000" baseline="-25000" noProof="1">
                <a:latin typeface="Symbol" panose="05050102010706020507" pitchFamily="18" charset="2"/>
                <a:sym typeface="+mn-ea"/>
              </a:rPr>
              <a:t>Ç </a:t>
            </a:r>
            <a:r>
              <a:rPr kumimoji="1" lang="en-US" altLang="zh-CN" sz="4000" i="1" baseline="-25000" noProof="1">
                <a:sym typeface="+mn-ea"/>
              </a:rPr>
              <a:t>R</a:t>
            </a:r>
            <a:r>
              <a:rPr kumimoji="1" lang="en-US" altLang="zh-CN" sz="4000" baseline="-25000" noProof="1">
                <a:sym typeface="+mn-ea"/>
              </a:rPr>
              <a:t>2 </a:t>
            </a:r>
            <a:r>
              <a:rPr kumimoji="1" lang="en-US" altLang="zh-CN" sz="4000" noProof="1">
                <a:sym typeface="+mn-ea"/>
              </a:rPr>
              <a:t>=</a:t>
            </a:r>
            <a:r>
              <a:rPr kumimoji="1" lang="en-US" altLang="zh-CN" sz="4000" i="1" noProof="1">
                <a:sym typeface="+mn-ea"/>
              </a:rPr>
              <a:t>M</a:t>
            </a:r>
            <a:r>
              <a:rPr kumimoji="1" lang="en-US" altLang="zh-CN" sz="4000" baseline="-25000" noProof="1">
                <a:sym typeface="+mn-ea"/>
              </a:rPr>
              <a:t>R1 </a:t>
            </a:r>
            <a:r>
              <a:rPr kumimoji="1" lang="en-US" altLang="zh-CN" sz="4000" noProof="1">
                <a:latin typeface="Symbol" panose="05050102010706020507" pitchFamily="18" charset="2"/>
                <a:sym typeface="+mn-ea"/>
              </a:rPr>
              <a:t>Ù </a:t>
            </a:r>
            <a:r>
              <a:rPr kumimoji="1" lang="en-US" altLang="zh-CN" sz="4000" i="1" noProof="1">
                <a:sym typeface="+mn-ea"/>
              </a:rPr>
              <a:t>M</a:t>
            </a:r>
            <a:r>
              <a:rPr kumimoji="1" lang="en-US" altLang="zh-CN" sz="4000" baseline="-25000" noProof="1">
                <a:sym typeface="+mn-ea"/>
              </a:rPr>
              <a:t>R2</a:t>
            </a:r>
            <a:r>
              <a:rPr kumimoji="1" lang="en-US" altLang="zh-CN" sz="4000" noProof="1">
                <a:sym typeface="+mn-ea"/>
              </a:rPr>
              <a:t> </a:t>
            </a:r>
            <a:r>
              <a:rPr kumimoji="1" lang="zh-CN" altLang="en-US" sz="4000" noProof="1">
                <a:sym typeface="+mn-ea"/>
              </a:rPr>
              <a:t>关系的交运算</a:t>
            </a:r>
            <a:endParaRPr lang="zh-CN" altLang="en-US" sz="4000" dirty="0"/>
          </a:p>
        </p:txBody>
      </p:sp>
      <p:sp>
        <p:nvSpPr>
          <p:cNvPr id="67589" name="Rectangle 3">
            <a:extLst>
              <a:ext uri="{FF2B5EF4-FFF2-40B4-BE49-F238E27FC236}">
                <a16:creationId xmlns:a16="http://schemas.microsoft.com/office/drawing/2014/main" id="{C8188723-4788-56F8-C37D-84FD7AF5C1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7584" y="1772816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Definition: </a:t>
            </a:r>
            <a:r>
              <a:rPr lang="en-US" altLang="zh-CN" sz="2800" dirty="0"/>
              <a:t>the </a:t>
            </a:r>
            <a:r>
              <a:rPr lang="en-US" altLang="zh-CN" sz="2800" i="1" dirty="0">
                <a:solidFill>
                  <a:srgbClr val="FF0000"/>
                </a:solidFill>
              </a:rPr>
              <a:t>meet</a:t>
            </a:r>
            <a:r>
              <a:rPr lang="en-US" altLang="zh-CN" sz="2800" i="1" dirty="0"/>
              <a:t> </a:t>
            </a:r>
            <a:r>
              <a:rPr lang="en-US" altLang="zh-CN" sz="2800" dirty="0"/>
              <a:t>of two matrices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denoted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Ù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is the component wise </a:t>
            </a:r>
            <a:r>
              <a:rPr lang="en-US" altLang="zh-CN" sz="2800" i="1" dirty="0" err="1">
                <a:solidFill>
                  <a:srgbClr val="FF0000"/>
                </a:solidFill>
              </a:rPr>
              <a:t>boolean</a:t>
            </a:r>
            <a:r>
              <a:rPr lang="en-US" altLang="zh-CN" sz="2800" i="1" dirty="0">
                <a:solidFill>
                  <a:srgbClr val="FF0000"/>
                </a:solidFill>
              </a:rPr>
              <a:t> ‘and’</a:t>
            </a:r>
            <a:r>
              <a:rPr lang="en-US" altLang="zh-CN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of the two matrices.</a:t>
            </a:r>
          </a:p>
          <a:p>
            <a:pPr eaLnBrk="1" hangingPunct="1"/>
            <a:r>
              <a:rPr lang="en-US" altLang="zh-CN" sz="2800" b="1" dirty="0"/>
              <a:t>Fact: </a:t>
            </a:r>
            <a:r>
              <a:rPr lang="en-US" altLang="zh-CN" sz="2800" dirty="0"/>
              <a:t>If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2</a:t>
            </a:r>
            <a:r>
              <a:rPr lang="en-US" altLang="zh-CN" sz="2800" i="1" dirty="0"/>
              <a:t> </a:t>
            </a:r>
            <a:r>
              <a:rPr lang="en-US" altLang="zh-CN" sz="2800" dirty="0"/>
              <a:t>then the meet of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and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Ù </a:t>
            </a:r>
            <a:r>
              <a:rPr lang="en-US" altLang="zh-CN" sz="2800" i="1" dirty="0" err="1"/>
              <a:t>M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is the connection matrix for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1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Symbol" panose="05050102010706020507" pitchFamily="18" charset="2"/>
              </a:rPr>
              <a:t>Ç </a:t>
            </a:r>
            <a:r>
              <a:rPr lang="en-US" altLang="zh-CN" sz="2800" i="1" dirty="0" err="1"/>
              <a:t>R</a:t>
            </a:r>
            <a:r>
              <a:rPr lang="en-US" altLang="zh-CN" sz="2800" baseline="-25000" dirty="0" err="1"/>
              <a:t>2</a:t>
            </a:r>
            <a:r>
              <a:rPr lang="en-US" altLang="zh-CN" sz="2800" dirty="0"/>
              <a:t> .</a:t>
            </a:r>
            <a:endParaRPr lang="zh-CN" altLang="en-US" sz="2800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31D83C3-54A9-71F6-3ED8-C9D8C0E4E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D20A33-F020-F436-F3F1-C6F1E8B133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Rectangle 2">
            <a:extLst>
              <a:ext uri="{FF2B5EF4-FFF2-40B4-BE49-F238E27FC236}">
                <a16:creationId xmlns:a16="http://schemas.microsoft.com/office/drawing/2014/main" id="{FCAC16A0-E030-4451-A968-DA1DE7833B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760730"/>
            <a:ext cx="7511752" cy="906146"/>
          </a:xfrm>
        </p:spPr>
        <p:txBody>
          <a:bodyPr>
            <a:normAutofit/>
          </a:bodyPr>
          <a:lstStyle/>
          <a:p>
            <a:pPr eaLnBrk="1" hangingPunct="1"/>
            <a:r>
              <a:rPr kumimoji="1" lang="en-US" altLang="zh-CN" sz="4400" noProof="1"/>
              <a:t>M</a:t>
            </a:r>
            <a:r>
              <a:rPr kumimoji="1" lang="en-US" altLang="zh-CN" sz="2400" noProof="1"/>
              <a:t>S</a:t>
            </a:r>
            <a:r>
              <a:rPr kumimoji="1" lang="en-US" altLang="zh-CN" sz="2400" noProof="1">
                <a:latin typeface="Arial" panose="020B0604020202020204" pitchFamily="34" charset="0"/>
                <a:cs typeface="Arial" panose="020B0604020202020204" pitchFamily="34" charset="0"/>
              </a:rPr>
              <a:t>º</a:t>
            </a:r>
            <a:r>
              <a:rPr kumimoji="1" lang="en-US" altLang="zh-CN" sz="2400" i="1" noProof="1"/>
              <a:t>R </a:t>
            </a:r>
            <a:r>
              <a:rPr kumimoji="1" lang="en-US" altLang="zh-CN" sz="4400" i="1" noProof="1"/>
              <a:t>=</a:t>
            </a:r>
            <a:r>
              <a:rPr kumimoji="1" lang="en-US" altLang="zh-CN" sz="2400" i="1" noProof="1"/>
              <a:t> </a:t>
            </a:r>
            <a:r>
              <a:rPr kumimoji="1" lang="en-US" altLang="zh-CN" sz="4400" i="1" noProof="1"/>
              <a:t>M</a:t>
            </a:r>
            <a:r>
              <a:rPr kumimoji="1" lang="en-US" altLang="zh-CN" sz="4400" baseline="-25000" noProof="1"/>
              <a:t>R</a:t>
            </a:r>
            <a:r>
              <a:rPr kumimoji="1" lang="en-US" altLang="zh-CN" sz="4400" noProof="1"/>
              <a:t> </a:t>
            </a:r>
            <a:r>
              <a:rPr kumimoji="1" lang="en-US" altLang="zh-CN" sz="4400" noProof="1">
                <a:latin typeface="Arial" panose="020B0604020202020204" pitchFamily="34" charset="0"/>
                <a:cs typeface="Arial" panose="020B0604020202020204" pitchFamily="34" charset="0"/>
              </a:rPr>
              <a:t>ʘ</a:t>
            </a:r>
            <a:r>
              <a:rPr kumimoji="1" lang="en-US" altLang="zh-CN" sz="4400" i="1" noProof="1"/>
              <a:t>M</a:t>
            </a:r>
            <a:r>
              <a:rPr kumimoji="1" lang="en-US" altLang="zh-CN" sz="4400" baseline="-25000" noProof="1"/>
              <a:t>S </a:t>
            </a:r>
            <a:r>
              <a:rPr kumimoji="1" lang="zh-CN" altLang="en-US" sz="4400" noProof="1"/>
              <a:t>关系的复合运算</a:t>
            </a:r>
            <a:endParaRPr lang="zh-CN" altLang="en-US" sz="4400" dirty="0"/>
          </a:p>
        </p:txBody>
      </p:sp>
      <p:sp>
        <p:nvSpPr>
          <p:cNvPr id="73734" name="Rectangle 3">
            <a:extLst>
              <a:ext uri="{FF2B5EF4-FFF2-40B4-BE49-F238E27FC236}">
                <a16:creationId xmlns:a16="http://schemas.microsoft.com/office/drawing/2014/main" id="{B817D17F-4F9B-4EFA-8624-401C9DE79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1" lang="en-US" altLang="zh-CN" noProof="1"/>
              <a:t>The </a:t>
            </a:r>
            <a:r>
              <a:rPr kumimoji="1" lang="en-US" altLang="zh-CN" i="1" noProof="1"/>
              <a:t>boolean product </a:t>
            </a:r>
            <a:r>
              <a:rPr lang="en-US" altLang="zh-CN" dirty="0"/>
              <a:t>(</a:t>
            </a:r>
            <a:r>
              <a:rPr lang="zh-CN" altLang="en-US" dirty="0"/>
              <a:t>布尔积</a:t>
            </a:r>
            <a:r>
              <a:rPr lang="en-US" altLang="zh-CN" dirty="0"/>
              <a:t>) </a:t>
            </a:r>
            <a:r>
              <a:rPr kumimoji="1" lang="en-US" altLang="zh-CN" noProof="1"/>
              <a:t>of two matrices </a:t>
            </a:r>
            <a:r>
              <a:rPr kumimoji="1" lang="en-US" altLang="zh-CN" i="1" noProof="1"/>
              <a:t>M</a:t>
            </a:r>
            <a:r>
              <a:rPr kumimoji="1" lang="en-US" altLang="zh-CN" baseline="-25000" noProof="1"/>
              <a:t>R</a:t>
            </a:r>
            <a:r>
              <a:rPr kumimoji="1" lang="en-US" altLang="zh-CN" noProof="1"/>
              <a:t>, </a:t>
            </a:r>
            <a:r>
              <a:rPr kumimoji="1" lang="en-US" altLang="zh-CN" i="1" noProof="1"/>
              <a:t>M</a:t>
            </a:r>
            <a:r>
              <a:rPr kumimoji="1" lang="en-US" altLang="zh-CN" baseline="-25000" noProof="1"/>
              <a:t>S</a:t>
            </a:r>
            <a:r>
              <a:rPr kumimoji="1" lang="en-US" altLang="zh-CN" noProof="1"/>
              <a:t>, denoted </a:t>
            </a:r>
            <a:r>
              <a:rPr kumimoji="1" lang="en-US" altLang="zh-CN" i="1" noProof="1"/>
              <a:t>M</a:t>
            </a:r>
            <a:r>
              <a:rPr kumimoji="1" lang="en-US" altLang="zh-CN" baseline="-25000" noProof="1"/>
              <a:t>R</a:t>
            </a:r>
            <a:r>
              <a:rPr kumimoji="1" lang="en-US" altLang="zh-CN" noProof="1"/>
              <a:t> </a:t>
            </a:r>
            <a:r>
              <a:rPr kumimoji="1" lang="en-US" altLang="zh-CN" noProof="1">
                <a:latin typeface="Arial" panose="020B0604020202020204" pitchFamily="34" charset="0"/>
                <a:cs typeface="Arial" panose="020B0604020202020204" pitchFamily="34" charset="0"/>
              </a:rPr>
              <a:t>ʘ</a:t>
            </a:r>
            <a:r>
              <a:rPr kumimoji="1" lang="en-US" altLang="zh-CN" i="1" noProof="1"/>
              <a:t>M</a:t>
            </a:r>
            <a:r>
              <a:rPr kumimoji="1" lang="en-US" altLang="zh-CN" baseline="-25000" noProof="1"/>
              <a:t>S</a:t>
            </a:r>
            <a:r>
              <a:rPr kumimoji="1" lang="en-US" altLang="zh-CN" noProof="1"/>
              <a:t> is the connection matrix for S</a:t>
            </a:r>
            <a:r>
              <a:rPr kumimoji="1" lang="en-US" altLang="zh-CN" noProof="1">
                <a:latin typeface="Arial" panose="020B0604020202020204" pitchFamily="34" charset="0"/>
                <a:cs typeface="Arial" panose="020B0604020202020204" pitchFamily="34" charset="0"/>
              </a:rPr>
              <a:t>º</a:t>
            </a:r>
            <a:r>
              <a:rPr kumimoji="1" lang="en-US" altLang="zh-CN" i="1" noProof="1"/>
              <a:t>R</a:t>
            </a:r>
            <a:r>
              <a:rPr kumimoji="1" lang="en-US" altLang="zh-CN" noProof="1"/>
              <a:t>.</a:t>
            </a:r>
          </a:p>
          <a:p>
            <a:pPr eaLnBrk="1" hangingPunct="1"/>
            <a:r>
              <a:rPr kumimoji="1" lang="en-US" altLang="zh-CN" noProof="1"/>
              <a:t>t</a:t>
            </a:r>
            <a:r>
              <a:rPr kumimoji="1" lang="en-US" altLang="zh-CN" baseline="-25000" noProof="1"/>
              <a:t>ij</a:t>
            </a:r>
            <a:r>
              <a:rPr kumimoji="1" lang="en-US" altLang="zh-CN" noProof="1"/>
              <a:t>=1 iff r</a:t>
            </a:r>
            <a:r>
              <a:rPr kumimoji="1" lang="en-US" altLang="zh-CN" baseline="-25000" noProof="1"/>
              <a:t>ik</a:t>
            </a:r>
            <a:r>
              <a:rPr kumimoji="1" lang="en-US" altLang="zh-CN" noProof="1"/>
              <a:t>=s</a:t>
            </a:r>
            <a:r>
              <a:rPr kumimoji="1" lang="en-US" altLang="zh-CN" baseline="-25000" noProof="1"/>
              <a:t>kj</a:t>
            </a:r>
            <a:r>
              <a:rPr kumimoji="1" lang="en-US" altLang="zh-CN" noProof="1"/>
              <a:t>=1 for some k.</a:t>
            </a:r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4BACFDEF-7498-5DB8-BE8D-86FB2EAAD6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744FB45-B053-3BB2-3194-CDC26AD6C8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2">
            <a:extLst>
              <a:ext uri="{FF2B5EF4-FFF2-40B4-BE49-F238E27FC236}">
                <a16:creationId xmlns:a16="http://schemas.microsoft.com/office/drawing/2014/main" id="{A0699C6C-8156-499D-8596-27B1917B4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Proof</a:t>
            </a:r>
            <a:endParaRPr lang="zh-CN" altLang="en-US"/>
          </a:p>
        </p:txBody>
      </p:sp>
      <p:sp>
        <p:nvSpPr>
          <p:cNvPr id="19461" name="Rectangle 3">
            <a:extLst>
              <a:ext uri="{FF2B5EF4-FFF2-40B4-BE49-F238E27FC236}">
                <a16:creationId xmlns:a16="http://schemas.microsoft.com/office/drawing/2014/main" id="{7E092813-F2C3-459A-A8D1-9ED0378E391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504112" cy="4114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400" noProof="1"/>
              <a:t>Let  M</a:t>
            </a:r>
            <a:r>
              <a:rPr kumimoji="1" lang="en-US" altLang="zh-CN" sz="2400" i="1" baseline="-25000" noProof="1"/>
              <a:t>R</a:t>
            </a:r>
            <a:r>
              <a:rPr kumimoji="1" lang="en-US" altLang="zh-CN" sz="2400" i="1" noProof="1"/>
              <a:t> </a:t>
            </a:r>
            <a:r>
              <a:rPr kumimoji="1" lang="en-US" altLang="zh-CN" sz="2400" noProof="1"/>
              <a:t>= [</a:t>
            </a:r>
            <a:r>
              <a:rPr kumimoji="1" lang="en-US" altLang="zh-CN" sz="2400" i="1" noProof="1"/>
              <a:t>m</a:t>
            </a:r>
            <a:r>
              <a:rPr kumimoji="1" lang="en-US" altLang="zh-CN" sz="2400" i="1" baseline="-25000" noProof="1"/>
              <a:t>ij</a:t>
            </a:r>
            <a:r>
              <a:rPr kumimoji="1" lang="en-US" altLang="zh-CN" sz="2400" noProof="1"/>
              <a:t>], </a:t>
            </a:r>
            <a:r>
              <a:rPr kumimoji="1" lang="en-US" altLang="zh-CN" sz="2400" noProof="1">
                <a:sym typeface="+mn-ea"/>
              </a:rPr>
              <a:t>M</a:t>
            </a:r>
            <a:r>
              <a:rPr kumimoji="1" lang="en-US" altLang="zh-CN" sz="2400" i="1" baseline="-25000" noProof="1">
                <a:sym typeface="+mn-ea"/>
              </a:rPr>
              <a:t>S</a:t>
            </a:r>
            <a:r>
              <a:rPr kumimoji="1" lang="en-US" altLang="zh-CN" sz="2400" i="1" noProof="1">
                <a:sym typeface="+mn-ea"/>
              </a:rPr>
              <a:t> </a:t>
            </a:r>
            <a:r>
              <a:rPr kumimoji="1" lang="en-US" altLang="zh-CN" sz="2400" noProof="1">
                <a:sym typeface="+mn-ea"/>
              </a:rPr>
              <a:t>= [</a:t>
            </a:r>
            <a:r>
              <a:rPr kumimoji="1" lang="en-US" altLang="zh-CN" sz="2400" i="1" noProof="1">
                <a:sym typeface="+mn-ea"/>
              </a:rPr>
              <a:t>s</a:t>
            </a:r>
            <a:r>
              <a:rPr kumimoji="1" lang="en-US" altLang="zh-CN" sz="2400" i="1" baseline="-25000" noProof="1">
                <a:sym typeface="+mn-ea"/>
              </a:rPr>
              <a:t>ij</a:t>
            </a:r>
            <a:r>
              <a:rPr kumimoji="1" lang="en-US" altLang="zh-CN" sz="2400" noProof="1">
                <a:sym typeface="+mn-ea"/>
              </a:rPr>
              <a:t>], </a:t>
            </a:r>
            <a:r>
              <a:rPr kumimoji="1" lang="en-US" altLang="zh-CN" sz="2400" noProof="1"/>
              <a:t>and M</a:t>
            </a:r>
            <a:r>
              <a:rPr kumimoji="1" lang="en-US" altLang="zh-CN" sz="2400" baseline="-25000" noProof="1">
                <a:sym typeface="+mn-ea"/>
              </a:rPr>
              <a:t>S</a:t>
            </a:r>
            <a:r>
              <a:rPr kumimoji="1" lang="en-US" altLang="zh-CN" sz="2400" baseline="-25000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º</a:t>
            </a:r>
            <a:r>
              <a:rPr kumimoji="1" lang="en-US" altLang="zh-CN" sz="2400" i="1" baseline="-25000" noProof="1">
                <a:sym typeface="+mn-ea"/>
              </a:rPr>
              <a:t>R</a:t>
            </a:r>
            <a:r>
              <a:rPr kumimoji="1" lang="en-US" altLang="zh-CN" sz="2400" noProof="1"/>
              <a:t>  = [</a:t>
            </a:r>
            <a:r>
              <a:rPr kumimoji="1" lang="en-US" altLang="zh-CN" sz="2400" i="1" noProof="1"/>
              <a:t>n</a:t>
            </a:r>
            <a:r>
              <a:rPr kumimoji="1" lang="en-US" altLang="zh-CN" sz="2400" i="1" baseline="-25000" noProof="1"/>
              <a:t>ij</a:t>
            </a:r>
            <a:r>
              <a:rPr kumimoji="1" lang="en-US" altLang="zh-CN" sz="2400" noProof="1"/>
              <a:t>].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noProof="1">
                <a:cs typeface="+mn-ea"/>
              </a:rPr>
              <a:t>the </a:t>
            </a:r>
            <a:r>
              <a:rPr kumimoji="1" lang="en-US" altLang="zh-CN" i="1" noProof="1">
                <a:cs typeface="+mn-ea"/>
              </a:rPr>
              <a:t>i</a:t>
            </a:r>
            <a:r>
              <a:rPr kumimoji="1" lang="en-US" altLang="zh-CN" noProof="1">
                <a:cs typeface="+mn-ea"/>
              </a:rPr>
              <a:t>, </a:t>
            </a:r>
            <a:r>
              <a:rPr kumimoji="1" lang="en-US" altLang="zh-CN" i="1" noProof="1">
                <a:cs typeface="+mn-ea"/>
              </a:rPr>
              <a:t>j</a:t>
            </a:r>
            <a:r>
              <a:rPr kumimoji="1" lang="en-US" altLang="zh-CN" noProof="1">
                <a:cs typeface="+mn-ea"/>
              </a:rPr>
              <a:t>th element of </a:t>
            </a:r>
            <a:r>
              <a:rPr kumimoji="1" lang="en-US" altLang="zh-CN" i="1" noProof="1">
                <a:cs typeface="+mn-ea"/>
                <a:sym typeface="+mn-ea"/>
              </a:rPr>
              <a:t>M</a:t>
            </a:r>
            <a:r>
              <a:rPr kumimoji="1" lang="en-US" altLang="zh-CN" baseline="-25000" noProof="1">
                <a:cs typeface="+mn-ea"/>
                <a:sym typeface="+mn-ea"/>
              </a:rPr>
              <a:t>R</a:t>
            </a:r>
            <a:r>
              <a:rPr kumimoji="1" lang="en-US" altLang="zh-CN" noProof="1">
                <a:cs typeface="+mn-ea"/>
                <a:sym typeface="+mn-ea"/>
              </a:rPr>
              <a:t> </a:t>
            </a:r>
            <a:r>
              <a:rPr kumimoji="1" lang="en-US" altLang="zh-CN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ʘ</a:t>
            </a:r>
            <a:r>
              <a:rPr kumimoji="1" lang="en-US" altLang="zh-CN" i="1" noProof="1">
                <a:cs typeface="+mn-ea"/>
                <a:sym typeface="+mn-ea"/>
              </a:rPr>
              <a:t>M</a:t>
            </a:r>
            <a:r>
              <a:rPr kumimoji="1" lang="en-US" altLang="zh-CN" baseline="-25000" noProof="1">
                <a:cs typeface="+mn-ea"/>
                <a:sym typeface="+mn-ea"/>
              </a:rPr>
              <a:t>S</a:t>
            </a:r>
            <a:r>
              <a:rPr kumimoji="1" lang="en-US" altLang="zh-CN" noProof="1">
                <a:cs typeface="+mn-ea"/>
              </a:rPr>
              <a:t> is equal to l 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i="1" noProof="1">
                <a:cs typeface="+mn-ea"/>
              </a:rPr>
              <a:t>m</a:t>
            </a:r>
            <a:r>
              <a:rPr kumimoji="1" lang="en-US" altLang="zh-CN" i="1" baseline="-25000" noProof="1">
                <a:cs typeface="+mn-ea"/>
              </a:rPr>
              <a:t>ik</a:t>
            </a:r>
            <a:r>
              <a:rPr kumimoji="1" lang="en-US" altLang="zh-CN" noProof="1">
                <a:cs typeface="+mn-ea"/>
              </a:rPr>
              <a:t>= 1 and </a:t>
            </a:r>
            <a:r>
              <a:rPr kumimoji="1" lang="en-US" altLang="zh-CN" i="1" noProof="1">
                <a:cs typeface="+mn-ea"/>
              </a:rPr>
              <a:t>S</a:t>
            </a:r>
            <a:r>
              <a:rPr kumimoji="1" lang="en-US" altLang="zh-CN" i="1" baseline="-25000" noProof="1">
                <a:cs typeface="+mn-ea"/>
              </a:rPr>
              <a:t>kj</a:t>
            </a:r>
            <a:r>
              <a:rPr kumimoji="1" lang="en-US" altLang="zh-CN" noProof="1">
                <a:cs typeface="+mn-ea"/>
              </a:rPr>
              <a:t> = l for some </a:t>
            </a:r>
            <a:r>
              <a:rPr kumimoji="1" lang="en-US" altLang="zh-CN" i="1" noProof="1">
                <a:cs typeface="+mn-ea"/>
              </a:rPr>
              <a:t>k</a:t>
            </a:r>
            <a:r>
              <a:rPr kumimoji="1" lang="en-US" altLang="zh-CN" noProof="1">
                <a:cs typeface="+mn-ea"/>
              </a:rPr>
              <a:t>, l </a:t>
            </a:r>
            <a:r>
              <a:rPr kumimoji="1" lang="zh-CN" altLang="en-US" noProof="1">
                <a:cs typeface="+mn-ea"/>
                <a:sym typeface="Symbol" panose="05050102010706020507" pitchFamily="18" charset="2"/>
              </a:rPr>
              <a:t></a:t>
            </a:r>
            <a:r>
              <a:rPr kumimoji="1" lang="en-US" altLang="zh-CN" noProof="1">
                <a:cs typeface="+mn-ea"/>
              </a:rPr>
              <a:t> </a:t>
            </a:r>
            <a:r>
              <a:rPr kumimoji="1" lang="en-US" altLang="zh-CN" i="1" noProof="1">
                <a:cs typeface="+mn-ea"/>
              </a:rPr>
              <a:t>k</a:t>
            </a:r>
            <a:r>
              <a:rPr kumimoji="1" lang="en-US" altLang="zh-CN" noProof="1">
                <a:cs typeface="+mn-ea"/>
              </a:rPr>
              <a:t> </a:t>
            </a:r>
            <a:r>
              <a:rPr kumimoji="1" lang="zh-CN" altLang="en-US" noProof="1">
                <a:cs typeface="+mn-ea"/>
                <a:sym typeface="Symbol" panose="05050102010706020507" pitchFamily="18" charset="2"/>
              </a:rPr>
              <a:t></a:t>
            </a:r>
            <a:r>
              <a:rPr kumimoji="1" lang="en-US" altLang="zh-CN" noProof="1">
                <a:cs typeface="+mn-ea"/>
              </a:rPr>
              <a:t> </a:t>
            </a:r>
            <a:r>
              <a:rPr kumimoji="1" lang="en-US" altLang="zh-CN" i="1" noProof="1">
                <a:cs typeface="+mn-ea"/>
              </a:rPr>
              <a:t>n</a:t>
            </a:r>
            <a:r>
              <a:rPr kumimoji="1" lang="en-US" altLang="zh-CN" noProof="1">
                <a:cs typeface="+mn-ea"/>
              </a:rPr>
              <a:t>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400" noProof="1"/>
              <a:t>By definition of the matrix M</a:t>
            </a:r>
            <a:r>
              <a:rPr kumimoji="1" lang="en-US" altLang="zh-CN" sz="2400" i="1" baseline="-25000" noProof="1"/>
              <a:t>R</a:t>
            </a:r>
            <a:endParaRPr kumimoji="1" lang="en-US" altLang="zh-CN" sz="2400" noProof="1"/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i="1" noProof="1">
                <a:cs typeface="+mn-ea"/>
              </a:rPr>
              <a:t>a</a:t>
            </a:r>
            <a:r>
              <a:rPr kumimoji="1" lang="en-US" altLang="zh-CN" i="1" baseline="-25000" noProof="1">
                <a:cs typeface="+mn-ea"/>
              </a:rPr>
              <a:t>i</a:t>
            </a:r>
            <a:r>
              <a:rPr kumimoji="1" lang="en-US" altLang="zh-CN" i="1" noProof="1">
                <a:cs typeface="+mn-ea"/>
              </a:rPr>
              <a:t> R a</a:t>
            </a:r>
            <a:r>
              <a:rPr kumimoji="1" lang="en-US" altLang="zh-CN" i="1" baseline="-25000" noProof="1">
                <a:cs typeface="+mn-ea"/>
              </a:rPr>
              <a:t>k</a:t>
            </a:r>
            <a:r>
              <a:rPr kumimoji="1" lang="en-US" altLang="zh-CN" noProof="1">
                <a:cs typeface="+mn-ea"/>
              </a:rPr>
              <a:t> and </a:t>
            </a:r>
            <a:r>
              <a:rPr kumimoji="1" lang="en-US" altLang="zh-CN" i="1" noProof="1">
                <a:cs typeface="+mn-ea"/>
              </a:rPr>
              <a:t>a</a:t>
            </a:r>
            <a:r>
              <a:rPr kumimoji="1" lang="en-US" altLang="zh-CN" i="1" baseline="-25000" noProof="1">
                <a:cs typeface="+mn-ea"/>
              </a:rPr>
              <a:t>k</a:t>
            </a:r>
            <a:r>
              <a:rPr kumimoji="1" lang="en-US" altLang="zh-CN" i="1" noProof="1">
                <a:cs typeface="+mn-ea"/>
              </a:rPr>
              <a:t> S b</a:t>
            </a:r>
            <a:r>
              <a:rPr kumimoji="1" lang="en-US" altLang="zh-CN" i="1" baseline="-25000" noProof="1">
                <a:cs typeface="+mn-ea"/>
              </a:rPr>
              <a:t>j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i="1" noProof="1">
                <a:cs typeface="+mn-ea"/>
              </a:rPr>
              <a:t>a</a:t>
            </a:r>
            <a:r>
              <a:rPr kumimoji="1" lang="en-US" altLang="zh-CN" i="1" baseline="-25000" noProof="1">
                <a:cs typeface="+mn-ea"/>
              </a:rPr>
              <a:t>i</a:t>
            </a:r>
            <a:r>
              <a:rPr kumimoji="1" lang="en-US" altLang="zh-CN" i="1" noProof="1">
                <a:cs typeface="+mn-ea"/>
              </a:rPr>
              <a:t> </a:t>
            </a:r>
            <a:r>
              <a:rPr kumimoji="1" lang="en-US" altLang="zh-CN" noProof="1">
                <a:cs typeface="+mn-ea"/>
                <a:sym typeface="+mn-ea"/>
              </a:rPr>
              <a:t>S</a:t>
            </a:r>
            <a:r>
              <a:rPr kumimoji="1" lang="en-US" altLang="zh-CN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º</a:t>
            </a:r>
            <a:r>
              <a:rPr kumimoji="1" lang="en-US" altLang="zh-CN" i="1" noProof="1">
                <a:cs typeface="+mn-ea"/>
                <a:sym typeface="+mn-ea"/>
              </a:rPr>
              <a:t>R</a:t>
            </a:r>
            <a:r>
              <a:rPr kumimoji="1" lang="en-US" altLang="zh-CN" i="1" noProof="1">
                <a:cs typeface="+mn-ea"/>
              </a:rPr>
              <a:t> b</a:t>
            </a:r>
            <a:r>
              <a:rPr kumimoji="1" lang="en-US" altLang="zh-CN" i="1" baseline="-25000" noProof="1">
                <a:cs typeface="+mn-ea"/>
              </a:rPr>
              <a:t>j</a:t>
            </a:r>
            <a:r>
              <a:rPr kumimoji="1" lang="en-US" altLang="zh-CN" noProof="1">
                <a:cs typeface="+mn-ea"/>
              </a:rPr>
              <a:t> , and so </a:t>
            </a:r>
            <a:r>
              <a:rPr kumimoji="1" lang="en-US" altLang="zh-CN" i="1" noProof="1">
                <a:cs typeface="+mn-ea"/>
              </a:rPr>
              <a:t>n</a:t>
            </a:r>
            <a:r>
              <a:rPr kumimoji="1" lang="en-US" altLang="zh-CN" i="1" baseline="-25000" noProof="1">
                <a:cs typeface="+mn-ea"/>
              </a:rPr>
              <a:t>ij</a:t>
            </a:r>
            <a:r>
              <a:rPr kumimoji="1" lang="en-US" altLang="zh-CN" noProof="1">
                <a:cs typeface="+mn-ea"/>
              </a:rPr>
              <a:t> = 1.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400" noProof="1"/>
              <a:t>Therefore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noProof="1">
                <a:cs typeface="+mn-ea"/>
              </a:rPr>
              <a:t>position </a:t>
            </a:r>
            <a:r>
              <a:rPr kumimoji="1" lang="en-US" altLang="zh-CN" i="1" noProof="1">
                <a:cs typeface="+mn-ea"/>
              </a:rPr>
              <a:t>i</a:t>
            </a:r>
            <a:r>
              <a:rPr kumimoji="1" lang="en-US" altLang="zh-CN" noProof="1">
                <a:cs typeface="+mn-ea"/>
              </a:rPr>
              <a:t>, </a:t>
            </a:r>
            <a:r>
              <a:rPr kumimoji="1" lang="en-US" altLang="zh-CN" i="1" noProof="1">
                <a:cs typeface="+mn-ea"/>
              </a:rPr>
              <a:t>j</a:t>
            </a:r>
            <a:r>
              <a:rPr kumimoji="1" lang="en-US" altLang="zh-CN" noProof="1">
                <a:cs typeface="+mn-ea"/>
              </a:rPr>
              <a:t> of </a:t>
            </a:r>
            <a:r>
              <a:rPr kumimoji="1" lang="en-US" altLang="zh-CN" i="1" noProof="1">
                <a:cs typeface="+mn-ea"/>
                <a:sym typeface="+mn-ea"/>
              </a:rPr>
              <a:t>M</a:t>
            </a:r>
            <a:r>
              <a:rPr kumimoji="1" lang="en-US" altLang="zh-CN" baseline="-25000" noProof="1">
                <a:cs typeface="+mn-ea"/>
                <a:sym typeface="+mn-ea"/>
              </a:rPr>
              <a:t>R</a:t>
            </a:r>
            <a:r>
              <a:rPr kumimoji="1" lang="en-US" altLang="zh-CN" noProof="1">
                <a:cs typeface="+mn-ea"/>
                <a:sym typeface="+mn-ea"/>
              </a:rPr>
              <a:t> </a:t>
            </a:r>
            <a:r>
              <a:rPr kumimoji="1" lang="en-US" altLang="zh-CN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ʘ</a:t>
            </a:r>
            <a:r>
              <a:rPr kumimoji="1" lang="en-US" altLang="zh-CN" i="1" noProof="1">
                <a:cs typeface="+mn-ea"/>
                <a:sym typeface="+mn-ea"/>
              </a:rPr>
              <a:t>M</a:t>
            </a:r>
            <a:r>
              <a:rPr kumimoji="1" lang="en-US" altLang="zh-CN" baseline="-25000" noProof="1">
                <a:cs typeface="+mn-ea"/>
                <a:sym typeface="+mn-ea"/>
              </a:rPr>
              <a:t>S</a:t>
            </a:r>
            <a:r>
              <a:rPr kumimoji="1" lang="en-US" altLang="zh-CN" noProof="1">
                <a:cs typeface="+mn-ea"/>
              </a:rPr>
              <a:t> is equal to 1 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kumimoji="1" lang="en-US" altLang="zh-CN" i="1" noProof="1">
                <a:cs typeface="+mn-ea"/>
              </a:rPr>
              <a:t>n</a:t>
            </a:r>
            <a:r>
              <a:rPr kumimoji="1" lang="en-US" altLang="zh-CN" i="1" baseline="-25000" noProof="1">
                <a:cs typeface="+mn-ea"/>
              </a:rPr>
              <a:t>ij</a:t>
            </a:r>
            <a:r>
              <a:rPr kumimoji="1" lang="en-US" altLang="zh-CN" noProof="1">
                <a:cs typeface="+mn-ea"/>
              </a:rPr>
              <a:t> = l.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kumimoji="1" lang="en-US" altLang="zh-CN" sz="2400" noProof="1"/>
              <a:t>So </a:t>
            </a:r>
            <a:r>
              <a:rPr kumimoji="1" lang="en-US" altLang="zh-CN" sz="2400" noProof="1">
                <a:sym typeface="+mn-ea"/>
              </a:rPr>
              <a:t>M</a:t>
            </a:r>
            <a:r>
              <a:rPr kumimoji="1" lang="en-US" altLang="zh-CN" sz="2400" baseline="-25000" noProof="1">
                <a:sym typeface="+mn-ea"/>
              </a:rPr>
              <a:t>S</a:t>
            </a:r>
            <a:r>
              <a:rPr kumimoji="1" lang="en-US" altLang="zh-CN" sz="2400" baseline="-25000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º</a:t>
            </a:r>
            <a:r>
              <a:rPr kumimoji="1" lang="en-US" altLang="zh-CN" sz="2400" i="1" baseline="-25000" noProof="1">
                <a:sym typeface="+mn-ea"/>
              </a:rPr>
              <a:t>R</a:t>
            </a:r>
            <a:r>
              <a:rPr kumimoji="1" lang="en-US" altLang="zh-CN" sz="2400" noProof="1">
                <a:sym typeface="+mn-ea"/>
              </a:rPr>
              <a:t>  =</a:t>
            </a:r>
            <a:r>
              <a:rPr kumimoji="1" lang="en-US" altLang="zh-CN" sz="2400" i="1" noProof="1">
                <a:sym typeface="+mn-ea"/>
              </a:rPr>
              <a:t>M</a:t>
            </a:r>
            <a:r>
              <a:rPr kumimoji="1" lang="en-US" altLang="zh-CN" sz="2400" baseline="-25000" noProof="1">
                <a:sym typeface="+mn-ea"/>
              </a:rPr>
              <a:t>R</a:t>
            </a:r>
            <a:r>
              <a:rPr kumimoji="1" lang="en-US" altLang="zh-CN" sz="2400" noProof="1">
                <a:sym typeface="+mn-ea"/>
              </a:rPr>
              <a:t> </a:t>
            </a:r>
            <a:r>
              <a:rPr kumimoji="1" lang="en-US" altLang="zh-CN" sz="2400" noProof="1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ʘ</a:t>
            </a:r>
            <a:r>
              <a:rPr kumimoji="1" lang="en-US" altLang="zh-CN" sz="2400" i="1" noProof="1">
                <a:sym typeface="+mn-ea"/>
              </a:rPr>
              <a:t>M</a:t>
            </a:r>
            <a:r>
              <a:rPr kumimoji="1" lang="en-US" altLang="zh-CN" sz="2400" baseline="-25000" noProof="1">
                <a:sym typeface="+mn-ea"/>
              </a:rPr>
              <a:t>S</a:t>
            </a:r>
            <a:endParaRPr kumimoji="1" lang="en-US" altLang="zh-CN" sz="2400" i="1" baseline="-10000" noProof="1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71E56BFB-A975-6BD3-541E-40362EF1512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63FFA1-40BF-2749-53A9-E6D43FD48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04A41E-087B-4C50-9D6C-1D408039D286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Rectangle 3">
            <a:extLst>
              <a:ext uri="{FF2B5EF4-FFF2-40B4-BE49-F238E27FC236}">
                <a16:creationId xmlns:a16="http://schemas.microsoft.com/office/drawing/2014/main" id="{F77C1106-1F84-A672-12B5-B2E67F350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16013" y="1773238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  <a:p>
            <a:pPr lvl="1" eaLnBrk="1" hangingPunct="1"/>
            <a:r>
              <a:rPr lang="en-US" altLang="zh-CN" dirty="0"/>
              <a:t>Find the matrix representing the relations </a:t>
            </a:r>
            <a:r>
              <a:rPr lang="en-US" altLang="zh-CN" i="1" dirty="0"/>
              <a:t>S ◦R, </a:t>
            </a:r>
            <a:r>
              <a:rPr lang="en-US" altLang="zh-CN" dirty="0"/>
              <a:t>where the matrices representing R and S are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endParaRPr lang="en-US" altLang="zh-CN" dirty="0"/>
          </a:p>
        </p:txBody>
      </p:sp>
      <p:graphicFrame>
        <p:nvGraphicFramePr>
          <p:cNvPr id="68614" name="Object 7">
            <a:extLst>
              <a:ext uri="{FF2B5EF4-FFF2-40B4-BE49-F238E27FC236}">
                <a16:creationId xmlns:a16="http://schemas.microsoft.com/office/drawing/2014/main" id="{F23F75E7-9367-3461-B6E9-E3F134337B2C}"/>
              </a:ext>
            </a:extLst>
          </p:cNvPr>
          <p:cNvGraphicFramePr>
            <a:graphicFrameLocks/>
          </p:cNvGraphicFramePr>
          <p:nvPr/>
        </p:nvGraphicFramePr>
        <p:xfrm>
          <a:off x="2381250" y="3502025"/>
          <a:ext cx="4278313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488120" imgH="710891" progId="Equation.DSMT4">
                  <p:embed/>
                </p:oleObj>
              </mc:Choice>
              <mc:Fallback>
                <p:oleObj r:id="rId2" imgW="2488120" imgH="710891" progId="Equation.DSMT4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502025"/>
                        <a:ext cx="4278313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AD361FB-2B78-11C8-F3C6-01B5610A7E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4C0876-2E3D-D389-62B2-C9CA733748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C11D57B-986C-2514-EBF7-9D004CE0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标题 1">
            <a:extLst>
              <a:ext uri="{FF2B5EF4-FFF2-40B4-BE49-F238E27FC236}">
                <a16:creationId xmlns:a16="http://schemas.microsoft.com/office/drawing/2014/main" id="{0B773925-6513-5087-C428-FDB96973D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 6</a:t>
            </a:r>
            <a:endParaRPr lang="zh-CN" altLang="en-US"/>
          </a:p>
        </p:txBody>
      </p:sp>
      <p:sp>
        <p:nvSpPr>
          <p:cNvPr id="69634" name="内容占位符 2">
            <a:extLst>
              <a:ext uri="{FF2B5EF4-FFF2-40B4-BE49-F238E27FC236}">
                <a16:creationId xmlns:a16="http://schemas.microsoft.com/office/drawing/2014/main" id="{07C9C7B4-0876-519C-ECBA-AF1D78D0AD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folHlink"/>
              </a:buClr>
              <a:buSzPct val="60000"/>
            </a:pPr>
            <a:r>
              <a:rPr lang="en-US" altLang="zh-CN"/>
              <a:t>Find the matrix representing the relation 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/>
              <a:t>, where the matrices representing </a:t>
            </a:r>
            <a:r>
              <a:rPr lang="en-US" altLang="zh-CN" i="1"/>
              <a:t>R</a:t>
            </a:r>
            <a:r>
              <a:rPr lang="en-US" altLang="zh-CN"/>
              <a:t> is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/>
              <a:t>		</a:t>
            </a:r>
            <a:endParaRPr lang="zh-CN" altLang="en-US"/>
          </a:p>
        </p:txBody>
      </p:sp>
      <p:graphicFrame>
        <p:nvGraphicFramePr>
          <p:cNvPr id="69638" name="Object 2">
            <a:extLst>
              <a:ext uri="{FF2B5EF4-FFF2-40B4-BE49-F238E27FC236}">
                <a16:creationId xmlns:a16="http://schemas.microsoft.com/office/drawing/2014/main" id="{5CFE029D-EEF9-B090-8F31-9A327CD213B1}"/>
              </a:ext>
            </a:extLst>
          </p:cNvPr>
          <p:cNvGraphicFramePr>
            <a:graphicFrameLocks/>
          </p:cNvGraphicFramePr>
          <p:nvPr/>
        </p:nvGraphicFramePr>
        <p:xfrm>
          <a:off x="2987675" y="3073400"/>
          <a:ext cx="2117725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66337" imgH="710891" progId="Equation.DSMT4">
                  <p:embed/>
                </p:oleObj>
              </mc:Choice>
              <mc:Fallback>
                <p:oleObj r:id="rId2" imgW="1066337" imgH="710891" progId="Equation.DSMT4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073400"/>
                        <a:ext cx="2117725" cy="1411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页脚占位符 1">
            <a:extLst>
              <a:ext uri="{FF2B5EF4-FFF2-40B4-BE49-F238E27FC236}">
                <a16:creationId xmlns:a16="http://schemas.microsoft.com/office/drawing/2014/main" id="{A60E9B0F-8A4F-BAB1-719A-287E072FB5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D47DD1-B437-D739-40D1-796CD10CDF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>
            <a:extLst>
              <a:ext uri="{FF2B5EF4-FFF2-40B4-BE49-F238E27FC236}">
                <a16:creationId xmlns:a16="http://schemas.microsoft.com/office/drawing/2014/main" id="{4286E0B2-C24A-05C4-7340-B19D9FC97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03399"/>
                </a:solidFill>
              </a:rPr>
              <a:t>Cartesian product (</a:t>
            </a:r>
            <a:r>
              <a:rPr lang="zh-CN" altLang="en-US" dirty="0">
                <a:solidFill>
                  <a:srgbClr val="003399"/>
                </a:solidFill>
              </a:rPr>
              <a:t>笛卡尔积</a:t>
            </a:r>
            <a:r>
              <a:rPr lang="en-US" altLang="zh-CN" dirty="0">
                <a:solidFill>
                  <a:srgbClr val="003399"/>
                </a:solidFill>
              </a:rPr>
              <a:t>)</a:t>
            </a:r>
            <a:endParaRPr lang="zh-CN" altLang="en-US" dirty="0">
              <a:solidFill>
                <a:srgbClr val="003399"/>
              </a:solidFill>
            </a:endParaRP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C4A501AD-4420-7BC3-58F7-FF3EAA7CFE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If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two nonempty sets, we define the </a:t>
            </a:r>
            <a:r>
              <a:rPr lang="en-US" altLang="zh-CN" i="1" u="sng" dirty="0"/>
              <a:t>product set</a:t>
            </a:r>
            <a:r>
              <a:rPr lang="en-US" altLang="zh-CN" u="sng" dirty="0"/>
              <a:t> </a:t>
            </a:r>
            <a:r>
              <a:rPr lang="en-US" altLang="zh-CN" dirty="0"/>
              <a:t>or </a:t>
            </a:r>
            <a:r>
              <a:rPr lang="en-US" altLang="zh-CN" i="1" u="sng" dirty="0"/>
              <a:t>Cartesian product</a:t>
            </a:r>
            <a:r>
              <a:rPr lang="en-US" altLang="zh-CN" u="sng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as the set of all ordered pairs 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with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 = {(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|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" name="页脚占位符 1">
            <a:extLst>
              <a:ext uri="{FF2B5EF4-FFF2-40B4-BE49-F238E27FC236}">
                <a16:creationId xmlns:a16="http://schemas.microsoft.com/office/drawing/2014/main" id="{8647A0A5-95B7-A776-3276-93AA42A8CF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Zhang Yanmei, College of Computer Science &amp; Technology, BUPT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C808FF-2887-21CD-1FA0-0FAB7988A5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DF903B-3068-4121-B8CF-4A173CA5C217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Relations </a:t>
            </a:r>
            <a:r>
              <a:rPr lang="zh-CN" altLang="en-US" dirty="0"/>
              <a:t>二元关系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9155" y="1662324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  Definition:</a:t>
            </a:r>
            <a:r>
              <a:rPr lang="en-US" sz="2400" dirty="0"/>
              <a:t> A </a:t>
            </a:r>
            <a:r>
              <a:rPr lang="en-US" sz="2400" i="1" dirty="0"/>
              <a:t>binary relation R</a:t>
            </a:r>
            <a:r>
              <a:rPr lang="en-US" sz="2400" dirty="0"/>
              <a:t> from a set </a:t>
            </a:r>
            <a:r>
              <a:rPr lang="en-US" sz="2400" i="1" dirty="0"/>
              <a:t>A</a:t>
            </a:r>
            <a:r>
              <a:rPr lang="en-US" sz="2400" dirty="0"/>
              <a:t> to a set </a:t>
            </a:r>
            <a:r>
              <a:rPr lang="en-US" sz="2400" i="1" dirty="0"/>
              <a:t>B</a:t>
            </a:r>
            <a:r>
              <a:rPr lang="en-US" sz="2400" dirty="0"/>
              <a:t> is a subset </a:t>
            </a:r>
            <a:r>
              <a:rPr lang="en-US" sz="2400" i="1" dirty="0"/>
              <a:t>R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 A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×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 B.</a:t>
            </a:r>
          </a:p>
          <a:p>
            <a:pPr>
              <a:buNone/>
            </a:pPr>
            <a:r>
              <a:rPr lang="en-US" sz="2400" b="1" dirty="0">
                <a:ea typeface="Cambria Math" panose="02040503050406030204"/>
              </a:rPr>
              <a:t>    Example</a:t>
            </a:r>
            <a:r>
              <a:rPr lang="en-US" sz="2400" dirty="0">
                <a:ea typeface="Cambria Math" panose="02040503050406030204"/>
              </a:rPr>
              <a:t>:</a:t>
            </a:r>
          </a:p>
          <a:p>
            <a:pPr lvl="1"/>
            <a:r>
              <a:rPr lang="en-US" sz="2400" dirty="0">
                <a:ea typeface="Cambria Math" panose="02040503050406030204"/>
              </a:rPr>
              <a:t>Let </a:t>
            </a:r>
            <a:r>
              <a:rPr lang="en-US" sz="2400" i="1" dirty="0">
                <a:ea typeface="Cambria Math" panose="02040503050406030204"/>
              </a:rPr>
              <a:t>A = </a:t>
            </a:r>
            <a:r>
              <a:rPr lang="en-US" sz="2400" dirty="0">
                <a:ea typeface="Cambria Math" panose="02040503050406030204"/>
              </a:rPr>
              <a:t>{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400" dirty="0">
                <a:ea typeface="Cambria Math" panose="02040503050406030204"/>
              </a:rPr>
              <a:t>,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1,2</a:t>
            </a:r>
            <a:r>
              <a:rPr lang="en-US" sz="2400" dirty="0">
                <a:ea typeface="Cambria Math" panose="02040503050406030204"/>
              </a:rPr>
              <a:t>}</a:t>
            </a:r>
            <a:r>
              <a:rPr lang="en-US" sz="2400" i="1" dirty="0">
                <a:ea typeface="Cambria Math" panose="02040503050406030204"/>
              </a:rPr>
              <a:t> </a:t>
            </a:r>
            <a:r>
              <a:rPr lang="en-US" sz="2400" dirty="0">
                <a:ea typeface="Cambria Math" panose="02040503050406030204"/>
              </a:rPr>
              <a:t>and</a:t>
            </a:r>
            <a:r>
              <a:rPr lang="en-US" sz="2400" i="1" dirty="0">
                <a:ea typeface="Cambria Math" panose="02040503050406030204"/>
              </a:rPr>
              <a:t> B = </a:t>
            </a:r>
            <a:r>
              <a:rPr lang="en-US" sz="2400" dirty="0">
                <a:ea typeface="Cambria Math" panose="02040503050406030204"/>
              </a:rPr>
              <a:t>{</a:t>
            </a:r>
            <a:r>
              <a:rPr lang="en-US" sz="2400" i="1" dirty="0" err="1">
                <a:ea typeface="Cambria Math" panose="02040503050406030204"/>
              </a:rPr>
              <a:t>a,b</a:t>
            </a:r>
            <a:r>
              <a:rPr lang="en-US" sz="2400" dirty="0">
                <a:ea typeface="Cambria Math" panose="02040503050406030204"/>
              </a:rPr>
              <a:t>} </a:t>
            </a:r>
          </a:p>
          <a:p>
            <a:pPr lvl="1"/>
            <a:r>
              <a:rPr lang="en-US" sz="2400" dirty="0">
                <a:ea typeface="Cambria Math" panose="02040503050406030204"/>
              </a:rPr>
              <a:t>{(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0, </a:t>
            </a:r>
            <a:r>
              <a:rPr lang="en-US" sz="2400" i="1" dirty="0">
                <a:ea typeface="Cambria Math" panose="02040503050406030204"/>
              </a:rPr>
              <a:t>a</a:t>
            </a:r>
            <a:r>
              <a:rPr lang="en-US" sz="2400" dirty="0">
                <a:ea typeface="Cambria Math" panose="02040503050406030204"/>
              </a:rPr>
              <a:t>)</a:t>
            </a:r>
            <a:r>
              <a:rPr lang="en-US" sz="2400" i="1" dirty="0">
                <a:ea typeface="Cambria Math" panose="02040503050406030204"/>
              </a:rPr>
              <a:t>, </a:t>
            </a:r>
            <a:r>
              <a:rPr lang="en-US" sz="2400" dirty="0">
                <a:ea typeface="Cambria Math" panose="02040503050406030204"/>
              </a:rPr>
              <a:t>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0, </a:t>
            </a:r>
            <a:r>
              <a:rPr lang="en-US" sz="2400" i="1" dirty="0">
                <a:ea typeface="Cambria Math" panose="02040503050406030204"/>
              </a:rPr>
              <a:t>b</a:t>
            </a:r>
            <a:r>
              <a:rPr lang="en-US" sz="2400" dirty="0">
                <a:ea typeface="Cambria Math" panose="02040503050406030204"/>
              </a:rPr>
              <a:t>)</a:t>
            </a:r>
            <a:r>
              <a:rPr lang="en-US" sz="2400" i="1" dirty="0">
                <a:ea typeface="Cambria Math" panose="02040503050406030204"/>
              </a:rPr>
              <a:t>, </a:t>
            </a:r>
            <a:r>
              <a:rPr lang="en-US" sz="2400" dirty="0">
                <a:ea typeface="Cambria Math" panose="02040503050406030204"/>
              </a:rPr>
              <a:t>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</a:t>
            </a:r>
            <a:r>
              <a:rPr lang="en-US" sz="2400" i="1" dirty="0">
                <a:ea typeface="Cambria Math" panose="02040503050406030204"/>
              </a:rPr>
              <a:t>a</a:t>
            </a:r>
            <a:r>
              <a:rPr lang="en-US" sz="2400" dirty="0">
                <a:ea typeface="Cambria Math" panose="02040503050406030204"/>
              </a:rPr>
              <a:t>) </a:t>
            </a:r>
            <a:r>
              <a:rPr lang="en-US" sz="2400" i="1" dirty="0">
                <a:ea typeface="Cambria Math" panose="02040503050406030204"/>
              </a:rPr>
              <a:t>, </a:t>
            </a:r>
            <a:r>
              <a:rPr lang="en-US" sz="2400" dirty="0">
                <a:ea typeface="Cambria Math" panose="02040503050406030204"/>
              </a:rPr>
              <a:t>(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2, </a:t>
            </a:r>
            <a:r>
              <a:rPr lang="en-US" sz="2400" i="1" dirty="0">
                <a:ea typeface="Cambria Math" panose="02040503050406030204"/>
              </a:rPr>
              <a:t>b</a:t>
            </a:r>
            <a:r>
              <a:rPr lang="en-US" sz="2400" dirty="0">
                <a:ea typeface="Cambria Math" panose="02040503050406030204"/>
              </a:rPr>
              <a:t>)} is a relation from </a:t>
            </a:r>
            <a:r>
              <a:rPr lang="en-US" sz="2400" i="1" dirty="0">
                <a:ea typeface="Cambria Math" panose="02040503050406030204"/>
              </a:rPr>
              <a:t>A</a:t>
            </a:r>
            <a:r>
              <a:rPr lang="en-US" sz="2400" dirty="0">
                <a:ea typeface="Cambria Math" panose="02040503050406030204"/>
              </a:rPr>
              <a:t> to </a:t>
            </a:r>
            <a:r>
              <a:rPr lang="en-US" sz="2400" i="1" dirty="0">
                <a:ea typeface="Cambria Math" panose="02040503050406030204"/>
              </a:rPr>
              <a:t>B</a:t>
            </a:r>
            <a:r>
              <a:rPr lang="en-US" sz="2400" dirty="0">
                <a:ea typeface="Cambria Math" panose="02040503050406030204"/>
              </a:rPr>
              <a:t>. </a:t>
            </a:r>
          </a:p>
          <a:p>
            <a:pPr lvl="1"/>
            <a:r>
              <a:rPr lang="en-US" sz="2400" dirty="0">
                <a:ea typeface="Cambria Math" panose="02040503050406030204"/>
              </a:rPr>
              <a:t>We can represent relations from a set </a:t>
            </a:r>
            <a:r>
              <a:rPr lang="en-US" sz="2400" i="1" dirty="0">
                <a:ea typeface="Cambria Math" panose="02040503050406030204"/>
              </a:rPr>
              <a:t>A</a:t>
            </a:r>
            <a:r>
              <a:rPr lang="en-US" sz="2400" dirty="0">
                <a:ea typeface="Cambria Math" panose="02040503050406030204"/>
              </a:rPr>
              <a:t> to a set </a:t>
            </a:r>
            <a:r>
              <a:rPr lang="en-US" sz="2400" i="1" dirty="0">
                <a:ea typeface="Cambria Math" panose="02040503050406030204"/>
              </a:rPr>
              <a:t>B</a:t>
            </a:r>
            <a:r>
              <a:rPr lang="en-US" sz="2400" dirty="0">
                <a:ea typeface="Cambria Math" panose="02040503050406030204"/>
              </a:rPr>
              <a:t> graphically or using a table:</a:t>
            </a:r>
          </a:p>
          <a:p>
            <a:endParaRPr lang="en-US" sz="2400" dirty="0">
              <a:latin typeface="+mj-lt"/>
            </a:endParaRPr>
          </a:p>
        </p:txBody>
      </p:sp>
      <p:pic>
        <p:nvPicPr>
          <p:cNvPr id="4" name="Picture 3" descr="08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4643655"/>
            <a:ext cx="2972246" cy="1662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25702" y="4874527"/>
            <a:ext cx="38862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Relations are more general than functions. A function is a relation where exactly one element of </a:t>
            </a:r>
            <a:r>
              <a:rPr lang="en-US" sz="1800" i="1" dirty="0"/>
              <a:t>B</a:t>
            </a:r>
            <a:r>
              <a:rPr lang="en-US" sz="1800" dirty="0"/>
              <a:t> is related to each element of </a:t>
            </a:r>
            <a:r>
              <a:rPr lang="en-US" sz="1800" i="1" dirty="0"/>
              <a:t>A.</a:t>
            </a:r>
            <a:r>
              <a:rPr lang="en-US" sz="18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Relation on a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970" y="1772816"/>
            <a:ext cx="8229600" cy="43891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/>
              <a:t>   Definition:</a:t>
            </a:r>
            <a:r>
              <a:rPr lang="en-US" sz="2400" dirty="0"/>
              <a:t> A binary relation </a:t>
            </a:r>
            <a:r>
              <a:rPr lang="en-US" sz="2400" i="1" dirty="0"/>
              <a:t>R</a:t>
            </a:r>
            <a:r>
              <a:rPr lang="en-US" sz="2400" dirty="0"/>
              <a:t> </a:t>
            </a:r>
            <a:r>
              <a:rPr lang="en-US" sz="2400" i="1" dirty="0"/>
              <a:t>on a set A</a:t>
            </a:r>
            <a:r>
              <a:rPr lang="en-US" sz="2400" dirty="0"/>
              <a:t> is a subset of </a:t>
            </a:r>
            <a:r>
              <a:rPr lang="en-US" sz="2400" i="1" dirty="0"/>
              <a:t>A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×</a:t>
            </a:r>
            <a:r>
              <a:rPr lang="en-US" sz="2400" i="1" dirty="0"/>
              <a:t> A </a:t>
            </a:r>
            <a:r>
              <a:rPr lang="en-US" sz="2400" dirty="0"/>
              <a:t>or a relation from </a:t>
            </a:r>
            <a:r>
              <a:rPr lang="en-US" sz="2400" i="1" dirty="0"/>
              <a:t>A</a:t>
            </a:r>
            <a:r>
              <a:rPr lang="en-US" sz="2400" dirty="0"/>
              <a:t> to </a:t>
            </a:r>
            <a:r>
              <a:rPr lang="en-US" sz="2400" i="1" dirty="0"/>
              <a:t>A</a:t>
            </a:r>
            <a:r>
              <a:rPr lang="en-US" sz="2400" dirty="0"/>
              <a:t>.</a:t>
            </a:r>
          </a:p>
          <a:p>
            <a:pPr>
              <a:buNone/>
            </a:pPr>
            <a:r>
              <a:rPr lang="en-US" sz="2400" b="1" dirty="0"/>
              <a:t>   Example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Suppose that </a:t>
            </a:r>
            <a:r>
              <a:rPr lang="en-US" sz="2400" i="1" dirty="0"/>
              <a:t>   A = </a:t>
            </a:r>
            <a:r>
              <a:rPr lang="en-US" sz="2400" dirty="0"/>
              <a:t>{</a:t>
            </a:r>
            <a:r>
              <a:rPr lang="en-US" sz="2400" i="1" dirty="0" err="1"/>
              <a:t>a,b,c</a:t>
            </a:r>
            <a:r>
              <a:rPr lang="en-US" sz="2400" dirty="0"/>
              <a:t>}. Then</a:t>
            </a:r>
            <a:r>
              <a:rPr lang="en-US" sz="2400" i="1" dirty="0"/>
              <a:t> R = </a:t>
            </a:r>
            <a:r>
              <a:rPr lang="en-US" sz="2400" dirty="0"/>
              <a:t>{(</a:t>
            </a:r>
            <a:r>
              <a:rPr lang="en-US" sz="2400" i="1" dirty="0" err="1"/>
              <a:t>a,a</a:t>
            </a:r>
            <a:r>
              <a:rPr lang="en-US" sz="2400" dirty="0"/>
              <a:t>)</a:t>
            </a:r>
            <a:r>
              <a:rPr lang="en-US" sz="2400" i="1" dirty="0"/>
              <a:t>,</a:t>
            </a:r>
            <a:r>
              <a:rPr lang="en-US" sz="2400" dirty="0"/>
              <a:t>(</a:t>
            </a:r>
            <a:r>
              <a:rPr lang="en-US" sz="2400" i="1" dirty="0" err="1"/>
              <a:t>a,b</a:t>
            </a:r>
            <a:r>
              <a:rPr lang="en-US" sz="2400" dirty="0"/>
              <a:t>)</a:t>
            </a:r>
            <a:r>
              <a:rPr lang="en-US" sz="2400" i="1" dirty="0"/>
              <a:t>, </a:t>
            </a:r>
            <a:r>
              <a:rPr lang="en-US" sz="2400" dirty="0"/>
              <a:t>(</a:t>
            </a:r>
            <a:r>
              <a:rPr lang="en-US" sz="2400" i="1" dirty="0" err="1"/>
              <a:t>a,c</a:t>
            </a:r>
            <a:r>
              <a:rPr lang="en-US" sz="2400" dirty="0"/>
              <a:t>)} is a relation on </a:t>
            </a:r>
            <a:r>
              <a:rPr lang="en-US" sz="2400" i="1" dirty="0"/>
              <a:t>A</a:t>
            </a:r>
            <a:r>
              <a:rPr lang="en-US" sz="2400" dirty="0"/>
              <a:t>. </a:t>
            </a:r>
          </a:p>
          <a:p>
            <a:pPr lvl="1"/>
            <a:r>
              <a:rPr lang="en-US" sz="2400" dirty="0"/>
              <a:t>Let  </a:t>
            </a:r>
            <a:r>
              <a:rPr lang="en-US" sz="2400" i="1" dirty="0"/>
              <a:t>A = </a:t>
            </a:r>
            <a:r>
              <a:rPr lang="en-US" sz="2400" dirty="0"/>
              <a:t>{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1, 2, 3, 4</a:t>
            </a:r>
            <a:r>
              <a:rPr lang="en-US" sz="2400" dirty="0"/>
              <a:t>}. </a:t>
            </a:r>
            <a:r>
              <a:rPr lang="en-US" altLang="zh-CN" sz="2400" dirty="0"/>
              <a:t>R </a:t>
            </a:r>
            <a:r>
              <a:rPr lang="en-US" altLang="zh-CN" sz="24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zh-CN" sz="2400" dirty="0"/>
              <a:t>= {(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b</a:t>
            </a:r>
            <a:r>
              <a:rPr lang="en-US" altLang="zh-CN" sz="2400" dirty="0"/>
              <a:t>) |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divides </a:t>
            </a:r>
            <a:r>
              <a:rPr lang="en-US" altLang="zh-CN" sz="2400" i="1" dirty="0">
                <a:latin typeface="Cambria Math" panose="02040503050406030204"/>
                <a:ea typeface="Cambria Math" panose="02040503050406030204"/>
              </a:rPr>
              <a:t>b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} </a:t>
            </a:r>
            <a:r>
              <a:rPr lang="en-US" altLang="zh-CN" sz="2400" i="1" dirty="0">
                <a:latin typeface="Cambria Math" panose="02040503050406030204"/>
                <a:ea typeface="Cambria Math" panose="02040503050406030204"/>
              </a:rPr>
              <a:t>.</a:t>
            </a:r>
            <a:endParaRPr lang="en-US" altLang="zh-CN" sz="2400" dirty="0">
              <a:latin typeface="Cambria Math" panose="02040503050406030204"/>
              <a:ea typeface="Cambria Math" panose="02040503050406030204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369271-7598-DB28-8E7F-CF31080F4777}"/>
              </a:ext>
            </a:extLst>
          </p:cNvPr>
          <p:cNvSpPr txBox="1"/>
          <p:nvPr/>
        </p:nvSpPr>
        <p:spPr>
          <a:xfrm>
            <a:off x="1638300" y="4293096"/>
            <a:ext cx="5867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ordered pairs in the R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are</a:t>
            </a:r>
          </a:p>
          <a:p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(1,1), (1, 2), (1,3), (1, 4), (2, 2), (2, 4), (3, 3), and  (4, 4).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M_{R} =\left[\begin{array}{lll}&#10;1 &amp;1&amp; 0\\&#10;1 &amp;1 &amp; 1\\&#10;0&amp; 1 &amp; 1&#10;\end{array}&#10;\right].&#10;$$&#10;&#10;\end{document}"/>
  <p:tag name="IGUANATEXSIZE" val="20"/>
</p:tagLst>
</file>

<file path=ppt/theme/theme1.xml><?xml version="1.0" encoding="utf-8"?>
<a:theme xmlns:a="http://schemas.openxmlformats.org/drawingml/2006/main" name="dm讲义主题">
  <a:themeElements>
    <a:clrScheme name="2_Blends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讲义主题" id="{140CC2CC-A2A9-47F8-8C54-EB82F919EBD1}" vid="{BDEBBC66-78AC-49DE-B694-663724ACB0C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dm讲义主题</Template>
  <TotalTime>112</TotalTime>
  <Pages>0</Pages>
  <Words>5726</Words>
  <Characters>0</Characters>
  <Application>Microsoft Office PowerPoint</Application>
  <DocSecurity>0</DocSecurity>
  <PresentationFormat>全屏显示(4:3)</PresentationFormat>
  <Lines>0</Lines>
  <Paragraphs>565</Paragraphs>
  <Slides>68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68</vt:i4>
      </vt:variant>
    </vt:vector>
  </HeadingPairs>
  <TitlesOfParts>
    <vt:vector size="85" baseType="lpstr">
      <vt:lpstr>Euclid Math Two</vt:lpstr>
      <vt:lpstr>MT-Extra</vt:lpstr>
      <vt:lpstr>Arial</vt:lpstr>
      <vt:lpstr>Calibri</vt:lpstr>
      <vt:lpstr>Cambria Math</vt:lpstr>
      <vt:lpstr>Constantia</vt:lpstr>
      <vt:lpstr>Copperplate Gothic Light</vt:lpstr>
      <vt:lpstr>Georgia</vt:lpstr>
      <vt:lpstr>Lucida Calligraphy</vt:lpstr>
      <vt:lpstr>Symbol</vt:lpstr>
      <vt:lpstr>Tahoma</vt:lpstr>
      <vt:lpstr>Times New Roman</vt:lpstr>
      <vt:lpstr>Wingdings</vt:lpstr>
      <vt:lpstr>dm讲义主题</vt:lpstr>
      <vt:lpstr>Equation</vt:lpstr>
      <vt:lpstr>Equation.DSMT4</vt:lpstr>
      <vt:lpstr>Equation.3</vt:lpstr>
      <vt:lpstr>Basic Structures: Sets, Functions, Sequences</vt:lpstr>
      <vt:lpstr>Review: Sets</vt:lpstr>
      <vt:lpstr>Review: Functions</vt:lpstr>
      <vt:lpstr>Review: Sequences</vt:lpstr>
      <vt:lpstr>9 Relations</vt:lpstr>
      <vt:lpstr>Relations and their properties</vt:lpstr>
      <vt:lpstr>Cartesian product (笛卡尔积)</vt:lpstr>
      <vt:lpstr>Binary Relations 二元关系</vt:lpstr>
      <vt:lpstr>Binary Relation on a Set</vt:lpstr>
      <vt:lpstr>Binary Relation on a Set (cont.)</vt:lpstr>
      <vt:lpstr>Binary Relations on a Set (cont.)</vt:lpstr>
      <vt:lpstr>Sets Arising from Relations</vt:lpstr>
      <vt:lpstr>Sets Arising from Relations</vt:lpstr>
      <vt:lpstr>Theorem 1 </vt:lpstr>
      <vt:lpstr>Example</vt:lpstr>
      <vt:lpstr>Theorem </vt:lpstr>
      <vt:lpstr>Representing Relations Using Digraphs</vt:lpstr>
      <vt:lpstr>Examples of Digraphs Representing Relations</vt:lpstr>
      <vt:lpstr>Special Properties of Binary Relations</vt:lpstr>
      <vt:lpstr>Reflexive Relations</vt:lpstr>
      <vt:lpstr>Reflexive Relations</vt:lpstr>
      <vt:lpstr>Irreflexive Relations</vt:lpstr>
      <vt:lpstr>Examples</vt:lpstr>
      <vt:lpstr>Symmetric Relations</vt:lpstr>
      <vt:lpstr>Symmetric Relations</vt:lpstr>
      <vt:lpstr>Antisymmetric Relations</vt:lpstr>
      <vt:lpstr>Antisymmetric Relations</vt:lpstr>
      <vt:lpstr>Asymmetric Relations 非自反关系</vt:lpstr>
      <vt:lpstr>Examples</vt:lpstr>
      <vt:lpstr>Transitive Relations</vt:lpstr>
      <vt:lpstr>Transitive Relations</vt:lpstr>
      <vt:lpstr>Examples</vt:lpstr>
      <vt:lpstr>PowerPoint 演示文稿</vt:lpstr>
      <vt:lpstr>Combining Relations关系的集合运算</vt:lpstr>
      <vt:lpstr>Composition关系的复合运算</vt:lpstr>
      <vt:lpstr>Representing the  Composition of a Relation</vt:lpstr>
      <vt:lpstr>Example </vt:lpstr>
      <vt:lpstr>Theorem </vt:lpstr>
      <vt:lpstr>Proof of (S R)(A1) = S(R(A1))</vt:lpstr>
      <vt:lpstr>Powers of a Relation关系的幂运算</vt:lpstr>
      <vt:lpstr>Example of the Powers of a Relation</vt:lpstr>
      <vt:lpstr>Theorem 1</vt:lpstr>
      <vt:lpstr>Proof: R transitive  Rn Í R</vt:lpstr>
      <vt:lpstr>Proof: Rn Í R R transitive</vt:lpstr>
      <vt:lpstr>n-ary Relations and Their Applications</vt:lpstr>
      <vt:lpstr>n-ary Relations</vt:lpstr>
      <vt:lpstr>Example</vt:lpstr>
      <vt:lpstr>Example</vt:lpstr>
      <vt:lpstr>Relational Databases关系数据库</vt:lpstr>
      <vt:lpstr>Selection Operators选择运算</vt:lpstr>
      <vt:lpstr>Selection Operator Example</vt:lpstr>
      <vt:lpstr>Projection Operators投影运算</vt:lpstr>
      <vt:lpstr>Projection Example</vt:lpstr>
      <vt:lpstr>Join Operator关联运算</vt:lpstr>
      <vt:lpstr>Join Example</vt:lpstr>
      <vt:lpstr>Sql结构化查询语言</vt:lpstr>
      <vt:lpstr>Representing Relations</vt:lpstr>
      <vt:lpstr>Representing Relations</vt:lpstr>
      <vt:lpstr>The Matrix of a Relation关系矩阵</vt:lpstr>
      <vt:lpstr>Example</vt:lpstr>
      <vt:lpstr>Matrices of Relations on Sets</vt:lpstr>
      <vt:lpstr>Example of a Relation on a Set</vt:lpstr>
      <vt:lpstr>MR1 È R2 =MR1 Ú MR2 关系的并运算</vt:lpstr>
      <vt:lpstr>MR1 Ç R2 =MR1 Ù MR2 关系的交运算</vt:lpstr>
      <vt:lpstr>MSºR = MR ʘMS 关系的复合运算</vt:lpstr>
      <vt:lpstr>Proof</vt:lpstr>
      <vt:lpstr>PowerPoint 演示文稿</vt:lpstr>
      <vt:lpstr>Example 6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yangjuan</dc:creator>
  <cp:keywords/>
  <dc:description/>
  <cp:lastModifiedBy>yanmei zhang</cp:lastModifiedBy>
  <cp:revision>434</cp:revision>
  <dcterms:created xsi:type="dcterms:W3CDTF">2016-09-20T02:00:24Z</dcterms:created>
  <dcterms:modified xsi:type="dcterms:W3CDTF">2024-07-20T12:27:12Z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