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5" r:id="rId1"/>
  </p:sldMasterIdLst>
  <p:notesMasterIdLst>
    <p:notesMasterId r:id="rId18"/>
  </p:notesMasterIdLst>
  <p:handoutMasterIdLst>
    <p:handoutMasterId r:id="rId19"/>
  </p:handoutMasterIdLst>
  <p:sldIdLst>
    <p:sldId id="441" r:id="rId2"/>
    <p:sldId id="355" r:id="rId3"/>
    <p:sldId id="493" r:id="rId4"/>
    <p:sldId id="348" r:id="rId5"/>
    <p:sldId id="474" r:id="rId6"/>
    <p:sldId id="366" r:id="rId7"/>
    <p:sldId id="347" r:id="rId8"/>
    <p:sldId id="349" r:id="rId9"/>
    <p:sldId id="350" r:id="rId10"/>
    <p:sldId id="687" r:id="rId11"/>
    <p:sldId id="351" r:id="rId12"/>
    <p:sldId id="480" r:id="rId13"/>
    <p:sldId id="491" r:id="rId14"/>
    <p:sldId id="688" r:id="rId15"/>
    <p:sldId id="689" r:id="rId16"/>
    <p:sldId id="495" r:id="rId17"/>
  </p:sldIdLst>
  <p:sldSz cx="9144000" cy="6858000" type="screen4x3"/>
  <p:notesSz cx="6669088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48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 autoAdjust="0"/>
    <p:restoredTop sz="94660" autoAdjust="0"/>
  </p:normalViewPr>
  <p:slideViewPr>
    <p:cSldViewPr>
      <p:cViewPr varScale="1">
        <p:scale>
          <a:sx n="67" d="100"/>
          <a:sy n="67" d="100"/>
        </p:scale>
        <p:origin x="1260" y="52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026573DF-34B3-9925-14C2-EF8C9D9A364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AB86E507-6D84-835F-F9DB-A05591501D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2296F8F4-E6ED-B5B1-0609-28A652084AE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3" name="Rectangle 5">
            <a:extLst>
              <a:ext uri="{FF2B5EF4-FFF2-40B4-BE49-F238E27FC236}">
                <a16:creationId xmlns:a16="http://schemas.microsoft.com/office/drawing/2014/main" id="{9D5909A6-4759-17A0-B4A4-8A11D8C1DBF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9ADABA4A-2897-468B-B847-4F2D3515F943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969104F5-2B1B-77D5-DCC9-AD9A2B526C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738E2AE-654F-308B-F4CE-222687AB2CA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EC0A61D-CD98-CD13-E8FE-8215D7E85838}"/>
              </a:ext>
            </a:extLst>
          </p:cNvPr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>
            <a:extLst>
              <a:ext uri="{FF2B5EF4-FFF2-40B4-BE49-F238E27FC236}">
                <a16:creationId xmlns:a16="http://schemas.microsoft.com/office/drawing/2014/main" id="{89C98893-9F72-01C4-F3A9-C82DCBA3E13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>
            <a:extLst>
              <a:ext uri="{FF2B5EF4-FFF2-40B4-BE49-F238E27FC236}">
                <a16:creationId xmlns:a16="http://schemas.microsoft.com/office/drawing/2014/main" id="{6891B965-3851-8128-8FBE-4752089415A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kumimoji="0"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>
            <a:extLst>
              <a:ext uri="{FF2B5EF4-FFF2-40B4-BE49-F238E27FC236}">
                <a16:creationId xmlns:a16="http://schemas.microsoft.com/office/drawing/2014/main" id="{9013CF56-E347-13D0-6DE9-F9640D6008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64CF0768-B940-4ECA-8644-B3E12B8C6016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EEAA906F-F9EA-415E-321F-1BC2356306E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B6E789E6-F1FF-0A23-A5EC-46A232E500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E9410-964D-4037-A890-5072DCC289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56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0975074-0BB8-F786-E52F-7BD2044C0C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52F38F63-E447-C11A-493A-DBE5266A91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BF5C512-5CED-4C6F-B5A0-F599FB01AB8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333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68728" y="617538"/>
            <a:ext cx="1975247" cy="5414962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042988" y="617538"/>
            <a:ext cx="5811233" cy="5414962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A4D52BD-2374-884D-90A8-B2E9F206CC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23DF7EFB-00B6-40A4-4122-BA3B819ABDF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E32C88-19B7-43E6-B013-BBACF1AC88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165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908851F2-EDDB-2C55-AF25-52296232E8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03AE396-A1F3-6422-5E1F-A55277B784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3D1A414-7C56-4191-BC9C-B540D1998013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6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642B650D-9A85-E150-82EF-70A292EC7D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5" name="Rectangle 17">
            <a:extLst>
              <a:ext uri="{FF2B5EF4-FFF2-40B4-BE49-F238E27FC236}">
                <a16:creationId xmlns:a16="http://schemas.microsoft.com/office/drawing/2014/main" id="{0944791F-8D54-3973-F866-090C269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E516F80-4B5C-4093-AD2E-C575819F68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11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042988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06912" y="1917700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3AF4188-FD82-EFD2-0F13-AEF5828881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B7595201-41C0-0E61-AE07-D5198A25F6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EF2F6FF-9877-4FC8-9391-7E40B82D83D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23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902C4CDD-7B47-EA4C-6CBE-3616F79006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8" name="Rectangle 17">
            <a:extLst>
              <a:ext uri="{FF2B5EF4-FFF2-40B4-BE49-F238E27FC236}">
                <a16:creationId xmlns:a16="http://schemas.microsoft.com/office/drawing/2014/main" id="{B3ECBE54-C8B5-9158-9E03-34284F6D79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BD66B96-0EC4-443E-84C8-2099B55F83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0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937E0C8F-4902-438D-98E9-871118FE49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4" name="Rectangle 17">
            <a:extLst>
              <a:ext uri="{FF2B5EF4-FFF2-40B4-BE49-F238E27FC236}">
                <a16:creationId xmlns:a16="http://schemas.microsoft.com/office/drawing/2014/main" id="{9D81535B-9227-6BCC-8600-4EAD3517A8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25FBCE0-4EBF-42C0-9021-6BD7B1E780A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909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">
            <a:extLst>
              <a:ext uri="{FF2B5EF4-FFF2-40B4-BE49-F238E27FC236}">
                <a16:creationId xmlns:a16="http://schemas.microsoft.com/office/drawing/2014/main" id="{92DD9BD7-2291-DB70-66B5-F8A1109F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3" name="Rectangle 17">
            <a:extLst>
              <a:ext uri="{FF2B5EF4-FFF2-40B4-BE49-F238E27FC236}">
                <a16:creationId xmlns:a16="http://schemas.microsoft.com/office/drawing/2014/main" id="{BC9E0CE5-0CB2-127E-7B60-EA3252E699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EA27B69-9A4C-49EC-AFEB-0B9166740B0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20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二级</a:t>
            </a:r>
          </a:p>
          <a:p>
            <a:pPr lvl="2"/>
            <a:r>
              <a:rPr lang="zh-CN" altLang="en-US" noProof="1"/>
              <a:t>三级</a:t>
            </a:r>
          </a:p>
          <a:p>
            <a:pPr lvl="3"/>
            <a:r>
              <a:rPr lang="zh-CN" altLang="en-US" noProof="1"/>
              <a:t>四级</a:t>
            </a:r>
          </a:p>
          <a:p>
            <a:pPr lvl="4"/>
            <a:r>
              <a:rPr lang="zh-CN" altLang="en-US" noProof="1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A211E918-319A-669E-B1B2-DFE88874DF0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E044E6C5-0A9D-795A-3D20-DFBD4BF5E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DEFAD8-9DE6-4E92-BF8F-28F8151009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363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CN" altLang="en-US" noProof="1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5A96AEFF-AC8D-CBFA-4A4F-E0C860F559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6" name="Rectangle 17">
            <a:extLst>
              <a:ext uri="{FF2B5EF4-FFF2-40B4-BE49-F238E27FC236}">
                <a16:creationId xmlns:a16="http://schemas.microsoft.com/office/drawing/2014/main" id="{5FBA0595-F722-E580-B012-FDC9400569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F12CDD6-6F03-4504-9E80-57099C8F3AA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6312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2050">
            <a:extLst>
              <a:ext uri="{FF2B5EF4-FFF2-40B4-BE49-F238E27FC236}">
                <a16:creationId xmlns:a16="http://schemas.microsoft.com/office/drawing/2014/main" id="{AF98F48B-2D84-6475-7F3D-6412E4809580}"/>
              </a:ext>
            </a:extLst>
          </p:cNvPr>
          <p:cNvGrpSpPr>
            <a:grpSpLocks/>
          </p:cNvGrpSpPr>
          <p:nvPr/>
        </p:nvGrpSpPr>
        <p:grpSpPr bwMode="auto">
          <a:xfrm>
            <a:off x="66675" y="842963"/>
            <a:ext cx="9009063" cy="1052512"/>
            <a:chOff x="0" y="0"/>
            <a:chExt cx="5675" cy="663"/>
          </a:xfrm>
        </p:grpSpPr>
        <p:grpSp>
          <p:nvGrpSpPr>
            <p:cNvPr id="1031" name="组合 2051">
              <a:extLst>
                <a:ext uri="{FF2B5EF4-FFF2-40B4-BE49-F238E27FC236}">
                  <a16:creationId xmlns:a16="http://schemas.microsoft.com/office/drawing/2014/main" id="{01A677C9-3997-4B5D-EA9F-11692D8AC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68"/>
              <a:ext cx="449" cy="299"/>
              <a:chOff x="0" y="0"/>
              <a:chExt cx="624" cy="432"/>
            </a:xfrm>
          </p:grpSpPr>
          <p:sp>
            <p:nvSpPr>
              <p:cNvPr id="2053" name="Rectangle 5">
                <a:extLst>
                  <a:ext uri="{FF2B5EF4-FFF2-40B4-BE49-F238E27FC236}">
                    <a16:creationId xmlns:a16="http://schemas.microsoft.com/office/drawing/2014/main" id="{58E7BB64-7AD7-EB4A-202B-5455E19202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4" name="Rectangle 6">
                <a:extLst>
                  <a:ext uri="{FF2B5EF4-FFF2-40B4-BE49-F238E27FC236}">
                    <a16:creationId xmlns:a16="http://schemas.microsoft.com/office/drawing/2014/main" id="{77869487-983B-2D8E-0776-10D47B942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grpSp>
          <p:nvGrpSpPr>
            <p:cNvPr id="1032" name="组合 2054">
              <a:extLst>
                <a:ext uri="{FF2B5EF4-FFF2-40B4-BE49-F238E27FC236}">
                  <a16:creationId xmlns:a16="http://schemas.microsoft.com/office/drawing/2014/main" id="{D70DD05D-708A-6E09-F8F1-965E51C3C5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334"/>
              <a:ext cx="466" cy="299"/>
              <a:chOff x="0" y="0"/>
              <a:chExt cx="672" cy="432"/>
            </a:xfrm>
          </p:grpSpPr>
          <p:sp>
            <p:nvSpPr>
              <p:cNvPr id="2056" name="Rectangle 8">
                <a:extLst>
                  <a:ext uri="{FF2B5EF4-FFF2-40B4-BE49-F238E27FC236}">
                    <a16:creationId xmlns:a16="http://schemas.microsoft.com/office/drawing/2014/main" id="{3333EE95-AA05-9A82-9ED4-47903D809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0" y="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  <p:sp>
            <p:nvSpPr>
              <p:cNvPr id="2057" name="Rectangle 9">
                <a:extLst>
                  <a:ext uri="{FF2B5EF4-FFF2-40B4-BE49-F238E27FC236}">
                    <a16:creationId xmlns:a16="http://schemas.microsoft.com/office/drawing/2014/main" id="{9F3875E7-52C7-177D-CC5F-DBBC48E0F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>
                  <a:buFont typeface="Arial" panose="020B0604020202020204" pitchFamily="34" charset="0"/>
                  <a:buNone/>
                  <a:defRPr/>
                </a:pPr>
                <a:endParaRPr lang="zh-CN" altLang="en-US"/>
              </a:p>
            </p:txBody>
          </p:sp>
        </p:grpSp>
        <p:sp>
          <p:nvSpPr>
            <p:cNvPr id="2058" name="Rectangle 10">
              <a:extLst>
                <a:ext uri="{FF2B5EF4-FFF2-40B4-BE49-F238E27FC236}">
                  <a16:creationId xmlns:a16="http://schemas.microsoft.com/office/drawing/2014/main" id="{1B1B3989-CCEB-A0B7-7C1C-A3F2A9BA2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88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270000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59" name="Rectangle 11">
              <a:extLst>
                <a:ext uri="{FF2B5EF4-FFF2-40B4-BE49-F238E27FC236}">
                  <a16:creationId xmlns:a16="http://schemas.microsoft.com/office/drawing/2014/main" id="{B2136E50-371F-5712-AD1B-8C7426993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0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2060" name="Rectangle 12">
              <a:extLst>
                <a:ext uri="{FF2B5EF4-FFF2-40B4-BE49-F238E27FC236}">
                  <a16:creationId xmlns:a16="http://schemas.microsoft.com/office/drawing/2014/main" id="{99D86C6A-EBA2-0903-E846-AA44873B115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518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</p:grpSp>
      <p:sp>
        <p:nvSpPr>
          <p:cNvPr id="1027" name="Rectangle 11">
            <a:extLst>
              <a:ext uri="{FF2B5EF4-FFF2-40B4-BE49-F238E27FC236}">
                <a16:creationId xmlns:a16="http://schemas.microsoft.com/office/drawing/2014/main" id="{D4D4A25A-A9BC-7AFC-528C-C49DA9D65E3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7288" y="396875"/>
            <a:ext cx="779303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12">
            <a:extLst>
              <a:ext uri="{FF2B5EF4-FFF2-40B4-BE49-F238E27FC236}">
                <a16:creationId xmlns:a16="http://schemas.microsoft.com/office/drawing/2014/main" id="{D0C2F07C-4415-89E5-376B-A1512D98AC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57288" y="190023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5" name="Rectangle 16">
            <a:extLst>
              <a:ext uri="{FF2B5EF4-FFF2-40B4-BE49-F238E27FC236}">
                <a16:creationId xmlns:a16="http://schemas.microsoft.com/office/drawing/2014/main" id="{4BEB2521-D759-2124-4ADB-7B81FAB079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57288" y="6237288"/>
            <a:ext cx="5318125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algn="ctr" eaLnBrk="1" hangingPunct="1">
              <a:buFont typeface="Arial" panose="020B0604020202020204" pitchFamily="34" charset="0"/>
              <a:buNone/>
              <a:defRPr sz="1400" noProof="1">
                <a:solidFill>
                  <a:schemeClr val="bg2"/>
                </a:solidFill>
                <a:latin typeface="Tahoma" panose="020B0604030504040204" pitchFamily="2" charset="0"/>
                <a:cs typeface="+mn-ea"/>
              </a:defRPr>
            </a:lvl1pPr>
          </a:lstStyle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2066" name="Rectangle 17">
            <a:extLst>
              <a:ext uri="{FF2B5EF4-FFF2-40B4-BE49-F238E27FC236}">
                <a16:creationId xmlns:a16="http://schemas.microsoft.com/office/drawing/2014/main" id="{0FD503D8-B647-C222-BA33-B07E184112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fld id="{B0E32C88-19B7-43E6-B013-BBACF1AC887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35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9B82FFF0-5091-9627-ED4C-1A026CD208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i="1" dirty="0"/>
              <a:t>Equivalence Relations</a:t>
            </a:r>
            <a:endParaRPr lang="en-US" altLang="zh-CN" dirty="0"/>
          </a:p>
        </p:txBody>
      </p:sp>
      <p:sp>
        <p:nvSpPr>
          <p:cNvPr id="2" name="文本占位符 1">
            <a:extLst>
              <a:ext uri="{FF2B5EF4-FFF2-40B4-BE49-F238E27FC236}">
                <a16:creationId xmlns:a16="http://schemas.microsoft.com/office/drawing/2014/main" id="{921BAC81-4F52-30F5-1876-5B6FF79799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i="1" dirty="0"/>
              <a:t>Section 9.5</a:t>
            </a:r>
            <a:endParaRPr lang="zh-CN" altLang="en-US" sz="28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153AE2-E183-7087-F6D3-561196AE90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College of Computer Science &amp; Technology, BUPT </a:t>
            </a:r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7848D3-F709-3752-48DD-6B9740F945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E516F80-4B5C-4093-AD2E-C575819F681B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</a:t>
            </a:r>
            <a:r>
              <a:rPr lang="en-US" altLang="zh-CN" dirty="0"/>
              <a:t>xample </a:t>
            </a:r>
            <a:r>
              <a:rPr lang="zh-CN" altLang="en-US" dirty="0"/>
              <a:t>同余关系的等价类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4952"/>
            <a:ext cx="8458200" cy="4389120"/>
          </a:xfrm>
        </p:spPr>
        <p:txBody>
          <a:bodyPr>
            <a:noAutofit/>
          </a:bodyPr>
          <a:lstStyle/>
          <a:p>
            <a:r>
              <a:rPr lang="en-US" sz="2400" dirty="0"/>
              <a:t>The equivalence classes of the relation congruence modulo </a:t>
            </a:r>
            <a:r>
              <a:rPr lang="en-US" sz="2400" i="1" dirty="0"/>
              <a:t>m</a:t>
            </a:r>
            <a:r>
              <a:rPr lang="en-US" sz="2400" dirty="0"/>
              <a:t> are called the </a:t>
            </a:r>
            <a:r>
              <a:rPr lang="en-US" sz="2400" i="1" dirty="0"/>
              <a:t>congruence classes modulo m</a:t>
            </a:r>
            <a:r>
              <a:rPr lang="en-US" sz="2400" dirty="0"/>
              <a:t>. The congruence class of an integer a modulo m is denoted by 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m</a:t>
            </a:r>
            <a:r>
              <a:rPr lang="en-US" sz="2400" dirty="0"/>
              <a:t>, so 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m</a:t>
            </a:r>
            <a:r>
              <a:rPr lang="en-US" sz="2400" i="1" dirty="0"/>
              <a:t> = </a:t>
            </a:r>
            <a:r>
              <a:rPr lang="en-US" sz="2400" dirty="0"/>
              <a:t>{…, </a:t>
            </a:r>
            <a:r>
              <a:rPr lang="en-US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−2</a:t>
            </a:r>
            <a:r>
              <a:rPr lang="en-US" sz="2400" i="1" dirty="0">
                <a:ea typeface="Cambria Math" panose="02040503050406030204"/>
              </a:rPr>
              <a:t>m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400" i="1" dirty="0">
                <a:ea typeface="Cambria Math" panose="02040503050406030204"/>
              </a:rPr>
              <a:t>m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, </a:t>
            </a:r>
            <a:r>
              <a:rPr lang="en-US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+2</a:t>
            </a:r>
            <a:r>
              <a:rPr lang="en-US" sz="2400" i="1" dirty="0">
                <a:ea typeface="Cambria Math" panose="02040503050406030204"/>
              </a:rPr>
              <a:t>m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, </a:t>
            </a:r>
            <a:r>
              <a:rPr lang="en-US" sz="2400" i="1" dirty="0"/>
              <a:t>a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+2</a:t>
            </a:r>
            <a:r>
              <a:rPr lang="en-US" sz="2400" i="1" dirty="0">
                <a:latin typeface="Cambria Math" panose="02040503050406030204"/>
                <a:ea typeface="Cambria Math" panose="02040503050406030204"/>
              </a:rPr>
              <a:t>m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, … </a:t>
            </a:r>
            <a:r>
              <a:rPr lang="en-US" sz="2400" dirty="0"/>
              <a:t>}</a:t>
            </a:r>
            <a:r>
              <a:rPr lang="en-US" sz="2400" i="1" dirty="0"/>
              <a:t>. </a:t>
            </a:r>
            <a:r>
              <a:rPr lang="en-US" sz="2400" dirty="0"/>
              <a:t>For example, </a:t>
            </a:r>
          </a:p>
          <a:p>
            <a:pPr lvl="1">
              <a:buNone/>
            </a:pPr>
            <a:r>
              <a:rPr lang="en-US" dirty="0"/>
              <a:t>   [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dirty="0"/>
              <a:t>]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8,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 , 0, 4 , 8 , …}</a:t>
            </a:r>
          </a:p>
          <a:p>
            <a:pPr lvl="1"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</a:t>
            </a:r>
            <a:r>
              <a:rPr lang="en-US" dirty="0"/>
              <a:t>[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]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7,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 , 1, 5 , 9 , …}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/>
              <a:t>        [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]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6,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 , 2, 6 , 10 , …}       </a:t>
            </a:r>
          </a:p>
          <a:p>
            <a:pPr marL="274320" lvl="1" indent="-274320">
              <a:buClr>
                <a:schemeClr val="accent3"/>
              </a:buClr>
              <a:buSzPct val="95000"/>
              <a:buNone/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</a:t>
            </a:r>
            <a:r>
              <a:rPr lang="en-US" dirty="0"/>
              <a:t>[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dirty="0"/>
              <a:t>]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= {…,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5,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−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 , 3, 7 , 11 , …}</a:t>
            </a:r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34617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Equivalence Classes and Partitions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844824"/>
            <a:ext cx="7772400" cy="41148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/>
              <a:t>   Theorem  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dirty="0"/>
              <a:t>:  </a:t>
            </a:r>
            <a:r>
              <a:rPr lang="en-US" sz="3100" dirty="0"/>
              <a:t>let </a:t>
            </a:r>
            <a:r>
              <a:rPr lang="en-US" sz="3100" i="1" dirty="0"/>
              <a:t>R</a:t>
            </a:r>
            <a:r>
              <a:rPr lang="en-US" sz="3100" dirty="0"/>
              <a:t> be an equivalence relation on a set </a:t>
            </a:r>
            <a:r>
              <a:rPr lang="en-US" sz="3100" i="1" dirty="0"/>
              <a:t>A. </a:t>
            </a:r>
            <a:r>
              <a:rPr lang="en-US" sz="3100" dirty="0"/>
              <a:t> These statements for elements </a:t>
            </a:r>
            <a:r>
              <a:rPr lang="en-US" sz="3100" i="1" dirty="0"/>
              <a:t>a</a:t>
            </a:r>
            <a:r>
              <a:rPr lang="en-US" sz="3100" dirty="0"/>
              <a:t> and </a:t>
            </a:r>
            <a:r>
              <a:rPr lang="en-US" sz="3100" i="1" dirty="0"/>
              <a:t>b</a:t>
            </a:r>
            <a:r>
              <a:rPr lang="en-US" sz="3100" dirty="0"/>
              <a:t> of </a:t>
            </a:r>
            <a:r>
              <a:rPr lang="en-US" sz="3100" i="1" dirty="0"/>
              <a:t>A </a:t>
            </a:r>
            <a:r>
              <a:rPr lang="en-US" sz="3100" dirty="0"/>
              <a:t>are equivalent: </a:t>
            </a:r>
          </a:p>
          <a:p>
            <a:pPr lvl="1">
              <a:buNone/>
            </a:pPr>
            <a:r>
              <a:rPr lang="en-US" sz="3100" dirty="0"/>
              <a:t>    (</a:t>
            </a:r>
            <a:r>
              <a:rPr lang="en-US" sz="3100" i="1" dirty="0" err="1"/>
              <a:t>i</a:t>
            </a:r>
            <a:r>
              <a:rPr lang="en-US" sz="3100" dirty="0"/>
              <a:t>)   </a:t>
            </a:r>
            <a:r>
              <a:rPr lang="en-US" sz="3100" i="1" dirty="0" err="1"/>
              <a:t>aRb</a:t>
            </a:r>
            <a:endParaRPr lang="en-US" sz="3100" i="1" dirty="0"/>
          </a:p>
          <a:p>
            <a:pPr lvl="1">
              <a:buNone/>
            </a:pPr>
            <a:r>
              <a:rPr lang="en-US" sz="3100" dirty="0"/>
              <a:t>    (</a:t>
            </a:r>
            <a:r>
              <a:rPr lang="en-US" sz="3100" i="1" dirty="0"/>
              <a:t>ii</a:t>
            </a:r>
            <a:r>
              <a:rPr lang="en-US" sz="3100" dirty="0"/>
              <a:t>)  [</a:t>
            </a:r>
            <a:r>
              <a:rPr lang="en-US" sz="3100" i="1" dirty="0"/>
              <a:t>a</a:t>
            </a:r>
            <a:r>
              <a:rPr lang="en-US" sz="3100" dirty="0"/>
              <a:t>] = [</a:t>
            </a:r>
            <a:r>
              <a:rPr lang="en-US" sz="3100" i="1" dirty="0"/>
              <a:t>b</a:t>
            </a:r>
            <a:r>
              <a:rPr lang="en-US" sz="3100" dirty="0"/>
              <a:t>]</a:t>
            </a:r>
          </a:p>
          <a:p>
            <a:pPr lvl="1">
              <a:buNone/>
            </a:pPr>
            <a:r>
              <a:rPr lang="en-US" sz="3100" dirty="0"/>
              <a:t>    (</a:t>
            </a:r>
            <a:r>
              <a:rPr lang="en-US" sz="3100" i="1" dirty="0"/>
              <a:t>iii</a:t>
            </a:r>
            <a:r>
              <a:rPr lang="en-US" sz="3100" dirty="0"/>
              <a:t>) [</a:t>
            </a:r>
            <a:r>
              <a:rPr lang="en-US" sz="3100" i="1" dirty="0"/>
              <a:t>a</a:t>
            </a:r>
            <a:r>
              <a:rPr lang="en-US" sz="3100" dirty="0"/>
              <a:t>] </a:t>
            </a:r>
            <a:r>
              <a:rPr lang="en-US" sz="3100" dirty="0">
                <a:latin typeface="Cambria Math" panose="02040503050406030204"/>
                <a:ea typeface="Cambria Math" panose="02040503050406030204"/>
              </a:rPr>
              <a:t>∩</a:t>
            </a:r>
            <a:r>
              <a:rPr lang="en-US" sz="3100" dirty="0"/>
              <a:t> [</a:t>
            </a:r>
            <a:r>
              <a:rPr lang="en-US" sz="3100" i="1" dirty="0"/>
              <a:t>b</a:t>
            </a:r>
            <a:r>
              <a:rPr lang="en-US" sz="3100" dirty="0"/>
              <a:t>] = </a:t>
            </a:r>
            <a:r>
              <a:rPr lang="en-US" sz="3100" dirty="0">
                <a:latin typeface="Cambria Math" panose="02040503050406030204"/>
                <a:ea typeface="Cambria Math" panose="02040503050406030204"/>
              </a:rPr>
              <a:t>∅</a:t>
            </a:r>
          </a:p>
          <a:p>
            <a:pPr lvl="1">
              <a:buNone/>
            </a:pPr>
            <a:r>
              <a:rPr lang="en-US" b="1" dirty="0">
                <a:latin typeface="Cambria Math" panose="02040503050406030204"/>
                <a:ea typeface="Cambria Math" panose="02040503050406030204"/>
              </a:rPr>
              <a:t>Proof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: We show that (</a:t>
            </a:r>
            <a:r>
              <a:rPr lang="en-US" i="1" dirty="0" err="1">
                <a:ea typeface="Cambria Math" panose="02040503050406030204"/>
              </a:rPr>
              <a:t>i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) implies (</a:t>
            </a:r>
            <a:r>
              <a:rPr lang="en-US" i="1" dirty="0">
                <a:ea typeface="Cambria Math" panose="02040503050406030204" pitchFamily="18" charset="0"/>
              </a:rPr>
              <a:t>ii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). </a:t>
            </a:r>
          </a:p>
          <a:p>
            <a:pPr lvl="1">
              <a:buNone/>
            </a:pPr>
            <a:r>
              <a:rPr lang="en-US" dirty="0">
                <a:latin typeface="Cambria Math" panose="02040503050406030204"/>
                <a:ea typeface="Cambria Math" panose="02040503050406030204"/>
              </a:rPr>
              <a:t>Assume that </a:t>
            </a:r>
            <a:r>
              <a:rPr lang="en-US" i="1" dirty="0" err="1">
                <a:ea typeface="Cambria Math" panose="02040503050406030204"/>
              </a:rPr>
              <a:t>aRb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. Now suppose that c ∈</a:t>
            </a:r>
            <a:r>
              <a:rPr lang="en-US" dirty="0"/>
              <a:t> [</a:t>
            </a:r>
            <a:r>
              <a:rPr lang="en-US" i="1" dirty="0"/>
              <a:t>a</a:t>
            </a:r>
            <a:r>
              <a:rPr lang="en-US" dirty="0"/>
              <a:t>]. Then </a:t>
            </a:r>
            <a:r>
              <a:rPr lang="en-US" i="1" dirty="0" err="1"/>
              <a:t>aRc</a:t>
            </a:r>
            <a:r>
              <a:rPr lang="en-US" dirty="0"/>
              <a:t>. Because </a:t>
            </a:r>
            <a:r>
              <a:rPr lang="en-US" i="1" dirty="0" err="1"/>
              <a:t>aRb</a:t>
            </a:r>
            <a:r>
              <a:rPr lang="en-US" dirty="0"/>
              <a:t> and </a:t>
            </a:r>
            <a:r>
              <a:rPr lang="en-US" i="1" dirty="0"/>
              <a:t>R</a:t>
            </a:r>
            <a:r>
              <a:rPr lang="en-US" dirty="0"/>
              <a:t> is symmetric, </a:t>
            </a:r>
            <a:r>
              <a:rPr lang="en-US" i="1" dirty="0" err="1"/>
              <a:t>bRa</a:t>
            </a:r>
            <a:r>
              <a:rPr lang="en-US" dirty="0"/>
              <a:t>. Because </a:t>
            </a:r>
            <a:r>
              <a:rPr lang="en-US" i="1" dirty="0"/>
              <a:t>R</a:t>
            </a:r>
            <a:r>
              <a:rPr lang="en-US" dirty="0"/>
              <a:t> is transitive and </a:t>
            </a:r>
            <a:r>
              <a:rPr lang="en-US" i="1" dirty="0" err="1"/>
              <a:t>bRa</a:t>
            </a:r>
            <a:r>
              <a:rPr lang="en-US" dirty="0"/>
              <a:t> and </a:t>
            </a:r>
            <a:r>
              <a:rPr lang="en-US" i="1" dirty="0" err="1"/>
              <a:t>aRc</a:t>
            </a:r>
            <a:r>
              <a:rPr lang="en-US" dirty="0"/>
              <a:t>, it follows that </a:t>
            </a:r>
            <a:r>
              <a:rPr lang="en-US" i="1" dirty="0" err="1"/>
              <a:t>bRc</a:t>
            </a:r>
            <a:r>
              <a:rPr lang="en-US" dirty="0"/>
              <a:t>. Hence,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</a:t>
            </a:r>
            <a:r>
              <a:rPr lang="en-US" i="1" dirty="0">
                <a:ea typeface="Cambria Math" panose="02040503050406030204"/>
              </a:rPr>
              <a:t>c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 ∈</a:t>
            </a:r>
            <a:r>
              <a:rPr lang="en-US" dirty="0"/>
              <a:t> [</a:t>
            </a:r>
            <a:r>
              <a:rPr lang="en-US" i="1" dirty="0"/>
              <a:t>b</a:t>
            </a:r>
            <a:r>
              <a:rPr lang="en-US" dirty="0"/>
              <a:t>]. Therefore,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[</a:t>
            </a:r>
            <a:r>
              <a:rPr lang="en-US" i="1" dirty="0"/>
              <a:t>b</a:t>
            </a:r>
            <a:r>
              <a:rPr lang="en-US" dirty="0"/>
              <a:t>].  A similar argument (omitted here) shows that [</a:t>
            </a:r>
            <a:r>
              <a:rPr lang="en-US" i="1" dirty="0"/>
              <a:t>b</a:t>
            </a:r>
            <a:r>
              <a:rPr lang="en-US" dirty="0"/>
              <a:t>]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[</a:t>
            </a:r>
            <a:r>
              <a:rPr lang="en-US" i="1" dirty="0"/>
              <a:t>a</a:t>
            </a:r>
            <a:r>
              <a:rPr lang="en-US" dirty="0"/>
              <a:t>]. Since [</a:t>
            </a:r>
            <a:r>
              <a:rPr lang="en-US" i="1" dirty="0"/>
              <a:t>a</a:t>
            </a:r>
            <a:r>
              <a:rPr lang="en-US" dirty="0"/>
              <a:t>]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[</a:t>
            </a:r>
            <a:r>
              <a:rPr lang="en-US" i="1" dirty="0"/>
              <a:t>b</a:t>
            </a:r>
            <a:r>
              <a:rPr lang="en-US" dirty="0"/>
              <a:t>] and [</a:t>
            </a:r>
            <a:r>
              <a:rPr lang="en-US" i="1" dirty="0"/>
              <a:t>b</a:t>
            </a:r>
            <a:r>
              <a:rPr lang="en-US" dirty="0"/>
              <a:t>]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⊆</a:t>
            </a:r>
            <a:r>
              <a:rPr lang="en-US" dirty="0"/>
              <a:t> [</a:t>
            </a:r>
            <a:r>
              <a:rPr lang="en-US" i="1" dirty="0"/>
              <a:t>a</a:t>
            </a:r>
            <a:r>
              <a:rPr lang="en-US" dirty="0"/>
              <a:t>],  we have shown that [</a:t>
            </a:r>
            <a:r>
              <a:rPr lang="en-US" i="1" dirty="0"/>
              <a:t>a</a:t>
            </a:r>
            <a:r>
              <a:rPr lang="en-US" dirty="0"/>
              <a:t>] = [</a:t>
            </a:r>
            <a:r>
              <a:rPr lang="en-US" i="1" dirty="0"/>
              <a:t>b</a:t>
            </a:r>
            <a:r>
              <a:rPr lang="en-US" dirty="0"/>
              <a:t>].</a:t>
            </a:r>
          </a:p>
          <a:p>
            <a:pPr lvl="1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12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sz="4000" dirty="0"/>
              <a:t>Proof continued</a:t>
            </a:r>
            <a:endParaRPr lang="zh-CN" altLang="en-US" sz="2800" dirty="0"/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/>
        <p:txBody>
          <a:bodyPr wrap="square" lIns="91440" tIns="45720" rIns="91440" bIns="45720" anchor="t"/>
          <a:lstStyle/>
          <a:p>
            <a:pPr eaLnBrk="1" fontAlgn="base" hangingPunct="1">
              <a:lnSpc>
                <a:spcPct val="90000"/>
              </a:lnSpc>
            </a:pPr>
            <a:r>
              <a:rPr lang="en-US" altLang="zh-CN" sz="2800" strike="noStrike" noProof="1"/>
              <a:t>Let </a:t>
            </a:r>
            <a:r>
              <a:rPr lang="en-US" altLang="zh-CN" sz="2800" i="1" strike="noStrike" noProof="1"/>
              <a:t>c</a:t>
            </a:r>
            <a:r>
              <a:rPr lang="en-US" altLang="zh-CN" sz="2800" strike="noStrike" noProof="1"/>
              <a:t> </a:t>
            </a:r>
            <a:r>
              <a:rPr lang="zh-CN" altLang="en-US" sz="2800" strike="noStrike" noProof="1">
                <a:sym typeface="Symbol" panose="05050102010706020507" pitchFamily="18" charset="2"/>
              </a:rPr>
              <a:t></a:t>
            </a:r>
            <a:r>
              <a:rPr lang="en-US" altLang="zh-CN" sz="2800" strike="noStrike" noProof="1"/>
              <a:t> [</a:t>
            </a:r>
            <a:r>
              <a:rPr lang="en-US" altLang="zh-CN" sz="2800" i="1" strike="noStrike" noProof="1"/>
              <a:t>a</a:t>
            </a:r>
            <a:r>
              <a:rPr lang="en-US" altLang="zh-CN" sz="2800" strike="noStrike" noProof="1"/>
              <a:t>] </a:t>
            </a:r>
            <a:r>
              <a:rPr lang="zh-CN" altLang="en-US" sz="2800" strike="noStrike" noProof="1">
                <a:sym typeface="Symbol" panose="05050102010706020507" pitchFamily="18" charset="2"/>
              </a:rPr>
              <a:t></a:t>
            </a:r>
            <a:r>
              <a:rPr lang="en-US" altLang="zh-CN" sz="2800" strike="noStrike" noProof="1"/>
              <a:t> [</a:t>
            </a:r>
            <a:r>
              <a:rPr lang="en-US" altLang="zh-CN" sz="2800" i="1" strike="noStrike" noProof="1"/>
              <a:t>b</a:t>
            </a:r>
            <a:r>
              <a:rPr lang="en-US" altLang="zh-CN" sz="2800" strike="noStrike" noProof="1"/>
              <a:t>] 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zh-CN" sz="2400" i="1" strike="noStrike" noProof="1"/>
              <a:t>a R c</a:t>
            </a:r>
            <a:r>
              <a:rPr lang="en-US" altLang="zh-CN" sz="2400" strike="noStrike" noProof="1"/>
              <a:t>, </a:t>
            </a:r>
            <a:r>
              <a:rPr lang="en-US" altLang="zh-CN" sz="2400" i="1" strike="noStrike" noProof="1"/>
              <a:t>b R c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zh-CN" sz="2400" i="1" strike="noStrike" noProof="1"/>
              <a:t>c R b</a:t>
            </a:r>
            <a:r>
              <a:rPr lang="en-US" altLang="zh-CN" sz="2400" strike="noStrike" noProof="1"/>
              <a:t>, since </a:t>
            </a:r>
            <a:r>
              <a:rPr lang="en-US" altLang="zh-CN" sz="2400" i="1" strike="noStrike" noProof="1"/>
              <a:t>R</a:t>
            </a:r>
            <a:r>
              <a:rPr lang="en-US" altLang="zh-CN" sz="2400" strike="noStrike" noProof="1"/>
              <a:t> is symmetric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zh-CN" sz="2400" i="1" strike="noStrike" noProof="1"/>
              <a:t>a R b</a:t>
            </a:r>
            <a:r>
              <a:rPr lang="en-US" altLang="zh-CN" sz="2400" strike="noStrike" noProof="1"/>
              <a:t>, since </a:t>
            </a:r>
            <a:r>
              <a:rPr lang="en-US" altLang="zh-CN" sz="2400" i="1" strike="noStrike" noProof="1"/>
              <a:t>R</a:t>
            </a:r>
            <a:r>
              <a:rPr lang="en-US" altLang="zh-CN" sz="2400" strike="noStrike" noProof="1"/>
              <a:t> is transitive</a:t>
            </a:r>
          </a:p>
          <a:p>
            <a:pPr lvl="1" eaLnBrk="1" fontAlgn="base" hangingPunct="1">
              <a:lnSpc>
                <a:spcPct val="90000"/>
              </a:lnSpc>
            </a:pPr>
            <a:r>
              <a:rPr lang="en-US" altLang="zh-CN" sz="2400" strike="noStrike" noProof="1"/>
              <a:t>[</a:t>
            </a:r>
            <a:r>
              <a:rPr lang="en-US" altLang="zh-CN" sz="2400" i="1" strike="noStrike" noProof="1"/>
              <a:t>a</a:t>
            </a:r>
            <a:r>
              <a:rPr lang="en-US" altLang="zh-CN" sz="2400" strike="noStrike" noProof="1"/>
              <a:t>]  = [</a:t>
            </a:r>
            <a:r>
              <a:rPr lang="en-US" altLang="zh-CN" sz="2400" i="1" strike="noStrike" noProof="1"/>
              <a:t>b</a:t>
            </a:r>
            <a:r>
              <a:rPr lang="en-US" altLang="zh-CN" sz="2400" strike="noStrike" noProof="1"/>
              <a:t>]  by Theroem (ii)</a:t>
            </a:r>
          </a:p>
          <a:p>
            <a:pPr eaLnBrk="1" fontAlgn="base" hangingPunct="1">
              <a:lnSpc>
                <a:spcPct val="90000"/>
              </a:lnSpc>
            </a:pPr>
            <a:r>
              <a:rPr lang="en-US" altLang="zh-CN" sz="2800" strike="noStrike" noProof="1"/>
              <a:t>So, </a:t>
            </a:r>
            <a:r>
              <a:rPr lang="en-US" altLang="zh-CN" sz="2800" strike="noStrike" noProof="1">
                <a:sym typeface="+mn-ea"/>
              </a:rPr>
              <a:t>If </a:t>
            </a:r>
            <a:r>
              <a:rPr lang="en-US" altLang="zh-CN" sz="2800" strike="noStrike" noProof="1"/>
              <a:t>[</a:t>
            </a:r>
            <a:r>
              <a:rPr lang="en-US" altLang="zh-CN" sz="2800" i="1" strike="noStrike" noProof="1"/>
              <a:t>a</a:t>
            </a:r>
            <a:r>
              <a:rPr lang="en-US" altLang="zh-CN" sz="2800" strike="noStrike" noProof="1"/>
              <a:t>] </a:t>
            </a:r>
            <a:r>
              <a:rPr lang="zh-CN" altLang="en-US" sz="2800" strike="noStrike" noProof="1">
                <a:sym typeface="Symbol" panose="05050102010706020507" pitchFamily="18" charset="2"/>
              </a:rPr>
              <a:t></a:t>
            </a:r>
            <a:r>
              <a:rPr lang="en-US" altLang="zh-CN" sz="2800" strike="noStrike" noProof="1"/>
              <a:t> [</a:t>
            </a:r>
            <a:r>
              <a:rPr lang="en-US" altLang="zh-CN" sz="2800" i="1" strike="noStrike" noProof="1"/>
              <a:t>b</a:t>
            </a:r>
            <a:r>
              <a:rPr lang="en-US" altLang="zh-CN" sz="2800" strike="noStrike" noProof="1"/>
              <a:t>] </a:t>
            </a:r>
            <a:r>
              <a:rPr lang="en-US" altLang="zh-CN" sz="2800" strike="noStrike" noProof="1">
                <a:sym typeface="+mn-ea"/>
              </a:rPr>
              <a:t> </a:t>
            </a:r>
            <a:r>
              <a:rPr lang="zh-CN" altLang="en-US" sz="2800" strike="noStrike" noProof="1">
                <a:sym typeface="Symbol" panose="05050102010706020507" pitchFamily="18" charset="2"/>
              </a:rPr>
              <a:t> </a:t>
            </a:r>
            <a:r>
              <a:rPr lang="en-US" altLang="zh-CN" sz="2800" strike="noStrike" noProof="1">
                <a:sym typeface="+mn-ea"/>
              </a:rPr>
              <a:t> , then </a:t>
            </a:r>
            <a:r>
              <a:rPr lang="en-US" altLang="zh-CN" sz="2800" strike="noStrike" noProof="1"/>
              <a:t>[</a:t>
            </a:r>
            <a:r>
              <a:rPr lang="en-US" altLang="zh-CN" sz="2800" i="1" strike="noStrike" noProof="1"/>
              <a:t>a</a:t>
            </a:r>
            <a:r>
              <a:rPr lang="en-US" altLang="zh-CN" sz="2800" strike="noStrike" noProof="1"/>
              <a:t>]  = [</a:t>
            </a:r>
            <a:r>
              <a:rPr lang="en-US" altLang="zh-CN" sz="2800" i="1" strike="noStrike" noProof="1"/>
              <a:t>b</a:t>
            </a:r>
            <a:r>
              <a:rPr lang="en-US" altLang="zh-CN" sz="2800" strike="noStrike" noProof="1"/>
              <a:t>] </a:t>
            </a:r>
            <a:r>
              <a:rPr lang="en-US" altLang="zh-CN" sz="2800" strike="noStrike" noProof="1">
                <a:sym typeface="+mn-ea"/>
              </a:rPr>
              <a:t>.</a:t>
            </a:r>
            <a:endParaRPr lang="zh-CN" altLang="en-US" sz="2800" strike="noStrike" noProof="1"/>
          </a:p>
          <a:p>
            <a:pPr marL="0" lvl="1" eaLnBrk="1" fontAlgn="base" hangingPunct="1">
              <a:lnSpc>
                <a:spcPct val="90000"/>
              </a:lnSpc>
            </a:pPr>
            <a:r>
              <a:rPr lang="en-US" altLang="zh-CN" strike="noStrike" noProof="1">
                <a:sym typeface="+mn-ea"/>
              </a:rPr>
              <a:t>else </a:t>
            </a:r>
            <a:r>
              <a:rPr lang="en-US" altLang="zh-CN" sz="2400" strike="noStrike" noProof="1"/>
              <a:t>[</a:t>
            </a:r>
            <a:r>
              <a:rPr lang="en-US" altLang="zh-CN" sz="2400" i="1" strike="noStrike" noProof="1"/>
              <a:t>a</a:t>
            </a:r>
            <a:r>
              <a:rPr lang="en-US" altLang="zh-CN" sz="2400" strike="noStrike" noProof="1"/>
              <a:t>] </a:t>
            </a:r>
            <a:r>
              <a:rPr lang="en-US" altLang="zh-CN" strike="noStrike" noProof="1">
                <a:sym typeface="+mn-ea"/>
              </a:rPr>
              <a:t>and </a:t>
            </a:r>
            <a:r>
              <a:rPr lang="en-US" altLang="zh-CN" sz="2400" strike="noStrike" noProof="1"/>
              <a:t> [</a:t>
            </a:r>
            <a:r>
              <a:rPr lang="en-US" altLang="zh-CN" sz="2400" i="1" strike="noStrike" noProof="1"/>
              <a:t>b</a:t>
            </a:r>
            <a:r>
              <a:rPr lang="en-US" altLang="zh-CN" sz="2400" strike="noStrike" noProof="1"/>
              <a:t>]</a:t>
            </a:r>
            <a:r>
              <a:rPr lang="en-US" altLang="zh-CN" strike="noStrike" noProof="1">
                <a:sym typeface="+mn-ea"/>
              </a:rPr>
              <a:t> are not identical, then </a:t>
            </a:r>
            <a:r>
              <a:rPr lang="en-US" altLang="zh-CN" sz="2400" strike="noStrike" noProof="1"/>
              <a:t>[</a:t>
            </a:r>
            <a:r>
              <a:rPr lang="en-US" altLang="zh-CN" sz="2400" i="1" strike="noStrike" noProof="1"/>
              <a:t>a</a:t>
            </a:r>
            <a:r>
              <a:rPr lang="en-US" altLang="zh-CN" sz="2400" strike="noStrike" noProof="1"/>
              <a:t>] </a:t>
            </a:r>
            <a:r>
              <a:rPr lang="zh-CN" altLang="en-US" sz="2400" strike="noStrike" noProof="1">
                <a:sym typeface="Symbol" panose="05050102010706020507" pitchFamily="18" charset="2"/>
              </a:rPr>
              <a:t></a:t>
            </a:r>
            <a:r>
              <a:rPr lang="en-US" altLang="zh-CN" sz="2400" strike="noStrike" noProof="1"/>
              <a:t> [</a:t>
            </a:r>
            <a:r>
              <a:rPr lang="en-US" altLang="zh-CN" sz="2400" i="1" strike="noStrike" noProof="1"/>
              <a:t>b</a:t>
            </a:r>
            <a:r>
              <a:rPr lang="en-US" altLang="zh-CN" sz="2400" strike="noStrike" noProof="1"/>
              <a:t>] </a:t>
            </a:r>
            <a:r>
              <a:rPr lang="en-US" altLang="zh-CN" strike="noStrike" noProof="1">
                <a:sym typeface="+mn-ea"/>
              </a:rPr>
              <a:t>= </a:t>
            </a:r>
            <a:r>
              <a:rPr lang="zh-CN" altLang="en-US" strike="noStrike" noProof="1">
                <a:sym typeface="Symbol" panose="05050102010706020507" pitchFamily="18" charset="2"/>
              </a:rPr>
              <a:t></a:t>
            </a:r>
            <a:r>
              <a:rPr lang="en-US" altLang="zh-CN" strike="noStrike" noProof="1">
                <a:sym typeface="Symbol" panose="05050102010706020507" pitchFamily="18" charset="2"/>
              </a:rPr>
              <a:t>.</a:t>
            </a:r>
            <a:endParaRPr lang="en-US" altLang="zh-CN" strike="noStrike" noProof="1"/>
          </a:p>
          <a:p>
            <a:pPr lvl="1" algn="r" eaLnBrk="1" fontAlgn="base" hangingPunct="1">
              <a:lnSpc>
                <a:spcPct val="90000"/>
              </a:lnSpc>
            </a:pPr>
            <a:r>
              <a:rPr lang="en-US" altLang="zh-CN" sz="2400" strike="noStrike" noProof="1"/>
              <a:t>QED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/>
            <a:r>
              <a:rPr lang="en-US" strike="noStrike" noProof="1"/>
              <a:t>An Equivalence Relation Partitions a Set</a:t>
            </a:r>
          </a:p>
        </p:txBody>
      </p:sp>
      <p:sp>
        <p:nvSpPr>
          <p:cNvPr id="29698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114800"/>
          </a:xfrm>
          <a:ln/>
        </p:spPr>
        <p:txBody>
          <a:bodyPr vert="horz" anchor="t"/>
          <a:lstStyle/>
          <a:p>
            <a:pPr>
              <a:buNone/>
            </a:pPr>
            <a:r>
              <a:rPr lang="en-US" altLang="zh-CN" sz="2800" b="1" dirty="0"/>
              <a:t>    Theorem </a:t>
            </a:r>
            <a:r>
              <a:rPr lang="en-US" altLang="zh-CN" sz="2800" b="1" dirty="0">
                <a:latin typeface="Cambria Math" panose="02040503050406030204" pitchFamily="18" charset="0"/>
              </a:rPr>
              <a:t>2</a:t>
            </a:r>
            <a:r>
              <a:rPr lang="en-US" altLang="zh-CN" sz="2800" dirty="0"/>
              <a:t>: 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an equivalence relation on a set </a:t>
            </a:r>
            <a:r>
              <a:rPr lang="en-US" altLang="zh-CN" sz="2800" i="1" dirty="0"/>
              <a:t>S</a:t>
            </a:r>
            <a:r>
              <a:rPr lang="en-US" altLang="zh-CN" sz="2800" dirty="0"/>
              <a:t>.  Then the equivalence classes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form a partition of </a:t>
            </a:r>
            <a:r>
              <a:rPr lang="en-US" altLang="zh-CN" sz="2800" i="1" dirty="0"/>
              <a:t>S</a:t>
            </a:r>
            <a:r>
              <a:rPr lang="en-US" altLang="zh-CN" sz="2800" dirty="0"/>
              <a:t>.</a:t>
            </a:r>
          </a:p>
          <a:p>
            <a:pPr>
              <a:buNone/>
            </a:pP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	Conversely, given a partition {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 |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altLang="zh-CN" sz="2800" dirty="0"/>
              <a:t>  </a:t>
            </a:r>
            <a:r>
              <a:rPr lang="en-US" altLang="zh-CN" sz="2800" i="1" dirty="0"/>
              <a:t>I</a:t>
            </a:r>
            <a:r>
              <a:rPr lang="en-US" altLang="zh-CN" sz="2800" dirty="0"/>
              <a:t>} of the set </a:t>
            </a:r>
            <a:r>
              <a:rPr lang="en-US" altLang="zh-CN" sz="2800" i="1" dirty="0"/>
              <a:t>S</a:t>
            </a:r>
            <a:r>
              <a:rPr lang="en-US" altLang="zh-CN" sz="2800" dirty="0"/>
              <a:t>, there is an equivalence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that has the sets </a:t>
            </a:r>
            <a:r>
              <a:rPr lang="en-US" altLang="zh-CN" sz="2800" i="1" dirty="0"/>
              <a:t>A</a:t>
            </a:r>
            <a:r>
              <a:rPr lang="en-US" altLang="zh-CN" sz="2800" i="1" baseline="-25000" dirty="0"/>
              <a:t>i</a:t>
            </a:r>
            <a:r>
              <a:rPr lang="en-US" altLang="zh-CN" sz="2800" dirty="0"/>
              <a:t>, </a:t>
            </a:r>
            <a:r>
              <a:rPr lang="en-US" altLang="zh-CN" sz="2800" i="1" dirty="0" err="1"/>
              <a:t>i</a:t>
            </a:r>
            <a:r>
              <a:rPr lang="en-US" altLang="zh-CN" sz="2800" dirty="0"/>
              <a:t> </a:t>
            </a:r>
            <a:r>
              <a:rPr lang="en-US" altLang="zh-CN" sz="2800" dirty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altLang="zh-CN" sz="2800" dirty="0"/>
              <a:t> </a:t>
            </a:r>
            <a:r>
              <a:rPr lang="en-US" altLang="zh-CN" sz="2800" i="1" dirty="0"/>
              <a:t>I</a:t>
            </a:r>
            <a:r>
              <a:rPr lang="en-US" altLang="zh-CN" sz="2800" dirty="0"/>
              <a:t>, as its equivalence classes. </a:t>
            </a:r>
          </a:p>
        </p:txBody>
      </p:sp>
    </p:spTree>
    <p:extLst>
      <p:ext uri="{BB962C8B-B14F-4D97-AF65-F5344CB8AC3E}">
        <p14:creationId xmlns:p14="http://schemas.microsoft.com/office/powerpoint/2010/main" val="1511115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14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The quotient set A/R </a:t>
            </a:r>
            <a:r>
              <a:rPr lang="zh-CN" altLang="en-US" dirty="0"/>
              <a:t>商集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1009333" y="2022793"/>
            <a:ext cx="7772400" cy="4114800"/>
          </a:xfrm>
        </p:spPr>
        <p:txBody>
          <a:bodyPr wrap="square" lIns="91440" tIns="45720" rIns="91440" bIns="45720" anchor="t"/>
          <a:lstStyle/>
          <a:p>
            <a:pPr eaLnBrk="1" fontAlgn="base" hangingPunct="1"/>
            <a:r>
              <a:rPr lang="en-US" altLang="zh-CN" sz="2800" b="1" dirty="0"/>
              <a:t>Definition : </a:t>
            </a:r>
          </a:p>
          <a:p>
            <a:pPr marL="0" indent="0" eaLnBrk="1" fontAlgn="base" hangingPunct="1">
              <a:buNone/>
            </a:pPr>
            <a:r>
              <a:rPr lang="en-US" altLang="zh-CN" sz="2800" strike="noStrike" noProof="1"/>
              <a:t>If </a:t>
            </a:r>
            <a:r>
              <a:rPr lang="en-US" altLang="zh-CN" sz="2800" i="1" strike="noStrike" noProof="1"/>
              <a:t>R</a:t>
            </a:r>
            <a:r>
              <a:rPr lang="en-US" altLang="zh-CN" sz="2800" strike="noStrike" noProof="1"/>
              <a:t> is an equivalence relation on </a:t>
            </a:r>
            <a:r>
              <a:rPr lang="en-US" altLang="zh-CN" sz="2800" i="1" strike="noStrike" noProof="1"/>
              <a:t>A</a:t>
            </a:r>
            <a:r>
              <a:rPr lang="en-US" altLang="zh-CN" sz="2800" strike="noStrike" noProof="1"/>
              <a:t>, </a:t>
            </a:r>
          </a:p>
          <a:p>
            <a:pPr marL="0" indent="0" eaLnBrk="1" fontAlgn="base" hangingPunct="1">
              <a:buNone/>
            </a:pPr>
            <a:r>
              <a:rPr lang="en-US" altLang="zh-CN" sz="2800" strike="noStrike" noProof="1"/>
              <a:t>The partition </a:t>
            </a:r>
            <a:r>
              <a:rPr lang="en-US" altLang="zh-CN" sz="2800" i="1" strike="noStrike" noProof="1"/>
              <a:t>P</a:t>
            </a:r>
            <a:r>
              <a:rPr lang="en-US" altLang="zh-CN" sz="2800" strike="noStrike" noProof="1"/>
              <a:t> consists of all equivalence classes of </a:t>
            </a:r>
            <a:r>
              <a:rPr lang="en-US" altLang="zh-CN" sz="2800" i="1" strike="noStrike" noProof="1"/>
              <a:t>R</a:t>
            </a:r>
            <a:r>
              <a:rPr lang="en-US" altLang="zh-CN" sz="2800" strike="noStrike" noProof="1"/>
              <a:t> is denoted by </a:t>
            </a:r>
            <a:r>
              <a:rPr lang="en-US" altLang="zh-CN" sz="2800" i="1" strike="noStrike" noProof="1"/>
              <a:t>A</a:t>
            </a:r>
            <a:r>
              <a:rPr lang="en-US" altLang="zh-CN" sz="2800" strike="noStrike" noProof="1"/>
              <a:t>/</a:t>
            </a:r>
            <a:r>
              <a:rPr lang="en-US" altLang="zh-CN" sz="2800" i="1" strike="noStrike" noProof="1"/>
              <a:t>R </a:t>
            </a:r>
            <a:r>
              <a:rPr lang="en-US" altLang="zh-CN" sz="2800" strike="noStrike" noProof="1"/>
              <a:t>and called</a:t>
            </a:r>
          </a:p>
          <a:p>
            <a:pPr lvl="1" eaLnBrk="1" fontAlgn="base" hangingPunct="1"/>
            <a:r>
              <a:rPr lang="en-US" altLang="zh-CN" sz="2800" strike="noStrike" noProof="1"/>
              <a:t>the </a:t>
            </a:r>
            <a:r>
              <a:rPr lang="en-US" altLang="zh-CN" sz="2800" i="1" strike="noStrike" noProof="1">
                <a:solidFill>
                  <a:srgbClr val="00B0F0"/>
                </a:solidFill>
              </a:rPr>
              <a:t>quotient set (</a:t>
            </a:r>
            <a:r>
              <a:rPr lang="zh-CN" altLang="en-US" sz="2800" i="1" strike="noStrike" noProof="1">
                <a:solidFill>
                  <a:srgbClr val="00B0F0"/>
                </a:solidFill>
              </a:rPr>
              <a:t>商集</a:t>
            </a:r>
            <a:r>
              <a:rPr lang="en-US" altLang="zh-CN" sz="2800" i="1" strike="noStrike" noProof="1">
                <a:solidFill>
                  <a:srgbClr val="00B0F0"/>
                </a:solidFill>
              </a:rPr>
              <a:t>)</a:t>
            </a:r>
            <a:r>
              <a:rPr lang="en-US" altLang="zh-CN" sz="2800" strike="noStrike" noProof="1"/>
              <a:t>, or</a:t>
            </a:r>
          </a:p>
          <a:p>
            <a:pPr lvl="1" eaLnBrk="1" fontAlgn="base" hangingPunct="1"/>
            <a:r>
              <a:rPr lang="en-US" altLang="zh-CN" sz="2800" i="1" strike="noStrike" noProof="1">
                <a:solidFill>
                  <a:srgbClr val="00B0F0"/>
                </a:solidFill>
              </a:rPr>
              <a:t>the partition of A induced by R</a:t>
            </a:r>
            <a:r>
              <a:rPr lang="en-US" altLang="zh-CN" sz="2800" i="1" strike="noStrike" noProof="1"/>
              <a:t>, </a:t>
            </a:r>
            <a:r>
              <a:rPr lang="en-US" altLang="zh-CN" sz="2800" strike="noStrike" noProof="1"/>
              <a:t>or,</a:t>
            </a:r>
          </a:p>
          <a:p>
            <a:pPr lvl="1" eaLnBrk="1" fontAlgn="base" hangingPunct="1"/>
            <a:r>
              <a:rPr lang="en-US" altLang="zh-CN" sz="2800" i="1" strike="noStrike" noProof="1"/>
              <a:t>A modulo R</a:t>
            </a:r>
            <a:r>
              <a:rPr lang="en-US" altLang="zh-CN" sz="2800" strike="noStrike" noProof="1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15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Example </a:t>
            </a:r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827088" y="2017713"/>
            <a:ext cx="8128000" cy="4114800"/>
          </a:xfrm>
          <a:ln/>
        </p:spPr>
        <p:txBody>
          <a:bodyPr wrap="square" lIns="91440" tIns="45720" rIns="91440" bIns="45720" anchor="t"/>
          <a:lstStyle/>
          <a:p>
            <a:pPr eaLnBrk="1" hangingPunct="1"/>
            <a:r>
              <a:rPr lang="da-DK" altLang="zh-CN" sz="2800" dirty="0"/>
              <a:t>Let </a:t>
            </a:r>
          </a:p>
          <a:p>
            <a:pPr lvl="1" eaLnBrk="1" hangingPunct="1"/>
            <a:r>
              <a:rPr lang="da-DK" altLang="zh-CN" sz="2400" i="1" dirty="0"/>
              <a:t>A</a:t>
            </a:r>
            <a:r>
              <a:rPr lang="da-DK" altLang="zh-CN" sz="2400" dirty="0"/>
              <a:t> = {1, 2, 3, 4}</a:t>
            </a:r>
          </a:p>
          <a:p>
            <a:pPr lvl="1" eaLnBrk="1" hangingPunct="1"/>
            <a:r>
              <a:rPr lang="da-DK" altLang="zh-CN" sz="2400" i="1" dirty="0"/>
              <a:t>R</a:t>
            </a:r>
            <a:r>
              <a:rPr lang="da-DK" altLang="zh-CN" sz="2400" dirty="0"/>
              <a:t> = {(1, 1), (1, 2), (2, 1), (2, 2), (3, 4), (4, 3), (3, 3), (4, 4)}.</a:t>
            </a:r>
          </a:p>
          <a:p>
            <a:pPr eaLnBrk="1" hangingPunct="1"/>
            <a:r>
              <a:rPr lang="en-US" altLang="zh-CN" sz="2800" dirty="0"/>
              <a:t>Determine </a:t>
            </a:r>
            <a:r>
              <a:rPr lang="en-US" altLang="zh-CN" sz="2800" i="1" dirty="0"/>
              <a:t>A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</a:p>
          <a:p>
            <a:pPr eaLnBrk="1" hangingPunct="1"/>
            <a:r>
              <a:rPr lang="en-US" altLang="zh-CN" sz="2800" dirty="0"/>
              <a:t>Solution</a:t>
            </a:r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(1) = {1, 2}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(2)</a:t>
            </a:r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(3) = {3, 4}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(4).</a:t>
            </a:r>
          </a:p>
          <a:p>
            <a:pPr lvl="1" eaLnBrk="1" hangingPunct="1"/>
            <a:r>
              <a:rPr lang="en-US" altLang="zh-CN" sz="2400" dirty="0"/>
              <a:t>Hence </a:t>
            </a:r>
            <a:r>
              <a:rPr lang="en-US" altLang="zh-CN" sz="2400" i="1" dirty="0"/>
              <a:t>A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{{1, 2}, {3, 4}}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Theroem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i="1"/>
              <a:t>Let R be a relation on set A, then </a:t>
            </a:r>
            <a:r>
              <a:rPr lang="en-US" altLang="zh-CN" i="1">
                <a:solidFill>
                  <a:srgbClr val="FF0000"/>
                </a:solidFill>
              </a:rPr>
              <a:t>tsr(R)</a:t>
            </a:r>
            <a:r>
              <a:rPr lang="en-US" altLang="zh-CN" i="1"/>
              <a:t> is an equivalence relation on A.</a:t>
            </a:r>
          </a:p>
          <a:p>
            <a:r>
              <a:rPr lang="en-US" altLang="zh-CN" i="1">
                <a:sym typeface="+mn-ea"/>
              </a:rPr>
              <a:t>tsr(R) is the reflexive, symmetric, transitive closure of R, is called the </a:t>
            </a:r>
            <a:r>
              <a:rPr lang="en-US" altLang="zh-CN" i="1">
                <a:solidFill>
                  <a:srgbClr val="FF0000"/>
                </a:solidFill>
                <a:sym typeface="+mn-ea"/>
              </a:rPr>
              <a:t>equivalence relation induced by R</a:t>
            </a:r>
            <a:r>
              <a:rPr lang="en-US" altLang="zh-CN" i="1">
                <a:sym typeface="+mn-ea"/>
              </a:rPr>
              <a:t>.</a:t>
            </a:r>
            <a:endParaRPr lang="en-US" altLang="zh-CN" i="1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CE69C5E-C5A7-1D79-47BC-7DAC7F624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01" y="5357542"/>
            <a:ext cx="1019222" cy="10406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 of a Set </a:t>
            </a:r>
            <a:r>
              <a:rPr lang="zh-CN" altLang="en-US" dirty="0"/>
              <a:t>集合的划分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1828800"/>
            <a:ext cx="7772400" cy="4114800"/>
          </a:xfrm>
        </p:spPr>
        <p:txBody>
          <a:bodyPr/>
          <a:lstStyle/>
          <a:p>
            <a:pPr>
              <a:buNone/>
            </a:pPr>
            <a:r>
              <a:rPr lang="en-US" sz="2400" b="1" dirty="0"/>
              <a:t>   Definition</a:t>
            </a:r>
            <a:r>
              <a:rPr lang="en-US" sz="2400" dirty="0"/>
              <a:t>: A </a:t>
            </a:r>
            <a:r>
              <a:rPr lang="en-US" sz="2400" i="1" dirty="0"/>
              <a:t>partition</a:t>
            </a:r>
            <a:r>
              <a:rPr lang="en-US" sz="2400" dirty="0"/>
              <a:t> of a set </a:t>
            </a:r>
            <a:r>
              <a:rPr lang="en-US" sz="2400" i="1" dirty="0"/>
              <a:t>S </a:t>
            </a:r>
            <a:r>
              <a:rPr lang="en-US" sz="2400" dirty="0"/>
              <a:t>is a collection of disjoint nonempty subsets of </a:t>
            </a:r>
            <a:r>
              <a:rPr lang="en-US" sz="2400" i="1" dirty="0"/>
              <a:t>S</a:t>
            </a:r>
            <a:r>
              <a:rPr lang="en-US" sz="2400" dirty="0"/>
              <a:t> that have </a:t>
            </a:r>
            <a:r>
              <a:rPr lang="en-US" sz="2400" i="1" dirty="0"/>
              <a:t>S</a:t>
            </a:r>
            <a:r>
              <a:rPr lang="en-US" sz="2400" dirty="0"/>
              <a:t> as their union. In other words, the collection of subsets </a:t>
            </a:r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/>
              <a:t>, where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sz="2400" dirty="0"/>
              <a:t> </a:t>
            </a:r>
            <a:r>
              <a:rPr lang="en-US" sz="2400" i="1" dirty="0"/>
              <a:t>I</a:t>
            </a:r>
            <a:r>
              <a:rPr lang="en-US" sz="2400" dirty="0"/>
              <a:t> (where </a:t>
            </a:r>
            <a:r>
              <a:rPr lang="en-US" sz="2400" i="1" dirty="0"/>
              <a:t>I</a:t>
            </a:r>
            <a:r>
              <a:rPr lang="en-US" sz="2400" dirty="0"/>
              <a:t> is an index set), forms a partition of </a:t>
            </a:r>
            <a:r>
              <a:rPr lang="en-US" sz="2400" i="1" dirty="0"/>
              <a:t>S</a:t>
            </a:r>
            <a:r>
              <a:rPr lang="en-US" sz="2400" dirty="0"/>
              <a:t> if and only if</a:t>
            </a:r>
          </a:p>
          <a:p>
            <a:pPr lvl="1"/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 ≠ ∅ for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sz="2400" dirty="0"/>
              <a:t> </a:t>
            </a:r>
            <a:r>
              <a:rPr lang="en-US" sz="2400" i="1" dirty="0"/>
              <a:t>I,</a:t>
            </a:r>
          </a:p>
          <a:p>
            <a:pPr lvl="1"/>
            <a:r>
              <a:rPr lang="en-US" sz="2400" i="1" dirty="0"/>
              <a:t>A</a:t>
            </a:r>
            <a:r>
              <a:rPr lang="en-US" sz="2400" i="1" baseline="-25000" dirty="0"/>
              <a:t>i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∩</a:t>
            </a:r>
            <a:r>
              <a:rPr lang="en-US" sz="2400" dirty="0"/>
              <a:t> </a:t>
            </a:r>
            <a:r>
              <a:rPr lang="en-US" sz="2400" i="1" dirty="0" err="1"/>
              <a:t>A</a:t>
            </a:r>
            <a:r>
              <a:rPr lang="en-US" sz="2400" i="1" baseline="-25000" dirty="0" err="1"/>
              <a:t>j</a:t>
            </a:r>
            <a:r>
              <a:rPr lang="en-US" sz="2400" i="1" dirty="0"/>
              <a:t>=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∅ </a:t>
            </a:r>
            <a:r>
              <a:rPr lang="en-US" sz="2400" dirty="0"/>
              <a:t>when </a:t>
            </a:r>
            <a:r>
              <a:rPr lang="en-US" sz="2400" i="1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≠ </a:t>
            </a:r>
            <a:r>
              <a:rPr lang="en-US" sz="2400" i="1" dirty="0"/>
              <a:t>j,</a:t>
            </a:r>
          </a:p>
          <a:p>
            <a:pPr lvl="1"/>
            <a:r>
              <a:rPr lang="en-US" sz="2400" dirty="0"/>
              <a:t>and</a:t>
            </a:r>
            <a:r>
              <a:rPr lang="en-US" sz="2400" i="1" dirty="0"/>
              <a:t> </a:t>
            </a:r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2123728" y="4437112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1733" y="3444778"/>
            <a:ext cx="1986534" cy="1267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870250" y="4642980"/>
            <a:ext cx="23660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Partition of a Set</a:t>
            </a:r>
          </a:p>
        </p:txBody>
      </p:sp>
    </p:spTree>
    <p:extLst>
      <p:ext uri="{BB962C8B-B14F-4D97-AF65-F5344CB8AC3E}">
        <p14:creationId xmlns:p14="http://schemas.microsoft.com/office/powerpoint/2010/main" val="17059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3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/>
          <a:lstStyle/>
          <a:p>
            <a:pPr eaLnBrk="1" hangingPunct="1"/>
            <a:r>
              <a:rPr lang="en-US" altLang="zh-CN" dirty="0"/>
              <a:t>Example</a:t>
            </a:r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xfrm>
            <a:off x="827584" y="1831181"/>
            <a:ext cx="7772400" cy="4114800"/>
          </a:xfrm>
          <a:ln/>
        </p:spPr>
        <p:txBody>
          <a:bodyPr wrap="square" lIns="91440" tIns="45720" rIns="91440" bIns="45720" anchor="t"/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3, 4} and consider the partition </a:t>
            </a:r>
            <a:r>
              <a:rPr lang="en-US" altLang="zh-CN" sz="2800" i="1" dirty="0"/>
              <a:t>P </a:t>
            </a:r>
            <a:r>
              <a:rPr lang="en-US" altLang="zh-CN" sz="2800" dirty="0"/>
              <a:t>= {{1, 2, 3}, {4}}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. Find the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 determined by </a:t>
            </a:r>
            <a:r>
              <a:rPr lang="en-US" altLang="zh-CN" sz="2800" i="1" dirty="0"/>
              <a:t>P </a:t>
            </a:r>
            <a:r>
              <a:rPr lang="en-US" altLang="zh-CN" sz="2800" dirty="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blocks of </a:t>
            </a:r>
            <a:r>
              <a:rPr lang="en-US" altLang="zh-CN" sz="2400" i="1" dirty="0"/>
              <a:t>P </a:t>
            </a:r>
            <a:r>
              <a:rPr lang="en-US" altLang="zh-CN" sz="2400" dirty="0"/>
              <a:t>are {l, 2, 3} and {4}.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Each element in a block is related to every other element in the same block and only to those elements.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{(1, 1), (1, 2), (1, 3), (2, 1), (2, 2), (2, 3), (3, l), (3, 2), (3, 3), (4, 4)}.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8990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Relations</a:t>
            </a:r>
            <a:r>
              <a:rPr lang="zh-CN" altLang="en-US" dirty="0"/>
              <a:t>等价关系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   Definition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800" dirty="0"/>
              <a:t>:  A relation on a set </a:t>
            </a:r>
            <a:r>
              <a:rPr lang="en-US" sz="2800" i="1" dirty="0"/>
              <a:t>A</a:t>
            </a:r>
            <a:r>
              <a:rPr lang="en-US" sz="2800" dirty="0"/>
              <a:t> is called an </a:t>
            </a:r>
            <a:r>
              <a:rPr lang="en-US" sz="2800" i="1" dirty="0"/>
              <a:t>equivalence relation </a:t>
            </a:r>
            <a:r>
              <a:rPr lang="en-US" sz="2800" dirty="0"/>
              <a:t>if it is reflexive, symmetric, and transitive. 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b="1" dirty="0"/>
              <a:t>   Definition </a:t>
            </a:r>
            <a:r>
              <a:rPr lang="en-US" sz="28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sz="2800" dirty="0"/>
              <a:t>:  Two elements </a:t>
            </a:r>
            <a:r>
              <a:rPr lang="en-US" sz="2800" i="1" dirty="0"/>
              <a:t>a</a:t>
            </a:r>
            <a:r>
              <a:rPr lang="en-US" sz="2800" dirty="0"/>
              <a:t>, and </a:t>
            </a:r>
            <a:r>
              <a:rPr lang="en-US" sz="2800" i="1" dirty="0"/>
              <a:t>b</a:t>
            </a:r>
            <a:r>
              <a:rPr lang="en-US" sz="2800" dirty="0"/>
              <a:t> that are related by an equivalence relation are called  </a:t>
            </a:r>
            <a:r>
              <a:rPr lang="en-US" sz="2800" i="1" dirty="0"/>
              <a:t>equivalent.  </a:t>
            </a:r>
            <a:r>
              <a:rPr lang="en-US" sz="2800" dirty="0"/>
              <a:t>The notation </a:t>
            </a:r>
            <a:r>
              <a:rPr lang="en-US" sz="2800" i="1" dirty="0"/>
              <a:t>a</a:t>
            </a:r>
            <a:r>
              <a:rPr lang="en-US" sz="2800" dirty="0"/>
              <a:t> </a:t>
            </a:r>
            <a:r>
              <a:rPr lang="en-US" sz="2800" dirty="0">
                <a:latin typeface="Cambria Math" panose="02040503050406030204"/>
                <a:ea typeface="Cambria Math" panose="02040503050406030204"/>
              </a:rPr>
              <a:t>∼ </a:t>
            </a:r>
            <a:r>
              <a:rPr lang="en-US" sz="2800" i="1" dirty="0"/>
              <a:t>b</a:t>
            </a:r>
            <a:r>
              <a:rPr lang="en-US" sz="2800" dirty="0"/>
              <a:t> is often used to denote that </a:t>
            </a:r>
            <a:r>
              <a:rPr lang="en-US" sz="2800" i="1" dirty="0"/>
              <a:t>a</a:t>
            </a:r>
            <a:r>
              <a:rPr lang="en-US" sz="2800" dirty="0"/>
              <a:t> and </a:t>
            </a:r>
            <a:r>
              <a:rPr lang="en-US" sz="2800" i="1" dirty="0"/>
              <a:t>b</a:t>
            </a:r>
            <a:r>
              <a:rPr lang="en-US" sz="2800" dirty="0"/>
              <a:t> are equivalent elements with respect to a particular equivalence relation.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/>
          <a:lstStyle/>
          <a:p>
            <a:pPr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itchFamily="34" charset="0"/>
              </a:rPr>
              <a:t>5</a:t>
            </a:fld>
            <a:endParaRPr lang="zh-CN" altLang="en-US" sz="1000" b="1" i="1" dirty="0">
              <a:solidFill>
                <a:srgbClr val="009999"/>
              </a:solidFill>
              <a:latin typeface="Arial Narrow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91440" tIns="45720" rIns="91440" bIns="45720" anchor="b">
            <a:normAutofit fontScale="90000"/>
          </a:bodyPr>
          <a:lstStyle/>
          <a:p>
            <a:pPr eaLnBrk="1" hangingPunct="1"/>
            <a:r>
              <a:rPr lang="en-US" altLang="zh-CN" dirty="0"/>
              <a:t>Equivalence Relations</a:t>
            </a:r>
            <a:r>
              <a:rPr lang="en-US" altLang="zh-CN" i="1" dirty="0"/>
              <a:t> </a:t>
            </a:r>
            <a:r>
              <a:rPr lang="en-US" altLang="zh-CN" dirty="0"/>
              <a:t>has 3 elements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3346450" y="1828800"/>
            <a:ext cx="2374900" cy="2376488"/>
            <a:chOff x="5269" y="3925"/>
            <a:chExt cx="3742" cy="3742"/>
          </a:xfrm>
        </p:grpSpPr>
        <p:grpSp>
          <p:nvGrpSpPr>
            <p:cNvPr id="16390" name="Group 13"/>
            <p:cNvGrpSpPr/>
            <p:nvPr/>
          </p:nvGrpSpPr>
          <p:grpSpPr>
            <a:xfrm>
              <a:off x="5500" y="4265"/>
              <a:ext cx="3175" cy="3100"/>
              <a:chOff x="748" y="1676"/>
              <a:chExt cx="1270" cy="1240"/>
            </a:xfrm>
          </p:grpSpPr>
          <p:sp>
            <p:nvSpPr>
              <p:cNvPr id="16391" name="Oval 14"/>
              <p:cNvSpPr/>
              <p:nvPr/>
            </p:nvSpPr>
            <p:spPr>
              <a:xfrm>
                <a:off x="1748" y="1830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392" name="Oval 15"/>
              <p:cNvSpPr/>
              <p:nvPr/>
            </p:nvSpPr>
            <p:spPr>
              <a:xfrm>
                <a:off x="1292" y="257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393" name="Oval 16"/>
              <p:cNvSpPr/>
              <p:nvPr/>
            </p:nvSpPr>
            <p:spPr>
              <a:xfrm>
                <a:off x="848" y="182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394" name="Text Box 17"/>
              <p:cNvSpPr txBox="1"/>
              <p:nvPr/>
            </p:nvSpPr>
            <p:spPr>
              <a:xfrm>
                <a:off x="1747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395" name="Text Box 18"/>
              <p:cNvSpPr txBox="1"/>
              <p:nvPr/>
            </p:nvSpPr>
            <p:spPr>
              <a:xfrm>
                <a:off x="1292" y="2568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396" name="Text Box 19"/>
              <p:cNvSpPr txBox="1"/>
              <p:nvPr/>
            </p:nvSpPr>
            <p:spPr>
              <a:xfrm>
                <a:off x="839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397" name="Arc 20"/>
              <p:cNvSpPr/>
              <p:nvPr/>
            </p:nvSpPr>
            <p:spPr>
              <a:xfrm rot="7962909" flipV="1">
                <a:off x="1787" y="1672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8" name="Arc 21"/>
              <p:cNvSpPr/>
              <p:nvPr/>
            </p:nvSpPr>
            <p:spPr>
              <a:xfrm rot="-4339178" flipV="1">
                <a:off x="1287" y="2685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399" name="Arc 22"/>
              <p:cNvSpPr/>
              <p:nvPr/>
            </p:nvSpPr>
            <p:spPr>
              <a:xfrm rot="4113728" flipV="1">
                <a:off x="743" y="1717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00" name="Freeform 33"/>
            <p:cNvSpPr/>
            <p:nvPr/>
          </p:nvSpPr>
          <p:spPr>
            <a:xfrm>
              <a:off x="7087" y="4832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Freeform 35"/>
            <p:cNvSpPr/>
            <p:nvPr/>
          </p:nvSpPr>
          <p:spPr>
            <a:xfrm rot="-10614418">
              <a:off x="7312" y="5060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2" name="矩形 3"/>
            <p:cNvSpPr/>
            <p:nvPr/>
          </p:nvSpPr>
          <p:spPr>
            <a:xfrm>
              <a:off x="5268" y="3924"/>
              <a:ext cx="3742" cy="3742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pPr defTabSz="914400" eaLnBrk="0" hangingPunct="0"/>
              <a:endParaRPr lang="en-US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6370638" y="1828800"/>
            <a:ext cx="2376487" cy="2376488"/>
            <a:chOff x="10033" y="3925"/>
            <a:chExt cx="3742" cy="3742"/>
          </a:xfrm>
        </p:grpSpPr>
        <p:grpSp>
          <p:nvGrpSpPr>
            <p:cNvPr id="16404" name="Group 23"/>
            <p:cNvGrpSpPr/>
            <p:nvPr/>
          </p:nvGrpSpPr>
          <p:grpSpPr>
            <a:xfrm>
              <a:off x="10487" y="4380"/>
              <a:ext cx="3175" cy="3100"/>
              <a:chOff x="748" y="1676"/>
              <a:chExt cx="1270" cy="1240"/>
            </a:xfrm>
          </p:grpSpPr>
          <p:sp>
            <p:nvSpPr>
              <p:cNvPr id="16405" name="Oval 24"/>
              <p:cNvSpPr/>
              <p:nvPr/>
            </p:nvSpPr>
            <p:spPr>
              <a:xfrm>
                <a:off x="1748" y="1830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06" name="Oval 25"/>
              <p:cNvSpPr/>
              <p:nvPr/>
            </p:nvSpPr>
            <p:spPr>
              <a:xfrm>
                <a:off x="1292" y="257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07" name="Oval 26"/>
              <p:cNvSpPr/>
              <p:nvPr/>
            </p:nvSpPr>
            <p:spPr>
              <a:xfrm>
                <a:off x="848" y="182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08" name="Text Box 27"/>
              <p:cNvSpPr txBox="1"/>
              <p:nvPr/>
            </p:nvSpPr>
            <p:spPr>
              <a:xfrm>
                <a:off x="1747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409" name="Text Box 28"/>
              <p:cNvSpPr txBox="1"/>
              <p:nvPr/>
            </p:nvSpPr>
            <p:spPr>
              <a:xfrm>
                <a:off x="1292" y="2568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410" name="Text Box 29"/>
              <p:cNvSpPr txBox="1"/>
              <p:nvPr/>
            </p:nvSpPr>
            <p:spPr>
              <a:xfrm>
                <a:off x="839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411" name="Arc 30"/>
              <p:cNvSpPr/>
              <p:nvPr/>
            </p:nvSpPr>
            <p:spPr>
              <a:xfrm rot="7962909" flipV="1">
                <a:off x="1787" y="1672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2" name="Arc 31"/>
              <p:cNvSpPr/>
              <p:nvPr/>
            </p:nvSpPr>
            <p:spPr>
              <a:xfrm rot="-4339178" flipV="1">
                <a:off x="1287" y="2685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13" name="Arc 32"/>
              <p:cNvSpPr/>
              <p:nvPr/>
            </p:nvSpPr>
            <p:spPr>
              <a:xfrm rot="4113728" flipV="1">
                <a:off x="743" y="1717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14" name="Freeform 34"/>
            <p:cNvSpPr/>
            <p:nvPr/>
          </p:nvSpPr>
          <p:spPr>
            <a:xfrm>
              <a:off x="12190" y="4947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5" name="Freeform 36"/>
            <p:cNvSpPr/>
            <p:nvPr/>
          </p:nvSpPr>
          <p:spPr>
            <a:xfrm rot="-10614418">
              <a:off x="12302" y="5172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6" name="Freeform 37"/>
            <p:cNvSpPr/>
            <p:nvPr/>
          </p:nvSpPr>
          <p:spPr>
            <a:xfrm rot="-3556743">
              <a:off x="10883" y="5113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7" name="Freeform 38"/>
            <p:cNvSpPr/>
            <p:nvPr/>
          </p:nvSpPr>
          <p:spPr>
            <a:xfrm rot="7418893">
              <a:off x="11110" y="5113"/>
              <a:ext cx="907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8" name="Freeform 39"/>
            <p:cNvSpPr/>
            <p:nvPr/>
          </p:nvSpPr>
          <p:spPr>
            <a:xfrm rot="4068664">
              <a:off x="11678" y="3978"/>
              <a:ext cx="680" cy="1705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19" name="Freeform 40"/>
            <p:cNvSpPr/>
            <p:nvPr/>
          </p:nvSpPr>
          <p:spPr>
            <a:xfrm rot="-6829219">
              <a:off x="11813" y="4058"/>
              <a:ext cx="625" cy="1702"/>
            </a:xfrm>
            <a:custGeom>
              <a:avLst/>
              <a:gdLst/>
              <a:ahLst/>
              <a:cxnLst>
                <a:cxn ang="0">
                  <a:pos x="2147483647" y="0"/>
                </a:cxn>
                <a:cxn ang="0">
                  <a:pos x="2147483647" y="2147483647"/>
                </a:cxn>
                <a:cxn ang="0">
                  <a:pos x="0" y="2147483647"/>
                </a:cxn>
              </a:cxnLst>
              <a:rect l="0" t="0" r="0" b="0"/>
              <a:pathLst>
                <a:path w="363" h="681">
                  <a:moveTo>
                    <a:pt x="363" y="0"/>
                  </a:moveTo>
                  <a:cubicBezTo>
                    <a:pt x="257" y="56"/>
                    <a:pt x="151" y="113"/>
                    <a:pt x="90" y="227"/>
                  </a:cubicBezTo>
                  <a:cubicBezTo>
                    <a:pt x="29" y="341"/>
                    <a:pt x="14" y="511"/>
                    <a:pt x="0" y="681"/>
                  </a:cubicBezTo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20" name="矩形 4"/>
            <p:cNvSpPr/>
            <p:nvPr/>
          </p:nvSpPr>
          <p:spPr>
            <a:xfrm>
              <a:off x="10032" y="3925"/>
              <a:ext cx="3742" cy="3742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pPr defTabSz="914400" eaLnBrk="0" hangingPunct="0"/>
              <a:endParaRPr lang="en-US" altLang="en-US">
                <a:latin typeface="Tahoma" panose="020B0604030504040204" pitchFamily="34" charset="0"/>
              </a:endParaRP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44475" y="1828800"/>
            <a:ext cx="2378075" cy="2378075"/>
            <a:chOff x="386" y="3924"/>
            <a:chExt cx="3744" cy="3747"/>
          </a:xfrm>
        </p:grpSpPr>
        <p:grpSp>
          <p:nvGrpSpPr>
            <p:cNvPr id="16422" name="Group 3"/>
            <p:cNvGrpSpPr/>
            <p:nvPr/>
          </p:nvGrpSpPr>
          <p:grpSpPr>
            <a:xfrm>
              <a:off x="622" y="4340"/>
              <a:ext cx="3175" cy="3100"/>
              <a:chOff x="748" y="1676"/>
              <a:chExt cx="1270" cy="1240"/>
            </a:xfrm>
          </p:grpSpPr>
          <p:sp>
            <p:nvSpPr>
              <p:cNvPr id="16423" name="Oval 4"/>
              <p:cNvSpPr/>
              <p:nvPr/>
            </p:nvSpPr>
            <p:spPr>
              <a:xfrm>
                <a:off x="1748" y="1830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24" name="Oval 5"/>
              <p:cNvSpPr/>
              <p:nvPr/>
            </p:nvSpPr>
            <p:spPr>
              <a:xfrm>
                <a:off x="1292" y="257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25" name="Oval 6"/>
              <p:cNvSpPr/>
              <p:nvPr/>
            </p:nvSpPr>
            <p:spPr>
              <a:xfrm>
                <a:off x="848" y="182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26" name="Text Box 7"/>
              <p:cNvSpPr txBox="1"/>
              <p:nvPr/>
            </p:nvSpPr>
            <p:spPr>
              <a:xfrm>
                <a:off x="1747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427" name="Text Box 8"/>
              <p:cNvSpPr txBox="1"/>
              <p:nvPr/>
            </p:nvSpPr>
            <p:spPr>
              <a:xfrm>
                <a:off x="1292" y="2568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428" name="Text Box 9"/>
              <p:cNvSpPr txBox="1"/>
              <p:nvPr/>
            </p:nvSpPr>
            <p:spPr>
              <a:xfrm>
                <a:off x="839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429" name="Arc 10"/>
              <p:cNvSpPr/>
              <p:nvPr/>
            </p:nvSpPr>
            <p:spPr>
              <a:xfrm rot="7962909" flipV="1">
                <a:off x="1787" y="1672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0" name="Arc 11"/>
              <p:cNvSpPr/>
              <p:nvPr/>
            </p:nvSpPr>
            <p:spPr>
              <a:xfrm rot="-4339178" flipV="1">
                <a:off x="1287" y="2685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31" name="Arc 12"/>
              <p:cNvSpPr/>
              <p:nvPr/>
            </p:nvSpPr>
            <p:spPr>
              <a:xfrm rot="4113728" flipV="1">
                <a:off x="743" y="1717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32" name="矩形 2"/>
            <p:cNvSpPr/>
            <p:nvPr/>
          </p:nvSpPr>
          <p:spPr>
            <a:xfrm>
              <a:off x="386" y="3928"/>
              <a:ext cx="3745" cy="3742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pPr defTabSz="914400" eaLnBrk="0" hangingPunct="0"/>
              <a:endParaRPr lang="en-US" altLang="en-US">
                <a:latin typeface="Tahoma" panose="020B0604030504040204" pitchFamily="34" charset="0"/>
              </a:endParaRPr>
            </a:p>
          </p:txBody>
        </p:sp>
        <p:grpSp>
          <p:nvGrpSpPr>
            <p:cNvPr id="16433" name="Group 3"/>
            <p:cNvGrpSpPr/>
            <p:nvPr/>
          </p:nvGrpSpPr>
          <p:grpSpPr>
            <a:xfrm>
              <a:off x="622" y="4341"/>
              <a:ext cx="3175" cy="3100"/>
              <a:chOff x="748" y="1676"/>
              <a:chExt cx="1270" cy="1240"/>
            </a:xfrm>
          </p:grpSpPr>
          <p:sp>
            <p:nvSpPr>
              <p:cNvPr id="16434" name="Oval 4"/>
              <p:cNvSpPr/>
              <p:nvPr/>
            </p:nvSpPr>
            <p:spPr>
              <a:xfrm>
                <a:off x="1748" y="1830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35" name="Oval 5"/>
              <p:cNvSpPr/>
              <p:nvPr/>
            </p:nvSpPr>
            <p:spPr>
              <a:xfrm>
                <a:off x="1292" y="257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36" name="Oval 6"/>
              <p:cNvSpPr/>
              <p:nvPr/>
            </p:nvSpPr>
            <p:spPr>
              <a:xfrm>
                <a:off x="848" y="182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37" name="Text Box 7"/>
              <p:cNvSpPr txBox="1"/>
              <p:nvPr/>
            </p:nvSpPr>
            <p:spPr>
              <a:xfrm>
                <a:off x="1747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438" name="Text Box 8"/>
              <p:cNvSpPr txBox="1"/>
              <p:nvPr/>
            </p:nvSpPr>
            <p:spPr>
              <a:xfrm>
                <a:off x="1292" y="2568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439" name="Text Box 9"/>
              <p:cNvSpPr txBox="1"/>
              <p:nvPr/>
            </p:nvSpPr>
            <p:spPr>
              <a:xfrm>
                <a:off x="839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440" name="Arc 10"/>
              <p:cNvSpPr/>
              <p:nvPr/>
            </p:nvSpPr>
            <p:spPr>
              <a:xfrm rot="7962909" flipV="1">
                <a:off x="1787" y="1672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1" name="Arc 11"/>
              <p:cNvSpPr/>
              <p:nvPr/>
            </p:nvSpPr>
            <p:spPr>
              <a:xfrm rot="-4339178" flipV="1">
                <a:off x="1287" y="2685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42" name="Arc 12"/>
              <p:cNvSpPr/>
              <p:nvPr/>
            </p:nvSpPr>
            <p:spPr>
              <a:xfrm rot="4113728" flipV="1">
                <a:off x="743" y="1717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3" name="矩形 2"/>
            <p:cNvSpPr/>
            <p:nvPr/>
          </p:nvSpPr>
          <p:spPr>
            <a:xfrm>
              <a:off x="386" y="3929"/>
              <a:ext cx="3745" cy="3742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pPr defTabSz="914400" eaLnBrk="0" hangingPunct="0"/>
              <a:endParaRPr lang="en-US" altLang="en-US">
                <a:latin typeface="Tahoma" panose="020B0604030504040204" pitchFamily="34" charset="0"/>
              </a:endParaRPr>
            </a:p>
          </p:txBody>
        </p:sp>
        <p:grpSp>
          <p:nvGrpSpPr>
            <p:cNvPr id="16444" name="Group 3"/>
            <p:cNvGrpSpPr/>
            <p:nvPr/>
          </p:nvGrpSpPr>
          <p:grpSpPr>
            <a:xfrm>
              <a:off x="622" y="4341"/>
              <a:ext cx="3175" cy="3100"/>
              <a:chOff x="748" y="1676"/>
              <a:chExt cx="1270" cy="1240"/>
            </a:xfrm>
          </p:grpSpPr>
          <p:sp>
            <p:nvSpPr>
              <p:cNvPr id="16445" name="Oval 4"/>
              <p:cNvSpPr/>
              <p:nvPr/>
            </p:nvSpPr>
            <p:spPr>
              <a:xfrm>
                <a:off x="1748" y="1830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46" name="Oval 5"/>
              <p:cNvSpPr/>
              <p:nvPr/>
            </p:nvSpPr>
            <p:spPr>
              <a:xfrm>
                <a:off x="1292" y="2577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47" name="Oval 6"/>
              <p:cNvSpPr/>
              <p:nvPr/>
            </p:nvSpPr>
            <p:spPr>
              <a:xfrm>
                <a:off x="848" y="1821"/>
                <a:ext cx="181" cy="182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pPr eaLnBrk="0" hangingPunct="0"/>
                <a:endParaRPr lang="zh-CN" altLang="en-US" dirty="0">
                  <a:latin typeface="Tahoma" panose="020B0604030504040204" pitchFamily="34" charset="0"/>
                </a:endParaRPr>
              </a:p>
            </p:txBody>
          </p:sp>
          <p:sp>
            <p:nvSpPr>
              <p:cNvPr id="16448" name="Text Box 7"/>
              <p:cNvSpPr txBox="1"/>
              <p:nvPr/>
            </p:nvSpPr>
            <p:spPr>
              <a:xfrm>
                <a:off x="1747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2</a:t>
                </a:r>
              </a:p>
            </p:txBody>
          </p:sp>
          <p:sp>
            <p:nvSpPr>
              <p:cNvPr id="16449" name="Text Box 8"/>
              <p:cNvSpPr txBox="1"/>
              <p:nvPr/>
            </p:nvSpPr>
            <p:spPr>
              <a:xfrm>
                <a:off x="1292" y="2568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3</a:t>
                </a:r>
              </a:p>
            </p:txBody>
          </p:sp>
          <p:sp>
            <p:nvSpPr>
              <p:cNvPr id="16450" name="Text Box 9"/>
              <p:cNvSpPr txBox="1"/>
              <p:nvPr/>
            </p:nvSpPr>
            <p:spPr>
              <a:xfrm>
                <a:off x="839" y="1812"/>
                <a:ext cx="186" cy="21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anchor="t">
                <a:spAutoFit/>
              </a:bodyPr>
              <a:lstStyle/>
              <a:p>
                <a:pPr eaLnBrk="0" hangingPunct="0"/>
                <a:r>
                  <a: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rPr>
                  <a:t>1</a:t>
                </a:r>
              </a:p>
            </p:txBody>
          </p:sp>
          <p:sp>
            <p:nvSpPr>
              <p:cNvPr id="16451" name="Arc 10"/>
              <p:cNvSpPr/>
              <p:nvPr/>
            </p:nvSpPr>
            <p:spPr>
              <a:xfrm rot="7962909" flipV="1">
                <a:off x="1787" y="1672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2" name="Arc 11"/>
              <p:cNvSpPr/>
              <p:nvPr/>
            </p:nvSpPr>
            <p:spPr>
              <a:xfrm rot="-4339178" flipV="1">
                <a:off x="1287" y="2685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Arc 12"/>
              <p:cNvSpPr/>
              <p:nvPr/>
            </p:nvSpPr>
            <p:spPr>
              <a:xfrm rot="4113728" flipV="1">
                <a:off x="743" y="1717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0" b="0"/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54" name="矩形 2"/>
            <p:cNvSpPr/>
            <p:nvPr/>
          </p:nvSpPr>
          <p:spPr>
            <a:xfrm>
              <a:off x="386" y="3929"/>
              <a:ext cx="3745" cy="3742"/>
            </a:xfrm>
            <a:prstGeom prst="rect">
              <a:avLst/>
            </a:prstGeom>
            <a:noFill/>
            <a:ln w="9525" cap="flat" cmpd="sng">
              <a:solidFill>
                <a:srgbClr val="00206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91440" tIns="45720" rIns="91440" bIns="45720" anchor="t"/>
            <a:lstStyle/>
            <a:p>
              <a:pPr defTabSz="914400" eaLnBrk="0" hangingPunct="0"/>
              <a:endParaRPr lang="en-US" altLang="en-US">
                <a:latin typeface="Tahoma" panose="020B0604030504040204" pitchFamily="34" charset="0"/>
              </a:endParaRPr>
            </a:p>
          </p:txBody>
        </p:sp>
        <p:grpSp>
          <p:nvGrpSpPr>
            <p:cNvPr id="16455" name="组合 34"/>
            <p:cNvGrpSpPr/>
            <p:nvPr/>
          </p:nvGrpSpPr>
          <p:grpSpPr>
            <a:xfrm>
              <a:off x="386" y="3924"/>
              <a:ext cx="3744" cy="3742"/>
              <a:chOff x="386" y="3924"/>
              <a:chExt cx="3744" cy="3742"/>
            </a:xfrm>
          </p:grpSpPr>
          <p:grpSp>
            <p:nvGrpSpPr>
              <p:cNvPr id="16456" name="Group 3"/>
              <p:cNvGrpSpPr/>
              <p:nvPr/>
            </p:nvGrpSpPr>
            <p:grpSpPr>
              <a:xfrm>
                <a:off x="622" y="4336"/>
                <a:ext cx="3175" cy="3100"/>
                <a:chOff x="748" y="1676"/>
                <a:chExt cx="1270" cy="1240"/>
              </a:xfrm>
            </p:grpSpPr>
            <p:sp>
              <p:nvSpPr>
                <p:cNvPr id="16457" name="Oval 4"/>
                <p:cNvSpPr/>
                <p:nvPr/>
              </p:nvSpPr>
              <p:spPr>
                <a:xfrm>
                  <a:off x="1748" y="1830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58" name="Oval 5"/>
                <p:cNvSpPr/>
                <p:nvPr/>
              </p:nvSpPr>
              <p:spPr>
                <a:xfrm>
                  <a:off x="1292" y="2577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59" name="Oval 6"/>
                <p:cNvSpPr/>
                <p:nvPr/>
              </p:nvSpPr>
              <p:spPr>
                <a:xfrm>
                  <a:off x="848" y="1821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/>
                <a:lstStyle/>
                <a:p>
                  <a:pPr eaLnBrk="0" hangingPunct="0"/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60" name="Text Box 7"/>
                <p:cNvSpPr txBox="1"/>
                <p:nvPr/>
              </p:nvSpPr>
              <p:spPr>
                <a:xfrm>
                  <a:off x="1747" y="1812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eaLnBrk="0" hangingPunct="0"/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2</a:t>
                  </a:r>
                </a:p>
              </p:txBody>
            </p:sp>
            <p:sp>
              <p:nvSpPr>
                <p:cNvPr id="16461" name="Text Box 8"/>
                <p:cNvSpPr txBox="1"/>
                <p:nvPr/>
              </p:nvSpPr>
              <p:spPr>
                <a:xfrm>
                  <a:off x="1292" y="2568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eaLnBrk="0" hangingPunct="0"/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3</a:t>
                  </a:r>
                </a:p>
              </p:txBody>
            </p:sp>
            <p:sp>
              <p:nvSpPr>
                <p:cNvPr id="16462" name="Text Box 9"/>
                <p:cNvSpPr txBox="1"/>
                <p:nvPr/>
              </p:nvSpPr>
              <p:spPr>
                <a:xfrm>
                  <a:off x="839" y="1812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>
                  <a:spAutoFit/>
                </a:bodyPr>
                <a:lstStyle/>
                <a:p>
                  <a:pPr eaLnBrk="0" hangingPunct="0"/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1</a:t>
                  </a:r>
                </a:p>
              </p:txBody>
            </p:sp>
            <p:sp>
              <p:nvSpPr>
                <p:cNvPr id="16463" name="Arc 10"/>
                <p:cNvSpPr/>
                <p:nvPr/>
              </p:nvSpPr>
              <p:spPr>
                <a:xfrm rot="7962909" flipV="1">
                  <a:off x="1787" y="1672"/>
                  <a:ext cx="227" cy="2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41708" h="43200" fill="none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</a:path>
                    <a:path w="41708" h="43200" stroke="0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4" name="Arc 11"/>
                <p:cNvSpPr/>
                <p:nvPr/>
              </p:nvSpPr>
              <p:spPr>
                <a:xfrm rot="-4339178" flipV="1">
                  <a:off x="1287" y="2685"/>
                  <a:ext cx="227" cy="2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41708" h="43200" fill="none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</a:path>
                    <a:path w="41708" h="43200" stroke="0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6465" name="Arc 12"/>
                <p:cNvSpPr/>
                <p:nvPr/>
              </p:nvSpPr>
              <p:spPr>
                <a:xfrm rot="4113728" flipV="1">
                  <a:off x="743" y="1717"/>
                  <a:ext cx="227" cy="226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41708" h="43200" fill="none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</a:path>
                    <a:path w="41708" h="43200" stroke="0">
                      <a:moveTo>
                        <a:pt x="27195" y="42462"/>
                      </a:moveTo>
                      <a:cubicBezTo>
                        <a:pt x="25370" y="42952"/>
                        <a:pt x="23489" y="43199"/>
                        <a:pt x="21600" y="43200"/>
                      </a:cubicBezTo>
                      <a:cubicBezTo>
                        <a:pt x="9670" y="43200"/>
                        <a:pt x="0" y="33529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0484" y="-1"/>
                        <a:pt x="38462" y="5439"/>
                        <a:pt x="41707" y="13710"/>
                      </a:cubicBezTo>
                      <a:lnTo>
                        <a:pt x="21600" y="21600"/>
                      </a:lnTo>
                      <a:close/>
                    </a:path>
                  </a:pathLst>
                </a:custGeom>
                <a:noFill/>
                <a:ln w="25400" cap="flat" cmpd="sng">
                  <a:solidFill>
                    <a:srgbClr val="339966"/>
                  </a:solidFill>
                  <a:prstDash val="solid"/>
                  <a:miter/>
                  <a:headEnd type="none" w="med" len="med"/>
                  <a:tailEnd type="stealth" w="lg" len="lg"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6466" name="矩形 2"/>
              <p:cNvSpPr/>
              <p:nvPr/>
            </p:nvSpPr>
            <p:spPr>
              <a:xfrm>
                <a:off x="386" y="3924"/>
                <a:ext cx="3745" cy="3742"/>
              </a:xfrm>
              <a:prstGeom prst="rect">
                <a:avLst/>
              </a:prstGeom>
              <a:noFill/>
              <a:ln w="9525" cap="flat" cmpd="sng">
                <a:solidFill>
                  <a:srgbClr val="00206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lIns="91440" tIns="45720" rIns="91440" bIns="45720" anchor="t"/>
              <a:lstStyle/>
              <a:p>
                <a:pPr defTabSz="914400" eaLnBrk="0" hangingPunct="0"/>
                <a:endParaRPr lang="en-US" altLang="en-US">
                  <a:latin typeface="Tahoma" panose="020B0604030504040204" pitchFamily="34" charset="0"/>
                </a:endParaRPr>
              </a:p>
            </p:txBody>
          </p:sp>
        </p:grpSp>
      </p:grp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333824" y="4598991"/>
            <a:ext cx="8469630" cy="1457960"/>
          </a:xfrm>
        </p:spPr>
        <p:txBody>
          <a:bodyPr vert="horz" anchor="t"/>
          <a:lstStyle/>
          <a:p>
            <a:pPr>
              <a:buFont typeface="Wingdings" panose="05000000000000000000" charset="0"/>
              <a:buChar char="u"/>
            </a:pPr>
            <a:r>
              <a:rPr lang="en-US" altLang="zh-CN" sz="2800" dirty="0"/>
              <a:t>Count the number of  </a:t>
            </a:r>
            <a:r>
              <a:rPr lang="en-US" altLang="zh-CN" sz="2800" dirty="0">
                <a:sym typeface="+mn-ea"/>
              </a:rPr>
              <a:t>equivalence relations on a set </a:t>
            </a:r>
            <a:r>
              <a:rPr lang="en-US" altLang="zh-CN" sz="2800" dirty="0"/>
              <a:t>A with n elements. </a:t>
            </a:r>
          </a:p>
          <a:p>
            <a:pPr>
              <a:buFont typeface="Wingdings" panose="05000000000000000000" charset="0"/>
              <a:buChar char="u"/>
            </a:pPr>
            <a:r>
              <a:rPr lang="en-US" altLang="zh-CN" sz="2800" dirty="0"/>
              <a:t>Can you find a recurrence relation? (</a:t>
            </a:r>
            <a:r>
              <a:rPr lang="zh-CN" altLang="en-US" sz="2800" dirty="0"/>
              <a:t>参考练习</a:t>
            </a:r>
            <a:r>
              <a:rPr lang="en-US" altLang="zh-CN" sz="2800" dirty="0"/>
              <a:t>68</a:t>
            </a:r>
            <a:r>
              <a:rPr lang="zh-CN" altLang="en-US" sz="2800" dirty="0"/>
              <a:t>题</a:t>
            </a:r>
            <a:r>
              <a:rPr lang="en-US" altLang="zh-CN" sz="2800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7624" y="533400"/>
            <a:ext cx="7499176" cy="1143000"/>
          </a:xfrm>
        </p:spPr>
        <p:txBody>
          <a:bodyPr/>
          <a:lstStyle/>
          <a:p>
            <a:r>
              <a:rPr lang="en-US" dirty="0"/>
              <a:t>Strings </a:t>
            </a:r>
            <a:r>
              <a:rPr lang="zh-CN" altLang="en-US" dirty="0"/>
              <a:t>字符串按长度划分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Example</a:t>
            </a:r>
            <a:r>
              <a:rPr lang="en-US" sz="2400" dirty="0"/>
              <a:t>: Suppose that </a:t>
            </a:r>
            <a:r>
              <a:rPr lang="en-US" sz="2400" i="1" dirty="0"/>
              <a:t>R</a:t>
            </a:r>
            <a:r>
              <a:rPr lang="en-US" sz="2400" dirty="0"/>
              <a:t> is the relation on the set of strings of English letters such that </a:t>
            </a:r>
            <a:r>
              <a:rPr lang="en-US" sz="2400" i="1" dirty="0" err="1"/>
              <a:t>aRb</a:t>
            </a:r>
            <a:r>
              <a:rPr lang="en-US" sz="2400" dirty="0"/>
              <a:t> if and only if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), where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x</a:t>
            </a:r>
            <a:r>
              <a:rPr lang="en-US" sz="2400" dirty="0"/>
              <a:t>) is the length of the string </a:t>
            </a:r>
            <a:r>
              <a:rPr lang="en-US" sz="2400" i="1" dirty="0"/>
              <a:t>x</a:t>
            </a:r>
            <a:r>
              <a:rPr lang="en-US" sz="2400" dirty="0"/>
              <a:t>. Is </a:t>
            </a:r>
            <a:r>
              <a:rPr lang="en-US" sz="2400" i="1" dirty="0"/>
              <a:t>R</a:t>
            </a:r>
            <a:r>
              <a:rPr lang="en-US" sz="2400" dirty="0"/>
              <a:t> an equivalence relation?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sz="2400" b="1" dirty="0"/>
              <a:t>Solution</a:t>
            </a:r>
            <a:r>
              <a:rPr lang="en-US" sz="2400" dirty="0"/>
              <a:t>: Show that all of the properties of an equivalence relation hold.</a:t>
            </a:r>
          </a:p>
          <a:p>
            <a:pPr lvl="1"/>
            <a:r>
              <a:rPr lang="en-US" sz="2400" i="1" dirty="0"/>
              <a:t>Reflexivity</a:t>
            </a:r>
            <a:r>
              <a:rPr lang="en-US" sz="2400" dirty="0"/>
              <a:t>: Because</a:t>
            </a:r>
            <a:r>
              <a:rPr lang="en-US" sz="2400" i="1" dirty="0"/>
              <a:t> 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), it follows that </a:t>
            </a:r>
            <a:r>
              <a:rPr lang="en-US" sz="2400" i="1" dirty="0" err="1"/>
              <a:t>aRa</a:t>
            </a:r>
            <a:r>
              <a:rPr lang="en-US" sz="2400" dirty="0"/>
              <a:t> for all strings </a:t>
            </a:r>
            <a:r>
              <a:rPr lang="en-US" sz="2400" i="1" dirty="0"/>
              <a:t>a</a:t>
            </a:r>
            <a:r>
              <a:rPr lang="en-US" sz="2400" dirty="0"/>
              <a:t>. </a:t>
            </a:r>
          </a:p>
          <a:p>
            <a:pPr lvl="1"/>
            <a:r>
              <a:rPr lang="en-US" sz="2400" i="1" dirty="0"/>
              <a:t>Symmetry</a:t>
            </a:r>
            <a:r>
              <a:rPr lang="en-US" sz="2400" dirty="0"/>
              <a:t>: Suppose that </a:t>
            </a:r>
            <a:r>
              <a:rPr lang="en-US" sz="2400" i="1" dirty="0" err="1"/>
              <a:t>aRb</a:t>
            </a:r>
            <a:r>
              <a:rPr lang="en-US" sz="2400" i="1" dirty="0"/>
              <a:t>.</a:t>
            </a:r>
            <a:r>
              <a:rPr lang="en-US" sz="2400" dirty="0"/>
              <a:t>  Since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),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also holds  and </a:t>
            </a:r>
            <a:r>
              <a:rPr lang="en-US" sz="2400" i="1" dirty="0" err="1"/>
              <a:t>bRa</a:t>
            </a:r>
            <a:r>
              <a:rPr lang="en-US" sz="2400" dirty="0"/>
              <a:t>. </a:t>
            </a:r>
          </a:p>
          <a:p>
            <a:pPr lvl="1"/>
            <a:r>
              <a:rPr lang="en-US" sz="2400" i="1" dirty="0"/>
              <a:t>Transitivity</a:t>
            </a:r>
            <a:r>
              <a:rPr lang="en-US" sz="2400" dirty="0"/>
              <a:t>: Suppose that </a:t>
            </a:r>
            <a:r>
              <a:rPr lang="en-US" sz="2400" dirty="0" err="1"/>
              <a:t>a</a:t>
            </a:r>
            <a:r>
              <a:rPr lang="en-US" sz="2400" i="1" dirty="0" err="1"/>
              <a:t>R</a:t>
            </a:r>
            <a:r>
              <a:rPr lang="en-US" sz="2400" dirty="0" err="1"/>
              <a:t>b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i="1" dirty="0" err="1"/>
              <a:t>bRc</a:t>
            </a:r>
            <a:r>
              <a:rPr lang="en-US" sz="2400" dirty="0"/>
              <a:t>. Since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),and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b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c</a:t>
            </a:r>
            <a:r>
              <a:rPr lang="en-US" sz="2400" dirty="0"/>
              <a:t>),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= </a:t>
            </a:r>
            <a:r>
              <a:rPr lang="en-US" sz="2400" i="1" dirty="0"/>
              <a:t>l</a:t>
            </a:r>
            <a:r>
              <a:rPr lang="en-US" sz="2400" dirty="0"/>
              <a:t>(</a:t>
            </a:r>
            <a:r>
              <a:rPr lang="en-US" sz="2400" i="1" dirty="0"/>
              <a:t>a</a:t>
            </a:r>
            <a:r>
              <a:rPr lang="en-US" sz="2400" dirty="0"/>
              <a:t>) also holds and </a:t>
            </a:r>
            <a:r>
              <a:rPr lang="en-US" sz="2400" i="1" dirty="0" err="1"/>
              <a:t>aRc</a:t>
            </a:r>
            <a:r>
              <a:rPr lang="en-US" sz="2400" dirty="0"/>
              <a:t>. 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Congruence Modulo </a:t>
            </a:r>
            <a:r>
              <a:rPr lang="en-US" i="1" dirty="0"/>
              <a:t>m</a:t>
            </a:r>
            <a:r>
              <a:rPr lang="zh-CN" altLang="en-US" dirty="0"/>
              <a:t>同余关系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560" y="1847088"/>
            <a:ext cx="841756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Example</a:t>
            </a:r>
            <a:r>
              <a:rPr lang="en-US" sz="2400" dirty="0"/>
              <a:t>:  Let </a:t>
            </a:r>
            <a:r>
              <a:rPr lang="en-US" sz="2400" i="1" dirty="0"/>
              <a:t>m</a:t>
            </a:r>
            <a:r>
              <a:rPr lang="en-US" sz="2400" dirty="0"/>
              <a:t> be an integer with </a:t>
            </a:r>
            <a:r>
              <a:rPr lang="en-US" sz="2400" i="1" dirty="0"/>
              <a:t>m</a:t>
            </a:r>
            <a:r>
              <a:rPr lang="en-US" sz="2400" dirty="0"/>
              <a:t> &gt;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sz="2400" dirty="0"/>
              <a:t>. Show that the relation </a:t>
            </a:r>
            <a:r>
              <a:rPr lang="en-US" sz="2400" i="1" dirty="0"/>
              <a:t>R</a:t>
            </a:r>
            <a:r>
              <a:rPr lang="en-US" sz="2400" dirty="0"/>
              <a:t> = {(</a:t>
            </a:r>
            <a:r>
              <a:rPr lang="en-US" sz="2400" i="1" dirty="0" err="1"/>
              <a:t>a</a:t>
            </a:r>
            <a:r>
              <a:rPr lang="en-US" sz="2400" dirty="0" err="1"/>
              <a:t>,</a:t>
            </a:r>
            <a:r>
              <a:rPr lang="en-US" sz="2400" i="1" dirty="0" err="1"/>
              <a:t>b</a:t>
            </a:r>
            <a:r>
              <a:rPr lang="en-US" sz="2400" dirty="0"/>
              <a:t>) | </a:t>
            </a:r>
            <a:r>
              <a:rPr lang="en-US" sz="2400" i="1" dirty="0"/>
              <a:t>a</a:t>
            </a:r>
            <a:r>
              <a:rPr lang="en-US" sz="2400" dirty="0"/>
              <a:t>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400" dirty="0"/>
              <a:t> </a:t>
            </a:r>
            <a:r>
              <a:rPr lang="en-US" sz="2400" i="1" dirty="0"/>
              <a:t>b</a:t>
            </a:r>
            <a:r>
              <a:rPr lang="en-US" sz="2400" dirty="0"/>
              <a:t> (mod </a:t>
            </a:r>
            <a:r>
              <a:rPr lang="en-US" sz="2400" i="1" dirty="0"/>
              <a:t>m</a:t>
            </a:r>
            <a:r>
              <a:rPr lang="en-US" sz="2400" dirty="0"/>
              <a:t>)} </a:t>
            </a:r>
          </a:p>
          <a:p>
            <a:pPr>
              <a:buNone/>
            </a:pPr>
            <a:r>
              <a:rPr lang="en-US" sz="2400" dirty="0"/>
              <a:t>    is an equivalence relation on the set of integers.</a:t>
            </a:r>
          </a:p>
          <a:p>
            <a:pPr>
              <a:buNone/>
            </a:pPr>
            <a:r>
              <a:rPr lang="en-US" sz="2400" b="1" dirty="0"/>
              <a:t>   </a:t>
            </a:r>
            <a:r>
              <a:rPr lang="en-US" sz="2000" b="1" dirty="0"/>
              <a:t>Solution</a:t>
            </a:r>
            <a:r>
              <a:rPr lang="en-US" sz="2000" dirty="0"/>
              <a:t>:  Recall that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 if and only if </a:t>
            </a:r>
            <a:r>
              <a:rPr lang="en-US" sz="2000" i="1" dirty="0"/>
              <a:t>m</a:t>
            </a:r>
            <a:r>
              <a:rPr lang="en-US" sz="2000" dirty="0"/>
              <a:t>  divides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/>
              <a:t>Reflexivity</a:t>
            </a:r>
            <a:r>
              <a:rPr lang="en-US" sz="2000" dirty="0"/>
              <a:t>: 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 since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a </a:t>
            </a:r>
            <a:r>
              <a:rPr lang="en-US" sz="2000" dirty="0"/>
              <a:t>= </a:t>
            </a:r>
            <a:r>
              <a:rPr lang="en-US" sz="2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US" sz="2000" dirty="0"/>
              <a:t> is divisible by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/>
              <a:t>Symmetry</a:t>
            </a:r>
            <a:r>
              <a:rPr lang="en-US" sz="2000" dirty="0"/>
              <a:t>:  Suppose that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). Then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is divisible by </a:t>
            </a:r>
            <a:r>
              <a:rPr lang="en-US" sz="2000" i="1" dirty="0"/>
              <a:t>m</a:t>
            </a:r>
            <a:r>
              <a:rPr lang="en-US" sz="2000" dirty="0"/>
              <a:t>, and so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>
                <a:ea typeface="Cambria Math" panose="02040503050406030204" pitchFamily="18" charset="0"/>
              </a:rPr>
              <a:t>k</a:t>
            </a:r>
            <a:r>
              <a:rPr lang="en-US" sz="2000" i="1" dirty="0"/>
              <a:t>m</a:t>
            </a:r>
            <a:r>
              <a:rPr lang="en-US" sz="2000" dirty="0"/>
              <a:t>, where </a:t>
            </a:r>
            <a:r>
              <a:rPr lang="en-US" sz="2000" i="1" dirty="0"/>
              <a:t>k</a:t>
            </a:r>
            <a:r>
              <a:rPr lang="en-US" sz="2000" dirty="0"/>
              <a:t> is an integer. It follows that</a:t>
            </a:r>
            <a:r>
              <a:rPr lang="en-US" sz="2000" i="1" dirty="0"/>
              <a:t> 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= (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 </a:t>
            </a:r>
            <a:r>
              <a:rPr lang="en-US" sz="2000" i="1" dirty="0">
                <a:ea typeface="Cambria Math" panose="02040503050406030204" pitchFamily="18" charset="0"/>
              </a:rPr>
              <a:t>k</a:t>
            </a:r>
            <a:r>
              <a:rPr lang="en-US" sz="2000" dirty="0">
                <a:ea typeface="Cambria Math" panose="02040503050406030204" pitchFamily="18" charset="0"/>
              </a:rPr>
              <a:t>)</a:t>
            </a:r>
            <a:r>
              <a:rPr lang="en-US" sz="2000" dirty="0"/>
              <a:t> </a:t>
            </a:r>
            <a:r>
              <a:rPr lang="en-US" sz="2000" i="1" dirty="0"/>
              <a:t>m, so 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a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). </a:t>
            </a:r>
          </a:p>
          <a:p>
            <a:pPr lvl="1"/>
            <a:r>
              <a:rPr lang="en-US" sz="2000" i="1" dirty="0"/>
              <a:t>Transitivity</a:t>
            </a:r>
            <a:r>
              <a:rPr lang="en-US" sz="2000" dirty="0"/>
              <a:t>: Suppose that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 and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). Then </a:t>
            </a:r>
            <a:r>
              <a:rPr lang="en-US" sz="2000" i="1" dirty="0"/>
              <a:t>m</a:t>
            </a:r>
            <a:r>
              <a:rPr lang="en-US" sz="2000" dirty="0"/>
              <a:t> divides both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and 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c.</a:t>
            </a:r>
            <a:r>
              <a:rPr lang="en-US" sz="2000" dirty="0"/>
              <a:t> Hence, there are integers </a:t>
            </a:r>
            <a:r>
              <a:rPr lang="en-US" sz="2000" i="1" dirty="0"/>
              <a:t>k</a:t>
            </a:r>
            <a:r>
              <a:rPr lang="en-US" sz="2000" dirty="0"/>
              <a:t> and </a:t>
            </a:r>
            <a:r>
              <a:rPr lang="en-US" sz="2000" i="1" dirty="0"/>
              <a:t>l </a:t>
            </a:r>
            <a:r>
              <a:rPr lang="en-US" sz="2000" dirty="0"/>
              <a:t>with          </a:t>
            </a:r>
            <a:r>
              <a:rPr lang="en-US" sz="2000" i="1" dirty="0"/>
              <a:t> 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 = </a:t>
            </a:r>
            <a:r>
              <a:rPr lang="en-US" sz="2000" i="1" dirty="0">
                <a:ea typeface="Cambria Math" panose="02040503050406030204" pitchFamily="18" charset="0"/>
              </a:rPr>
              <a:t>k</a:t>
            </a:r>
            <a:r>
              <a:rPr lang="en-US" sz="2000" i="1" dirty="0"/>
              <a:t>m  and 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 = </a:t>
            </a:r>
            <a:r>
              <a:rPr lang="en-US" sz="2000" i="1" dirty="0">
                <a:ea typeface="Cambria Math" panose="02040503050406030204" pitchFamily="18" charset="0"/>
              </a:rPr>
              <a:t>l</a:t>
            </a:r>
            <a:r>
              <a:rPr lang="en-US" sz="2000" i="1" dirty="0"/>
              <a:t>m. </a:t>
            </a:r>
            <a:r>
              <a:rPr lang="en-US" sz="2000" dirty="0"/>
              <a:t>We obtain by adding the equations: </a:t>
            </a:r>
          </a:p>
          <a:p>
            <a:pPr lvl="1">
              <a:buNone/>
            </a:pPr>
            <a:r>
              <a:rPr lang="en-US" sz="2000" dirty="0"/>
              <a:t>              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 = (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b</a:t>
            </a:r>
            <a:r>
              <a:rPr lang="en-US" sz="2000" dirty="0"/>
              <a:t>) </a:t>
            </a:r>
            <a:r>
              <a:rPr lang="en-US" sz="2000" i="1" dirty="0">
                <a:ea typeface="Cambria Math" panose="02040503050406030204" pitchFamily="18" charset="0"/>
              </a:rPr>
              <a:t> + </a:t>
            </a:r>
            <a:r>
              <a:rPr lang="en-US" sz="2000" dirty="0"/>
              <a:t>(</a:t>
            </a:r>
            <a:r>
              <a:rPr lang="en-US" sz="2000" i="1" dirty="0"/>
              <a:t>b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)  = </a:t>
            </a:r>
            <a:r>
              <a:rPr lang="en-US" sz="2000" i="1" dirty="0">
                <a:ea typeface="Cambria Math" panose="02040503050406030204" pitchFamily="18" charset="0"/>
              </a:rPr>
              <a:t>k</a:t>
            </a:r>
            <a:r>
              <a:rPr lang="en-US" sz="2000" i="1" dirty="0"/>
              <a:t>m</a:t>
            </a:r>
            <a:r>
              <a:rPr lang="en-US" sz="2000" dirty="0"/>
              <a:t> +</a:t>
            </a:r>
            <a:r>
              <a:rPr lang="en-US" sz="2000" i="1" dirty="0">
                <a:ea typeface="Cambria Math" panose="02040503050406030204" pitchFamily="18" charset="0"/>
              </a:rPr>
              <a:t> l</a:t>
            </a:r>
            <a:r>
              <a:rPr lang="en-US" sz="2000" i="1" dirty="0"/>
              <a:t>m = </a:t>
            </a:r>
            <a:r>
              <a:rPr lang="en-US" sz="2000" dirty="0"/>
              <a:t>(</a:t>
            </a:r>
            <a:r>
              <a:rPr lang="en-US" sz="2000" i="1" dirty="0"/>
              <a:t>k + l</a:t>
            </a:r>
            <a:r>
              <a:rPr lang="en-US" sz="2000" dirty="0"/>
              <a:t>)</a:t>
            </a:r>
            <a:r>
              <a:rPr lang="en-US" sz="2000" i="1" dirty="0"/>
              <a:t> m.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Therefore, </a:t>
            </a:r>
            <a:r>
              <a:rPr lang="en-US" sz="2000" i="1" dirty="0"/>
              <a:t>a</a:t>
            </a:r>
            <a:r>
              <a:rPr lang="en-US" sz="2000" dirty="0"/>
              <a:t> </a:t>
            </a:r>
            <a:r>
              <a:rPr lang="en-US" sz="2000" dirty="0">
                <a:latin typeface="Cambria Math" panose="02040503050406030204"/>
                <a:ea typeface="Cambria Math" panose="02040503050406030204"/>
              </a:rPr>
              <a:t>≡</a:t>
            </a:r>
            <a:r>
              <a:rPr lang="en-US" sz="2000" dirty="0"/>
              <a:t> </a:t>
            </a:r>
            <a:r>
              <a:rPr lang="en-US" sz="2000" i="1" dirty="0"/>
              <a:t>c</a:t>
            </a:r>
            <a:r>
              <a:rPr lang="en-US" sz="2000" dirty="0"/>
              <a:t> (mod </a:t>
            </a:r>
            <a:r>
              <a:rPr lang="en-US" sz="2000" i="1" dirty="0"/>
              <a:t>m</a:t>
            </a:r>
            <a:r>
              <a:rPr lang="en-US" sz="2000" dirty="0"/>
              <a:t>).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Divides </a:t>
            </a:r>
            <a:r>
              <a:rPr lang="zh-CN" altLang="en-US" dirty="0"/>
              <a:t>整除关系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Example</a:t>
            </a:r>
            <a:r>
              <a:rPr lang="en-US" sz="2400" dirty="0"/>
              <a:t>:  Show that the “divides” relation on the set of positive integers is not an equivalence relation.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</a:t>
            </a:r>
            <a:r>
              <a:rPr lang="en-US" sz="2400" b="1" dirty="0"/>
              <a:t>Solution</a:t>
            </a:r>
            <a:r>
              <a:rPr lang="en-US" sz="2400" dirty="0"/>
              <a:t>: The properties of reflexivity, and transitivity do hold, but there relation is not symmetric. Hence, “divides” is not an equivalence relation.</a:t>
            </a:r>
          </a:p>
          <a:p>
            <a:pPr lvl="1"/>
            <a:r>
              <a:rPr lang="en-US" i="1" dirty="0"/>
              <a:t>Not Symmetric</a:t>
            </a:r>
            <a:r>
              <a:rPr lang="en-US" dirty="0"/>
              <a:t>: For example,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∣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, but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  <a:r>
              <a:rPr lang="en-US" dirty="0"/>
              <a:t> </a:t>
            </a:r>
            <a:r>
              <a:rPr lang="en-US" dirty="0">
                <a:latin typeface="Cambria Math" panose="02040503050406030204"/>
                <a:ea typeface="Cambria Math" panose="02040503050406030204"/>
              </a:rPr>
              <a:t>∤ 2. </a:t>
            </a:r>
            <a:r>
              <a:rPr lang="en-US" dirty="0">
                <a:ea typeface="Cambria Math" panose="02040503050406030204"/>
              </a:rPr>
              <a:t>Hence, the relation is not symmetric. </a:t>
            </a:r>
            <a:endParaRPr lang="en-US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/>
              <a:t>        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Equivalence Classes</a:t>
            </a:r>
            <a:r>
              <a:rPr lang="zh-CN" altLang="en-US" dirty="0"/>
              <a:t>等价类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4952"/>
            <a:ext cx="8458200" cy="438912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b="1" dirty="0"/>
              <a:t>   Definition </a:t>
            </a:r>
            <a:r>
              <a:rPr lang="en-US" sz="2400" b="1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  <a:r>
              <a:rPr lang="en-US" sz="2400" dirty="0"/>
              <a:t>:  Let </a:t>
            </a:r>
            <a:r>
              <a:rPr lang="en-US" sz="2400" i="1" dirty="0"/>
              <a:t>R</a:t>
            </a:r>
            <a:r>
              <a:rPr lang="en-US" sz="2400" dirty="0"/>
              <a:t> be an equivalence relation on a set </a:t>
            </a:r>
            <a:r>
              <a:rPr lang="en-US" sz="2400" i="1" dirty="0"/>
              <a:t>A. </a:t>
            </a:r>
            <a:r>
              <a:rPr lang="en-US" sz="2400" dirty="0"/>
              <a:t> The set of all elements that are related to an element </a:t>
            </a:r>
            <a:r>
              <a:rPr lang="en-US" sz="2400" i="1" dirty="0"/>
              <a:t>a</a:t>
            </a:r>
            <a:r>
              <a:rPr lang="en-US" sz="2400" dirty="0"/>
              <a:t> of </a:t>
            </a:r>
            <a:r>
              <a:rPr lang="en-US" sz="2400" i="1" dirty="0"/>
              <a:t>A</a:t>
            </a:r>
            <a:r>
              <a:rPr lang="en-US" sz="2400" dirty="0"/>
              <a:t> is called the  </a:t>
            </a:r>
            <a:r>
              <a:rPr lang="en-US" sz="2400" i="1" dirty="0"/>
              <a:t>equivalence class </a:t>
            </a:r>
            <a:r>
              <a:rPr lang="en-US" sz="2400" dirty="0"/>
              <a:t>of </a:t>
            </a:r>
            <a:r>
              <a:rPr lang="en-US" sz="2400" i="1" dirty="0"/>
              <a:t>a</a:t>
            </a:r>
            <a:r>
              <a:rPr lang="en-US" sz="2400" dirty="0"/>
              <a:t>. denoted by 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R</a:t>
            </a:r>
            <a:r>
              <a:rPr lang="en-US" sz="2400" dirty="0"/>
              <a:t>.  </a:t>
            </a:r>
          </a:p>
          <a:p>
            <a:pPr>
              <a:buNone/>
            </a:pPr>
            <a:r>
              <a:rPr lang="en-US" sz="2400" dirty="0"/>
              <a:t>    </a:t>
            </a:r>
            <a:r>
              <a:rPr lang="en-US" altLang="zh-CN" sz="2400" dirty="0"/>
              <a:t> Note that 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</a:t>
            </a:r>
            <a:r>
              <a:rPr lang="en-US" altLang="zh-CN" sz="2400" i="1" baseline="-25000" dirty="0"/>
              <a:t>R </a:t>
            </a:r>
            <a:r>
              <a:rPr lang="en-US" altLang="zh-CN" sz="2400" i="1" dirty="0"/>
              <a:t>= </a:t>
            </a:r>
            <a:r>
              <a:rPr lang="en-US" altLang="zh-CN" sz="2400" dirty="0"/>
              <a:t>{</a:t>
            </a:r>
            <a:r>
              <a:rPr lang="en-US" altLang="zh-CN" sz="2400" i="1" dirty="0"/>
              <a:t>s|</a:t>
            </a:r>
            <a:r>
              <a:rPr lang="en-US" altLang="zh-CN" sz="2400" dirty="0"/>
              <a:t>(</a:t>
            </a:r>
            <a:r>
              <a:rPr lang="en-US" altLang="zh-CN" sz="2400" i="1" dirty="0" err="1"/>
              <a:t>a</a:t>
            </a:r>
            <a:r>
              <a:rPr lang="en-US" altLang="zh-CN" sz="2400" dirty="0" err="1"/>
              <a:t>,</a:t>
            </a:r>
            <a:r>
              <a:rPr lang="en-US" altLang="zh-CN" sz="2400" i="1" dirty="0" err="1"/>
              <a:t>s</a:t>
            </a:r>
            <a:r>
              <a:rPr lang="en-US" altLang="zh-CN" sz="2400" dirty="0"/>
              <a:t>)</a:t>
            </a:r>
            <a:r>
              <a:rPr lang="en-US" altLang="zh-CN" sz="2400" i="1" dirty="0"/>
              <a:t> </a:t>
            </a:r>
            <a:r>
              <a:rPr lang="en-US" altLang="zh-CN" sz="2400" dirty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altLang="zh-CN" sz="2400" i="1" dirty="0"/>
              <a:t> R</a:t>
            </a:r>
            <a:r>
              <a:rPr lang="en-US" altLang="zh-CN" sz="2400" dirty="0"/>
              <a:t>}</a:t>
            </a:r>
            <a:r>
              <a:rPr lang="en-US" altLang="zh-CN" sz="2400" i="1" dirty="0"/>
              <a:t>.</a:t>
            </a:r>
          </a:p>
          <a:p>
            <a:pPr>
              <a:buNone/>
            </a:pPr>
            <a:endParaRPr lang="en-US" altLang="zh-CN" sz="2400" i="1" dirty="0"/>
          </a:p>
          <a:p>
            <a:r>
              <a:rPr lang="en-US" sz="2400" dirty="0"/>
              <a:t>If</a:t>
            </a:r>
            <a:r>
              <a:rPr lang="en-US" sz="2400" i="1" dirty="0"/>
              <a:t>  b </a:t>
            </a:r>
            <a:r>
              <a:rPr lang="en-US" sz="2400" dirty="0">
                <a:latin typeface="Cambria Math" panose="02040503050406030204"/>
                <a:ea typeface="Cambria Math" panose="02040503050406030204"/>
              </a:rPr>
              <a:t>∈ </a:t>
            </a:r>
            <a:r>
              <a:rPr lang="en-US" sz="2400" dirty="0"/>
              <a:t>[</a:t>
            </a:r>
            <a:r>
              <a:rPr lang="en-US" sz="2400" i="1" dirty="0"/>
              <a:t>a</a:t>
            </a:r>
            <a:r>
              <a:rPr lang="en-US" sz="2400" dirty="0"/>
              <a:t>]</a:t>
            </a:r>
            <a:r>
              <a:rPr lang="en-US" sz="2400" i="1" baseline="-25000" dirty="0"/>
              <a:t>R</a:t>
            </a:r>
            <a:r>
              <a:rPr lang="en-US" sz="2400" dirty="0"/>
              <a:t>, then </a:t>
            </a:r>
            <a:r>
              <a:rPr lang="en-US" sz="2400" i="1" dirty="0"/>
              <a:t>b</a:t>
            </a:r>
            <a:r>
              <a:rPr lang="en-US" sz="2400" dirty="0"/>
              <a:t> is called a representative of this equivalence class. Any element of a class can be used as a representative of the class. </a:t>
            </a:r>
          </a:p>
          <a:p>
            <a:endParaRPr lang="en-US" sz="2400" dirty="0"/>
          </a:p>
          <a:p>
            <a:r>
              <a:rPr lang="en-US" altLang="zh-CN" sz="2400" dirty="0"/>
              <a:t> When only one relation is under consideration, we can write [</a:t>
            </a:r>
            <a:r>
              <a:rPr lang="en-US" altLang="zh-CN" sz="2400" i="1" dirty="0"/>
              <a:t>a</a:t>
            </a:r>
            <a:r>
              <a:rPr lang="en-US" altLang="zh-CN" sz="2400" dirty="0"/>
              <a:t>], without the subscript </a:t>
            </a:r>
            <a:r>
              <a:rPr lang="en-US" altLang="zh-CN" sz="2400" i="1" dirty="0"/>
              <a:t>R</a:t>
            </a:r>
            <a:r>
              <a:rPr lang="en-US" altLang="zh-CN" sz="2400" dirty="0"/>
              <a:t>,  for this equivalence class.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heme/theme1.xml><?xml version="1.0" encoding="utf-8"?>
<a:theme xmlns:a="http://schemas.openxmlformats.org/drawingml/2006/main" name="dm讲义主题">
  <a:themeElements>
    <a:clrScheme name="2_Blends 6">
      <a:dk1>
        <a:srgbClr val="000000"/>
      </a:dk1>
      <a:lt1>
        <a:srgbClr val="FFFFFF"/>
      </a:lt1>
      <a:dk2>
        <a:srgbClr val="6A4076"/>
      </a:dk2>
      <a:lt2>
        <a:srgbClr val="969696"/>
      </a:lt2>
      <a:accent1>
        <a:srgbClr val="DBA9C2"/>
      </a:accent1>
      <a:accent2>
        <a:srgbClr val="E1BF91"/>
      </a:accent2>
      <a:accent3>
        <a:srgbClr val="FFFFFF"/>
      </a:accent3>
      <a:accent4>
        <a:srgbClr val="000000"/>
      </a:accent4>
      <a:accent5>
        <a:srgbClr val="EAD1DD"/>
      </a:accent5>
      <a:accent6>
        <a:srgbClr val="CCAD83"/>
      </a:accent6>
      <a:hlink>
        <a:srgbClr val="B3CE82"/>
      </a:hlink>
      <a:folHlink>
        <a:srgbClr val="B8AD4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2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dm讲义主题" id="{140CC2CC-A2A9-47F8-8C54-EB82F919EBD1}" vid="{BDEBBC66-78AC-49DE-B694-663724ACB0C2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dm讲义主题</Template>
  <TotalTime>11</TotalTime>
  <Pages>0</Pages>
  <Words>1654</Words>
  <Characters>0</Characters>
  <Application>Microsoft Office PowerPoint</Application>
  <DocSecurity>0</DocSecurity>
  <PresentationFormat>全屏显示(4:3)</PresentationFormat>
  <Lines>0</Lines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Arial Narrow</vt:lpstr>
      <vt:lpstr>Calibri</vt:lpstr>
      <vt:lpstr>Cambria Math</vt:lpstr>
      <vt:lpstr>Copperplate Gothic Light</vt:lpstr>
      <vt:lpstr>Symbol</vt:lpstr>
      <vt:lpstr>Tahoma</vt:lpstr>
      <vt:lpstr>Times New Roman</vt:lpstr>
      <vt:lpstr>Wingdings</vt:lpstr>
      <vt:lpstr>dm讲义主题</vt:lpstr>
      <vt:lpstr>Equivalence Relations</vt:lpstr>
      <vt:lpstr>Partition of a Set 集合的划分</vt:lpstr>
      <vt:lpstr>Example</vt:lpstr>
      <vt:lpstr>Equivalence Relations等价关系</vt:lpstr>
      <vt:lpstr>Equivalence Relations has 3 elements</vt:lpstr>
      <vt:lpstr>Strings 字符串按长度划分</vt:lpstr>
      <vt:lpstr>Congruence Modulo m同余关系</vt:lpstr>
      <vt:lpstr>Divides 整除关系</vt:lpstr>
      <vt:lpstr>Equivalence Classes等价类</vt:lpstr>
      <vt:lpstr>Example 同余关系的等价类</vt:lpstr>
      <vt:lpstr>Equivalence Classes and Partitions</vt:lpstr>
      <vt:lpstr>Proof continued</vt:lpstr>
      <vt:lpstr>An Equivalence Relation Partitions a Set</vt:lpstr>
      <vt:lpstr>The quotient set A/R 商集</vt:lpstr>
      <vt:lpstr>Example </vt:lpstr>
      <vt:lpstr>Theroem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yangjuan</dc:creator>
  <cp:keywords/>
  <dc:description/>
  <cp:lastModifiedBy>yanmei zhang</cp:lastModifiedBy>
  <cp:revision>346</cp:revision>
  <dcterms:created xsi:type="dcterms:W3CDTF">2016-09-20T02:07:58Z</dcterms:created>
  <dcterms:modified xsi:type="dcterms:W3CDTF">2024-07-20T12:43:57Z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2052-10.1.0.5975</vt:lpwstr>
  </property>
</Properties>
</file>