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46"/>
  </p:notesMasterIdLst>
  <p:handoutMasterIdLst>
    <p:handoutMasterId r:id="rId47"/>
  </p:handoutMasterIdLst>
  <p:sldIdLst>
    <p:sldId id="493" r:id="rId2"/>
    <p:sldId id="465" r:id="rId3"/>
    <p:sldId id="534" r:id="rId4"/>
    <p:sldId id="467" r:id="rId5"/>
    <p:sldId id="357" r:id="rId6"/>
    <p:sldId id="358" r:id="rId7"/>
    <p:sldId id="359" r:id="rId8"/>
    <p:sldId id="360" r:id="rId9"/>
    <p:sldId id="565" r:id="rId10"/>
    <p:sldId id="469" r:id="rId11"/>
    <p:sldId id="498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561" r:id="rId21"/>
    <p:sldId id="562" r:id="rId22"/>
    <p:sldId id="500" r:id="rId23"/>
    <p:sldId id="563" r:id="rId24"/>
    <p:sldId id="564" r:id="rId25"/>
    <p:sldId id="478" r:id="rId26"/>
    <p:sldId id="479" r:id="rId27"/>
    <p:sldId id="480" r:id="rId28"/>
    <p:sldId id="503" r:id="rId29"/>
    <p:sldId id="505" r:id="rId30"/>
    <p:sldId id="506" r:id="rId31"/>
    <p:sldId id="507" r:id="rId32"/>
    <p:sldId id="508" r:id="rId33"/>
    <p:sldId id="509" r:id="rId34"/>
    <p:sldId id="510" r:id="rId35"/>
    <p:sldId id="511" r:id="rId36"/>
    <p:sldId id="512" r:id="rId37"/>
    <p:sldId id="513" r:id="rId38"/>
    <p:sldId id="514" r:id="rId39"/>
    <p:sldId id="519" r:id="rId40"/>
    <p:sldId id="520" r:id="rId41"/>
    <p:sldId id="529" r:id="rId42"/>
    <p:sldId id="533" r:id="rId43"/>
    <p:sldId id="525" r:id="rId44"/>
    <p:sldId id="515" r:id="rId45"/>
  </p:sldIdLst>
  <p:sldSz cx="9144000" cy="6858000" type="screen4x3"/>
  <p:notesSz cx="6669088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67" d="100"/>
          <a:sy n="67" d="100"/>
        </p:scale>
        <p:origin x="1260" y="52"/>
      </p:cViewPr>
      <p:guideLst>
        <p:guide orient="horz" pos="144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483F83C-1140-79E6-91C1-70BEAD18CD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A14749D-E384-A69C-5A98-3FF588F4B0A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3BD35C6-7B65-4EE7-9BAD-C77678EBD11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C3745232-7B05-0D6B-E343-E7EE28232B8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DFAE93B-6D1F-4180-B01D-02D356540D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8B7CFD2-220A-113C-91FA-974DDC4474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46E8373-6DEC-48D6-E780-BB98181CF6E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FD70409-6806-B33B-E883-FAD0AB8F0C6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82A7FF0B-37CB-8122-AD22-3AC4BE22E81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5156A237-6BF5-C6E4-7AA9-78A9B8EA49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E4DC11CB-62D5-71AA-9C6E-755519E68A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63AF4FF-169C-4645-B32F-611FD1747B5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/>
              <a:t>集合</a:t>
            </a:r>
            <a:r>
              <a:rPr lang="en-US" altLang="zh-CN"/>
              <a:t>A</a:t>
            </a:r>
            <a:r>
              <a:rPr lang="zh-CN" altLang="en-US"/>
              <a:t>上的二元关系</a:t>
            </a:r>
            <a:r>
              <a:rPr lang="en-US" altLang="zh-CN"/>
              <a:t>R,</a:t>
            </a:r>
            <a:r>
              <a:rPr lang="zh-CN" altLang="en-US"/>
              <a:t>如果具有自反、对称和传递三种性质，就被称为等价关系。</a:t>
            </a:r>
          </a:p>
          <a:p>
            <a:pPr lvl="0"/>
            <a:r>
              <a:rPr lang="zh-CN" altLang="en-US"/>
              <a:t>等价关系</a:t>
            </a:r>
            <a:r>
              <a:rPr lang="en-US" altLang="zh-CN"/>
              <a:t>R</a:t>
            </a:r>
            <a:r>
              <a:rPr lang="zh-CN" altLang="en-US"/>
              <a:t>中，如果元素</a:t>
            </a:r>
            <a:r>
              <a:rPr lang="en-US" altLang="zh-CN"/>
              <a:t>aRb</a:t>
            </a:r>
            <a:r>
              <a:rPr lang="zh-CN" altLang="en-US"/>
              <a:t>，称</a:t>
            </a:r>
            <a:r>
              <a:rPr lang="en-US" altLang="zh-CN"/>
              <a:t>a~b a</a:t>
            </a:r>
            <a:r>
              <a:rPr lang="zh-CN" altLang="en-US"/>
              <a:t>等价</a:t>
            </a:r>
            <a:r>
              <a:rPr lang="en-US" altLang="zh-CN"/>
              <a:t>b</a:t>
            </a:r>
            <a:r>
              <a:rPr lang="zh-CN" altLang="en-US"/>
              <a:t>。</a:t>
            </a:r>
          </a:p>
          <a:p>
            <a:pPr lvl="0"/>
            <a:r>
              <a:rPr lang="zh-CN" altLang="en-US"/>
              <a:t>为什么呢？我们通过观察仅有三个元素的等价关系，发现等价关系是由多个不相关的局部全关系构成。只要两个元素相关，就一定在同一个局部全关系中，元素地位对等，元素名可以交换。</a:t>
            </a:r>
          </a:p>
          <a:p>
            <a:pPr lvl="0"/>
            <a:r>
              <a:rPr lang="zh-CN" altLang="en-US"/>
              <a:t>我们如何找出这些局部全关系呢？任取一个元素</a:t>
            </a:r>
            <a:r>
              <a:rPr lang="en-US" altLang="zh-CN"/>
              <a:t>a</a:t>
            </a:r>
            <a:r>
              <a:rPr lang="zh-CN" altLang="en-US"/>
              <a:t>，找它的相对集</a:t>
            </a:r>
            <a:r>
              <a:rPr lang="en-US" altLang="zh-CN"/>
              <a:t>R(a)</a:t>
            </a:r>
            <a:r>
              <a:rPr lang="zh-CN" altLang="en-US"/>
              <a:t>，因为一个相对集就包含所有和</a:t>
            </a:r>
            <a:r>
              <a:rPr lang="en-US" altLang="zh-CN"/>
              <a:t>a</a:t>
            </a:r>
            <a:r>
              <a:rPr lang="zh-CN" altLang="en-US"/>
              <a:t>等价的元素，所以等价关系的相对集又叫等价类。多个等价类之间要么相等，要么不相交。这种特质，符合集合的划分特征。</a:t>
            </a:r>
          </a:p>
          <a:p>
            <a:pPr lvl="0"/>
            <a:r>
              <a:rPr lang="zh-CN" altLang="en-US"/>
              <a:t>所以，一个等价关系的所有等价类的集合，就是使用等价关系</a:t>
            </a:r>
            <a:r>
              <a:rPr lang="en-US" altLang="zh-CN"/>
              <a:t>R</a:t>
            </a:r>
            <a:r>
              <a:rPr lang="zh-CN" altLang="en-US"/>
              <a:t>对集合</a:t>
            </a:r>
            <a:r>
              <a:rPr lang="en-US" altLang="zh-CN"/>
              <a:t>A</a:t>
            </a:r>
            <a:r>
              <a:rPr lang="zh-CN" altLang="en-US"/>
              <a:t>进行的一个划分，划分就是除运算，我们又将等价类集合叫做</a:t>
            </a:r>
            <a:r>
              <a:rPr lang="en-US" altLang="zh-CN"/>
              <a:t>A</a:t>
            </a:r>
            <a:r>
              <a:rPr lang="zh-CN" altLang="en-US"/>
              <a:t>模除</a:t>
            </a:r>
            <a:r>
              <a:rPr lang="en-US" altLang="zh-CN"/>
              <a:t>R</a:t>
            </a:r>
            <a:r>
              <a:rPr lang="zh-CN" altLang="en-US"/>
              <a:t>的商集。</a:t>
            </a:r>
          </a:p>
          <a:p>
            <a:pPr lvl="0"/>
            <a:r>
              <a:rPr lang="zh-CN" altLang="en-US"/>
              <a:t>由于等价关系这个显著的特征，等价关系问题可以简化为对等价类集合的研究。</a:t>
            </a:r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15DE246B-BE39-A54C-36B6-95418253F727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18" name="文本占位符 2">
            <a:extLst>
              <a:ext uri="{FF2B5EF4-FFF2-40B4-BE49-F238E27FC236}">
                <a16:creationId xmlns:a16="http://schemas.microsoft.com/office/drawing/2014/main" id="{9ABF4F3F-A26F-B2BD-6163-1043BB8496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等价关系其实是其上各个等价类集合的全关系 组合</a:t>
            </a:r>
            <a:r>
              <a:rPr lang="en-US" altLang="zh-CN"/>
              <a:t>. </a:t>
            </a:r>
            <a:r>
              <a:rPr lang="zh-CN" altLang="en-US"/>
              <a:t>少见</a:t>
            </a:r>
            <a:r>
              <a:rPr lang="en-US" altLang="zh-CN"/>
              <a:t>, </a:t>
            </a:r>
            <a:r>
              <a:rPr lang="zh-CN" altLang="en-US"/>
              <a:t>主要应用是集合</a:t>
            </a:r>
            <a:r>
              <a:rPr lang="en-US" altLang="zh-CN"/>
              <a:t>A</a:t>
            </a:r>
            <a:r>
              <a:rPr lang="zh-CN" altLang="en-US"/>
              <a:t>的划分</a:t>
            </a:r>
            <a:r>
              <a:rPr lang="en-US" altLang="zh-CN"/>
              <a:t>.</a:t>
            </a:r>
          </a:p>
          <a:p>
            <a:r>
              <a:rPr lang="zh-CN" altLang="en-US"/>
              <a:t>非等价关系的应用更广泛</a:t>
            </a:r>
            <a:r>
              <a:rPr lang="en-US" altLang="zh-CN"/>
              <a:t>,</a:t>
            </a:r>
            <a:r>
              <a:rPr lang="zh-CN" altLang="en-US"/>
              <a:t>其中一类是偏序关系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>
            <a:extLst>
              <a:ext uri="{FF2B5EF4-FFF2-40B4-BE49-F238E27FC236}">
                <a16:creationId xmlns:a16="http://schemas.microsoft.com/office/drawing/2014/main" id="{04899DBA-BEDD-7BBA-513B-2EE9133D02E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0" name="文本占位符 2">
            <a:extLst>
              <a:ext uri="{FF2B5EF4-FFF2-40B4-BE49-F238E27FC236}">
                <a16:creationId xmlns:a16="http://schemas.microsoft.com/office/drawing/2014/main" id="{95FE0385-2C27-C5B8-DE6F-38301B69CC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偏序关系，从结构上可分为 全序关系和 非全序关系。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/>
              <a:t>可对应</a:t>
            </a:r>
            <a:r>
              <a:rPr lang="en-US" altLang="zh-CN"/>
              <a:t>5.2 </a:t>
            </a:r>
            <a:r>
              <a:rPr lang="zh-CN" altLang="en-US"/>
              <a:t>强归纳法 去理解。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>
            <a:extLst>
              <a:ext uri="{FF2B5EF4-FFF2-40B4-BE49-F238E27FC236}">
                <a16:creationId xmlns:a16="http://schemas.microsoft.com/office/drawing/2014/main" id="{36DF1762-C63B-299C-553D-EA2D9C375CC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0962" name="文本占位符 2">
            <a:extLst>
              <a:ext uri="{FF2B5EF4-FFF2-40B4-BE49-F238E27FC236}">
                <a16:creationId xmlns:a16="http://schemas.microsoft.com/office/drawing/2014/main" id="{5A076F9F-2B3E-3850-E893-24D045384D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/>
              <a:t>f is not a lattice, because neither GLB(d,e) nor LUB(b,c) exist.</a:t>
            </a:r>
          </a:p>
          <a:p>
            <a:r>
              <a:rPr lang="en-US" altLang="zh-CN"/>
              <a:t>g is not a lattice, because GLB(c,d) not exist.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>
            <a:extLst>
              <a:ext uri="{FF2B5EF4-FFF2-40B4-BE49-F238E27FC236}">
                <a16:creationId xmlns:a16="http://schemas.microsoft.com/office/drawing/2014/main" id="{AD9915C5-ED5C-DAFA-DA7A-A4EFF45CEA5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7106" name="文本占位符 2">
            <a:extLst>
              <a:ext uri="{FF2B5EF4-FFF2-40B4-BE49-F238E27FC236}">
                <a16:creationId xmlns:a16="http://schemas.microsoft.com/office/drawing/2014/main" id="{E3941336-F577-9BA6-0D73-CADE3B6D7F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EEAA906F-F9EA-415E-321F-1BC2356306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6E789E6-F1FF-0A23-A5EC-46A232E500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9D8973-1886-4DF0-BAA9-09CAA88F61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71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0975074-0BB8-F786-E52F-7BD2044C0C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52F38F63-E447-C11A-493A-DBE5266A91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F245D9-5859-4721-8FB0-9964D19CB3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2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8728" y="617538"/>
            <a:ext cx="1975247" cy="54149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617538"/>
            <a:ext cx="5811233" cy="54149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A4D52BD-2374-884D-90A8-B2E9F206CC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23DF7EFB-00B6-40A4-4122-BA3B819ABD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833C48-87D8-40F7-8673-6003A9EEB0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29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AFF5CA-6196-98F4-DFBB-1703640951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A48C38-6CC5-4101-A7F6-2ACF5747E3B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6BAAA60-29A0-5C4E-4843-AA9B028B7CA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EBFBA8F-7C62-5DAD-2411-C4A9005A7BF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4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08851F2-EDDB-2C55-AF25-52296232E8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03AE396-A1F3-6422-5E1F-A55277B784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A8EAE1-E240-4D73-9851-9187D86DF5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91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42B650D-9A85-E150-82EF-70A292EC7D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944791F-8D54-3973-F866-090C2695D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DD76BA-CB53-457A-9E5D-71C33A82C6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79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9177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6912" y="19177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3AF4188-FD82-EFD2-0F13-AEF582888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B7595201-41C0-0E61-AE07-D5198A25F6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A65B58-1510-417B-A509-680E078F3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7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02C4CDD-7B47-EA4C-6CBE-3616F79006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B3ECBE54-C8B5-9158-9E03-34284F6D7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6BD27F-0BD8-4297-916F-0488524A40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9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937E0C8F-4902-438D-98E9-871118FE4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D81535B-9227-6BCC-8600-4EAD3517A8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000C58-E9DB-480F-A539-9B150395D21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47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92DD9BD7-2291-DB70-66B5-F8A1109F7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C9E0CE5-0CB2-127E-7B60-EA3252E69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79777E-2F91-49EA-9836-D5DB839A5B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8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211E918-319A-669E-B1B2-DFE88874DF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E044E6C5-0A9D-795A-3D20-DFBD4BF5E3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1049C0-8775-45E0-9127-A0FBE7CD00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6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A96AEFF-AC8D-CBFA-4A4F-E0C860F559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5FBA0595-F722-E580-B012-FDC940056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64C906-2346-4C8A-8EA6-052133FC8B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18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2050">
            <a:extLst>
              <a:ext uri="{FF2B5EF4-FFF2-40B4-BE49-F238E27FC236}">
                <a16:creationId xmlns:a16="http://schemas.microsoft.com/office/drawing/2014/main" id="{AF98F48B-2D84-6475-7F3D-6412E4809580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842963"/>
            <a:ext cx="9009063" cy="1052512"/>
            <a:chOff x="0" y="0"/>
            <a:chExt cx="5675" cy="663"/>
          </a:xfrm>
        </p:grpSpPr>
        <p:grpSp>
          <p:nvGrpSpPr>
            <p:cNvPr id="1031" name="组合 2051">
              <a:extLst>
                <a:ext uri="{FF2B5EF4-FFF2-40B4-BE49-F238E27FC236}">
                  <a16:creationId xmlns:a16="http://schemas.microsoft.com/office/drawing/2014/main" id="{01A677C9-3997-4B5D-EA9F-11692D8AC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68"/>
              <a:ext cx="449" cy="299"/>
              <a:chOff x="0" y="0"/>
              <a:chExt cx="624" cy="432"/>
            </a:xfrm>
          </p:grpSpPr>
          <p:sp>
            <p:nvSpPr>
              <p:cNvPr id="2053" name="Rectangle 5">
                <a:extLst>
                  <a:ext uri="{FF2B5EF4-FFF2-40B4-BE49-F238E27FC236}">
                    <a16:creationId xmlns:a16="http://schemas.microsoft.com/office/drawing/2014/main" id="{58E7BB64-7AD7-EB4A-202B-5455E1920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54" name="Rectangle 6">
                <a:extLst>
                  <a:ext uri="{FF2B5EF4-FFF2-40B4-BE49-F238E27FC236}">
                    <a16:creationId xmlns:a16="http://schemas.microsoft.com/office/drawing/2014/main" id="{77869487-983B-2D8E-0776-10D47B942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1032" name="组合 2054">
              <a:extLst>
                <a:ext uri="{FF2B5EF4-FFF2-40B4-BE49-F238E27FC236}">
                  <a16:creationId xmlns:a16="http://schemas.microsoft.com/office/drawing/2014/main" id="{D70DD05D-708A-6E09-F8F1-965E51C3C5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334"/>
              <a:ext cx="466" cy="299"/>
              <a:chOff x="0" y="0"/>
              <a:chExt cx="672" cy="432"/>
            </a:xfrm>
          </p:grpSpPr>
          <p:sp>
            <p:nvSpPr>
              <p:cNvPr id="2056" name="Rectangle 8">
                <a:extLst>
                  <a:ext uri="{FF2B5EF4-FFF2-40B4-BE49-F238E27FC236}">
                    <a16:creationId xmlns:a16="http://schemas.microsoft.com/office/drawing/2014/main" id="{3333EE95-AA05-9A82-9ED4-47903D809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57" name="Rectangle 9">
                <a:extLst>
                  <a:ext uri="{FF2B5EF4-FFF2-40B4-BE49-F238E27FC236}">
                    <a16:creationId xmlns:a16="http://schemas.microsoft.com/office/drawing/2014/main" id="{9F3875E7-52C7-177D-CC5F-DBBC48E0F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2058" name="Rectangle 10">
              <a:extLst>
                <a:ext uri="{FF2B5EF4-FFF2-40B4-BE49-F238E27FC236}">
                  <a16:creationId xmlns:a16="http://schemas.microsoft.com/office/drawing/2014/main" id="{1B1B3989-CCEB-A0B7-7C1C-A3F2A9BA2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59" name="Rectangle 11">
              <a:extLst>
                <a:ext uri="{FF2B5EF4-FFF2-40B4-BE49-F238E27FC236}">
                  <a16:creationId xmlns:a16="http://schemas.microsoft.com/office/drawing/2014/main" id="{B2136E50-371F-5712-AD1B-8C742699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60" name="Rectangle 12">
              <a:extLst>
                <a:ext uri="{FF2B5EF4-FFF2-40B4-BE49-F238E27FC236}">
                  <a16:creationId xmlns:a16="http://schemas.microsoft.com/office/drawing/2014/main" id="{99D86C6A-EBA2-0903-E846-AA44873B11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027" name="Rectangle 11">
            <a:extLst>
              <a:ext uri="{FF2B5EF4-FFF2-40B4-BE49-F238E27FC236}">
                <a16:creationId xmlns:a16="http://schemas.microsoft.com/office/drawing/2014/main" id="{D4D4A25A-A9BC-7AFC-528C-C49DA9D65E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7288" y="396875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2">
            <a:extLst>
              <a:ext uri="{FF2B5EF4-FFF2-40B4-BE49-F238E27FC236}">
                <a16:creationId xmlns:a16="http://schemas.microsoft.com/office/drawing/2014/main" id="{D0C2F07C-4415-89E5-376B-A1512D98AC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57288" y="19002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5" name="Rectangle 16">
            <a:extLst>
              <a:ext uri="{FF2B5EF4-FFF2-40B4-BE49-F238E27FC236}">
                <a16:creationId xmlns:a16="http://schemas.microsoft.com/office/drawing/2014/main" id="{4BEB2521-D759-2124-4ADB-7B81FAB07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288" y="6237288"/>
            <a:ext cx="5318125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solidFill>
                  <a:schemeClr val="bg2"/>
                </a:solidFill>
                <a:latin typeface="Tahoma" panose="020B0604030504040204" pitchFamily="2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2066" name="Rectangle 17">
            <a:extLst>
              <a:ext uri="{FF2B5EF4-FFF2-40B4-BE49-F238E27FC236}">
                <a16:creationId xmlns:a16="http://schemas.microsoft.com/office/drawing/2014/main" id="{0FD503D8-B647-C222-BA33-B07E1841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fld id="{9A833C48-87D8-40F7-8673-6003A9EEB0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63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C569893E-5EA9-6559-2F41-E90DDF991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Partial orderings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C83C9E4-86A5-E30E-E83C-840449616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Section 9.6</a:t>
            </a:r>
            <a:endParaRPr lang="zh-CN" altLang="en-US" sz="28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6343EE-8D30-FE3B-DBA0-990807D968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46EE9-A255-EB89-1A2A-26522FD2E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DD76BA-CB53-457A-9E5D-71C33A82C62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A9154018-20A4-1DB5-2944-EBF95A39D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linear order </a:t>
            </a:r>
            <a:r>
              <a:rPr lang="zh-CN" altLang="en-US" dirty="0"/>
              <a:t>线序关系 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79171AB9-BA78-6633-6130-5FC2C605FA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800" b="1" dirty="0"/>
              <a:t>Definition </a:t>
            </a:r>
            <a:r>
              <a:rPr lang="en-US" altLang="zh-CN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2800" dirty="0"/>
              <a:t>: If  (</a:t>
            </a:r>
            <a:r>
              <a:rPr lang="en-US" altLang="zh-CN" sz="2800" i="1" dirty="0"/>
              <a:t>S</a:t>
            </a:r>
            <a:r>
              <a:rPr lang="en-US" altLang="zh-CN" sz="2800" dirty="0"/>
              <a:t>,</a:t>
            </a:r>
            <a:r>
              <a:rPr lang="en-US" altLang="zh-CN" sz="2800" dirty="0">
                <a:latin typeface="Cambria Math" panose="02040503050406030204"/>
                <a:ea typeface="Cambria Math" panose="02040503050406030204"/>
              </a:rPr>
              <a:t>≼</a:t>
            </a:r>
            <a:r>
              <a:rPr lang="en-US" altLang="zh-CN" sz="2800" dirty="0"/>
              <a:t> ) is a </a:t>
            </a:r>
            <a:r>
              <a:rPr lang="en-US" altLang="zh-CN" sz="2800" dirty="0" err="1"/>
              <a:t>poset</a:t>
            </a:r>
            <a:r>
              <a:rPr lang="en-US" altLang="zh-CN" sz="2800" dirty="0"/>
              <a:t> and every two elements of </a:t>
            </a:r>
            <a:r>
              <a:rPr lang="en-US" altLang="zh-CN" sz="2800" i="1" dirty="0"/>
              <a:t>S</a:t>
            </a:r>
            <a:r>
              <a:rPr lang="en-US" altLang="zh-CN" sz="2800" dirty="0"/>
              <a:t> are comparable, </a:t>
            </a:r>
            <a:r>
              <a:rPr lang="en-US" altLang="zh-CN" sz="2800" i="1" dirty="0"/>
              <a:t>S</a:t>
            </a:r>
            <a:r>
              <a:rPr lang="en-US" altLang="zh-CN" sz="2800" dirty="0"/>
              <a:t> is called a </a:t>
            </a:r>
            <a:r>
              <a:rPr lang="en-US" altLang="zh-CN" sz="2800" i="1" dirty="0"/>
              <a:t>totally ordered </a:t>
            </a:r>
            <a:r>
              <a:rPr lang="en-US" altLang="zh-CN" sz="2800" dirty="0"/>
              <a:t>or </a:t>
            </a:r>
            <a:r>
              <a:rPr lang="en-US" altLang="zh-CN" sz="2800" i="1" dirty="0"/>
              <a:t>linearly ordered set</a:t>
            </a:r>
            <a:r>
              <a:rPr lang="en-US" altLang="zh-CN" sz="2800" dirty="0"/>
              <a:t>, and </a:t>
            </a:r>
            <a:r>
              <a:rPr lang="en-US" altLang="zh-CN" sz="2800" dirty="0">
                <a:latin typeface="Cambria Math" panose="02040503050406030204"/>
                <a:ea typeface="Cambria Math" panose="02040503050406030204"/>
              </a:rPr>
              <a:t>≼ </a:t>
            </a:r>
            <a:r>
              <a:rPr lang="en-US" altLang="zh-CN" sz="2800" dirty="0"/>
              <a:t>is called a </a:t>
            </a:r>
            <a:r>
              <a:rPr lang="en-US" altLang="zh-CN" sz="2800" i="1" dirty="0"/>
              <a:t>total order </a:t>
            </a:r>
            <a:r>
              <a:rPr lang="en-US" altLang="zh-CN" sz="2800" dirty="0"/>
              <a:t>or a </a:t>
            </a:r>
            <a:r>
              <a:rPr lang="en-US" altLang="zh-CN" sz="2800" i="1" dirty="0"/>
              <a:t>linear order.  </a:t>
            </a:r>
            <a:r>
              <a:rPr lang="en-US" altLang="zh-CN" sz="2800" dirty="0"/>
              <a:t>A totally ordered set is also called a </a:t>
            </a:r>
            <a:r>
              <a:rPr lang="en-US" altLang="zh-CN" sz="2800" i="1" dirty="0"/>
              <a:t>chain(</a:t>
            </a:r>
            <a:r>
              <a:rPr lang="zh-CN" altLang="en-US" sz="2800" i="1" dirty="0"/>
              <a:t>链</a:t>
            </a:r>
            <a:r>
              <a:rPr lang="en-US" altLang="zh-CN" sz="2800" i="1" dirty="0"/>
              <a:t>). </a:t>
            </a:r>
          </a:p>
          <a:p>
            <a:pPr algn="just">
              <a:lnSpc>
                <a:spcPct val="90000"/>
              </a:lnSpc>
            </a:pP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(Z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宋体" panose="02010600030101010101" pitchFamily="2" charset="-122"/>
              </a:rPr>
              <a:t>≤</a:t>
            </a:r>
            <a:r>
              <a:rPr lang="en-US" altLang="zh-CN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(Z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宋体" panose="02010600030101010101" pitchFamily="2" charset="-122"/>
              </a:rPr>
              <a:t>|</a:t>
            </a:r>
            <a:r>
              <a:rPr lang="en-US" altLang="zh-CN" sz="2400" dirty="0"/>
              <a:t>) is not a chain.</a:t>
            </a:r>
            <a:endParaRPr lang="zh-CN" altLang="en-US" sz="24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00D716B-D3EA-2CD1-9FE3-ADBC9D0DF5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5FB380-A2FE-542D-A60F-9CA154D8A1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/>
          <a:lstStyle/>
          <a:p>
            <a:pPr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itchFamily="34" charset="0"/>
              </a:rPr>
              <a:t>11</a:t>
            </a:fld>
            <a:endParaRPr lang="zh-CN" altLang="en-US" sz="1000" b="1" i="1" dirty="0">
              <a:solidFill>
                <a:srgbClr val="009999"/>
              </a:solidFill>
              <a:latin typeface="Arial Narrow" pitchFamily="34" charset="0"/>
            </a:endParaRPr>
          </a:p>
        </p:txBody>
      </p:sp>
      <p:sp>
        <p:nvSpPr>
          <p:cNvPr id="19459" name="页脚占位符 5"/>
          <p:cNvSpPr>
            <a:spLocks noGrp="1"/>
          </p:cNvSpPr>
          <p:nvPr>
            <p:ph type="ftr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 algn="ctr">
              <a:lnSpc>
                <a:spcPct val="110000"/>
              </a:lnSpc>
            </a:pPr>
            <a:fld id="{8CD41AC4-40F7-4FE0-8905-74C6698904F3}" type="slidenum">
              <a:rPr lang="en-US" smtClean="0"/>
              <a:pPr/>
              <a:t>11</a:t>
            </a:fld>
            <a:endParaRPr lang="zh-CN" altLang="en-US" sz="1200" b="1" i="1" dirty="0">
              <a:solidFill>
                <a:srgbClr val="009999"/>
              </a:solidFill>
              <a:latin typeface="Arial Narrow" pitchFamily="34" charset="0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lstStyle/>
          <a:p>
            <a:pPr eaLnBrk="1" hangingPunct="1"/>
            <a:r>
              <a:rPr lang="zh-CN" altLang="en-US" dirty="0"/>
              <a:t>良序集与良序归纳</a:t>
            </a:r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>
          <a:xfrm>
            <a:off x="755576" y="1827014"/>
            <a:ext cx="7772400" cy="41148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sz="2800" b="1" dirty="0"/>
              <a:t>Definition </a:t>
            </a:r>
            <a:r>
              <a:rPr lang="en-US" altLang="zh-CN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zh-CN" sz="2800" dirty="0"/>
              <a:t>: (</a:t>
            </a:r>
            <a:r>
              <a:rPr lang="en-US" altLang="zh-CN" sz="2800" i="1" dirty="0"/>
              <a:t>S</a:t>
            </a:r>
            <a:r>
              <a:rPr lang="en-US" altLang="zh-CN" sz="2800" dirty="0"/>
              <a:t>,</a:t>
            </a:r>
            <a:r>
              <a:rPr lang="en-US" altLang="zh-CN" sz="2800" dirty="0">
                <a:latin typeface="Cambria Math" panose="02040503050406030204"/>
                <a:ea typeface="Cambria Math" panose="02040503050406030204"/>
              </a:rPr>
              <a:t>≼</a:t>
            </a:r>
            <a:r>
              <a:rPr lang="en-US" altLang="zh-CN" sz="2800" dirty="0"/>
              <a:t> ) is a well-ordered set if it is a </a:t>
            </a:r>
            <a:r>
              <a:rPr lang="en-US" altLang="zh-CN" sz="2800" dirty="0" err="1"/>
              <a:t>poset</a:t>
            </a:r>
            <a:r>
              <a:rPr lang="en-US" altLang="zh-CN" sz="2800" dirty="0"/>
              <a:t> such that </a:t>
            </a:r>
            <a:r>
              <a:rPr lang="en-US" altLang="zh-CN" sz="2800" dirty="0">
                <a:latin typeface="Cambria Math" panose="02040503050406030204"/>
                <a:ea typeface="Cambria Math" panose="02040503050406030204"/>
              </a:rPr>
              <a:t>≼</a:t>
            </a:r>
            <a:r>
              <a:rPr lang="en-US" altLang="zh-CN" sz="2800" dirty="0"/>
              <a:t> is a total ordering and every nonempty subset of </a:t>
            </a:r>
            <a:r>
              <a:rPr lang="en-US" altLang="zh-CN" sz="2800" i="1" dirty="0"/>
              <a:t>S</a:t>
            </a:r>
            <a:r>
              <a:rPr lang="en-US" altLang="zh-CN" sz="2800" dirty="0"/>
              <a:t> has a </a:t>
            </a:r>
            <a:r>
              <a:rPr lang="en-US" altLang="zh-CN" sz="2800" dirty="0">
                <a:solidFill>
                  <a:srgbClr val="0070C0"/>
                </a:solidFill>
              </a:rPr>
              <a:t>least element</a:t>
            </a:r>
            <a:r>
              <a:rPr lang="en-US" altLang="zh-CN" sz="2800" dirty="0"/>
              <a:t>. </a:t>
            </a:r>
          </a:p>
          <a:p>
            <a:pPr eaLnBrk="1" hangingPunct="1"/>
            <a:r>
              <a:rPr lang="en-US" altLang="zh-CN" sz="2800" b="1" dirty="0"/>
              <a:t>Theorem 1</a:t>
            </a:r>
            <a:r>
              <a:rPr lang="en-US" altLang="zh-CN" sz="2800" dirty="0"/>
              <a:t> : The principle of well-ordered induction: Suppose (</a:t>
            </a:r>
            <a:r>
              <a:rPr lang="en-US" altLang="zh-CN" sz="2800" i="1" dirty="0"/>
              <a:t>S</a:t>
            </a:r>
            <a:r>
              <a:rPr lang="en-US" altLang="zh-CN" sz="2800" dirty="0"/>
              <a:t>,</a:t>
            </a:r>
            <a:r>
              <a:rPr lang="en-US" sz="2800" dirty="0">
                <a:latin typeface="Cambria Math" panose="02040503050406030204"/>
                <a:ea typeface="Cambria Math" panose="02040503050406030204"/>
                <a:sym typeface="+mn-ea"/>
              </a:rPr>
              <a:t>≼</a:t>
            </a:r>
            <a:r>
              <a:rPr lang="en-US" altLang="zh-CN" sz="2800" dirty="0">
                <a:sym typeface="宋体" panose="02010600030101010101" pitchFamily="2" charset="-122"/>
              </a:rPr>
              <a:t>) </a:t>
            </a:r>
            <a:r>
              <a:rPr lang="en-US" altLang="zh-CN" sz="2800" dirty="0"/>
              <a:t> is a w</a:t>
            </a:r>
            <a:r>
              <a:rPr lang="en-US" altLang="zh-CN" sz="2800" dirty="0">
                <a:sym typeface="宋体" panose="02010600030101010101" pitchFamily="2" charset="-122"/>
              </a:rPr>
              <a:t>ell-ordered set. Then </a:t>
            </a:r>
            <a:r>
              <a:rPr lang="en-US" altLang="zh-CN" sz="2800" i="1" dirty="0">
                <a:sym typeface="宋体" panose="02010600030101010101" pitchFamily="2" charset="-122"/>
              </a:rPr>
              <a:t>P(x)</a:t>
            </a:r>
            <a:r>
              <a:rPr lang="en-US" altLang="zh-CN" sz="2800" dirty="0">
                <a:sym typeface="宋体" panose="02010600030101010101" pitchFamily="2" charset="-122"/>
              </a:rPr>
              <a:t> is true for all </a:t>
            </a:r>
            <a:r>
              <a:rPr lang="en-US" altLang="zh-CN" sz="2800" i="1" dirty="0">
                <a:sym typeface="宋体" panose="02010600030101010101" pitchFamily="2" charset="-122"/>
              </a:rPr>
              <a:t>x</a:t>
            </a:r>
            <a:r>
              <a:rPr lang="en-US" altLang="zh-CN" sz="2800" i="1" dirty="0">
                <a:sym typeface="Symbol" panose="05050102010706020507" charset="0"/>
              </a:rPr>
              <a:t></a:t>
            </a:r>
            <a:r>
              <a:rPr lang="en-US" altLang="zh-CN" sz="2800" i="1" dirty="0">
                <a:sym typeface="宋体" panose="02010600030101010101" pitchFamily="2" charset="-122"/>
              </a:rPr>
              <a:t>S, </a:t>
            </a:r>
            <a:r>
              <a:rPr lang="en-US" altLang="zh-CN" sz="2800" dirty="0">
                <a:sym typeface="宋体" panose="02010600030101010101" pitchFamily="2" charset="-122"/>
              </a:rPr>
              <a:t>if</a:t>
            </a:r>
            <a:r>
              <a:rPr lang="en-US" altLang="zh-CN" sz="2800" i="1" dirty="0">
                <a:sym typeface="宋体" panose="02010600030101010101" pitchFamily="2" charset="-122"/>
              </a:rPr>
              <a:t>  </a:t>
            </a:r>
          </a:p>
          <a:p>
            <a:pPr eaLnBrk="1" hangingPunct="1"/>
            <a:r>
              <a:rPr lang="en-US" altLang="zh-CN" sz="2800" i="1" dirty="0">
                <a:solidFill>
                  <a:srgbClr val="0070C0"/>
                </a:solidFill>
              </a:rPr>
              <a:t>INDUCTIVE STEP:</a:t>
            </a:r>
            <a:r>
              <a:rPr lang="en-US" altLang="zh-CN" sz="2800" i="1" dirty="0"/>
              <a:t> </a:t>
            </a:r>
            <a:r>
              <a:rPr lang="en-US" altLang="zh-CN" sz="2800" dirty="0"/>
              <a:t>for every</a:t>
            </a:r>
            <a:r>
              <a:rPr lang="en-US" altLang="zh-CN" sz="2800" i="1" dirty="0"/>
              <a:t> y</a:t>
            </a:r>
            <a:r>
              <a:rPr lang="en-US" altLang="zh-CN" sz="2800" i="1" dirty="0">
                <a:sym typeface="Symbol" panose="05050102010706020507" charset="0"/>
              </a:rPr>
              <a:t></a:t>
            </a:r>
            <a:r>
              <a:rPr lang="en-US" altLang="zh-CN" sz="2800" i="1" dirty="0">
                <a:sym typeface="宋体" panose="02010600030101010101" pitchFamily="2" charset="-122"/>
              </a:rPr>
              <a:t>S,</a:t>
            </a:r>
            <a:r>
              <a:rPr lang="en-US" altLang="zh-CN" sz="2800" dirty="0">
                <a:sym typeface="宋体" panose="02010600030101010101" pitchFamily="2" charset="-122"/>
              </a:rPr>
              <a:t> if </a:t>
            </a:r>
            <a:r>
              <a:rPr lang="en-US" altLang="zh-CN" sz="2800" i="1" dirty="0">
                <a:sym typeface="宋体" panose="02010600030101010101" pitchFamily="2" charset="-122"/>
              </a:rPr>
              <a:t>P(x)</a:t>
            </a:r>
            <a:r>
              <a:rPr lang="en-US" altLang="zh-CN" sz="2800" dirty="0">
                <a:sym typeface="宋体" panose="02010600030101010101" pitchFamily="2" charset="-122"/>
              </a:rPr>
              <a:t> is true</a:t>
            </a:r>
            <a:r>
              <a:rPr lang="en-US" altLang="zh-CN" sz="2800" dirty="0"/>
              <a:t> for all </a:t>
            </a:r>
            <a:r>
              <a:rPr lang="en-US" altLang="zh-CN" sz="2800" i="1" dirty="0">
                <a:sym typeface="宋体" panose="02010600030101010101" pitchFamily="2" charset="-122"/>
              </a:rPr>
              <a:t>x</a:t>
            </a:r>
            <a:r>
              <a:rPr lang="en-US" altLang="zh-CN" sz="2800" i="1" dirty="0">
                <a:sym typeface="Symbol" panose="05050102010706020507" charset="0"/>
              </a:rPr>
              <a:t></a:t>
            </a:r>
            <a:r>
              <a:rPr lang="en-US" altLang="zh-CN" sz="2800" i="1" dirty="0">
                <a:sym typeface="宋体" panose="02010600030101010101" pitchFamily="2" charset="-122"/>
              </a:rPr>
              <a:t>S</a:t>
            </a:r>
            <a:r>
              <a:rPr lang="en-US" altLang="zh-CN" sz="2800" dirty="0">
                <a:sym typeface="宋体" panose="02010600030101010101" pitchFamily="2" charset="-122"/>
              </a:rPr>
              <a:t> with </a:t>
            </a:r>
            <a:r>
              <a:rPr lang="en-US" altLang="zh-CN" sz="2800" i="1" dirty="0">
                <a:sym typeface="宋体" panose="02010600030101010101" pitchFamily="2" charset="-122"/>
              </a:rPr>
              <a:t>x</a:t>
            </a:r>
            <a:r>
              <a:rPr lang="en-US" sz="2800" dirty="0">
                <a:latin typeface="Cambria Math" panose="02040503050406030204"/>
                <a:ea typeface="Cambria Math" panose="02040503050406030204"/>
                <a:sym typeface="+mn-ea"/>
              </a:rPr>
              <a:t>≼</a:t>
            </a:r>
            <a:r>
              <a:rPr lang="en-US" altLang="zh-CN" sz="2800" i="1" dirty="0">
                <a:sym typeface="宋体" panose="02010600030101010101" pitchFamily="2" charset="-122"/>
              </a:rPr>
              <a:t>y, </a:t>
            </a:r>
            <a:r>
              <a:rPr lang="en-US" altLang="zh-CN" sz="2800" dirty="0">
                <a:sym typeface="宋体" panose="02010600030101010101" pitchFamily="2" charset="-122"/>
              </a:rPr>
              <a:t>Then </a:t>
            </a:r>
            <a:r>
              <a:rPr lang="en-US" altLang="zh-CN" sz="2800" i="1" dirty="0">
                <a:sym typeface="宋体" panose="02010600030101010101" pitchFamily="2" charset="-122"/>
              </a:rPr>
              <a:t>P(y)</a:t>
            </a:r>
            <a:r>
              <a:rPr lang="en-US" altLang="zh-CN" sz="2800" dirty="0">
                <a:sym typeface="宋体" panose="02010600030101010101" pitchFamily="2" charset="-122"/>
              </a:rPr>
              <a:t> is true.</a:t>
            </a:r>
          </a:p>
          <a:p>
            <a:pPr eaLnBrk="1" hangingPunct="1"/>
            <a:r>
              <a:rPr lang="zh-CN" altLang="en-US" sz="2800" dirty="0"/>
              <a:t>意义</a:t>
            </a:r>
            <a:r>
              <a:rPr lang="en-US" altLang="zh-CN" sz="2800" dirty="0"/>
              <a:t>:</a:t>
            </a:r>
            <a:r>
              <a:rPr lang="zh-CN" altLang="en-US" sz="2800" dirty="0"/>
              <a:t>良序集的命题证明简化</a:t>
            </a:r>
            <a:r>
              <a:rPr lang="en-US" altLang="zh-CN" sz="28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C7AA9396-9A4D-8585-146D-1CB825161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Quasiorder</a:t>
            </a:r>
            <a:r>
              <a:rPr lang="en-US" altLang="zh-CN" dirty="0"/>
              <a:t> </a:t>
            </a:r>
            <a:r>
              <a:rPr lang="zh-CN" altLang="en-US" dirty="0"/>
              <a:t>拟序关系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0DC8817-E928-3CA2-BF13-4F6992E94A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relation</a:t>
            </a:r>
            <a:r>
              <a:rPr lang="en-US" altLang="zh-CN" i="1" dirty="0"/>
              <a:t> R </a:t>
            </a:r>
            <a:r>
              <a:rPr lang="en-US" altLang="zh-CN" dirty="0"/>
              <a:t>on</a:t>
            </a:r>
            <a:r>
              <a:rPr lang="en-US" altLang="zh-CN" i="1" dirty="0"/>
              <a:t> </a:t>
            </a:r>
            <a:r>
              <a:rPr lang="en-US" altLang="zh-CN" dirty="0"/>
              <a:t>a set</a:t>
            </a:r>
            <a:r>
              <a:rPr lang="en-US" altLang="zh-CN" i="1" dirty="0"/>
              <a:t> A </a:t>
            </a:r>
            <a:r>
              <a:rPr lang="en-US" altLang="zh-CN" dirty="0"/>
              <a:t>is called </a:t>
            </a:r>
            <a:r>
              <a:rPr lang="en-US" altLang="zh-CN" i="1" dirty="0" err="1"/>
              <a:t>quasiorder</a:t>
            </a:r>
            <a:r>
              <a:rPr lang="en-US" altLang="zh-CN" dirty="0"/>
              <a:t> if it is </a:t>
            </a:r>
            <a:r>
              <a:rPr lang="en-US" altLang="zh-CN" i="1" dirty="0"/>
              <a:t>transitive</a:t>
            </a:r>
            <a:r>
              <a:rPr lang="en-US" altLang="zh-CN" dirty="0"/>
              <a:t> and </a:t>
            </a:r>
            <a:r>
              <a:rPr lang="en-US" altLang="zh-CN" i="1" dirty="0"/>
              <a:t>reflexive</a:t>
            </a:r>
            <a:r>
              <a:rPr lang="en-US" altLang="zh-CN" dirty="0"/>
              <a:t>.</a:t>
            </a:r>
          </a:p>
          <a:p>
            <a:pPr lvl="1" eaLnBrk="1" hangingPunct="1"/>
            <a:r>
              <a:rPr lang="en-US" altLang="zh-CN" dirty="0"/>
              <a:t>Example:</a:t>
            </a:r>
          </a:p>
          <a:p>
            <a:pPr lvl="2" eaLnBrk="1" hangingPunct="1"/>
            <a:r>
              <a:rPr lang="en-US" altLang="zh-CN" dirty="0"/>
              <a:t>(P(S),</a:t>
            </a:r>
            <a:r>
              <a:rPr lang="en-US" altLang="zh-CN" dirty="0">
                <a:sym typeface="Symbol" panose="05050102010706020507" pitchFamily="18" charset="2"/>
              </a:rPr>
              <a:t>)</a:t>
            </a:r>
            <a:endParaRPr lang="en-US" altLang="zh-CN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49C7CD5-2C60-5336-BD4C-A128AFF21A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1D3B3B-D099-6865-6275-D043BC0A20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4C2D0292-6A99-6173-EB68-5BAAFDA6F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Product partial order</a:t>
            </a:r>
            <a:r>
              <a:rPr lang="zh-CN" altLang="en-US" dirty="0"/>
              <a:t>乘积偏序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3F7F63EA-1520-21C4-7C95-3729699D7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This ordering is called </a:t>
            </a:r>
            <a:r>
              <a:rPr lang="en-US" altLang="zh-CN" i="1" dirty="0"/>
              <a:t>product partial order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aphicFrame>
        <p:nvGraphicFramePr>
          <p:cNvPr id="18438" name="Object 4">
            <a:extLst>
              <a:ext uri="{FF2B5EF4-FFF2-40B4-BE49-F238E27FC236}">
                <a16:creationId xmlns:a16="http://schemas.microsoft.com/office/drawing/2014/main" id="{5C1CAD5D-1C27-A460-22FE-FEEDD1317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47978"/>
              </p:ext>
            </p:extLst>
          </p:nvPr>
        </p:nvGraphicFramePr>
        <p:xfrm>
          <a:off x="952500" y="2060848"/>
          <a:ext cx="72390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92788" imgH="660113" progId="Equation.DSMT4">
                  <p:embed/>
                </p:oleObj>
              </mc:Choice>
              <mc:Fallback>
                <p:oleObj r:id="rId2" imgW="2792788" imgH="660113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060848"/>
                        <a:ext cx="72390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38386E2-4B10-2C4C-A0BC-A4EF1373B8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0C75AE-FF48-F794-646D-EC4E22B47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6767F678-749F-AA0E-45B5-8513F2884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Lexicographic order</a:t>
            </a:r>
            <a:r>
              <a:rPr lang="zh-CN" altLang="en-US" dirty="0"/>
              <a:t>词典顺序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576F8B91-3EC7-C03A-6B50-E927CCF5E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This ordering is called </a:t>
            </a:r>
            <a:r>
              <a:rPr lang="en-US" altLang="zh-CN" i="1" dirty="0"/>
              <a:t>lexicographic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or </a:t>
            </a:r>
            <a:r>
              <a:rPr lang="en-US" altLang="zh-CN" i="1" dirty="0"/>
              <a:t>“dictionary” order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graphicFrame>
        <p:nvGraphicFramePr>
          <p:cNvPr id="19462" name="Object 4">
            <a:extLst>
              <a:ext uri="{FF2B5EF4-FFF2-40B4-BE49-F238E27FC236}">
                <a16:creationId xmlns:a16="http://schemas.microsoft.com/office/drawing/2014/main" id="{2603E3F5-E871-961A-41EC-AC5DDB01F84B}"/>
              </a:ext>
            </a:extLst>
          </p:cNvPr>
          <p:cNvGraphicFramePr>
            <a:graphicFrameLocks/>
          </p:cNvGraphicFramePr>
          <p:nvPr/>
        </p:nvGraphicFramePr>
        <p:xfrm>
          <a:off x="1447800" y="2057400"/>
          <a:ext cx="72390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92788" imgH="660113" progId="Equation.DSMT4">
                  <p:embed/>
                </p:oleObj>
              </mc:Choice>
              <mc:Fallback>
                <p:oleObj r:id="rId2" imgW="2792788" imgH="660113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7239000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2B7F74E-3609-2D77-267D-AB1C615C42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8C0949-A269-C9B3-32AF-00DF1E1D5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AF87580D-3BCF-7442-0517-DC8596FBE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Hasse</a:t>
            </a:r>
            <a:r>
              <a:rPr lang="en-US" altLang="zh-CN" dirty="0"/>
              <a:t> Diagrams</a:t>
            </a:r>
            <a:r>
              <a:rPr lang="zh-CN" altLang="en-US" dirty="0"/>
              <a:t>哈塞图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E5DDDE40-C58C-A6B9-B700-83BB4AEEC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US" altLang="zh-CN" sz="2400" b="1" dirty="0"/>
              <a:t>Definition</a:t>
            </a:r>
            <a:r>
              <a:rPr lang="en-US" altLang="zh-CN" sz="2400" dirty="0"/>
              <a:t>: A </a:t>
            </a:r>
            <a:r>
              <a:rPr lang="en-US" altLang="zh-CN" sz="2400" i="1" dirty="0" err="1"/>
              <a:t>Hasse</a:t>
            </a:r>
            <a:r>
              <a:rPr lang="en-US" altLang="zh-CN" sz="2400" i="1" dirty="0"/>
              <a:t> diagram </a:t>
            </a:r>
            <a:r>
              <a:rPr lang="en-US" altLang="zh-CN" sz="2400" dirty="0"/>
              <a:t>is a visual representation of a partial ordering that leaves out edges that must be present because of the reflexive and transitive properties.</a:t>
            </a:r>
          </a:p>
          <a:p>
            <a:endParaRPr lang="en-US" altLang="zh-CN" sz="2400" dirty="0"/>
          </a:p>
          <a:p>
            <a:pPr eaLnBrk="1" hangingPunct="1"/>
            <a:r>
              <a:rPr lang="en-US" altLang="zh-CN" sz="2400" dirty="0"/>
              <a:t>the digraph of a partial order on a finite set </a:t>
            </a:r>
            <a:r>
              <a:rPr lang="en-US" altLang="zh-CN" sz="2400" i="1" dirty="0"/>
              <a:t>A</a:t>
            </a:r>
            <a:r>
              <a:rPr lang="en-US" altLang="zh-CN" sz="2400" dirty="0"/>
              <a:t> that</a:t>
            </a:r>
          </a:p>
          <a:p>
            <a:pPr lvl="1" eaLnBrk="1" hangingPunct="1"/>
            <a:r>
              <a:rPr lang="en-US" altLang="zh-CN" sz="2400" dirty="0"/>
              <a:t>deletes all self-cycles</a:t>
            </a:r>
          </a:p>
          <a:p>
            <a:pPr lvl="1" eaLnBrk="1" hangingPunct="1"/>
            <a:r>
              <a:rPr lang="en-US" altLang="zh-CN" sz="2400" dirty="0"/>
              <a:t>eliminates all edges that are implied by the transitive property</a:t>
            </a:r>
          </a:p>
          <a:p>
            <a:pPr lvl="1" eaLnBrk="1" hangingPunct="1"/>
            <a:r>
              <a:rPr lang="en-US" altLang="zh-CN" sz="2400" dirty="0"/>
              <a:t>draws the digraph with all edges pointing upward</a:t>
            </a:r>
            <a:endParaRPr lang="zh-CN" altLang="en-US" sz="24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814F8DF-635A-9222-CFC5-4E96FD22C3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8886D3-2D3B-126B-6E12-792C1BFDF9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D435A6D0-37D8-4E94-AFB1-40BB25D63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Hasse Diagram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CA4A0150-6B5B-DE08-0F69-3B208C55517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  <p:pic>
        <p:nvPicPr>
          <p:cNvPr id="21510" name="Picture 4">
            <a:extLst>
              <a:ext uri="{FF2B5EF4-FFF2-40B4-BE49-F238E27FC236}">
                <a16:creationId xmlns:a16="http://schemas.microsoft.com/office/drawing/2014/main" id="{6C0CA767-59B9-DCE9-C9DD-3ABB99F35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515151"/>
              </a:clrFrom>
              <a:clrTo>
                <a:srgbClr val="51515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76700"/>
            <a:ext cx="52292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5">
            <a:extLst>
              <a:ext uri="{FF2B5EF4-FFF2-40B4-BE49-F238E27FC236}">
                <a16:creationId xmlns:a16="http://schemas.microsoft.com/office/drawing/2014/main" id="{C5004B7B-69C6-8C02-16CB-67E97CAE4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916113"/>
            <a:ext cx="46386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3D38BA1-5CBB-5F00-9973-4C0290C524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B62A69-2478-D5E6-9554-AFD3AE060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F4C7CE53-2071-516D-3FF6-A5A61D130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Hasse Diagram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2AD48CF5-AA75-F4C3-C774-7B0780DC5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({1, 2, 3, 4, 12}, |)</a:t>
            </a:r>
          </a:p>
          <a:p>
            <a:pPr eaLnBrk="1" hangingPunct="1"/>
            <a:r>
              <a:rPr lang="en-US" altLang="zh-CN"/>
              <a:t>(P({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/>
              <a:t>}), </a:t>
            </a:r>
            <a:r>
              <a:rPr lang="zh-CN" altLang="en-US">
                <a:sym typeface="Symbol" panose="05050102010706020507" pitchFamily="18" charset="2"/>
              </a:rPr>
              <a:t></a:t>
            </a:r>
            <a:r>
              <a:rPr lang="en-US" altLang="zh-CN"/>
              <a:t>)</a:t>
            </a:r>
          </a:p>
        </p:txBody>
      </p:sp>
      <p:pic>
        <p:nvPicPr>
          <p:cNvPr id="22534" name="Picture 4">
            <a:extLst>
              <a:ext uri="{FF2B5EF4-FFF2-40B4-BE49-F238E27FC236}">
                <a16:creationId xmlns:a16="http://schemas.microsoft.com/office/drawing/2014/main" id="{649CE295-16B8-E65D-3653-0C9309F6E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213100"/>
            <a:ext cx="69850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D15D0A4-E542-3D7D-0E63-1A52B4BAA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A699C5-669D-5BCE-3EC7-73C384B089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1724F7CB-655B-5927-8240-9217AAB3D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17538"/>
            <a:ext cx="7953375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Topological Sorting</a:t>
            </a:r>
            <a:r>
              <a:rPr lang="zh-CN" altLang="en-US" sz="4000" dirty="0"/>
              <a:t>拓扑排序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CAF21B9A-9437-D570-9930-06912FA60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592" y="1916832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If </a:t>
            </a:r>
            <a:r>
              <a:rPr lang="en-US" altLang="zh-CN" sz="2800" i="1" dirty="0"/>
              <a:t>A</a:t>
            </a:r>
            <a:r>
              <a:rPr lang="en-US" altLang="zh-CN" sz="2800" dirty="0"/>
              <a:t> is a </a:t>
            </a:r>
            <a:r>
              <a:rPr lang="en-US" altLang="zh-CN" sz="2800" dirty="0" err="1"/>
              <a:t>poset</a:t>
            </a:r>
            <a:r>
              <a:rPr lang="en-US" altLang="zh-CN" sz="2800" dirty="0"/>
              <a:t> with partial order ≤, we sometimes need to find </a:t>
            </a:r>
            <a:r>
              <a:rPr lang="en-US" altLang="zh-CN" sz="2800" i="1" dirty="0"/>
              <a:t>a linear order </a:t>
            </a:r>
            <a:r>
              <a:rPr lang="en-US" altLang="zh-CN" sz="2800" i="1" dirty="0">
                <a:sym typeface="Symbol" panose="05050102010706020507" pitchFamily="18" charset="2"/>
              </a:rPr>
              <a:t></a:t>
            </a:r>
            <a:r>
              <a:rPr lang="en-US" altLang="zh-CN" sz="2800" dirty="0"/>
              <a:t> for the set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that will merely be an extension of the given partial order in the sense that if </a:t>
            </a:r>
            <a:r>
              <a:rPr lang="en-US" altLang="zh-CN" sz="2800" i="1" dirty="0"/>
              <a:t>a</a:t>
            </a:r>
            <a:r>
              <a:rPr lang="en-US" altLang="zh-CN" sz="2800" dirty="0"/>
              <a:t> ≤ </a:t>
            </a:r>
            <a:r>
              <a:rPr lang="en-US" altLang="zh-CN" sz="2800" i="1" dirty="0"/>
              <a:t>b</a:t>
            </a:r>
            <a:r>
              <a:rPr lang="en-US" altLang="zh-CN" sz="2800" dirty="0"/>
              <a:t>, then </a:t>
            </a:r>
            <a:r>
              <a:rPr lang="en-US" altLang="zh-CN" sz="2800" i="1" dirty="0"/>
              <a:t>a </a:t>
            </a:r>
            <a:r>
              <a:rPr lang="en-US" altLang="zh-CN" sz="2800" i="1" dirty="0">
                <a:sym typeface="Symbol" panose="05050102010706020507" pitchFamily="18" charset="2"/>
              </a:rPr>
              <a:t></a:t>
            </a:r>
            <a:r>
              <a:rPr lang="en-US" altLang="zh-CN" sz="2800" i="1" dirty="0"/>
              <a:t> b</a:t>
            </a:r>
            <a:r>
              <a:rPr lang="en-US" altLang="zh-CN" sz="2800" dirty="0"/>
              <a:t>.  </a:t>
            </a:r>
          </a:p>
          <a:p>
            <a:pPr eaLnBrk="1" hangingPunct="1"/>
            <a:r>
              <a:rPr lang="en-US" altLang="zh-CN" sz="2800" dirty="0"/>
              <a:t>The process of constructing a linear order such as </a:t>
            </a:r>
            <a:r>
              <a:rPr lang="en-US" altLang="zh-CN" sz="2800" dirty="0">
                <a:sym typeface="Symbol" panose="05050102010706020507" pitchFamily="18" charset="2"/>
              </a:rPr>
              <a:t></a:t>
            </a:r>
            <a:r>
              <a:rPr lang="en-US" altLang="zh-CN" sz="2800" dirty="0"/>
              <a:t> is called </a:t>
            </a:r>
            <a:r>
              <a:rPr lang="en-US" altLang="zh-CN" sz="2800" i="1" dirty="0"/>
              <a:t>topological sorting .</a:t>
            </a:r>
            <a:endParaRPr lang="zh-CN" altLang="en-US" sz="2800" i="1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2117C6D-F977-4CA9-5189-EEF881D7E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C5B7522-AE70-1199-296C-8C70B4746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6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C0753E82-1D69-51BF-71F0-3026188B3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7D873B1B-FCD5-D417-C825-C7DFB1672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  <p:pic>
        <p:nvPicPr>
          <p:cNvPr id="33798" name="Picture 4">
            <a:extLst>
              <a:ext uri="{FF2B5EF4-FFF2-40B4-BE49-F238E27FC236}">
                <a16:creationId xmlns:a16="http://schemas.microsoft.com/office/drawing/2014/main" id="{73C09B4F-0D16-2329-729A-CAAAC764D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349500"/>
            <a:ext cx="61150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932CFBF-C550-5029-1B4B-A73EB178C4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87ED10-B9D1-21A1-6D99-50F19AC49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3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850A2572-1D61-1A15-6BFB-A1CE67CF6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Content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D5550DC-65FB-0AD8-182D-57D05A2E8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Partial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Linear order</a:t>
            </a:r>
            <a:r>
              <a:rPr lang="zh-CN" altLang="en-US" sz="2400" dirty="0"/>
              <a:t>（线序）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/>
              <a:t>Quasiorder</a:t>
            </a:r>
            <a:r>
              <a:rPr lang="zh-CN" altLang="en-US" sz="2400" dirty="0"/>
              <a:t>（拟序）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Product Partial Order</a:t>
            </a:r>
            <a:r>
              <a:rPr lang="zh-CN" altLang="en-US" sz="2400" dirty="0"/>
              <a:t>（乘积偏序）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Lexicographic Order</a:t>
            </a:r>
            <a:r>
              <a:rPr lang="zh-CN" altLang="en-US" sz="2400" dirty="0"/>
              <a:t>（词典顺序）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err="1"/>
              <a:t>Hasse</a:t>
            </a:r>
            <a:r>
              <a:rPr lang="en-US" altLang="zh-CN" sz="2800" dirty="0"/>
              <a:t> Diagram</a:t>
            </a:r>
            <a:r>
              <a:rPr lang="zh-CN" altLang="en-US" sz="2800" dirty="0"/>
              <a:t>（哈斯图）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Topological Sorting</a:t>
            </a:r>
            <a:r>
              <a:rPr lang="zh-CN" altLang="en-US" sz="2800" dirty="0"/>
              <a:t>（拓扑排序）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Lattices </a:t>
            </a:r>
            <a:r>
              <a:rPr lang="zh-CN" altLang="en-US" sz="2800" dirty="0"/>
              <a:t>（格）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8DD53C5-F5B4-2A46-FAE5-F5B277A3C9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30B1C1-94B9-CF96-AD53-ABE85FFF9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/>
          <a:lstStyle/>
          <a:p>
            <a:pPr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itchFamily="34" charset="0"/>
              </a:rPr>
              <a:t>20</a:t>
            </a:fld>
            <a:endParaRPr lang="zh-CN" altLang="en-US" sz="1000" b="1" i="1" dirty="0">
              <a:solidFill>
                <a:srgbClr val="009999"/>
              </a:solidFill>
              <a:latin typeface="Arial Narrow" pitchFamily="34" charset="0"/>
            </a:endParaRPr>
          </a:p>
        </p:txBody>
      </p:sp>
      <p:sp>
        <p:nvSpPr>
          <p:cNvPr id="30723" name="页脚占位符 5"/>
          <p:cNvSpPr>
            <a:spLocks noGrp="1"/>
          </p:cNvSpPr>
          <p:nvPr>
            <p:ph type="ftr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 algn="ctr">
              <a:lnSpc>
                <a:spcPct val="110000"/>
              </a:lnSpc>
            </a:pPr>
            <a:r>
              <a:rPr lang="en-US"/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itchFamily="34" charset="0"/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>
          <a:xfrm>
            <a:off x="1259632" y="609600"/>
            <a:ext cx="7427168" cy="1143000"/>
          </a:xfrm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/>
              <a:t>Topological Sorting Algorithm </a:t>
            </a:r>
          </a:p>
        </p:txBody>
      </p:sp>
      <p:sp>
        <p:nvSpPr>
          <p:cNvPr id="3072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/>
              <a:t>For finding a topological sorting of a finite poset (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dirty="0">
                <a:latin typeface="Cambria Math" panose="02040503050406030204"/>
                <a:ea typeface="Cambria Math" panose="02040503050406030204"/>
                <a:sym typeface="+mn-ea"/>
              </a:rPr>
              <a:t>≼</a:t>
            </a:r>
            <a:r>
              <a:rPr lang="en-US" dirty="0">
                <a:sym typeface="+mn-ea"/>
              </a:rPr>
              <a:t> </a:t>
            </a:r>
            <a:r>
              <a:rPr lang="en-US" altLang="zh-CN" dirty="0"/>
              <a:t>).</a:t>
            </a:r>
          </a:p>
          <a:p>
            <a:pPr eaLnBrk="1" hangingPunct="1"/>
            <a:r>
              <a:rPr lang="en-US" altLang="zh-CN" dirty="0"/>
              <a:t>Step1  Choose a minimal element a of </a:t>
            </a:r>
            <a:r>
              <a:rPr lang="en-US" altLang="zh-CN" i="1" dirty="0"/>
              <a:t>A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en-US" altLang="zh-CN" dirty="0"/>
              <a:t>Step2 Make a the next entry of SORT and replace </a:t>
            </a:r>
            <a:r>
              <a:rPr lang="en-US" altLang="zh-CN" i="1" dirty="0"/>
              <a:t>A</a:t>
            </a:r>
            <a:r>
              <a:rPr lang="en-US" altLang="zh-CN" dirty="0"/>
              <a:t> with </a:t>
            </a:r>
            <a:r>
              <a:rPr lang="en-US" altLang="zh-CN" i="1" dirty="0"/>
              <a:t>A</a:t>
            </a:r>
            <a:r>
              <a:rPr lang="en-US" altLang="zh-CN" dirty="0"/>
              <a:t>-{</a:t>
            </a:r>
            <a:r>
              <a:rPr lang="en-US" altLang="zh-CN" i="1" dirty="0"/>
              <a:t>a</a:t>
            </a:r>
            <a:r>
              <a:rPr lang="en-US" altLang="zh-CN" dirty="0"/>
              <a:t>}.</a:t>
            </a:r>
          </a:p>
          <a:p>
            <a:pPr eaLnBrk="1" hangingPunct="1"/>
            <a:r>
              <a:rPr lang="en-US" altLang="zh-CN" dirty="0"/>
              <a:t>Step3 Repeat steps 1 and 2 until </a:t>
            </a:r>
            <a:r>
              <a:rPr lang="en-US" altLang="zh-CN" i="1" dirty="0"/>
              <a:t>A</a:t>
            </a:r>
            <a:r>
              <a:rPr lang="en-US" altLang="zh-CN" dirty="0"/>
              <a:t>={}.</a:t>
            </a:r>
          </a:p>
          <a:p>
            <a:pPr eaLnBrk="1" hangingPunct="1"/>
            <a:r>
              <a:rPr lang="en-US" altLang="zh-CN" dirty="0"/>
              <a:t>End of Algorithm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/>
          <a:lstStyle/>
          <a:p>
            <a:pPr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itchFamily="34" charset="0"/>
              </a:rPr>
              <a:t>21</a:t>
            </a:fld>
            <a:endParaRPr lang="zh-CN" altLang="en-US" sz="1000" b="1" i="1" dirty="0">
              <a:solidFill>
                <a:srgbClr val="009999"/>
              </a:solidFill>
              <a:latin typeface="Arial Narrow" pitchFamily="34" charset="0"/>
            </a:endParaRPr>
          </a:p>
        </p:txBody>
      </p:sp>
      <p:sp>
        <p:nvSpPr>
          <p:cNvPr id="31747" name="页脚占位符 5"/>
          <p:cNvSpPr>
            <a:spLocks noGrp="1"/>
          </p:cNvSpPr>
          <p:nvPr>
            <p:ph type="ftr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 algn="ctr">
              <a:lnSpc>
                <a:spcPct val="110000"/>
              </a:lnSpc>
            </a:pPr>
            <a:r>
              <a:rPr lang="en-US"/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itchFamily="34" charset="0"/>
            </a:endParaRP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/>
              <a:t>Maximal(minimal) element</a:t>
            </a:r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/>
              <a:t>An element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is called a maximal element (</a:t>
            </a:r>
            <a:r>
              <a:rPr lang="zh-CN" altLang="en-US" dirty="0"/>
              <a:t>极大元</a:t>
            </a:r>
            <a:r>
              <a:rPr lang="en-US" altLang="zh-CN" dirty="0"/>
              <a:t>) of </a:t>
            </a:r>
            <a:r>
              <a:rPr lang="en-US" altLang="zh-CN" i="1" dirty="0"/>
              <a:t>A</a:t>
            </a:r>
            <a:r>
              <a:rPr lang="en-US" altLang="zh-CN" dirty="0"/>
              <a:t> if there is no element </a:t>
            </a:r>
            <a:r>
              <a:rPr lang="en-US" altLang="zh-CN" i="1" dirty="0"/>
              <a:t>c</a:t>
            </a:r>
            <a:r>
              <a:rPr lang="en-US" altLang="zh-CN" dirty="0"/>
              <a:t> in </a:t>
            </a:r>
            <a:r>
              <a:rPr lang="en-US" altLang="zh-CN" i="1" dirty="0"/>
              <a:t>A</a:t>
            </a:r>
            <a:r>
              <a:rPr lang="en-US" altLang="zh-CN" dirty="0"/>
              <a:t> such that </a:t>
            </a:r>
            <a:r>
              <a:rPr lang="en-US" altLang="zh-CN" i="1" dirty="0"/>
              <a:t>a</a:t>
            </a:r>
            <a:r>
              <a:rPr lang="en-US" dirty="0">
                <a:latin typeface="Cambria Math" panose="02040503050406030204"/>
                <a:ea typeface="Cambria Math" panose="02040503050406030204"/>
                <a:sym typeface="+mn-ea"/>
              </a:rPr>
              <a:t>≼</a:t>
            </a:r>
            <a:r>
              <a:rPr lang="en-US" dirty="0">
                <a:sym typeface="+mn-ea"/>
              </a:rPr>
              <a:t> </a:t>
            </a:r>
            <a:r>
              <a:rPr lang="en-US" altLang="zh-CN" i="1" dirty="0"/>
              <a:t>c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en-US" altLang="zh-CN" dirty="0"/>
              <a:t>An element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is called a minimal element (</a:t>
            </a:r>
            <a:r>
              <a:rPr lang="zh-CN" altLang="en-US" dirty="0"/>
              <a:t>极小元</a:t>
            </a:r>
            <a:r>
              <a:rPr lang="en-US" altLang="zh-CN" dirty="0"/>
              <a:t>) of </a:t>
            </a:r>
            <a:r>
              <a:rPr lang="en-US" altLang="zh-CN" i="1" dirty="0"/>
              <a:t>A</a:t>
            </a:r>
            <a:r>
              <a:rPr lang="en-US" altLang="zh-CN" dirty="0"/>
              <a:t> if there is no element </a:t>
            </a:r>
            <a:r>
              <a:rPr lang="en-US" altLang="zh-CN" i="1" dirty="0"/>
              <a:t>c</a:t>
            </a:r>
            <a:r>
              <a:rPr lang="en-US" altLang="zh-CN" dirty="0"/>
              <a:t> in </a:t>
            </a:r>
            <a:r>
              <a:rPr lang="en-US" altLang="zh-CN" i="1" dirty="0"/>
              <a:t>A</a:t>
            </a:r>
            <a:r>
              <a:rPr lang="en-US" altLang="zh-CN" dirty="0"/>
              <a:t> such that </a:t>
            </a:r>
            <a:r>
              <a:rPr lang="en-US" altLang="zh-CN" i="1" dirty="0"/>
              <a:t>c</a:t>
            </a:r>
            <a:r>
              <a:rPr lang="en-US" dirty="0">
                <a:latin typeface="Cambria Math" panose="02040503050406030204"/>
                <a:ea typeface="Cambria Math" panose="02040503050406030204"/>
                <a:sym typeface="+mn-ea"/>
              </a:rPr>
              <a:t>≼</a:t>
            </a:r>
            <a:r>
              <a:rPr lang="en-US" dirty="0">
                <a:sym typeface="+mn-ea"/>
              </a:rPr>
              <a:t> </a:t>
            </a:r>
            <a:r>
              <a:rPr lang="en-US" altLang="zh-CN" i="1" dirty="0"/>
              <a:t>b</a:t>
            </a:r>
            <a:r>
              <a:rPr lang="en-US" altLang="zh-CN" dirty="0"/>
              <a:t>.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67B6AEBD-351F-10DE-FCAA-E273347F5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Greatest (least ) element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2A18981A-5419-DE1F-B5CB-39652A07C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844824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An element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/>
              <a:t> is called a </a:t>
            </a:r>
            <a:r>
              <a:rPr lang="en-US" altLang="zh-CN" b="1" dirty="0"/>
              <a:t>greatest element</a:t>
            </a:r>
            <a:r>
              <a:rPr lang="en-US" altLang="zh-CN" dirty="0"/>
              <a:t> (</a:t>
            </a:r>
            <a:r>
              <a:rPr lang="zh-CN" altLang="en-US" dirty="0"/>
              <a:t>最大元</a:t>
            </a:r>
            <a:r>
              <a:rPr lang="en-US" altLang="zh-CN" dirty="0"/>
              <a:t>) of </a:t>
            </a:r>
            <a:r>
              <a:rPr lang="en-US" altLang="zh-CN" i="1" dirty="0"/>
              <a:t>A</a:t>
            </a:r>
            <a:r>
              <a:rPr lang="en-US" altLang="zh-CN" dirty="0"/>
              <a:t> if </a:t>
            </a:r>
            <a:r>
              <a:rPr lang="en-US" altLang="zh-CN" i="1" dirty="0"/>
              <a:t>x</a:t>
            </a:r>
            <a:r>
              <a:rPr lang="en-US" altLang="zh-CN" dirty="0"/>
              <a:t> ≤ </a:t>
            </a:r>
            <a:r>
              <a:rPr lang="en-US" altLang="zh-CN" i="1" dirty="0"/>
              <a:t>a</a:t>
            </a:r>
            <a:r>
              <a:rPr lang="en-US" altLang="zh-CN" dirty="0"/>
              <a:t> for all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 A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An element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/>
              <a:t> is called a </a:t>
            </a:r>
            <a:r>
              <a:rPr lang="en-US" altLang="zh-CN" b="1" dirty="0"/>
              <a:t>least element</a:t>
            </a:r>
            <a:r>
              <a:rPr lang="en-US" altLang="zh-CN" dirty="0"/>
              <a:t> (</a:t>
            </a:r>
            <a:r>
              <a:rPr lang="zh-CN" altLang="en-US" dirty="0"/>
              <a:t>最小元</a:t>
            </a:r>
            <a:r>
              <a:rPr lang="en-US" altLang="zh-CN" dirty="0"/>
              <a:t>) of </a:t>
            </a:r>
            <a:r>
              <a:rPr lang="en-US" altLang="zh-CN" i="1" dirty="0"/>
              <a:t>A</a:t>
            </a:r>
            <a:r>
              <a:rPr lang="en-US" altLang="zh-CN" dirty="0"/>
              <a:t> if </a:t>
            </a:r>
            <a:r>
              <a:rPr lang="en-US" altLang="zh-CN" i="1" dirty="0"/>
              <a:t>a</a:t>
            </a:r>
            <a:r>
              <a:rPr lang="en-US" altLang="zh-CN" dirty="0"/>
              <a:t> ≤ </a:t>
            </a:r>
            <a:r>
              <a:rPr lang="en-US" altLang="zh-CN" i="1" dirty="0"/>
              <a:t>x</a:t>
            </a:r>
            <a:r>
              <a:rPr lang="en-US" altLang="zh-CN" dirty="0"/>
              <a:t> for all 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 A</a:t>
            </a:r>
            <a:r>
              <a:rPr lang="en-US" altLang="zh-CN" dirty="0"/>
              <a:t>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803A7E7-DB03-4C33-A858-8C5B82F2FF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36C039-DFAD-717D-9C72-F2FBC82C11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5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>
            <a:normAutofit/>
          </a:bodyPr>
          <a:lstStyle/>
          <a:p>
            <a:pPr eaLnBrk="1" hangingPunct="1"/>
            <a:r>
              <a:rPr lang="en-US" altLang="zh-CN" sz="4000" dirty="0" err="1"/>
              <a:t>Lub</a:t>
            </a:r>
            <a:r>
              <a:rPr lang="zh-CN" altLang="en-US" sz="4000" dirty="0"/>
              <a:t>最小上界</a:t>
            </a:r>
            <a:r>
              <a:rPr lang="en-US" altLang="zh-CN" sz="4000" dirty="0"/>
              <a:t>,</a:t>
            </a:r>
            <a:r>
              <a:rPr lang="en-US" altLang="zh-CN" sz="4000" dirty="0" err="1"/>
              <a:t>Glb</a:t>
            </a:r>
            <a:r>
              <a:rPr lang="zh-CN" altLang="en-US" sz="4000" dirty="0"/>
              <a:t>最大下界）</a:t>
            </a:r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xfrm>
            <a:off x="413385" y="2018030"/>
            <a:ext cx="8542020" cy="4114800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Consider a poset and a subset </a:t>
            </a:r>
            <a:r>
              <a:rPr lang="en-US" altLang="zh-CN" sz="2800" i="1" dirty="0"/>
              <a:t>B</a:t>
            </a:r>
            <a:r>
              <a:rPr lang="en-US" altLang="zh-CN" sz="2800" dirty="0"/>
              <a:t> of </a:t>
            </a:r>
            <a:r>
              <a:rPr lang="en-US" altLang="zh-CN" sz="2800" i="1" dirty="0"/>
              <a:t>A</a:t>
            </a:r>
            <a:r>
              <a:rPr lang="en-US" altLang="zh-CN" sz="28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An element </a:t>
            </a:r>
            <a:r>
              <a:rPr lang="en-US" altLang="zh-CN" sz="2400" i="1" dirty="0"/>
              <a:t>a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 A</a:t>
            </a:r>
            <a:r>
              <a:rPr lang="en-US" altLang="zh-CN" sz="2400" dirty="0"/>
              <a:t> is called a </a:t>
            </a:r>
            <a:r>
              <a:rPr lang="en-US" altLang="zh-CN" sz="2400" i="1" dirty="0"/>
              <a:t>upper bound（</a:t>
            </a:r>
            <a:r>
              <a:rPr lang="zh-CN" altLang="en-US" sz="2400" i="1" dirty="0"/>
              <a:t>上界）</a:t>
            </a:r>
            <a:r>
              <a:rPr lang="zh-CN" altLang="en-US" sz="2400" dirty="0"/>
              <a:t> </a:t>
            </a:r>
            <a:r>
              <a:rPr lang="en-US" altLang="zh-CN" sz="2400" dirty="0"/>
              <a:t>of </a:t>
            </a:r>
            <a:r>
              <a:rPr lang="en-US" altLang="zh-CN" sz="2400" i="1" dirty="0"/>
              <a:t>B</a:t>
            </a:r>
            <a:r>
              <a:rPr lang="en-US" altLang="zh-CN" sz="2400" dirty="0"/>
              <a:t>  if </a:t>
            </a:r>
            <a:r>
              <a:rPr lang="en-US" altLang="zh-CN" sz="2400" i="1" dirty="0"/>
              <a:t>b</a:t>
            </a:r>
            <a:r>
              <a:rPr lang="en-US" sz="2400" dirty="0">
                <a:latin typeface="Cambria Math" panose="02040503050406030204"/>
                <a:ea typeface="Cambria Math" panose="02040503050406030204"/>
                <a:sym typeface="+mn-ea"/>
              </a:rPr>
              <a:t>≼</a:t>
            </a:r>
            <a:r>
              <a:rPr lang="en-US" altLang="zh-CN" sz="2400" i="1" dirty="0"/>
              <a:t>a</a:t>
            </a:r>
            <a:r>
              <a:rPr lang="en-US" altLang="zh-CN" sz="2400" dirty="0"/>
              <a:t> for all </a:t>
            </a:r>
            <a:r>
              <a:rPr lang="en-US" altLang="zh-CN" sz="2400" i="1" dirty="0"/>
              <a:t>b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 B</a:t>
            </a:r>
            <a:r>
              <a:rPr lang="en-US" altLang="zh-CN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An element </a:t>
            </a:r>
            <a:r>
              <a:rPr lang="en-US" altLang="zh-CN" sz="2400" i="1" dirty="0"/>
              <a:t>a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 A</a:t>
            </a:r>
            <a:r>
              <a:rPr lang="en-US" altLang="zh-CN" sz="2400" dirty="0"/>
              <a:t> is called a </a:t>
            </a:r>
            <a:r>
              <a:rPr lang="en-US" altLang="zh-CN" sz="2400" i="1" dirty="0"/>
              <a:t>lower bound（</a:t>
            </a:r>
            <a:r>
              <a:rPr lang="zh-CN" altLang="en-US" sz="2400" i="1" dirty="0"/>
              <a:t>下界）</a:t>
            </a:r>
            <a:r>
              <a:rPr lang="en-US" altLang="zh-CN" sz="2400" dirty="0"/>
              <a:t>of </a:t>
            </a:r>
            <a:r>
              <a:rPr lang="en-US" altLang="zh-CN" sz="2400" i="1" dirty="0"/>
              <a:t>B</a:t>
            </a:r>
            <a:r>
              <a:rPr lang="en-US" altLang="zh-CN" sz="2400" dirty="0"/>
              <a:t>  if </a:t>
            </a:r>
            <a:r>
              <a:rPr lang="en-US" altLang="zh-CN" sz="2400" i="1" dirty="0"/>
              <a:t>a</a:t>
            </a:r>
            <a:r>
              <a:rPr lang="en-US" sz="2400" dirty="0">
                <a:latin typeface="Cambria Math" panose="02040503050406030204"/>
                <a:ea typeface="Cambria Math" panose="02040503050406030204"/>
                <a:sym typeface="+mn-ea"/>
              </a:rPr>
              <a:t>≼</a:t>
            </a:r>
            <a:r>
              <a:rPr lang="en-US" altLang="zh-CN" sz="2400" i="1" dirty="0"/>
              <a:t>b</a:t>
            </a:r>
            <a:r>
              <a:rPr lang="en-US" altLang="zh-CN" sz="2400" dirty="0"/>
              <a:t> for all </a:t>
            </a:r>
            <a:r>
              <a:rPr lang="en-US" altLang="zh-CN" sz="2400" i="1" dirty="0"/>
              <a:t>b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 B</a:t>
            </a:r>
            <a:r>
              <a:rPr lang="en-US" altLang="zh-CN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An element </a:t>
            </a:r>
            <a:r>
              <a:rPr lang="en-US" altLang="zh-CN" sz="2400" i="1" dirty="0"/>
              <a:t>a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 A</a:t>
            </a:r>
            <a:r>
              <a:rPr lang="en-US" altLang="zh-CN" sz="2400" dirty="0"/>
              <a:t> is called a </a:t>
            </a:r>
            <a:r>
              <a:rPr lang="en-US" altLang="zh-CN" sz="2400" i="1" dirty="0"/>
              <a:t>least upper bound</a:t>
            </a:r>
            <a:r>
              <a:rPr lang="en-US" altLang="zh-CN" sz="2400" dirty="0"/>
              <a:t> (LUB) of </a:t>
            </a:r>
            <a:r>
              <a:rPr lang="en-US" altLang="zh-CN" sz="2400" i="1" dirty="0"/>
              <a:t>B</a:t>
            </a:r>
            <a:r>
              <a:rPr lang="en-US" altLang="zh-CN" sz="2400" dirty="0"/>
              <a:t>  if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is an upper bound of </a:t>
            </a:r>
            <a:r>
              <a:rPr lang="en-US" altLang="zh-CN" sz="2400" i="1" dirty="0"/>
              <a:t>B</a:t>
            </a:r>
            <a:r>
              <a:rPr lang="en-US" altLang="zh-CN" sz="2400" dirty="0"/>
              <a:t>  and  </a:t>
            </a:r>
            <a:r>
              <a:rPr lang="en-US" altLang="zh-CN" sz="2400" i="1" dirty="0"/>
              <a:t>a</a:t>
            </a:r>
            <a:r>
              <a:rPr lang="en-US" sz="2400" dirty="0">
                <a:latin typeface="Cambria Math" panose="02040503050406030204"/>
                <a:ea typeface="Cambria Math" panose="02040503050406030204"/>
                <a:sym typeface="+mn-ea"/>
              </a:rPr>
              <a:t>≼</a:t>
            </a:r>
            <a:r>
              <a:rPr lang="en-US" altLang="zh-CN" sz="2400" i="1" dirty="0"/>
              <a:t>a’</a:t>
            </a:r>
            <a:r>
              <a:rPr lang="en-US" altLang="zh-CN" sz="2400" dirty="0"/>
              <a:t>, whenever </a:t>
            </a:r>
            <a:r>
              <a:rPr lang="en-US" altLang="zh-CN" sz="2400" i="1" dirty="0"/>
              <a:t>a’</a:t>
            </a:r>
            <a:r>
              <a:rPr lang="en-US" altLang="zh-CN" sz="2400" dirty="0"/>
              <a:t> is an upper bound of </a:t>
            </a:r>
            <a:r>
              <a:rPr lang="en-US" altLang="zh-CN" sz="2400" i="1" dirty="0"/>
              <a:t>B</a:t>
            </a:r>
            <a:r>
              <a:rPr lang="en-US" altLang="zh-CN" sz="24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An element </a:t>
            </a:r>
            <a:r>
              <a:rPr lang="en-US" altLang="zh-CN" sz="2400" i="1" dirty="0"/>
              <a:t>a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 A</a:t>
            </a:r>
            <a:r>
              <a:rPr lang="en-US" altLang="zh-CN" sz="2400" dirty="0"/>
              <a:t> is called a </a:t>
            </a:r>
            <a:r>
              <a:rPr lang="en-US" altLang="zh-CN" sz="2400" i="1" dirty="0"/>
              <a:t>greatest lower bound</a:t>
            </a:r>
            <a:r>
              <a:rPr lang="en-US" altLang="zh-CN" sz="2400" dirty="0"/>
              <a:t> (GLB) of </a:t>
            </a:r>
            <a:r>
              <a:rPr lang="en-US" altLang="zh-CN" sz="2400" i="1" dirty="0"/>
              <a:t>B</a:t>
            </a:r>
            <a:r>
              <a:rPr lang="en-US" altLang="zh-CN" sz="2400" dirty="0"/>
              <a:t>  if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is an lower bound of </a:t>
            </a:r>
            <a:r>
              <a:rPr lang="en-US" altLang="zh-CN" sz="2400" i="1" dirty="0"/>
              <a:t>B</a:t>
            </a:r>
            <a:r>
              <a:rPr lang="en-US" altLang="zh-CN" sz="2400" dirty="0"/>
              <a:t>  and  </a:t>
            </a:r>
            <a:r>
              <a:rPr lang="en-US" altLang="zh-CN" sz="2400" i="1" dirty="0"/>
              <a:t>a’</a:t>
            </a:r>
            <a:r>
              <a:rPr lang="en-US" sz="2400" dirty="0">
                <a:latin typeface="Cambria Math" panose="02040503050406030204"/>
                <a:ea typeface="Cambria Math" panose="02040503050406030204"/>
                <a:sym typeface="+mn-ea"/>
              </a:rPr>
              <a:t>≼</a:t>
            </a:r>
            <a:r>
              <a:rPr lang="en-US" altLang="zh-CN" sz="2400" i="1" dirty="0"/>
              <a:t>a</a:t>
            </a:r>
            <a:r>
              <a:rPr lang="en-US" altLang="zh-CN" sz="2400" dirty="0"/>
              <a:t>, whenever </a:t>
            </a:r>
            <a:r>
              <a:rPr lang="en-US" altLang="zh-CN" sz="2400" i="1" dirty="0"/>
              <a:t>a’</a:t>
            </a:r>
            <a:r>
              <a:rPr lang="en-US" altLang="zh-CN" sz="2400" dirty="0"/>
              <a:t> is an lower bound of </a:t>
            </a:r>
            <a:r>
              <a:rPr lang="en-US" altLang="zh-CN" sz="2400" i="1" dirty="0"/>
              <a:t>B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  <p:pic>
        <p:nvPicPr>
          <p:cNvPr id="36870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25" y="52388"/>
            <a:ext cx="2036763" cy="2322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9466A99-7398-3C04-E135-5449AB99E2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C3EA40-96E8-7E8C-E533-34E4248404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/>
              <a:t>Theorem</a:t>
            </a:r>
            <a:endParaRPr lang="zh-CN" altLang="en-US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899592" y="1844824"/>
            <a:ext cx="7772400" cy="4114800"/>
          </a:xfrm>
        </p:spPr>
        <p:txBody>
          <a:bodyPr wrap="square" lIns="91440" tIns="45720" rIns="91440" bIns="45720" anchor="t"/>
          <a:lstStyle/>
          <a:p>
            <a:pPr eaLnBrk="1" hangingPunct="1"/>
            <a:r>
              <a:rPr lang="en-US" altLang="zh-CN" dirty="0"/>
              <a:t>Let (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dirty="0">
                <a:latin typeface="Cambria Math" panose="02040503050406030204"/>
                <a:ea typeface="Cambria Math" panose="02040503050406030204"/>
                <a:sym typeface="+mn-ea"/>
              </a:rPr>
              <a:t>≼</a:t>
            </a:r>
            <a:r>
              <a:rPr lang="en-US" altLang="zh-CN" dirty="0"/>
              <a:t>) be a poset</a:t>
            </a:r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A</a:t>
            </a:r>
            <a:r>
              <a:rPr lang="en-US" altLang="zh-CN" dirty="0"/>
              <a:t> is a finite nonempty, then </a:t>
            </a:r>
            <a:r>
              <a:rPr lang="en-US" altLang="zh-CN" i="1" dirty="0"/>
              <a:t>A</a:t>
            </a:r>
            <a:r>
              <a:rPr lang="en-US" altLang="zh-CN" dirty="0"/>
              <a:t> has at least </a:t>
            </a:r>
            <a:r>
              <a:rPr lang="en-US" altLang="zh-CN" i="1" dirty="0"/>
              <a:t>one</a:t>
            </a:r>
            <a:r>
              <a:rPr lang="en-US" altLang="zh-CN" dirty="0"/>
              <a:t> maximal element and at least </a:t>
            </a:r>
            <a:r>
              <a:rPr lang="en-US" altLang="zh-CN" i="1" dirty="0"/>
              <a:t>one</a:t>
            </a:r>
            <a:r>
              <a:rPr lang="en-US" altLang="zh-CN" dirty="0"/>
              <a:t> minimal element.</a:t>
            </a:r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 has at most </a:t>
            </a:r>
            <a:r>
              <a:rPr lang="en-US" altLang="zh-CN" i="1" dirty="0"/>
              <a:t>one</a:t>
            </a:r>
            <a:r>
              <a:rPr lang="en-US" altLang="zh-CN" dirty="0"/>
              <a:t> greatest element and at most </a:t>
            </a:r>
            <a:r>
              <a:rPr lang="en-US" altLang="zh-CN" i="1" dirty="0"/>
              <a:t>one</a:t>
            </a:r>
            <a:r>
              <a:rPr lang="en-US" altLang="zh-CN" dirty="0"/>
              <a:t> least element.</a:t>
            </a:r>
          </a:p>
          <a:p>
            <a:pPr lvl="1" eaLnBrk="1" hangingPunct="1"/>
            <a:r>
              <a:rPr lang="en-US" altLang="zh-CN" dirty="0"/>
              <a:t>A subset </a:t>
            </a:r>
            <a:r>
              <a:rPr lang="en-US" altLang="zh-CN" i="1" dirty="0"/>
              <a:t>B</a:t>
            </a:r>
            <a:r>
              <a:rPr lang="en-US" altLang="zh-CN" dirty="0"/>
              <a:t> of </a:t>
            </a:r>
            <a:r>
              <a:rPr lang="en-US" altLang="zh-CN" i="1" dirty="0"/>
              <a:t>A</a:t>
            </a:r>
            <a:r>
              <a:rPr lang="en-US" altLang="zh-CN" dirty="0"/>
              <a:t> has at most </a:t>
            </a:r>
            <a:r>
              <a:rPr lang="en-US" altLang="zh-CN" i="1" dirty="0"/>
              <a:t>one</a:t>
            </a:r>
            <a:r>
              <a:rPr lang="en-US" altLang="zh-CN" dirty="0"/>
              <a:t> LUB and at most </a:t>
            </a:r>
            <a:r>
              <a:rPr lang="en-US" altLang="zh-CN" i="1" dirty="0"/>
              <a:t>one</a:t>
            </a:r>
            <a:r>
              <a:rPr lang="en-US" altLang="zh-CN" dirty="0"/>
              <a:t> GLB.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D5A7638-C065-BCCE-AB09-48DB9FDBF3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A9A7097-4AAB-93F6-C4F8-0A89911B51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1B78CD76-8E04-0CB4-BC9D-E3CEDE677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Isomorphism</a:t>
            </a:r>
            <a:r>
              <a:rPr lang="zh-CN" altLang="en-US" dirty="0"/>
              <a:t>关系同构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25ACE389-318E-EC39-4781-34179846C6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Let (</a:t>
            </a:r>
            <a:r>
              <a:rPr lang="en-US" altLang="zh-CN" sz="2800" i="1" dirty="0"/>
              <a:t>A</a:t>
            </a:r>
            <a:r>
              <a:rPr lang="en-US" altLang="zh-CN" sz="2800" dirty="0"/>
              <a:t>, ≤) and (</a:t>
            </a:r>
            <a:r>
              <a:rPr lang="en-US" altLang="zh-CN" sz="2800" i="1" dirty="0"/>
              <a:t>A</a:t>
            </a:r>
            <a:r>
              <a:rPr lang="en-US" altLang="zh-CN" sz="2800" dirty="0"/>
              <a:t>’, ≤’) be </a:t>
            </a:r>
            <a:r>
              <a:rPr lang="en-US" altLang="zh-CN" sz="2800" dirty="0" err="1"/>
              <a:t>posets</a:t>
            </a:r>
            <a:r>
              <a:rPr lang="en-US" altLang="zh-CN" sz="2800" dirty="0"/>
              <a:t> and let </a:t>
            </a:r>
            <a:r>
              <a:rPr lang="en-US" altLang="zh-CN" sz="2800" i="1" dirty="0"/>
              <a:t>f </a:t>
            </a:r>
            <a:r>
              <a:rPr lang="en-US" altLang="zh-CN" sz="2800" dirty="0"/>
              <a:t>:</a:t>
            </a:r>
            <a:r>
              <a:rPr lang="en-US" altLang="zh-CN" sz="2800" i="1" dirty="0" err="1"/>
              <a:t>A</a:t>
            </a:r>
            <a:r>
              <a:rPr lang="en-US" altLang="zh-CN" sz="2800" dirty="0" err="1">
                <a:sym typeface="Wingdings" panose="05000000000000000000" pitchFamily="2" charset="2"/>
              </a:rPr>
              <a:t></a:t>
            </a:r>
            <a:r>
              <a:rPr lang="en-US" altLang="zh-CN" sz="2800" i="1" dirty="0" err="1"/>
              <a:t>A</a:t>
            </a:r>
            <a:r>
              <a:rPr lang="en-US" altLang="zh-CN" sz="2800" dirty="0"/>
              <a:t>’ be a one-to-one correspondence between </a:t>
            </a:r>
            <a:r>
              <a:rPr lang="en-US" altLang="zh-CN" sz="2800" i="1" dirty="0"/>
              <a:t>A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A</a:t>
            </a:r>
            <a:r>
              <a:rPr lang="en-US" altLang="zh-CN" sz="2800" dirty="0"/>
              <a:t>’.  The function </a:t>
            </a:r>
            <a:r>
              <a:rPr lang="en-US" altLang="zh-CN" sz="2800" i="1" dirty="0"/>
              <a:t>f</a:t>
            </a:r>
            <a:r>
              <a:rPr lang="en-US" altLang="zh-CN" sz="2800" dirty="0"/>
              <a:t>  is called an </a:t>
            </a:r>
            <a:r>
              <a:rPr lang="en-US" altLang="zh-CN" sz="2800" i="1" dirty="0"/>
              <a:t>isomorphism</a:t>
            </a:r>
            <a:r>
              <a:rPr lang="en-US" altLang="zh-CN" sz="2800" dirty="0"/>
              <a:t> from (</a:t>
            </a:r>
            <a:r>
              <a:rPr lang="en-US" altLang="zh-CN" sz="2800" i="1" dirty="0"/>
              <a:t>A</a:t>
            </a:r>
            <a:r>
              <a:rPr lang="en-US" altLang="zh-CN" sz="2800" dirty="0"/>
              <a:t>, ≤) to (</a:t>
            </a:r>
            <a:r>
              <a:rPr lang="en-US" altLang="zh-CN" sz="2800" i="1" dirty="0"/>
              <a:t>A</a:t>
            </a:r>
            <a:r>
              <a:rPr lang="en-US" altLang="zh-CN" sz="2800" dirty="0"/>
              <a:t>’, ≤’)  if, for any </a:t>
            </a:r>
            <a:r>
              <a:rPr lang="en-US" altLang="zh-CN" sz="2800" i="1" dirty="0"/>
              <a:t>a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b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A</a:t>
            </a:r>
            <a:r>
              <a:rPr lang="en-US" altLang="zh-CN" sz="2800" dirty="0"/>
              <a:t>,</a:t>
            </a:r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 ≤ </a:t>
            </a:r>
            <a:r>
              <a:rPr lang="en-US" altLang="zh-CN" i="1" dirty="0"/>
              <a:t>b</a:t>
            </a:r>
            <a:r>
              <a:rPr lang="en-US" altLang="zh-CN" dirty="0"/>
              <a:t>     if and only if     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≤’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).</a:t>
            </a:r>
          </a:p>
          <a:p>
            <a:pPr eaLnBrk="1" hangingPunct="1"/>
            <a:r>
              <a:rPr lang="en-US" altLang="zh-CN" sz="2800" dirty="0"/>
              <a:t>If </a:t>
            </a:r>
            <a:r>
              <a:rPr lang="en-US" altLang="zh-CN" sz="2800" i="1" dirty="0"/>
              <a:t>f </a:t>
            </a:r>
            <a:r>
              <a:rPr lang="en-US" altLang="zh-CN" sz="2800" dirty="0"/>
              <a:t>: </a:t>
            </a:r>
            <a:r>
              <a:rPr lang="en-US" altLang="zh-CN" sz="2800" i="1" dirty="0" err="1"/>
              <a:t>A</a:t>
            </a:r>
            <a:r>
              <a:rPr lang="en-US" altLang="zh-CN" sz="2800" dirty="0" err="1">
                <a:sym typeface="Wingdings" panose="05000000000000000000" pitchFamily="2" charset="2"/>
              </a:rPr>
              <a:t></a:t>
            </a:r>
            <a:r>
              <a:rPr lang="en-US" altLang="zh-CN" sz="2800" i="1" dirty="0" err="1"/>
              <a:t>A</a:t>
            </a:r>
            <a:r>
              <a:rPr lang="en-US" altLang="zh-CN" sz="2800" dirty="0"/>
              <a:t>’ is an isomorphism, we say that (</a:t>
            </a:r>
            <a:r>
              <a:rPr lang="en-US" altLang="zh-CN" sz="2800" i="1" dirty="0"/>
              <a:t>A</a:t>
            </a:r>
            <a:r>
              <a:rPr lang="en-US" altLang="zh-CN" sz="2800" dirty="0"/>
              <a:t>, ≤) and (</a:t>
            </a:r>
            <a:r>
              <a:rPr lang="en-US" altLang="zh-CN" sz="2800" i="1" dirty="0"/>
              <a:t>A</a:t>
            </a:r>
            <a:r>
              <a:rPr lang="en-US" altLang="zh-CN" sz="2800" dirty="0"/>
              <a:t>’, ≤’) are </a:t>
            </a:r>
            <a:r>
              <a:rPr lang="en-US" altLang="zh-CN" sz="2800" i="1" dirty="0"/>
              <a:t>isomorphic </a:t>
            </a:r>
            <a:r>
              <a:rPr lang="en-US" altLang="zh-CN" sz="2800" i="1" dirty="0" err="1"/>
              <a:t>posets</a:t>
            </a:r>
            <a:r>
              <a:rPr lang="en-US" altLang="zh-CN" sz="2800" dirty="0"/>
              <a:t>. </a:t>
            </a:r>
            <a:endParaRPr lang="zh-CN" altLang="en-US" sz="28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B93D02C-9B16-0CE0-8361-3EABBEFF41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6B6E82-3035-ED48-FD6E-A7E7452EFE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5EAD6A47-FD0F-4865-EBF1-5B940D83E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Isomorphism: Example</a:t>
            </a:r>
            <a:endParaRPr lang="zh-CN" altLang="en-US"/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FB63B87E-490A-BBB0-0DD4-39D1F47EA7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Let (</a:t>
            </a:r>
            <a:r>
              <a:rPr lang="en-US" altLang="zh-CN" i="1" dirty="0"/>
              <a:t>Z</a:t>
            </a:r>
            <a:r>
              <a:rPr lang="en-US" altLang="zh-CN" i="1" baseline="30000" dirty="0"/>
              <a:t>+</a:t>
            </a:r>
            <a:r>
              <a:rPr lang="en-US" altLang="zh-CN" dirty="0"/>
              <a:t>, ≤) and (</a:t>
            </a:r>
            <a:r>
              <a:rPr lang="en-US" altLang="zh-CN" i="1" dirty="0"/>
              <a:t>E</a:t>
            </a:r>
            <a:r>
              <a:rPr lang="en-US" altLang="zh-CN" baseline="30000" dirty="0"/>
              <a:t>+</a:t>
            </a:r>
            <a:r>
              <a:rPr lang="en-US" altLang="zh-CN" dirty="0"/>
              <a:t>, ≤) be </a:t>
            </a:r>
            <a:r>
              <a:rPr lang="en-US" altLang="zh-CN" dirty="0" err="1"/>
              <a:t>posets</a:t>
            </a:r>
            <a:r>
              <a:rPr lang="en-US" altLang="zh-CN" dirty="0"/>
              <a:t>. The function </a:t>
            </a:r>
            <a:r>
              <a:rPr lang="en-US" altLang="zh-CN" i="1" dirty="0"/>
              <a:t>f </a:t>
            </a:r>
            <a:r>
              <a:rPr lang="en-US" altLang="zh-CN" dirty="0"/>
              <a:t>: </a:t>
            </a:r>
            <a:r>
              <a:rPr lang="en-US" altLang="zh-CN" i="1" dirty="0"/>
              <a:t>Z</a:t>
            </a:r>
            <a:r>
              <a:rPr lang="en-US" altLang="zh-CN" i="1" baseline="30000" dirty="0"/>
              <a:t>+</a:t>
            </a:r>
            <a:r>
              <a:rPr lang="en-US" altLang="zh-CN" i="1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i="1" dirty="0"/>
              <a:t>E</a:t>
            </a:r>
            <a:r>
              <a:rPr lang="en-US" altLang="zh-CN" baseline="30000" dirty="0"/>
              <a:t>+</a:t>
            </a:r>
            <a:r>
              <a:rPr lang="en-US" altLang="zh-CN" dirty="0"/>
              <a:t>  given by</a:t>
            </a:r>
          </a:p>
          <a:p>
            <a:pPr lvl="1" eaLnBrk="1" hangingPunct="1"/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 </a:t>
            </a:r>
            <a:r>
              <a:rPr lang="en-US" altLang="zh-CN" dirty="0" err="1"/>
              <a:t>2</a:t>
            </a:r>
            <a:r>
              <a:rPr lang="en-US" altLang="zh-CN" i="1" dirty="0" err="1"/>
              <a:t>a</a:t>
            </a:r>
            <a:endParaRPr lang="en-US" altLang="zh-CN" dirty="0"/>
          </a:p>
          <a:p>
            <a:pPr eaLnBrk="1" hangingPunct="1"/>
            <a:r>
              <a:rPr lang="en-US" altLang="zh-CN" dirty="0"/>
              <a:t>is an </a:t>
            </a:r>
            <a:r>
              <a:rPr lang="en-US" altLang="zh-CN" i="1" u="sng" dirty="0"/>
              <a:t>isomorphism</a:t>
            </a:r>
            <a:r>
              <a:rPr lang="en-US" altLang="zh-CN" dirty="0"/>
              <a:t> from (</a:t>
            </a:r>
            <a:r>
              <a:rPr lang="en-US" altLang="zh-CN" i="1" dirty="0"/>
              <a:t>Z</a:t>
            </a:r>
            <a:r>
              <a:rPr lang="en-US" altLang="zh-CN" i="1" baseline="30000" dirty="0"/>
              <a:t>+</a:t>
            </a:r>
            <a:r>
              <a:rPr lang="en-US" altLang="zh-CN" i="1" dirty="0"/>
              <a:t> </a:t>
            </a:r>
            <a:r>
              <a:rPr lang="en-US" altLang="zh-CN" dirty="0"/>
              <a:t>, ≤) to (</a:t>
            </a:r>
            <a:r>
              <a:rPr lang="en-US" altLang="zh-CN" i="1" dirty="0"/>
              <a:t>E</a:t>
            </a:r>
            <a:r>
              <a:rPr lang="en-US" altLang="zh-CN" baseline="30000" dirty="0"/>
              <a:t>+</a:t>
            </a:r>
            <a:r>
              <a:rPr lang="en-US" altLang="zh-CN" dirty="0"/>
              <a:t> , ≤)</a:t>
            </a:r>
          </a:p>
          <a:p>
            <a:pPr eaLnBrk="1" hangingPunct="1"/>
            <a:r>
              <a:rPr lang="en-US" altLang="zh-CN" dirty="0"/>
              <a:t>Proof</a:t>
            </a:r>
          </a:p>
          <a:p>
            <a:pPr lvl="1" eaLnBrk="1" hangingPunct="1"/>
            <a:r>
              <a:rPr lang="en-US" altLang="zh-CN" dirty="0"/>
              <a:t>First,  is  onto and one-to-one</a:t>
            </a:r>
          </a:p>
          <a:p>
            <a:pPr lvl="1" eaLnBrk="1" hangingPunct="1"/>
            <a:r>
              <a:rPr lang="en-US" altLang="zh-CN" dirty="0"/>
              <a:t>Second, </a:t>
            </a:r>
            <a:r>
              <a:rPr lang="en-US" altLang="zh-CN" i="1" dirty="0"/>
              <a:t>a </a:t>
            </a:r>
            <a:r>
              <a:rPr lang="en-US" altLang="zh-CN" dirty="0"/>
              <a:t>≤ </a:t>
            </a:r>
            <a:r>
              <a:rPr lang="en-US" altLang="zh-CN" i="1" dirty="0"/>
              <a:t>b </a:t>
            </a:r>
            <a:r>
              <a:rPr lang="en-US" altLang="zh-CN" i="1" dirty="0" err="1"/>
              <a:t>iff</a:t>
            </a:r>
            <a:r>
              <a:rPr lang="en-US" altLang="zh-CN" i="1" dirty="0"/>
              <a:t>  </a:t>
            </a:r>
            <a:r>
              <a:rPr lang="en-US" altLang="zh-CN" i="1" dirty="0" err="1"/>
              <a:t>2a</a:t>
            </a:r>
            <a:r>
              <a:rPr lang="en-US" altLang="zh-CN" i="1" dirty="0"/>
              <a:t> </a:t>
            </a:r>
            <a:r>
              <a:rPr lang="en-US" altLang="zh-CN" dirty="0"/>
              <a:t>≤ </a:t>
            </a:r>
            <a:r>
              <a:rPr lang="en-US" altLang="zh-CN" dirty="0" err="1"/>
              <a:t>2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1F0E58F-7CB0-EAA2-F2F4-A56FA0B6A3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58033A-3AD9-9E8D-F366-6EC15B649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E7C65856-A80F-E8A9-24D5-12A75413B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Principle of correspondence（</a:t>
            </a:r>
            <a:r>
              <a:rPr lang="zh-CN" altLang="en-US" sz="3600" dirty="0"/>
              <a:t>对应原理）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99F6628C-BD76-D6ED-8680-B2690D712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1844824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Suppose that </a:t>
            </a:r>
            <a:r>
              <a:rPr lang="en-US" altLang="zh-CN" sz="2800" i="1" dirty="0" err="1"/>
              <a:t>f</a:t>
            </a:r>
            <a:r>
              <a:rPr lang="en-US" altLang="zh-CN" sz="2800" dirty="0" err="1">
                <a:latin typeface="宋体" panose="02010600030101010101" pitchFamily="2" charset="-122"/>
              </a:rPr>
              <a:t>：</a:t>
            </a:r>
            <a:r>
              <a:rPr lang="en-US" altLang="zh-CN" sz="2800" i="1" dirty="0" err="1"/>
              <a:t>A</a:t>
            </a:r>
            <a:r>
              <a:rPr lang="en-US" altLang="zh-CN" sz="2800" dirty="0" err="1">
                <a:sym typeface="Wingdings" panose="05000000000000000000" pitchFamily="2" charset="2"/>
              </a:rPr>
              <a:t></a:t>
            </a:r>
            <a:r>
              <a:rPr lang="en-US" altLang="zh-CN" sz="2800" i="1" dirty="0" err="1"/>
              <a:t>A</a:t>
            </a:r>
            <a:r>
              <a:rPr lang="en-US" altLang="zh-CN" sz="2800" dirty="0"/>
              <a:t>’ is an isomorphism from a </a:t>
            </a:r>
            <a:r>
              <a:rPr lang="en-US" altLang="zh-CN" sz="2800" dirty="0" err="1"/>
              <a:t>poset</a:t>
            </a:r>
            <a:r>
              <a:rPr lang="en-US" altLang="zh-CN" sz="2800" dirty="0"/>
              <a:t> (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dirty="0">
                <a:latin typeface="宋体" panose="02010600030101010101" pitchFamily="2" charset="-122"/>
              </a:rPr>
              <a:t>≤</a:t>
            </a:r>
            <a:r>
              <a:rPr lang="en-US" altLang="zh-CN" sz="2800" dirty="0"/>
              <a:t>) to a </a:t>
            </a:r>
            <a:r>
              <a:rPr lang="en-US" altLang="zh-CN" sz="2800" dirty="0" err="1"/>
              <a:t>poset</a:t>
            </a:r>
            <a:r>
              <a:rPr lang="en-US" altLang="zh-CN" sz="2800" dirty="0"/>
              <a:t> (</a:t>
            </a:r>
            <a:r>
              <a:rPr lang="en-US" altLang="zh-CN" sz="2800" i="1" dirty="0"/>
              <a:t>A</a:t>
            </a:r>
            <a:r>
              <a:rPr lang="en-US" altLang="zh-CN" sz="2800" dirty="0"/>
              <a:t>’, </a:t>
            </a:r>
            <a:r>
              <a:rPr lang="en-US" altLang="zh-CN" sz="2800" dirty="0">
                <a:latin typeface="宋体" panose="02010600030101010101" pitchFamily="2" charset="-122"/>
              </a:rPr>
              <a:t>≤</a:t>
            </a:r>
            <a:r>
              <a:rPr lang="en-US" altLang="zh-CN" sz="2800" dirty="0"/>
              <a:t>’).  Suppose also that </a:t>
            </a:r>
            <a:r>
              <a:rPr lang="en-US" altLang="zh-CN" sz="2800" i="1" dirty="0"/>
              <a:t>B</a:t>
            </a:r>
            <a:r>
              <a:rPr lang="en-US" altLang="zh-CN" sz="2800" dirty="0"/>
              <a:t> is a subset of </a:t>
            </a:r>
            <a:r>
              <a:rPr lang="en-US" altLang="zh-CN" sz="2800" i="1" dirty="0"/>
              <a:t>A</a:t>
            </a:r>
            <a:r>
              <a:rPr lang="en-US" altLang="zh-CN" sz="2800" dirty="0"/>
              <a:t>, and </a:t>
            </a:r>
            <a:r>
              <a:rPr lang="en-US" altLang="zh-CN" sz="2800" i="1" dirty="0"/>
              <a:t>B</a:t>
            </a:r>
            <a:r>
              <a:rPr lang="en-US" altLang="zh-CN" sz="2800" dirty="0"/>
              <a:t>’ =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dirty="0"/>
              <a:t>) is the corresponding subset of </a:t>
            </a:r>
            <a:r>
              <a:rPr lang="en-US" altLang="zh-CN" sz="2800" i="1" dirty="0"/>
              <a:t>A</a:t>
            </a:r>
            <a:r>
              <a:rPr lang="en-US" altLang="zh-CN" sz="2800" dirty="0"/>
              <a:t>’.  Then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the elements of </a:t>
            </a:r>
            <a:r>
              <a:rPr lang="en-US" altLang="zh-CN" sz="2800" i="1" dirty="0"/>
              <a:t>B</a:t>
            </a:r>
            <a:r>
              <a:rPr lang="en-US" altLang="zh-CN" sz="2800" dirty="0"/>
              <a:t> have any property relating to one another or to other elements of </a:t>
            </a:r>
            <a:r>
              <a:rPr lang="en-US" altLang="zh-CN" sz="2800" i="1" dirty="0"/>
              <a:t>A</a:t>
            </a:r>
            <a:r>
              <a:rPr lang="en-US" altLang="zh-CN" sz="2800" dirty="0"/>
              <a:t>, and if this property can be defined entirely in terms of the relation ≤, then the elements of </a:t>
            </a:r>
            <a:r>
              <a:rPr lang="en-US" altLang="zh-CN" sz="2800" i="1" dirty="0"/>
              <a:t>B’</a:t>
            </a:r>
            <a:r>
              <a:rPr lang="en-US" altLang="zh-CN" sz="2800" dirty="0"/>
              <a:t> must possess exactly the same property, defined in terms of ≤’ 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two finite isomorphic </a:t>
            </a:r>
            <a:r>
              <a:rPr lang="en-US" altLang="zh-CN" sz="2400" dirty="0" err="1"/>
              <a:t>posets</a:t>
            </a:r>
            <a:r>
              <a:rPr lang="en-US" altLang="zh-CN" sz="2400" dirty="0"/>
              <a:t> must have the same </a:t>
            </a:r>
            <a:r>
              <a:rPr lang="en-US" altLang="zh-CN" sz="2400" dirty="0" err="1"/>
              <a:t>Hasse</a:t>
            </a:r>
            <a:r>
              <a:rPr lang="en-US" altLang="zh-CN" sz="2400" dirty="0"/>
              <a:t> diagram.</a:t>
            </a:r>
            <a:endParaRPr lang="zh-CN" altLang="en-US" sz="24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EF8BF59-03CE-1979-7BC9-61867120D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298628-AC74-A16E-6BF2-8F882FA80F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ABAEACD8-2A74-36B3-2C32-6436111CE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Theorem</a:t>
            </a:r>
            <a:endParaRPr lang="zh-CN" altLang="en-US"/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2A93D63A-319E-F89F-DAC4-511DEC585C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1916832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800" dirty="0"/>
              <a:t>Suppose that (</a:t>
            </a:r>
            <a:r>
              <a:rPr lang="en-US" altLang="zh-CN" sz="2800" i="1" dirty="0"/>
              <a:t>A</a:t>
            </a:r>
            <a:r>
              <a:rPr lang="en-US" altLang="zh-CN" sz="2800" dirty="0"/>
              <a:t>, ≤) and (</a:t>
            </a:r>
            <a:r>
              <a:rPr lang="en-US" altLang="zh-CN" sz="2800" i="1" dirty="0"/>
              <a:t>A’</a:t>
            </a:r>
            <a:r>
              <a:rPr lang="en-US" altLang="zh-CN" sz="2800" dirty="0"/>
              <a:t>, ≤</a:t>
            </a:r>
            <a:r>
              <a:rPr lang="en-US" altLang="zh-CN" sz="2800" i="1" dirty="0"/>
              <a:t>’</a:t>
            </a:r>
            <a:r>
              <a:rPr lang="en-US" altLang="zh-CN" sz="2800" dirty="0"/>
              <a:t>) are isomorphic </a:t>
            </a:r>
            <a:r>
              <a:rPr lang="en-US" altLang="zh-CN" sz="2800" dirty="0" err="1"/>
              <a:t>posets</a:t>
            </a:r>
            <a:r>
              <a:rPr lang="en-US" altLang="zh-CN" sz="2800" dirty="0"/>
              <a:t> under the isomorphism </a:t>
            </a:r>
            <a:r>
              <a:rPr lang="en-US" altLang="zh-CN" sz="2800" i="1" dirty="0"/>
              <a:t>f</a:t>
            </a:r>
            <a:r>
              <a:rPr lang="en-US" altLang="zh-CN" sz="2800" dirty="0"/>
              <a:t>: </a:t>
            </a:r>
            <a:r>
              <a:rPr lang="en-US" altLang="zh-CN" sz="2800" i="1" dirty="0" err="1"/>
              <a:t>A</a:t>
            </a:r>
            <a:r>
              <a:rPr lang="en-US" altLang="zh-CN" sz="2800" dirty="0" err="1">
                <a:sym typeface="Wingdings" panose="05000000000000000000" pitchFamily="2" charset="2"/>
              </a:rPr>
              <a:t></a:t>
            </a:r>
            <a:r>
              <a:rPr lang="en-US" altLang="zh-CN" sz="2800" i="1" dirty="0" err="1"/>
              <a:t>A</a:t>
            </a:r>
            <a:r>
              <a:rPr lang="en-US" altLang="zh-CN" sz="2800" i="1" dirty="0"/>
              <a:t>’</a:t>
            </a:r>
            <a:r>
              <a:rPr lang="en-US" altLang="zh-CN" sz="2800" dirty="0"/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dirty="0"/>
              <a:t>If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is a maximal (minimal) element of (</a:t>
            </a:r>
            <a:r>
              <a:rPr lang="en-US" altLang="zh-CN" sz="2400" i="1" dirty="0"/>
              <a:t>A</a:t>
            </a:r>
            <a:r>
              <a:rPr lang="en-US" altLang="zh-CN" sz="2400" dirty="0"/>
              <a:t>, ≤),  then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 is a maximal (minimal) element of (</a:t>
            </a:r>
            <a:r>
              <a:rPr lang="en-US" altLang="zh-CN" sz="2400" i="1" dirty="0"/>
              <a:t>A’</a:t>
            </a:r>
            <a:r>
              <a:rPr lang="en-US" altLang="zh-CN" sz="2400" dirty="0"/>
              <a:t>, ≤’).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dirty="0"/>
              <a:t>If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is a greatest (least) element of (</a:t>
            </a:r>
            <a:r>
              <a:rPr lang="en-US" altLang="zh-CN" sz="2400" i="1" dirty="0"/>
              <a:t>A</a:t>
            </a:r>
            <a:r>
              <a:rPr lang="en-US" altLang="zh-CN" sz="2400" dirty="0"/>
              <a:t>, ≤),  then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 is a greatest (least) element of (</a:t>
            </a:r>
            <a:r>
              <a:rPr lang="en-US" altLang="zh-CN" sz="2400" i="1" dirty="0"/>
              <a:t>A’</a:t>
            </a:r>
            <a:r>
              <a:rPr lang="en-US" altLang="zh-CN" sz="2400" dirty="0"/>
              <a:t>, ≤’).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dirty="0"/>
              <a:t>If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is an upper bound (lower bound, least upper bound, greatest lower bound) of (</a:t>
            </a:r>
            <a:r>
              <a:rPr lang="en-US" altLang="zh-CN" sz="2400" i="1" dirty="0"/>
              <a:t>A</a:t>
            </a:r>
            <a:r>
              <a:rPr lang="en-US" altLang="zh-CN" sz="2400" dirty="0"/>
              <a:t>, ≤),  then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 is an upper bound (lower bound, least upper bound, greatest lower bound) of (</a:t>
            </a:r>
            <a:r>
              <a:rPr lang="en-US" altLang="zh-CN" sz="2400" i="1" dirty="0"/>
              <a:t>A’</a:t>
            </a:r>
            <a:r>
              <a:rPr lang="en-US" altLang="zh-CN" sz="2400" dirty="0"/>
              <a:t>, ≤</a:t>
            </a:r>
            <a:r>
              <a:rPr lang="en-US" altLang="zh-CN" sz="2400" i="1" dirty="0"/>
              <a:t>’</a:t>
            </a:r>
            <a:r>
              <a:rPr lang="en-US" altLang="zh-CN" sz="2400" dirty="0"/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If every subset of (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宋体" panose="02010600030101010101" pitchFamily="2" charset="-122"/>
              </a:rPr>
              <a:t>≤</a:t>
            </a:r>
            <a:r>
              <a:rPr lang="en-US" altLang="zh-CN" sz="2400" dirty="0"/>
              <a:t>) has a </a:t>
            </a:r>
            <a:r>
              <a:rPr lang="en-US" altLang="zh-CN" sz="2400" dirty="0" err="1"/>
              <a:t>LUB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GLB</a:t>
            </a:r>
            <a:r>
              <a:rPr lang="en-US" altLang="zh-CN" sz="2400" dirty="0"/>
              <a:t>),  then every subset of (</a:t>
            </a:r>
            <a:r>
              <a:rPr lang="en-US" altLang="zh-CN" sz="2400" i="1" dirty="0"/>
              <a:t>A’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宋体" panose="02010600030101010101" pitchFamily="2" charset="-122"/>
              </a:rPr>
              <a:t>≤</a:t>
            </a:r>
            <a:r>
              <a:rPr lang="en-US" altLang="zh-CN" sz="2400" i="1" dirty="0"/>
              <a:t>’</a:t>
            </a:r>
            <a:r>
              <a:rPr lang="en-US" altLang="zh-CN" sz="2400" dirty="0"/>
              <a:t>) has a </a:t>
            </a:r>
            <a:r>
              <a:rPr lang="en-US" altLang="zh-CN" sz="2400" dirty="0" err="1"/>
              <a:t>LUB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GLB</a:t>
            </a:r>
            <a:r>
              <a:rPr lang="en-US" altLang="zh-CN" sz="2400" dirty="0"/>
              <a:t>).</a:t>
            </a:r>
            <a:endParaRPr lang="zh-CN" altLang="en-US" sz="24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A3A8C72-734A-4F1B-A83D-9B6687F72D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1E68B5-84AE-0B70-ADCF-CC438720F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C3B97709-57D2-ADD1-0FA1-A07B928AC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Lattice </a:t>
            </a:r>
            <a:r>
              <a:rPr lang="zh-CN" altLang="en-US" dirty="0"/>
              <a:t>格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8604F9DB-7826-4652-1BD3-77A9BEFC04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844824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altLang="zh-CN" sz="2800" dirty="0"/>
              <a:t>A </a:t>
            </a:r>
            <a:r>
              <a:rPr lang="en-US" altLang="zh-CN" sz="2800" i="1" dirty="0"/>
              <a:t>lattice</a:t>
            </a:r>
            <a:r>
              <a:rPr lang="zh-CN" altLang="en-US" sz="2800" dirty="0"/>
              <a:t> </a:t>
            </a:r>
            <a:r>
              <a:rPr lang="en-US" altLang="zh-CN" sz="2800" dirty="0"/>
              <a:t>is a </a:t>
            </a:r>
            <a:r>
              <a:rPr lang="en-US" altLang="zh-CN" sz="2800" dirty="0" err="1"/>
              <a:t>poset</a:t>
            </a:r>
            <a:r>
              <a:rPr lang="en-US" altLang="zh-CN" sz="2800" dirty="0"/>
              <a:t> in which every subset {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b</a:t>
            </a:r>
            <a:r>
              <a:rPr lang="en-US" altLang="zh-CN" sz="2800" dirty="0"/>
              <a:t>} consisting of two elements has a least upper bound and a greatest lower bound.</a:t>
            </a:r>
          </a:p>
          <a:p>
            <a:pPr lvl="1" algn="just" eaLnBrk="1" hangingPunct="1"/>
            <a:r>
              <a:rPr lang="en-US" altLang="zh-CN" dirty="0"/>
              <a:t>denote  </a:t>
            </a:r>
            <a:r>
              <a:rPr lang="en-US" altLang="zh-CN" dirty="0" err="1"/>
              <a:t>LUB</a:t>
            </a:r>
            <a:r>
              <a:rPr lang="en-US" altLang="zh-CN" dirty="0"/>
              <a:t>({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}) by </a:t>
            </a:r>
            <a:r>
              <a:rPr lang="en-US" altLang="zh-CN" i="1" dirty="0" err="1"/>
              <a:t>a</a:t>
            </a:r>
            <a:r>
              <a:rPr lang="en-US" altLang="zh-CN" dirty="0" err="1"/>
              <a:t>∨</a:t>
            </a:r>
            <a:r>
              <a:rPr lang="en-US" altLang="zh-CN" i="1" dirty="0" err="1"/>
              <a:t>b</a:t>
            </a:r>
            <a:r>
              <a:rPr lang="en-US" altLang="zh-CN" dirty="0"/>
              <a:t> and call it the </a:t>
            </a:r>
            <a:r>
              <a:rPr lang="en-US" altLang="zh-CN" i="1" dirty="0"/>
              <a:t>join（</a:t>
            </a:r>
            <a:r>
              <a:rPr lang="zh-CN" altLang="en-US" i="1" dirty="0"/>
              <a:t>并）</a:t>
            </a:r>
            <a:r>
              <a:rPr lang="zh-CN" altLang="en-US" dirty="0"/>
              <a:t> </a:t>
            </a:r>
            <a:r>
              <a:rPr lang="en-US" altLang="zh-CN" dirty="0"/>
              <a:t>of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.</a:t>
            </a:r>
          </a:p>
          <a:p>
            <a:pPr lvl="1" algn="just" eaLnBrk="1" hangingPunct="1"/>
            <a:r>
              <a:rPr lang="en-US" altLang="zh-CN" dirty="0"/>
              <a:t>denote  </a:t>
            </a:r>
            <a:r>
              <a:rPr lang="en-US" altLang="zh-CN" dirty="0" err="1"/>
              <a:t>GLB</a:t>
            </a:r>
            <a:r>
              <a:rPr lang="en-US" altLang="zh-CN" dirty="0"/>
              <a:t>({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}) by 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b</a:t>
            </a:r>
            <a:r>
              <a:rPr lang="en-US" altLang="zh-CN" dirty="0"/>
              <a:t> and call it the </a:t>
            </a:r>
            <a:r>
              <a:rPr lang="en-US" altLang="zh-CN" i="1" dirty="0"/>
              <a:t>meet（</a:t>
            </a:r>
            <a:r>
              <a:rPr lang="zh-CN" altLang="en-US" i="1" dirty="0"/>
              <a:t>交） </a:t>
            </a:r>
            <a:r>
              <a:rPr lang="en-US" altLang="zh-CN" dirty="0"/>
              <a:t>of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02A570B-E76C-F46A-0F69-E6A26F5BDA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7B8267-D940-8DE8-13B0-E6A65F0D8E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/>
              <a:t>Review</a:t>
            </a:r>
          </a:p>
        </p:txBody>
      </p:sp>
      <p:sp>
        <p:nvSpPr>
          <p:cNvPr id="11269" name="Rectangle 3"/>
          <p:cNvSpPr>
            <a:spLocks noGrp="1"/>
          </p:cNvSpPr>
          <p:nvPr>
            <p:ph idx="1"/>
          </p:nvPr>
        </p:nvSpPr>
        <p:spPr>
          <a:xfrm>
            <a:off x="1011238" y="1846263"/>
            <a:ext cx="7772400" cy="4114800"/>
          </a:xfrm>
        </p:spPr>
        <p:txBody>
          <a:bodyPr wrap="square" lIns="91440" tIns="45720" rIns="91440" bIns="45720" anchor="t"/>
          <a:lstStyle/>
          <a:p>
            <a:pPr eaLnBrk="1" fontAlgn="base" hangingPunct="1"/>
            <a:r>
              <a:rPr lang="en-US" altLang="zh-CN" strike="noStrike" noProof="1"/>
              <a:t>Properties of relations on a set </a:t>
            </a:r>
            <a:r>
              <a:rPr lang="en-US" altLang="zh-CN" i="1" strike="noStrike" noProof="1"/>
              <a:t>A:</a:t>
            </a:r>
          </a:p>
          <a:p>
            <a:pPr lvl="1" algn="l" eaLnBrk="1" fontAlgn="base" hangingPunct="1"/>
            <a:r>
              <a:rPr lang="en-US" altLang="zh-CN" i="1" strike="noStrike" noProof="1">
                <a:cs typeface="+mn-ea"/>
              </a:rPr>
              <a:t>Reflexive          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"</a:t>
            </a:r>
            <a:r>
              <a:rPr lang="en-US" altLang="zh-CN" i="1" strike="noStrike" noProof="1">
                <a:sym typeface="+mn-ea"/>
              </a:rPr>
              <a:t>x</a:t>
            </a:r>
            <a:r>
              <a:rPr lang="en-US" altLang="zh-CN" strike="noStrike" noProof="1">
                <a:sym typeface="+mn-ea"/>
              </a:rPr>
              <a:t>[</a:t>
            </a:r>
            <a:r>
              <a:rPr lang="en-US" altLang="zh-CN" i="1" strike="noStrike" noProof="1">
                <a:sym typeface="+mn-ea"/>
              </a:rPr>
              <a:t>x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Î</a:t>
            </a:r>
            <a:r>
              <a:rPr lang="en-US" altLang="zh-CN" i="1" strike="noStrike" noProof="1">
                <a:latin typeface="Symbol" panose="05050102010706020507" pitchFamily="18" charset="2"/>
                <a:sym typeface="+mn-ea"/>
              </a:rPr>
              <a:t>A</a:t>
            </a:r>
            <a:r>
              <a:rPr lang="en-US" altLang="zh-CN" i="1" strike="noStrike" noProof="1">
                <a:sym typeface="+mn-ea"/>
              </a:rPr>
              <a:t> </a:t>
            </a:r>
            <a:r>
              <a:rPr lang="en-US" altLang="zh-CN" i="1" strike="noStrike" noProof="1">
                <a:sym typeface="Symbol" panose="05050102010706020507" pitchFamily="18" charset="2"/>
              </a:rPr>
              <a:t>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( </a:t>
            </a:r>
            <a:r>
              <a:rPr lang="en-US" altLang="zh-CN" i="1" strike="noStrike" noProof="1">
                <a:sym typeface="+mn-ea"/>
              </a:rPr>
              <a:t>x</a:t>
            </a:r>
            <a:r>
              <a:rPr lang="en-US" altLang="zh-CN" strike="noStrike" noProof="1">
                <a:sym typeface="+mn-ea"/>
              </a:rPr>
              <a:t>, </a:t>
            </a:r>
            <a:r>
              <a:rPr lang="en-US" altLang="zh-CN" i="1" strike="noStrike" noProof="1">
                <a:sym typeface="+mn-ea"/>
              </a:rPr>
              <a:t>x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)Î</a:t>
            </a:r>
            <a:r>
              <a:rPr lang="en-US" altLang="zh-CN" i="1" strike="noStrike" noProof="1">
                <a:sym typeface="+mn-ea"/>
              </a:rPr>
              <a:t>R</a:t>
            </a:r>
            <a:r>
              <a:rPr lang="en-US" altLang="zh-CN" strike="noStrike" noProof="1">
                <a:sym typeface="+mn-ea"/>
              </a:rPr>
              <a:t>]</a:t>
            </a:r>
            <a:endParaRPr lang="en-US" altLang="zh-CN" i="1" strike="noStrike" noProof="1">
              <a:cs typeface="+mn-ea"/>
            </a:endParaRPr>
          </a:p>
          <a:p>
            <a:pPr lvl="1" eaLnBrk="1" fontAlgn="base" hangingPunct="1"/>
            <a:r>
              <a:rPr lang="en-US" altLang="zh-CN" i="1" strike="noStrike" noProof="1"/>
              <a:t>Irreflexive        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"</a:t>
            </a:r>
            <a:r>
              <a:rPr lang="en-US" altLang="zh-CN" i="1" strike="noStrike" noProof="1">
                <a:sym typeface="+mn-ea"/>
              </a:rPr>
              <a:t>x</a:t>
            </a:r>
            <a:r>
              <a:rPr lang="en-US" altLang="zh-CN" strike="noStrike" noProof="1">
                <a:sym typeface="+mn-ea"/>
              </a:rPr>
              <a:t>[</a:t>
            </a:r>
            <a:r>
              <a:rPr lang="en-US" altLang="zh-CN" i="1" strike="noStrike" noProof="1">
                <a:sym typeface="+mn-ea"/>
              </a:rPr>
              <a:t>x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Î</a:t>
            </a:r>
            <a:r>
              <a:rPr lang="en-US" altLang="zh-CN" i="1" strike="noStrike" noProof="1">
                <a:latin typeface="Symbol" panose="05050102010706020507" pitchFamily="18" charset="2"/>
                <a:sym typeface="+mn-ea"/>
              </a:rPr>
              <a:t>A</a:t>
            </a:r>
            <a:r>
              <a:rPr lang="en-US" altLang="zh-CN" i="1" strike="noStrike" noProof="1">
                <a:sym typeface="+mn-ea"/>
              </a:rPr>
              <a:t> </a:t>
            </a:r>
            <a:r>
              <a:rPr lang="en-US" altLang="zh-CN" i="1" strike="noStrike" noProof="1">
                <a:sym typeface="Symbol" panose="05050102010706020507" pitchFamily="18" charset="2"/>
              </a:rPr>
              <a:t>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( </a:t>
            </a:r>
            <a:r>
              <a:rPr lang="en-US" altLang="zh-CN" i="1" strike="noStrike" noProof="1">
                <a:sym typeface="+mn-ea"/>
              </a:rPr>
              <a:t>x</a:t>
            </a:r>
            <a:r>
              <a:rPr lang="en-US" altLang="zh-CN" strike="noStrike" noProof="1">
                <a:sym typeface="+mn-ea"/>
              </a:rPr>
              <a:t>, </a:t>
            </a:r>
            <a:r>
              <a:rPr lang="en-US" altLang="zh-CN" i="1" strike="noStrike" noProof="1">
                <a:sym typeface="+mn-ea"/>
              </a:rPr>
              <a:t>x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) </a:t>
            </a:r>
            <a:r>
              <a:rPr lang="zh-CN" altLang="en-US" strike="noStrike" noProof="1">
                <a:sym typeface="Symbol" panose="05050102010706020507" pitchFamily="18" charset="2"/>
              </a:rPr>
              <a:t> </a:t>
            </a:r>
            <a:r>
              <a:rPr lang="en-US" altLang="zh-CN" i="1" strike="noStrike" noProof="1">
                <a:sym typeface="+mn-ea"/>
              </a:rPr>
              <a:t>R</a:t>
            </a:r>
            <a:r>
              <a:rPr lang="en-US" altLang="zh-CN" strike="noStrike" noProof="1">
                <a:sym typeface="+mn-ea"/>
              </a:rPr>
              <a:t>]</a:t>
            </a:r>
            <a:endParaRPr lang="zh-CN" altLang="en-US" i="1" strike="noStrike" noProof="1"/>
          </a:p>
          <a:p>
            <a:pPr lvl="1" eaLnBrk="1" fontAlgn="base" hangingPunct="1"/>
            <a:r>
              <a:rPr lang="en-US" altLang="zh-CN" i="1" strike="noStrike" noProof="1"/>
              <a:t>Symmetric  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"</a:t>
            </a:r>
            <a:r>
              <a:rPr lang="en-US" altLang="zh-CN" i="1" strike="noStrike" noProof="1">
                <a:sym typeface="+mn-ea"/>
              </a:rPr>
              <a:t>x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"</a:t>
            </a:r>
            <a:r>
              <a:rPr lang="en-US" altLang="zh-CN" i="1" strike="noStrike" noProof="1">
                <a:sym typeface="+mn-ea"/>
              </a:rPr>
              <a:t>y</a:t>
            </a:r>
            <a:r>
              <a:rPr lang="en-US" altLang="zh-CN" strike="noStrike" noProof="1">
                <a:sym typeface="+mn-ea"/>
              </a:rPr>
              <a:t>[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( </a:t>
            </a:r>
            <a:r>
              <a:rPr lang="en-US" altLang="zh-CN" i="1" strike="noStrike" noProof="1">
                <a:sym typeface="+mn-ea"/>
              </a:rPr>
              <a:t>x</a:t>
            </a:r>
            <a:r>
              <a:rPr lang="en-US" altLang="zh-CN" strike="noStrike" noProof="1">
                <a:sym typeface="+mn-ea"/>
              </a:rPr>
              <a:t>, </a:t>
            </a:r>
            <a:r>
              <a:rPr lang="en-US" altLang="zh-CN" i="1" strike="noStrike" noProof="1">
                <a:sym typeface="+mn-ea"/>
              </a:rPr>
              <a:t>y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) Î </a:t>
            </a:r>
            <a:r>
              <a:rPr lang="en-US" altLang="zh-CN" i="1" strike="noStrike" noProof="1">
                <a:sym typeface="+mn-ea"/>
              </a:rPr>
              <a:t>R</a:t>
            </a:r>
            <a:r>
              <a:rPr lang="en-US" altLang="zh-CN" i="1" strike="noStrike" noProof="1">
                <a:sym typeface="Symbol" panose="05050102010706020507" pitchFamily="18" charset="2"/>
              </a:rPr>
              <a:t> 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 (</a:t>
            </a:r>
            <a:r>
              <a:rPr lang="en-US" altLang="zh-CN" i="1" strike="noStrike" noProof="1">
                <a:sym typeface="+mn-ea"/>
              </a:rPr>
              <a:t>y</a:t>
            </a:r>
            <a:r>
              <a:rPr lang="en-US" altLang="zh-CN" strike="noStrike" noProof="1">
                <a:sym typeface="+mn-ea"/>
              </a:rPr>
              <a:t>, </a:t>
            </a:r>
            <a:r>
              <a:rPr lang="en-US" altLang="zh-CN" i="1" strike="noStrike" noProof="1">
                <a:sym typeface="+mn-ea"/>
              </a:rPr>
              <a:t>x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) Î </a:t>
            </a:r>
            <a:r>
              <a:rPr lang="en-US" altLang="zh-CN" i="1" strike="noStrike" noProof="1">
                <a:sym typeface="+mn-ea"/>
              </a:rPr>
              <a:t>R</a:t>
            </a:r>
            <a:r>
              <a:rPr lang="en-US" altLang="zh-CN" strike="noStrike" noProof="1">
                <a:sym typeface="+mn-ea"/>
              </a:rPr>
              <a:t>]</a:t>
            </a:r>
            <a:endParaRPr lang="zh-CN" altLang="en-US" i="1" strike="noStrike" noProof="1"/>
          </a:p>
          <a:p>
            <a:pPr lvl="1" algn="l" eaLnBrk="1" fontAlgn="base" hangingPunct="1"/>
            <a:r>
              <a:rPr lang="en-US" altLang="zh-CN" i="1" strike="noStrike" noProof="1">
                <a:cs typeface="+mn-ea"/>
              </a:rPr>
              <a:t>Asymmetric 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"</a:t>
            </a:r>
            <a:r>
              <a:rPr lang="en-US" altLang="zh-CN" i="1" strike="noStrike" noProof="1">
                <a:sym typeface="+mn-ea"/>
              </a:rPr>
              <a:t>x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"</a:t>
            </a:r>
            <a:r>
              <a:rPr lang="en-US" altLang="zh-CN" i="1" strike="noStrike" noProof="1">
                <a:sym typeface="+mn-ea"/>
              </a:rPr>
              <a:t>y</a:t>
            </a:r>
            <a:r>
              <a:rPr lang="en-US" altLang="zh-CN" strike="noStrike" noProof="1">
                <a:sym typeface="+mn-ea"/>
              </a:rPr>
              <a:t>[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( </a:t>
            </a:r>
            <a:r>
              <a:rPr lang="en-US" altLang="zh-CN" i="1" strike="noStrike" noProof="1">
                <a:sym typeface="+mn-ea"/>
              </a:rPr>
              <a:t>x</a:t>
            </a:r>
            <a:r>
              <a:rPr lang="en-US" altLang="zh-CN" strike="noStrike" noProof="1">
                <a:sym typeface="+mn-ea"/>
              </a:rPr>
              <a:t>, </a:t>
            </a:r>
            <a:r>
              <a:rPr lang="en-US" altLang="zh-CN" i="1" strike="noStrike" noProof="1">
                <a:sym typeface="+mn-ea"/>
              </a:rPr>
              <a:t>y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) Î </a:t>
            </a:r>
            <a:r>
              <a:rPr lang="en-US" altLang="zh-CN" i="1" strike="noStrike" noProof="1">
                <a:sym typeface="+mn-ea"/>
              </a:rPr>
              <a:t>R</a:t>
            </a:r>
            <a:r>
              <a:rPr lang="en-US" altLang="zh-CN" i="1" strike="noStrike" noProof="1">
                <a:sym typeface="Symbol" panose="05050102010706020507" pitchFamily="18" charset="2"/>
              </a:rPr>
              <a:t> 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 </a:t>
            </a:r>
            <a:r>
              <a:rPr lang="en-US" altLang="zh-CN" i="1" strike="noStrike" noProof="1">
                <a:cs typeface="+mn-ea"/>
                <a:sym typeface="+mn-ea"/>
              </a:rPr>
              <a:t>( y, x ) </a:t>
            </a:r>
            <a:r>
              <a:rPr lang="en-US" altLang="zh-CN" i="1" strike="noStrike" noProof="1">
                <a:cs typeface="+mn-ea"/>
                <a:sym typeface="Symbol" panose="05050102010706020507" pitchFamily="18" charset="2"/>
              </a:rPr>
              <a:t></a:t>
            </a:r>
            <a:r>
              <a:rPr lang="en-US" altLang="zh-CN" i="1" strike="noStrike" noProof="1">
                <a:cs typeface="+mn-ea"/>
                <a:sym typeface="+mn-ea"/>
              </a:rPr>
              <a:t> R]</a:t>
            </a:r>
            <a:endParaRPr lang="en-US" altLang="zh-CN" i="1" strike="noStrike" noProof="1">
              <a:cs typeface="+mn-ea"/>
            </a:endParaRPr>
          </a:p>
          <a:p>
            <a:pPr lvl="1" eaLnBrk="1" fontAlgn="base" hangingPunct="1"/>
            <a:r>
              <a:rPr lang="en-US" altLang="zh-CN" i="1" strike="noStrike" noProof="1"/>
              <a:t>Antisymmetric</a:t>
            </a:r>
          </a:p>
          <a:p>
            <a:pPr marL="457200" lvl="1" indent="0" eaLnBrk="1" fontAlgn="base" hangingPunct="1">
              <a:buNone/>
            </a:pPr>
            <a:r>
              <a:rPr lang="en-US" altLang="zh-CN" i="1" strike="noStrike" noProof="1"/>
              <a:t>		 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"</a:t>
            </a:r>
            <a:r>
              <a:rPr lang="en-US" altLang="zh-CN" i="1" strike="noStrike" noProof="1">
                <a:sym typeface="+mn-ea"/>
              </a:rPr>
              <a:t>x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"</a:t>
            </a:r>
            <a:r>
              <a:rPr lang="en-US" altLang="zh-CN" i="1" strike="noStrike" noProof="1">
                <a:sym typeface="+mn-ea"/>
              </a:rPr>
              <a:t>y</a:t>
            </a:r>
            <a:r>
              <a:rPr lang="en-US" altLang="zh-CN" strike="noStrike" noProof="1">
                <a:sym typeface="+mn-ea"/>
              </a:rPr>
              <a:t>[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(</a:t>
            </a:r>
            <a:r>
              <a:rPr lang="en-US" altLang="zh-CN" i="1" strike="noStrike" noProof="1">
                <a:sym typeface="+mn-ea"/>
              </a:rPr>
              <a:t>x</a:t>
            </a:r>
            <a:r>
              <a:rPr lang="en-US" altLang="zh-CN" strike="noStrike" noProof="1">
                <a:sym typeface="+mn-ea"/>
              </a:rPr>
              <a:t>, </a:t>
            </a:r>
            <a:r>
              <a:rPr lang="en-US" altLang="zh-CN" i="1" strike="noStrike" noProof="1">
                <a:sym typeface="+mn-ea"/>
              </a:rPr>
              <a:t>y</a:t>
            </a:r>
            <a:r>
              <a:rPr lang="en-US" altLang="zh-CN" strike="noStrike" noProof="1">
                <a:sym typeface="+mn-ea"/>
              </a:rPr>
              <a:t>)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Î</a:t>
            </a:r>
            <a:r>
              <a:rPr lang="en-US" altLang="zh-CN" i="1" strike="noStrike" noProof="1">
                <a:sym typeface="+mn-ea"/>
              </a:rPr>
              <a:t>R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Ù ( </a:t>
            </a:r>
            <a:r>
              <a:rPr lang="en-US" altLang="zh-CN" i="1" strike="noStrike" noProof="1">
                <a:sym typeface="+mn-ea"/>
              </a:rPr>
              <a:t>y</a:t>
            </a:r>
            <a:r>
              <a:rPr lang="en-US" altLang="zh-CN" strike="noStrike" noProof="1">
                <a:sym typeface="+mn-ea"/>
              </a:rPr>
              <a:t>, </a:t>
            </a:r>
            <a:r>
              <a:rPr lang="en-US" altLang="zh-CN" i="1" strike="noStrike" noProof="1">
                <a:sym typeface="+mn-ea"/>
              </a:rPr>
              <a:t>x )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Î</a:t>
            </a:r>
            <a:r>
              <a:rPr lang="en-US" altLang="zh-CN" i="1" strike="noStrike" noProof="1">
                <a:sym typeface="+mn-ea"/>
              </a:rPr>
              <a:t>R</a:t>
            </a:r>
            <a:r>
              <a:rPr lang="en-US" altLang="zh-CN" i="1" strike="noStrike" noProof="1">
                <a:sym typeface="Symbol" panose="05050102010706020507" pitchFamily="18" charset="2"/>
              </a:rPr>
              <a:t> 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 </a:t>
            </a:r>
            <a:r>
              <a:rPr lang="en-US" altLang="zh-CN" i="1" strike="noStrike" noProof="1">
                <a:sym typeface="+mn-ea"/>
              </a:rPr>
              <a:t>x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= </a:t>
            </a:r>
            <a:r>
              <a:rPr lang="en-US" altLang="zh-CN" i="1" strike="noStrike" noProof="1">
                <a:sym typeface="+mn-ea"/>
              </a:rPr>
              <a:t>y</a:t>
            </a:r>
            <a:r>
              <a:rPr lang="en-US" altLang="zh-CN" strike="noStrike" noProof="1">
                <a:sym typeface="+mn-ea"/>
              </a:rPr>
              <a:t>]</a:t>
            </a:r>
            <a:endParaRPr lang="zh-CN" altLang="en-US" i="1" strike="noStrike" noProof="1"/>
          </a:p>
          <a:p>
            <a:pPr lvl="1" algn="l" eaLnBrk="1" fontAlgn="base" hangingPunct="1"/>
            <a:r>
              <a:rPr lang="en-US" altLang="zh-CN" i="1" strike="noStrike" noProof="1">
                <a:cs typeface="+mn-ea"/>
              </a:rPr>
              <a:t>Transitive </a:t>
            </a:r>
          </a:p>
          <a:p>
            <a:pPr marL="0" lvl="1" indent="0" eaLnBrk="1" fontAlgn="base" hangingPunct="1">
              <a:buNone/>
            </a:pPr>
            <a:r>
              <a:rPr lang="en-US" altLang="zh-CN" noProof="1">
                <a:latin typeface="Symbol" panose="05050102010706020507" pitchFamily="18" charset="2"/>
                <a:sym typeface="+mn-ea"/>
              </a:rPr>
              <a:t>   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"</a:t>
            </a:r>
            <a:r>
              <a:rPr lang="en-US" altLang="zh-CN" i="1" strike="noStrike" noProof="1">
                <a:sym typeface="+mn-ea"/>
              </a:rPr>
              <a:t>x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"</a:t>
            </a:r>
            <a:r>
              <a:rPr lang="en-US" altLang="zh-CN" i="1" strike="noStrike" noProof="1">
                <a:sym typeface="+mn-ea"/>
              </a:rPr>
              <a:t>y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"</a:t>
            </a:r>
            <a:r>
              <a:rPr lang="en-US" altLang="zh-CN" i="1" strike="noStrike" noProof="1">
                <a:sym typeface="+mn-ea"/>
              </a:rPr>
              <a:t>z</a:t>
            </a:r>
            <a:r>
              <a:rPr lang="en-US" altLang="zh-CN" strike="noStrike" noProof="1">
                <a:sym typeface="+mn-ea"/>
              </a:rPr>
              <a:t>[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( </a:t>
            </a:r>
            <a:r>
              <a:rPr lang="en-US" altLang="zh-CN" i="1" strike="noStrike" noProof="1">
                <a:sym typeface="+mn-ea"/>
              </a:rPr>
              <a:t>x</a:t>
            </a:r>
            <a:r>
              <a:rPr lang="en-US" altLang="zh-CN" strike="noStrike" noProof="1">
                <a:sym typeface="+mn-ea"/>
              </a:rPr>
              <a:t>, </a:t>
            </a:r>
            <a:r>
              <a:rPr lang="en-US" altLang="zh-CN" i="1" strike="noStrike" noProof="1">
                <a:sym typeface="+mn-ea"/>
              </a:rPr>
              <a:t>y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) Î </a:t>
            </a:r>
            <a:r>
              <a:rPr lang="en-US" altLang="zh-CN" i="1" strike="noStrike" noProof="1">
                <a:sym typeface="+mn-ea"/>
              </a:rPr>
              <a:t>R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Ù ( </a:t>
            </a:r>
            <a:r>
              <a:rPr lang="en-US" altLang="zh-CN" i="1" strike="noStrike" noProof="1">
                <a:sym typeface="+mn-ea"/>
              </a:rPr>
              <a:t>y</a:t>
            </a:r>
            <a:r>
              <a:rPr lang="en-US" altLang="zh-CN" strike="noStrike" noProof="1">
                <a:sym typeface="+mn-ea"/>
              </a:rPr>
              <a:t>, </a:t>
            </a:r>
            <a:r>
              <a:rPr lang="en-US" altLang="zh-CN" i="1" strike="noStrike" noProof="1">
                <a:sym typeface="+mn-ea"/>
              </a:rPr>
              <a:t>z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) Î </a:t>
            </a:r>
            <a:r>
              <a:rPr lang="en-US" altLang="zh-CN" i="1" strike="noStrike" noProof="1">
                <a:sym typeface="+mn-ea"/>
              </a:rPr>
              <a:t>R</a:t>
            </a:r>
            <a:r>
              <a:rPr lang="en-US" altLang="zh-CN" i="1" strike="noStrike" noProof="1">
                <a:sym typeface="Symbol" panose="05050102010706020507" pitchFamily="18" charset="2"/>
              </a:rPr>
              <a:t> 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 ( </a:t>
            </a:r>
            <a:r>
              <a:rPr lang="en-US" altLang="zh-CN" i="1" strike="noStrike" noProof="1">
                <a:sym typeface="+mn-ea"/>
              </a:rPr>
              <a:t>x</a:t>
            </a:r>
            <a:r>
              <a:rPr lang="en-US" altLang="zh-CN" strike="noStrike" noProof="1">
                <a:sym typeface="+mn-ea"/>
              </a:rPr>
              <a:t>, </a:t>
            </a:r>
            <a:r>
              <a:rPr lang="en-US" altLang="zh-CN" i="1" strike="noStrike" noProof="1">
                <a:sym typeface="+mn-ea"/>
              </a:rPr>
              <a:t>z </a:t>
            </a:r>
            <a:r>
              <a:rPr lang="en-US" altLang="zh-CN" strike="noStrike" noProof="1">
                <a:latin typeface="Symbol" panose="05050102010706020507" pitchFamily="18" charset="2"/>
                <a:sym typeface="+mn-ea"/>
              </a:rPr>
              <a:t>) Î </a:t>
            </a:r>
            <a:r>
              <a:rPr lang="en-US" altLang="zh-CN" i="1" strike="noStrike" noProof="1">
                <a:sym typeface="+mn-ea"/>
              </a:rPr>
              <a:t>R</a:t>
            </a:r>
            <a:r>
              <a:rPr lang="en-US" altLang="zh-CN" strike="noStrike" noProof="1">
                <a:sym typeface="+mn-ea"/>
              </a:rPr>
              <a:t>]</a:t>
            </a:r>
            <a:r>
              <a:rPr lang="zh-CN" altLang="en-US" i="1" strike="noStrike" noProof="1"/>
              <a:t>	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E284F04-5361-1A8A-B09D-FF775AC34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629C02-4C36-07F8-AE76-600FF3BB4D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BFD26099-8FB3-EAEC-4F98-720E19837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Example</a:t>
            </a:r>
            <a:endParaRPr lang="zh-CN" altLang="en-US"/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F5E0263D-2015-9D2B-B98D-35DBEFD04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Let </a:t>
            </a:r>
            <a:r>
              <a:rPr lang="en-US" altLang="zh-CN" sz="2800" i="1"/>
              <a:t>S</a:t>
            </a:r>
            <a:r>
              <a:rPr lang="en-US" altLang="zh-CN" sz="2800"/>
              <a:t> be a set and let </a:t>
            </a:r>
            <a:r>
              <a:rPr lang="en-US" altLang="zh-CN" sz="2800" i="1"/>
              <a:t>L</a:t>
            </a:r>
            <a:r>
              <a:rPr lang="en-US" altLang="zh-CN" sz="2800"/>
              <a:t> = </a:t>
            </a:r>
            <a:r>
              <a:rPr lang="en-US" altLang="zh-CN" sz="2800" i="1"/>
              <a:t>P</a:t>
            </a:r>
            <a:r>
              <a:rPr lang="en-US" altLang="zh-CN" sz="2800"/>
              <a:t>(</a:t>
            </a:r>
            <a:r>
              <a:rPr lang="en-US" altLang="zh-CN" sz="2800" i="1"/>
              <a:t>S</a:t>
            </a:r>
            <a:r>
              <a:rPr lang="en-US" altLang="zh-CN" sz="2800"/>
              <a:t>).</a:t>
            </a:r>
          </a:p>
          <a:p>
            <a:pPr lvl="1" eaLnBrk="1" hangingPunct="1"/>
            <a:r>
              <a:rPr lang="en-US" altLang="zh-CN" sz="2400"/>
              <a:t>As we have seen, 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/>
              <a:t>, containment, is a partial order on </a:t>
            </a:r>
            <a:r>
              <a:rPr lang="en-US" altLang="zh-CN" sz="2400" i="1"/>
              <a:t>L</a:t>
            </a:r>
            <a:r>
              <a:rPr lang="en-US" altLang="zh-CN" sz="2400"/>
              <a:t>.  Let </a:t>
            </a:r>
            <a:r>
              <a:rPr lang="en-US" altLang="zh-CN" sz="2400" i="1"/>
              <a:t>A</a:t>
            </a:r>
            <a:r>
              <a:rPr lang="en-US" altLang="zh-CN" sz="2400"/>
              <a:t> and </a:t>
            </a:r>
            <a:r>
              <a:rPr lang="en-US" altLang="zh-CN" sz="2400" i="1"/>
              <a:t>B</a:t>
            </a:r>
            <a:r>
              <a:rPr lang="en-US" altLang="zh-CN" sz="2400"/>
              <a:t> belong to the poset (</a:t>
            </a:r>
            <a:r>
              <a:rPr lang="en-US" altLang="zh-CN" sz="2400" i="1"/>
              <a:t>L</a:t>
            </a:r>
            <a:r>
              <a:rPr lang="en-US" altLang="zh-CN" sz="2400"/>
              <a:t>, 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/>
              <a:t>).</a:t>
            </a:r>
          </a:p>
          <a:p>
            <a:pPr eaLnBrk="1" hangingPunct="1"/>
            <a:r>
              <a:rPr lang="en-US" altLang="zh-CN" sz="2800" i="1"/>
              <a:t>A</a:t>
            </a:r>
            <a:r>
              <a:rPr lang="en-US" altLang="zh-CN" sz="2800"/>
              <a:t>∨</a:t>
            </a:r>
            <a:r>
              <a:rPr lang="en-US" altLang="zh-CN" sz="2800" i="1"/>
              <a:t>B</a:t>
            </a:r>
            <a:r>
              <a:rPr lang="en-US" altLang="zh-CN" sz="2800"/>
              <a:t> is the set </a:t>
            </a:r>
            <a:r>
              <a:rPr lang="en-US" altLang="zh-CN" sz="2800" i="1"/>
              <a:t>A</a:t>
            </a:r>
            <a:r>
              <a:rPr lang="en-US" altLang="zh-CN" sz="2800"/>
              <a:t>∪</a:t>
            </a:r>
            <a:r>
              <a:rPr lang="en-US" altLang="zh-CN" sz="2800" i="1"/>
              <a:t>B</a:t>
            </a:r>
            <a:r>
              <a:rPr lang="en-US" altLang="zh-CN" sz="2800"/>
              <a:t>.</a:t>
            </a:r>
          </a:p>
          <a:p>
            <a:pPr lvl="1" eaLnBrk="1" hangingPunct="1"/>
            <a:r>
              <a:rPr lang="en-US" altLang="zh-CN" sz="2400"/>
              <a:t>To see that, note that </a:t>
            </a:r>
            <a:r>
              <a:rPr lang="en-US" altLang="zh-CN" sz="2400" i="1"/>
              <a:t>A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 i="1"/>
              <a:t>A</a:t>
            </a:r>
            <a:r>
              <a:rPr lang="en-US" altLang="zh-CN" sz="2400"/>
              <a:t>∪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B 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/>
              <a:t> </a:t>
            </a:r>
            <a:r>
              <a:rPr lang="en-US" altLang="zh-CN" sz="2400" i="1"/>
              <a:t>A</a:t>
            </a:r>
            <a:r>
              <a:rPr lang="en-US" altLang="zh-CN" sz="2400"/>
              <a:t>∪</a:t>
            </a:r>
            <a:r>
              <a:rPr lang="en-US" altLang="zh-CN" sz="2400" i="1"/>
              <a:t>B</a:t>
            </a:r>
            <a:r>
              <a:rPr lang="en-US" altLang="zh-CN" sz="2400"/>
              <a:t>,  and  if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/>
              <a:t> </a:t>
            </a:r>
            <a:r>
              <a:rPr lang="en-US" altLang="zh-CN" sz="2400" i="1"/>
              <a:t>C</a:t>
            </a:r>
            <a:r>
              <a:rPr lang="en-US" altLang="zh-CN" sz="2400"/>
              <a:t> and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/>
              <a:t> </a:t>
            </a:r>
            <a:r>
              <a:rPr lang="en-US" altLang="zh-CN" sz="2400" i="1"/>
              <a:t>C</a:t>
            </a:r>
            <a:r>
              <a:rPr lang="en-US" altLang="zh-CN" sz="2400"/>
              <a:t>, then it follows that </a:t>
            </a:r>
            <a:r>
              <a:rPr lang="en-US" altLang="zh-CN" sz="2400" i="1"/>
              <a:t>A</a:t>
            </a:r>
            <a:r>
              <a:rPr lang="en-US" altLang="zh-CN" sz="2400"/>
              <a:t>∪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</a:t>
            </a:r>
            <a:r>
              <a:rPr lang="en-US" altLang="zh-CN" sz="2400"/>
              <a:t> </a:t>
            </a:r>
            <a:r>
              <a:rPr lang="en-US" altLang="zh-CN" sz="2400" i="1"/>
              <a:t>C</a:t>
            </a:r>
            <a:r>
              <a:rPr lang="en-US" altLang="zh-CN" sz="2400"/>
              <a:t>.</a:t>
            </a:r>
          </a:p>
          <a:p>
            <a:pPr eaLnBrk="1" hangingPunct="1"/>
            <a:r>
              <a:rPr lang="en-US" altLang="zh-CN" sz="2800"/>
              <a:t>Similarly, </a:t>
            </a:r>
            <a:r>
              <a:rPr lang="en-US" altLang="zh-CN" sz="2800" i="1"/>
              <a:t>A</a:t>
            </a:r>
            <a:r>
              <a:rPr lang="en-US" altLang="zh-CN" sz="2800"/>
              <a:t>∧</a:t>
            </a:r>
            <a:r>
              <a:rPr lang="en-US" altLang="zh-CN" sz="2800" i="1"/>
              <a:t>B</a:t>
            </a:r>
            <a:r>
              <a:rPr lang="en-US" altLang="zh-CN" sz="2800"/>
              <a:t> is the set </a:t>
            </a:r>
            <a:r>
              <a:rPr lang="en-US" altLang="zh-CN" sz="2800" i="1"/>
              <a:t>A</a:t>
            </a:r>
            <a:r>
              <a:rPr lang="en-US" altLang="zh-CN" sz="2800"/>
              <a:t>∩</a:t>
            </a:r>
            <a:r>
              <a:rPr lang="en-US" altLang="zh-CN" sz="2800" i="1"/>
              <a:t>B</a:t>
            </a:r>
            <a:r>
              <a:rPr lang="en-US" altLang="zh-CN" sz="2800"/>
              <a:t>.</a:t>
            </a:r>
          </a:p>
          <a:p>
            <a:pPr eaLnBrk="1" hangingPunct="1"/>
            <a:r>
              <a:rPr lang="en-US" altLang="zh-CN" sz="2800"/>
              <a:t>Thus, </a:t>
            </a:r>
            <a:r>
              <a:rPr lang="en-US" altLang="zh-CN" sz="2800" i="1"/>
              <a:t>L</a:t>
            </a:r>
            <a:r>
              <a:rPr lang="en-US" altLang="zh-CN" sz="2800"/>
              <a:t> is a lattice. </a:t>
            </a:r>
            <a:endParaRPr lang="zh-CN" altLang="en-US" sz="280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94920F3-BFA3-15AF-A10C-F853EAEB23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410CFA-A845-7249-0F12-A5A76F1B6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50134DD9-8B93-082F-A6B2-064FACA03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ADA02DC2-B8CE-623D-0C47-0F42C88279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S</a:t>
            </a:r>
            <a:r>
              <a:rPr lang="en-US" altLang="zh-CN" dirty="0"/>
              <a:t>={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(P(S),</a:t>
            </a:r>
            <a:r>
              <a:rPr lang="en-US" altLang="zh-CN" dirty="0">
                <a:sym typeface="Symbol" panose="05050102010706020507" charset="0"/>
              </a:rPr>
              <a:t></a:t>
            </a:r>
            <a:r>
              <a:rPr lang="en-US" altLang="zh-CN" dirty="0"/>
              <a:t>)</a:t>
            </a:r>
          </a:p>
          <a:p>
            <a:pPr eaLnBrk="1" hangingPunct="1"/>
            <a:endParaRPr lang="en-US" altLang="zh-CN" dirty="0"/>
          </a:p>
        </p:txBody>
      </p:sp>
      <p:grpSp>
        <p:nvGrpSpPr>
          <p:cNvPr id="37894" name="Group 4">
            <a:extLst>
              <a:ext uri="{FF2B5EF4-FFF2-40B4-BE49-F238E27FC236}">
                <a16:creationId xmlns:a16="http://schemas.microsoft.com/office/drawing/2014/main" id="{A1058219-6819-1C14-7DFA-1192344032E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133600"/>
            <a:ext cx="5049838" cy="3886200"/>
            <a:chOff x="2148" y="1344"/>
            <a:chExt cx="3181" cy="2448"/>
          </a:xfrm>
        </p:grpSpPr>
        <p:grpSp>
          <p:nvGrpSpPr>
            <p:cNvPr id="37895" name="Group 5">
              <a:extLst>
                <a:ext uri="{FF2B5EF4-FFF2-40B4-BE49-F238E27FC236}">
                  <a16:creationId xmlns:a16="http://schemas.microsoft.com/office/drawing/2014/main" id="{843738AD-6627-7B36-5E91-2F6163E12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632"/>
              <a:ext cx="2208" cy="1920"/>
              <a:chOff x="2064" y="1536"/>
              <a:chExt cx="2016" cy="2016"/>
            </a:xfrm>
          </p:grpSpPr>
          <p:sp>
            <p:nvSpPr>
              <p:cNvPr id="37896" name="Line 6">
                <a:extLst>
                  <a:ext uri="{FF2B5EF4-FFF2-40B4-BE49-F238E27FC236}">
                    <a16:creationId xmlns:a16="http://schemas.microsoft.com/office/drawing/2014/main" id="{DEB61CEE-5180-C655-7AA8-1372F10391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1968"/>
                <a:ext cx="1056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7897" name="Group 7">
                <a:extLst>
                  <a:ext uri="{FF2B5EF4-FFF2-40B4-BE49-F238E27FC236}">
                    <a16:creationId xmlns:a16="http://schemas.microsoft.com/office/drawing/2014/main" id="{E8EBC4D5-6C73-4209-F7E9-CD05022A46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536"/>
                <a:ext cx="2016" cy="2016"/>
                <a:chOff x="2064" y="1536"/>
                <a:chExt cx="2016" cy="2016"/>
              </a:xfrm>
            </p:grpSpPr>
            <p:sp>
              <p:nvSpPr>
                <p:cNvPr id="37898" name="Line 8">
                  <a:extLst>
                    <a:ext uri="{FF2B5EF4-FFF2-40B4-BE49-F238E27FC236}">
                      <a16:creationId xmlns:a16="http://schemas.microsoft.com/office/drawing/2014/main" id="{D7C0282E-3CB1-B92D-933A-A090E3DED8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24" y="2256"/>
                  <a:ext cx="1056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899" name="Line 9">
                  <a:extLst>
                    <a:ext uri="{FF2B5EF4-FFF2-40B4-BE49-F238E27FC236}">
                      <a16:creationId xmlns:a16="http://schemas.microsoft.com/office/drawing/2014/main" id="{995C8798-D71A-BDF3-97CB-E852E30010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064" y="2832"/>
                  <a:ext cx="96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00" name="Line 10">
                  <a:extLst>
                    <a:ext uri="{FF2B5EF4-FFF2-40B4-BE49-F238E27FC236}">
                      <a16:creationId xmlns:a16="http://schemas.microsoft.com/office/drawing/2014/main" id="{263817C3-EE5A-17BD-7552-FB71F39269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3120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01" name="Line 11">
                  <a:extLst>
                    <a:ext uri="{FF2B5EF4-FFF2-40B4-BE49-F238E27FC236}">
                      <a16:creationId xmlns:a16="http://schemas.microsoft.com/office/drawing/2014/main" id="{C36E4698-240E-6531-29B9-B380E8D9B0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24" y="2688"/>
                  <a:ext cx="1056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02" name="Line 12">
                  <a:extLst>
                    <a:ext uri="{FF2B5EF4-FFF2-40B4-BE49-F238E27FC236}">
                      <a16:creationId xmlns:a16="http://schemas.microsoft.com/office/drawing/2014/main" id="{B78DC224-3721-EE92-DCCC-54926EBBDB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4" y="1536"/>
                  <a:ext cx="1056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03" name="Line 13">
                  <a:extLst>
                    <a:ext uri="{FF2B5EF4-FFF2-40B4-BE49-F238E27FC236}">
                      <a16:creationId xmlns:a16="http://schemas.microsoft.com/office/drawing/2014/main" id="{FF614C34-D9BA-B5DF-1BF2-0E2337D639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2400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04" name="Line 14">
                  <a:extLst>
                    <a:ext uri="{FF2B5EF4-FFF2-40B4-BE49-F238E27FC236}">
                      <a16:creationId xmlns:a16="http://schemas.microsoft.com/office/drawing/2014/main" id="{A8280956-AE6A-F4FF-2888-4D028B5F77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05" name="Line 15">
                  <a:extLst>
                    <a:ext uri="{FF2B5EF4-FFF2-40B4-BE49-F238E27FC236}">
                      <a16:creationId xmlns:a16="http://schemas.microsoft.com/office/drawing/2014/main" id="{B9B19192-558E-3CD7-F582-AD9B424A3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0" y="153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06" name="Line 16">
                  <a:extLst>
                    <a:ext uri="{FF2B5EF4-FFF2-40B4-BE49-F238E27FC236}">
                      <a16:creationId xmlns:a16="http://schemas.microsoft.com/office/drawing/2014/main" id="{827E0DBF-2A79-8739-0BB3-D983A192DC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120" y="1968"/>
                  <a:ext cx="96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07" name="Line 17">
                  <a:extLst>
                    <a:ext uri="{FF2B5EF4-FFF2-40B4-BE49-F238E27FC236}">
                      <a16:creationId xmlns:a16="http://schemas.microsoft.com/office/drawing/2014/main" id="{BDC55B2C-3F4E-0198-1BFB-42F8D0097C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064" y="2400"/>
                  <a:ext cx="96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08" name="Line 18">
                  <a:extLst>
                    <a:ext uri="{FF2B5EF4-FFF2-40B4-BE49-F238E27FC236}">
                      <a16:creationId xmlns:a16="http://schemas.microsoft.com/office/drawing/2014/main" id="{05902032-388B-1EFF-AD3D-288E128411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120" y="1536"/>
                  <a:ext cx="96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909" name="Text Box 19">
              <a:extLst>
                <a:ext uri="{FF2B5EF4-FFF2-40B4-BE49-F238E27FC236}">
                  <a16:creationId xmlns:a16="http://schemas.microsoft.com/office/drawing/2014/main" id="{D8C5135F-A2A0-FE0A-7FAC-412CEF926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504"/>
              <a:ext cx="3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latin typeface="Times New Roman" panose="02020603050405020304" pitchFamily="18" charset="0"/>
                </a:rPr>
                <a:t>{</a:t>
              </a:r>
              <a:r>
                <a:rPr lang="en-US" altLang="zh-CN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37910" name="Text Box 20">
              <a:extLst>
                <a:ext uri="{FF2B5EF4-FFF2-40B4-BE49-F238E27FC236}">
                  <a16:creationId xmlns:a16="http://schemas.microsoft.com/office/drawing/2014/main" id="{5DB05F3C-9462-A277-0299-230174899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latin typeface="Times New Roman" panose="02020603050405020304" pitchFamily="18" charset="0"/>
                </a:rPr>
                <a:t>{</a:t>
              </a: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37911" name="Text Box 21">
              <a:extLst>
                <a:ext uri="{FF2B5EF4-FFF2-40B4-BE49-F238E27FC236}">
                  <a16:creationId xmlns:a16="http://schemas.microsoft.com/office/drawing/2014/main" id="{526BCEA8-43D1-6F81-7E03-9068670AD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2304"/>
              <a:ext cx="5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latin typeface="Times New Roman" panose="02020603050405020304" pitchFamily="18" charset="0"/>
                </a:rPr>
                <a:t>{</a:t>
              </a:r>
              <a:r>
                <a:rPr lang="en-US" altLang="zh-CN" i="1">
                  <a:latin typeface="Times New Roman" panose="02020603050405020304" pitchFamily="18" charset="0"/>
                </a:rPr>
                <a:t>a,b</a:t>
              </a:r>
              <a:r>
                <a:rPr lang="en-US" altLang="zh-CN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37912" name="Text Box 22">
              <a:extLst>
                <a:ext uri="{FF2B5EF4-FFF2-40B4-BE49-F238E27FC236}">
                  <a16:creationId xmlns:a16="http://schemas.microsoft.com/office/drawing/2014/main" id="{933924F4-22ED-642E-5FDA-598D90825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344"/>
              <a:ext cx="6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latin typeface="Times New Roman" panose="02020603050405020304" pitchFamily="18" charset="0"/>
                </a:rPr>
                <a:t>{</a:t>
              </a:r>
              <a:r>
                <a:rPr lang="en-US" altLang="zh-CN" i="1">
                  <a:latin typeface="Times New Roman" panose="02020603050405020304" pitchFamily="18" charset="0"/>
                </a:rPr>
                <a:t>a,b,c</a:t>
              </a:r>
              <a:r>
                <a:rPr lang="en-US" altLang="zh-CN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37913" name="Text Box 23">
              <a:extLst>
                <a:ext uri="{FF2B5EF4-FFF2-40B4-BE49-F238E27FC236}">
                  <a16:creationId xmlns:a16="http://schemas.microsoft.com/office/drawing/2014/main" id="{48FCF320-F6DC-EE8B-D76B-570FE10F7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160"/>
              <a:ext cx="5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latin typeface="Times New Roman" panose="02020603050405020304" pitchFamily="18" charset="0"/>
                </a:rPr>
                <a:t>{</a:t>
              </a:r>
              <a:r>
                <a:rPr lang="en-US" altLang="zh-CN" i="1">
                  <a:latin typeface="Times New Roman" panose="02020603050405020304" pitchFamily="18" charset="0"/>
                </a:rPr>
                <a:t>b,c</a:t>
              </a:r>
              <a:r>
                <a:rPr lang="en-US" altLang="zh-CN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37914" name="Text Box 24">
              <a:extLst>
                <a:ext uri="{FF2B5EF4-FFF2-40B4-BE49-F238E27FC236}">
                  <a16:creationId xmlns:a16="http://schemas.microsoft.com/office/drawing/2014/main" id="{6F896BAE-D4A2-B533-83E6-073F8AEAB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544"/>
              <a:ext cx="3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latin typeface="Times New Roman" panose="02020603050405020304" pitchFamily="18" charset="0"/>
                </a:rPr>
                <a:t>{</a:t>
              </a:r>
              <a:r>
                <a:rPr lang="en-US" altLang="zh-CN" i="1">
                  <a:latin typeface="Times New Roman" panose="02020603050405020304" pitchFamily="18" charset="0"/>
                </a:rPr>
                <a:t>c</a:t>
              </a:r>
              <a:r>
                <a:rPr lang="en-US" altLang="zh-CN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37915" name="Text Box 25">
              <a:extLst>
                <a:ext uri="{FF2B5EF4-FFF2-40B4-BE49-F238E27FC236}">
                  <a16:creationId xmlns:a16="http://schemas.microsoft.com/office/drawing/2014/main" id="{853966AA-DB51-469E-6445-61477673E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832"/>
              <a:ext cx="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latin typeface="Times New Roman" panose="02020603050405020304" pitchFamily="18" charset="0"/>
                </a:rPr>
                <a:t>{</a:t>
              </a:r>
              <a:r>
                <a:rPr lang="en-US" altLang="zh-CN" i="1">
                  <a:latin typeface="Times New Roman" panose="02020603050405020304" pitchFamily="18" charset="0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37916" name="Text Box 26">
              <a:extLst>
                <a:ext uri="{FF2B5EF4-FFF2-40B4-BE49-F238E27FC236}">
                  <a16:creationId xmlns:a16="http://schemas.microsoft.com/office/drawing/2014/main" id="{0F688374-1B3C-F84C-01B4-36D6CCCE6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2016"/>
              <a:ext cx="5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>
                  <a:latin typeface="Times New Roman" panose="02020603050405020304" pitchFamily="18" charset="0"/>
                </a:rPr>
                <a:t>{</a:t>
              </a:r>
              <a:r>
                <a:rPr lang="en-US" altLang="zh-CN" i="1">
                  <a:latin typeface="Times New Roman" panose="02020603050405020304" pitchFamily="18" charset="0"/>
                </a:rPr>
                <a:t>a,c</a:t>
              </a:r>
              <a:r>
                <a:rPr lang="en-US" altLang="zh-CN">
                  <a:latin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37917" name="Group 27">
            <a:extLst>
              <a:ext uri="{FF2B5EF4-FFF2-40B4-BE49-F238E27FC236}">
                <a16:creationId xmlns:a16="http://schemas.microsoft.com/office/drawing/2014/main" id="{9674FDC2-4A84-4FC6-1437-8BAC78E6E3DB}"/>
              </a:ext>
            </a:extLst>
          </p:cNvPr>
          <p:cNvGrpSpPr>
            <a:grpSpLocks/>
          </p:cNvGrpSpPr>
          <p:nvPr/>
        </p:nvGrpSpPr>
        <p:grpSpPr bwMode="auto">
          <a:xfrm>
            <a:off x="4159250" y="2559050"/>
            <a:ext cx="3584575" cy="3111500"/>
            <a:chOff x="2620" y="1612"/>
            <a:chExt cx="2258" cy="1960"/>
          </a:xfrm>
        </p:grpSpPr>
        <p:sp>
          <p:nvSpPr>
            <p:cNvPr id="37918" name="Oval 28">
              <a:extLst>
                <a:ext uri="{FF2B5EF4-FFF2-40B4-BE49-F238E27FC236}">
                  <a16:creationId xmlns:a16="http://schemas.microsoft.com/office/drawing/2014/main" id="{5867A83A-5D4C-CBBF-9195-D4A10BF36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" y="311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7919" name="Oval 29">
              <a:extLst>
                <a:ext uri="{FF2B5EF4-FFF2-40B4-BE49-F238E27FC236}">
                  <a16:creationId xmlns:a16="http://schemas.microsoft.com/office/drawing/2014/main" id="{A4E7A005-CFFE-EA74-3C3C-7A9636F73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24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7920" name="Oval 30">
              <a:extLst>
                <a:ext uri="{FF2B5EF4-FFF2-40B4-BE49-F238E27FC236}">
                  <a16:creationId xmlns:a16="http://schemas.microsoft.com/office/drawing/2014/main" id="{D3A17F1F-EF46-30A2-0273-625D9F798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84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7921" name="Oval 31">
              <a:extLst>
                <a:ext uri="{FF2B5EF4-FFF2-40B4-BE49-F238E27FC236}">
                  <a16:creationId xmlns:a16="http://schemas.microsoft.com/office/drawing/2014/main" id="{BAD4ED75-A265-5796-01AF-D821E586E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29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7922" name="Oval 32">
              <a:extLst>
                <a:ext uri="{FF2B5EF4-FFF2-40B4-BE49-F238E27FC236}">
                  <a16:creationId xmlns:a16="http://schemas.microsoft.com/office/drawing/2014/main" id="{23F0D4B0-C80E-ABD7-06F6-355F2A5BD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69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7923" name="Oval 33">
              <a:extLst>
                <a:ext uri="{FF2B5EF4-FFF2-40B4-BE49-F238E27FC236}">
                  <a16:creationId xmlns:a16="http://schemas.microsoft.com/office/drawing/2014/main" id="{AA2498A2-736B-FDA6-8A51-66E89D6CA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7924" name="Oval 34">
              <a:extLst>
                <a:ext uri="{FF2B5EF4-FFF2-40B4-BE49-F238E27FC236}">
                  <a16:creationId xmlns:a16="http://schemas.microsoft.com/office/drawing/2014/main" id="{C7EED3BB-BBC6-6EA1-9CDC-76F6176D2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16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7925" name="Oval 35">
              <a:extLst>
                <a:ext uri="{FF2B5EF4-FFF2-40B4-BE49-F238E27FC236}">
                  <a16:creationId xmlns:a16="http://schemas.microsoft.com/office/drawing/2014/main" id="{AE4F22B0-1EC4-9A37-ECD0-8B0E37A94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5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</p:grp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028ED8-A49A-1001-75FD-AAAF7939BB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4FA204-8540-9C50-C3B4-8E3D1103FE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522F9F9E-519F-7FBD-60C9-C71974DBB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D0525CF3-533A-60DB-04E3-1B1F98243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Let </a:t>
            </a:r>
            <a:r>
              <a:rPr lang="en-US" altLang="zh-CN" i="1"/>
              <a:t>n</a:t>
            </a:r>
            <a:r>
              <a:rPr lang="en-US" altLang="zh-CN"/>
              <a:t> be a positive integer and 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en-US" altLang="zh-CN"/>
              <a:t> be the set of all positive divisors of </a:t>
            </a:r>
            <a:r>
              <a:rPr lang="en-US" altLang="zh-CN" i="1"/>
              <a:t>n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 i="1"/>
              <a:t>D</a:t>
            </a:r>
            <a:r>
              <a:rPr lang="en-US" altLang="zh-CN" baseline="-25000"/>
              <a:t>30</a:t>
            </a:r>
            <a:r>
              <a:rPr lang="en-US" altLang="zh-CN"/>
              <a:t>={1,2,3,5,6,10,15,30}</a:t>
            </a:r>
          </a:p>
          <a:p>
            <a:pPr lvl="1" eaLnBrk="1" hangingPunct="1"/>
            <a:r>
              <a:rPr lang="en-US" altLang="zh-CN" sz="2400" i="1"/>
              <a:t>a</a:t>
            </a:r>
            <a:r>
              <a:rPr lang="en-US" altLang="zh-CN" sz="2400"/>
              <a:t> ∨ </a:t>
            </a:r>
            <a:r>
              <a:rPr lang="en-US" altLang="zh-CN" sz="2400" i="1"/>
              <a:t>b</a:t>
            </a:r>
            <a:r>
              <a:rPr lang="en-US" altLang="zh-CN" sz="2400"/>
              <a:t>=LCM(</a:t>
            </a:r>
            <a:r>
              <a:rPr lang="en-US" altLang="zh-CN" sz="2400" i="1"/>
              <a:t>a</a:t>
            </a:r>
            <a:r>
              <a:rPr lang="en-US" altLang="zh-CN" sz="2400"/>
              <a:t>,</a:t>
            </a:r>
            <a:r>
              <a:rPr lang="en-US" altLang="zh-CN" sz="2400" i="1"/>
              <a:t>b</a:t>
            </a:r>
            <a:r>
              <a:rPr lang="en-US" altLang="zh-CN" sz="2400"/>
              <a:t>)</a:t>
            </a:r>
          </a:p>
          <a:p>
            <a:pPr lvl="1" eaLnBrk="1" hangingPunct="1"/>
            <a:r>
              <a:rPr lang="en-US" altLang="zh-CN" sz="2400" i="1"/>
              <a:t>a</a:t>
            </a:r>
            <a:r>
              <a:rPr lang="en-US" altLang="zh-CN" sz="2400"/>
              <a:t> ∧ </a:t>
            </a:r>
            <a:r>
              <a:rPr lang="en-US" altLang="zh-CN" sz="2400" i="1"/>
              <a:t>b</a:t>
            </a:r>
            <a:r>
              <a:rPr lang="en-US" altLang="zh-CN" sz="2400"/>
              <a:t>=GCD(</a:t>
            </a:r>
            <a:r>
              <a:rPr lang="en-US" altLang="zh-CN" sz="2400" i="1"/>
              <a:t>a</a:t>
            </a:r>
            <a:r>
              <a:rPr lang="en-US" altLang="zh-CN" sz="2400"/>
              <a:t>,</a:t>
            </a:r>
            <a:r>
              <a:rPr lang="en-US" altLang="zh-CN" sz="2400" i="1"/>
              <a:t>b</a:t>
            </a:r>
            <a:r>
              <a:rPr lang="en-US" altLang="zh-CN" sz="2400"/>
              <a:t>)</a:t>
            </a:r>
          </a:p>
        </p:txBody>
      </p:sp>
      <p:grpSp>
        <p:nvGrpSpPr>
          <p:cNvPr id="38918" name="Group 4">
            <a:extLst>
              <a:ext uri="{FF2B5EF4-FFF2-40B4-BE49-F238E27FC236}">
                <a16:creationId xmlns:a16="http://schemas.microsoft.com/office/drawing/2014/main" id="{CC35BDC5-F011-EEC4-5959-CFB746586605}"/>
              </a:ext>
            </a:extLst>
          </p:cNvPr>
          <p:cNvGrpSpPr>
            <a:grpSpLocks/>
          </p:cNvGrpSpPr>
          <p:nvPr/>
        </p:nvGrpSpPr>
        <p:grpSpPr bwMode="auto">
          <a:xfrm>
            <a:off x="4251325" y="3297238"/>
            <a:ext cx="3805238" cy="2884487"/>
            <a:chOff x="2148" y="1387"/>
            <a:chExt cx="2998" cy="2504"/>
          </a:xfrm>
        </p:grpSpPr>
        <p:grpSp>
          <p:nvGrpSpPr>
            <p:cNvPr id="38919" name="Group 5">
              <a:extLst>
                <a:ext uri="{FF2B5EF4-FFF2-40B4-BE49-F238E27FC236}">
                  <a16:creationId xmlns:a16="http://schemas.microsoft.com/office/drawing/2014/main" id="{4FD7D269-8B52-0B08-CAB3-FFC48F044D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632"/>
              <a:ext cx="2208" cy="1920"/>
              <a:chOff x="2064" y="1536"/>
              <a:chExt cx="2016" cy="2016"/>
            </a:xfrm>
          </p:grpSpPr>
          <p:sp>
            <p:nvSpPr>
              <p:cNvPr id="38920" name="Line 6">
                <a:extLst>
                  <a:ext uri="{FF2B5EF4-FFF2-40B4-BE49-F238E27FC236}">
                    <a16:creationId xmlns:a16="http://schemas.microsoft.com/office/drawing/2014/main" id="{5ECB459C-5990-8080-F021-0C0365451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1968"/>
                <a:ext cx="1056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921" name="Group 7">
                <a:extLst>
                  <a:ext uri="{FF2B5EF4-FFF2-40B4-BE49-F238E27FC236}">
                    <a16:creationId xmlns:a16="http://schemas.microsoft.com/office/drawing/2014/main" id="{D2CCC3AA-E9C5-1406-D2E5-B14473F440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536"/>
                <a:ext cx="2016" cy="2016"/>
                <a:chOff x="2064" y="1536"/>
                <a:chExt cx="2016" cy="2016"/>
              </a:xfrm>
            </p:grpSpPr>
            <p:sp>
              <p:nvSpPr>
                <p:cNvPr id="38922" name="Line 8">
                  <a:extLst>
                    <a:ext uri="{FF2B5EF4-FFF2-40B4-BE49-F238E27FC236}">
                      <a16:creationId xmlns:a16="http://schemas.microsoft.com/office/drawing/2014/main" id="{B9C76407-C755-A711-ED86-2D32129216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24" y="2256"/>
                  <a:ext cx="1056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3" name="Line 9">
                  <a:extLst>
                    <a:ext uri="{FF2B5EF4-FFF2-40B4-BE49-F238E27FC236}">
                      <a16:creationId xmlns:a16="http://schemas.microsoft.com/office/drawing/2014/main" id="{8158FFBC-27D9-AD44-B5B1-F28C7DA610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064" y="2832"/>
                  <a:ext cx="96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4" name="Line 10">
                  <a:extLst>
                    <a:ext uri="{FF2B5EF4-FFF2-40B4-BE49-F238E27FC236}">
                      <a16:creationId xmlns:a16="http://schemas.microsoft.com/office/drawing/2014/main" id="{D0551D9C-C65D-3A1C-BF87-0BB1F7725D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3120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5" name="Line 11">
                  <a:extLst>
                    <a:ext uri="{FF2B5EF4-FFF2-40B4-BE49-F238E27FC236}">
                      <a16:creationId xmlns:a16="http://schemas.microsoft.com/office/drawing/2014/main" id="{EA43070E-7A3A-AD4F-3280-6CA8607CF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24" y="2688"/>
                  <a:ext cx="1056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6" name="Line 12">
                  <a:extLst>
                    <a:ext uri="{FF2B5EF4-FFF2-40B4-BE49-F238E27FC236}">
                      <a16:creationId xmlns:a16="http://schemas.microsoft.com/office/drawing/2014/main" id="{F35269AD-C03E-EAF0-C7D3-6AAF67C64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64" y="1536"/>
                  <a:ext cx="1056" cy="86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7" name="Line 13">
                  <a:extLst>
                    <a:ext uri="{FF2B5EF4-FFF2-40B4-BE49-F238E27FC236}">
                      <a16:creationId xmlns:a16="http://schemas.microsoft.com/office/drawing/2014/main" id="{8600D41F-56DE-448E-C72E-8151E4A67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64" y="2400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8" name="Line 14">
                  <a:extLst>
                    <a:ext uri="{FF2B5EF4-FFF2-40B4-BE49-F238E27FC236}">
                      <a16:creationId xmlns:a16="http://schemas.microsoft.com/office/drawing/2014/main" id="{70BEE4D1-47AA-2ED4-9AAA-CA7E99DE26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225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29" name="Line 15">
                  <a:extLst>
                    <a:ext uri="{FF2B5EF4-FFF2-40B4-BE49-F238E27FC236}">
                      <a16:creationId xmlns:a16="http://schemas.microsoft.com/office/drawing/2014/main" id="{21CC4169-FEDE-BEA8-BA73-76DBBC0AAA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0" y="1536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0" name="Line 16">
                  <a:extLst>
                    <a:ext uri="{FF2B5EF4-FFF2-40B4-BE49-F238E27FC236}">
                      <a16:creationId xmlns:a16="http://schemas.microsoft.com/office/drawing/2014/main" id="{8A5AF9D1-630B-6A0D-E91D-823C0D3AA6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120" y="1968"/>
                  <a:ext cx="96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1" name="Line 17">
                  <a:extLst>
                    <a:ext uri="{FF2B5EF4-FFF2-40B4-BE49-F238E27FC236}">
                      <a16:creationId xmlns:a16="http://schemas.microsoft.com/office/drawing/2014/main" id="{120ECAB2-4858-21F6-FD58-F89FD31532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064" y="2400"/>
                  <a:ext cx="96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32" name="Line 18">
                  <a:extLst>
                    <a:ext uri="{FF2B5EF4-FFF2-40B4-BE49-F238E27FC236}">
                      <a16:creationId xmlns:a16="http://schemas.microsoft.com/office/drawing/2014/main" id="{5630635D-9064-3168-CD60-0FF24F819C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120" y="1536"/>
                  <a:ext cx="96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33" name="Text Box 19">
              <a:extLst>
                <a:ext uri="{FF2B5EF4-FFF2-40B4-BE49-F238E27FC236}">
                  <a16:creationId xmlns:a16="http://schemas.microsoft.com/office/drawing/2014/main" id="{2882B8C8-768F-0A8A-B8C6-C01995DEB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3" y="3546"/>
              <a:ext cx="29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2000">
                  <a:latin typeface="Times New Roman" panose="02020603050405020304" pitchFamily="18" charset="0"/>
                </a:rPr>
                <a:t> 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8934" name="Text Box 20">
              <a:extLst>
                <a:ext uri="{FF2B5EF4-FFF2-40B4-BE49-F238E27FC236}">
                  <a16:creationId xmlns:a16="http://schemas.microsoft.com/office/drawing/2014/main" id="{358387AC-3CA5-2AAC-B191-4034EE494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688"/>
              <a:ext cx="432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2000">
                  <a:latin typeface="Times New Roman" panose="02020603050405020304" pitchFamily="18" charset="0"/>
                </a:rPr>
                <a:t>   2</a:t>
              </a:r>
            </a:p>
          </p:txBody>
        </p:sp>
        <p:sp>
          <p:nvSpPr>
            <p:cNvPr id="38935" name="Text Box 21">
              <a:extLst>
                <a:ext uri="{FF2B5EF4-FFF2-40B4-BE49-F238E27FC236}">
                  <a16:creationId xmlns:a16="http://schemas.microsoft.com/office/drawing/2014/main" id="{49CB9AB5-B8A3-013C-B9EE-7DCCE52D6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2346"/>
              <a:ext cx="49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2000">
                  <a:latin typeface="Times New Roman" panose="02020603050405020304" pitchFamily="18" charset="0"/>
                </a:rPr>
                <a:t>     6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8936" name="Text Box 22">
              <a:extLst>
                <a:ext uri="{FF2B5EF4-FFF2-40B4-BE49-F238E27FC236}">
                  <a16:creationId xmlns:a16="http://schemas.microsoft.com/office/drawing/2014/main" id="{A0CAFB17-8072-6871-1D56-20ADDB283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387"/>
              <a:ext cx="49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2000">
                  <a:latin typeface="Times New Roman" panose="02020603050405020304" pitchFamily="18" charset="0"/>
                </a:rPr>
                <a:t>   30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8937" name="Text Box 23">
              <a:extLst>
                <a:ext uri="{FF2B5EF4-FFF2-40B4-BE49-F238E27FC236}">
                  <a16:creationId xmlns:a16="http://schemas.microsoft.com/office/drawing/2014/main" id="{D17FC3AE-E016-B7BF-4A42-C19B76F17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1" y="2203"/>
              <a:ext cx="34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2000">
                  <a:latin typeface="Times New Roman" panose="02020603050405020304" pitchFamily="18" charset="0"/>
                </a:rPr>
                <a:t>15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8938" name="Text Box 24">
              <a:extLst>
                <a:ext uri="{FF2B5EF4-FFF2-40B4-BE49-F238E27FC236}">
                  <a16:creationId xmlns:a16="http://schemas.microsoft.com/office/drawing/2014/main" id="{B1F52AB4-2152-D65F-80C8-E902CA6DC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1" y="2587"/>
              <a:ext cx="24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2000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8939" name="Text Box 25">
              <a:extLst>
                <a:ext uri="{FF2B5EF4-FFF2-40B4-BE49-F238E27FC236}">
                  <a16:creationId xmlns:a16="http://schemas.microsoft.com/office/drawing/2014/main" id="{15922EA7-9928-4595-62B8-F4364C71C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" y="2876"/>
              <a:ext cx="345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2000">
                  <a:latin typeface="Times New Roman" panose="02020603050405020304" pitchFamily="18" charset="0"/>
                </a:rPr>
                <a:t>  3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8940" name="Text Box 26">
              <a:extLst>
                <a:ext uri="{FF2B5EF4-FFF2-40B4-BE49-F238E27FC236}">
                  <a16:creationId xmlns:a16="http://schemas.microsoft.com/office/drawing/2014/main" id="{9EFAE1A1-3B6C-E597-5648-E5209426D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" y="2060"/>
              <a:ext cx="445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2000">
                  <a:latin typeface="Times New Roman" panose="02020603050405020304" pitchFamily="18" charset="0"/>
                </a:rPr>
                <a:t>  10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8941" name="Group 27">
            <a:extLst>
              <a:ext uri="{FF2B5EF4-FFF2-40B4-BE49-F238E27FC236}">
                <a16:creationId xmlns:a16="http://schemas.microsoft.com/office/drawing/2014/main" id="{BFFD1058-5201-2E65-3EE5-3844F2581AB6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3549650"/>
            <a:ext cx="2838450" cy="2241550"/>
            <a:chOff x="2620" y="1612"/>
            <a:chExt cx="2258" cy="1960"/>
          </a:xfrm>
        </p:grpSpPr>
        <p:sp>
          <p:nvSpPr>
            <p:cNvPr id="38942" name="Oval 28">
              <a:extLst>
                <a:ext uri="{FF2B5EF4-FFF2-40B4-BE49-F238E27FC236}">
                  <a16:creationId xmlns:a16="http://schemas.microsoft.com/office/drawing/2014/main" id="{3DA70470-7E0F-08BD-1801-6EFC26DC2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6" y="311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8943" name="Oval 29">
              <a:extLst>
                <a:ext uri="{FF2B5EF4-FFF2-40B4-BE49-F238E27FC236}">
                  <a16:creationId xmlns:a16="http://schemas.microsoft.com/office/drawing/2014/main" id="{30235BA0-2579-0CC6-0920-C93D9089F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24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8944" name="Oval 30">
              <a:extLst>
                <a:ext uri="{FF2B5EF4-FFF2-40B4-BE49-F238E27FC236}">
                  <a16:creationId xmlns:a16="http://schemas.microsoft.com/office/drawing/2014/main" id="{4F9E4303-94E9-A1D1-DA1B-9AE911921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84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8945" name="Oval 31">
              <a:extLst>
                <a:ext uri="{FF2B5EF4-FFF2-40B4-BE49-F238E27FC236}">
                  <a16:creationId xmlns:a16="http://schemas.microsoft.com/office/drawing/2014/main" id="{476A8969-6E82-AABB-C1D2-0FA609FF6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0" y="229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8946" name="Oval 32">
              <a:extLst>
                <a:ext uri="{FF2B5EF4-FFF2-40B4-BE49-F238E27FC236}">
                  <a16:creationId xmlns:a16="http://schemas.microsoft.com/office/drawing/2014/main" id="{B5A2B606-E30B-350F-175E-49798875F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269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8947" name="Oval 33">
              <a:extLst>
                <a:ext uri="{FF2B5EF4-FFF2-40B4-BE49-F238E27FC236}">
                  <a16:creationId xmlns:a16="http://schemas.microsoft.com/office/drawing/2014/main" id="{B1D44316-E888-3477-D2A7-3C479E98E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201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8948" name="Oval 34">
              <a:extLst>
                <a:ext uri="{FF2B5EF4-FFF2-40B4-BE49-F238E27FC236}">
                  <a16:creationId xmlns:a16="http://schemas.microsoft.com/office/drawing/2014/main" id="{EB2E47F3-EA9A-5F2B-0535-57A09E797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161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8949" name="Oval 35">
              <a:extLst>
                <a:ext uri="{FF2B5EF4-FFF2-40B4-BE49-F238E27FC236}">
                  <a16:creationId xmlns:a16="http://schemas.microsoft.com/office/drawing/2014/main" id="{E3E0E226-6572-CC5A-EA33-4B193B34D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35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</p:grp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69DEAA4-E317-FCBF-0DB3-69C9FAB970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15ECB9-7120-9477-9CA9-F4D9775C06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>
            <a:extLst>
              <a:ext uri="{FF2B5EF4-FFF2-40B4-BE49-F238E27FC236}">
                <a16:creationId xmlns:a16="http://schemas.microsoft.com/office/drawing/2014/main" id="{F630FE3B-65F5-7394-4A69-6775B1A1C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6A37C9F2-7D88-F4DA-B780-07CCF1300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  <p:pic>
        <p:nvPicPr>
          <p:cNvPr id="39942" name="Picture 4">
            <a:extLst>
              <a:ext uri="{FF2B5EF4-FFF2-40B4-BE49-F238E27FC236}">
                <a16:creationId xmlns:a16="http://schemas.microsoft.com/office/drawing/2014/main" id="{4E94A834-5F36-D02D-328D-6DA1110D2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389063"/>
            <a:ext cx="8559800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FD92F2A-C82F-D388-950C-023FB8FE53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3CF58E-26FB-F7F0-4E67-944B48403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68005461-88C4-EB55-9C63-13710A235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Theorem </a:t>
            </a:r>
            <a:r>
              <a:rPr lang="zh-CN" altLang="en-US" dirty="0"/>
              <a:t>乘积格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C2AE61FB-5362-DC3C-4E77-65A1037C3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If (</a:t>
            </a:r>
            <a:r>
              <a:rPr lang="en-US" altLang="zh-CN" i="1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, ≤) and (</a:t>
            </a:r>
            <a:r>
              <a:rPr lang="en-US" altLang="zh-CN" i="1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dirty="0"/>
              <a:t>, ≤) are lattices, then (</a:t>
            </a:r>
            <a:r>
              <a:rPr lang="en-US" altLang="zh-CN" i="1" dirty="0"/>
              <a:t>L</a:t>
            </a:r>
            <a:r>
              <a:rPr lang="en-US" altLang="zh-CN" dirty="0"/>
              <a:t>, ≤) is a lattice, where</a:t>
            </a:r>
          </a:p>
          <a:p>
            <a:pPr lvl="1" eaLnBrk="1" hangingPunct="1"/>
            <a:r>
              <a:rPr lang="en-US" altLang="zh-CN" i="1" dirty="0"/>
              <a:t>L</a:t>
            </a:r>
            <a:r>
              <a:rPr lang="en-US" altLang="zh-CN" dirty="0"/>
              <a:t> = </a:t>
            </a:r>
            <a:r>
              <a:rPr lang="en-US" altLang="zh-CN" i="1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×</a:t>
            </a:r>
            <a:r>
              <a:rPr lang="en-US" altLang="zh-CN" i="1" dirty="0" err="1"/>
              <a:t>L</a:t>
            </a:r>
            <a:r>
              <a:rPr lang="en-US" altLang="zh-CN" baseline="-25000" dirty="0" err="1"/>
              <a:t>2</a:t>
            </a:r>
            <a:endParaRPr lang="en-US" altLang="zh-CN" baseline="-25000" dirty="0"/>
          </a:p>
          <a:p>
            <a:pPr lvl="1" eaLnBrk="1" hangingPunct="1"/>
            <a:r>
              <a:rPr lang="en-US" altLang="zh-CN" dirty="0"/>
              <a:t>the partial order ≤ of </a:t>
            </a:r>
            <a:r>
              <a:rPr lang="en-US" altLang="zh-CN" i="1" dirty="0"/>
              <a:t>L</a:t>
            </a:r>
            <a:r>
              <a:rPr lang="en-US" altLang="zh-CN" dirty="0"/>
              <a:t> is the product partial order. 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61212E7-E332-8023-2FC9-C9D722F07A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A01131-A31A-CE0F-C363-2937143C5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>
            <a:extLst>
              <a:ext uri="{FF2B5EF4-FFF2-40B4-BE49-F238E27FC236}">
                <a16:creationId xmlns:a16="http://schemas.microsoft.com/office/drawing/2014/main" id="{F640E141-A678-E93A-450B-E6A1CA8A1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Proof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6F6194E3-E4D4-CF7A-612A-C4F37AC96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800"/>
              <a:t>We denote the join and meet in </a:t>
            </a:r>
            <a:r>
              <a:rPr lang="en-US" altLang="zh-CN" sz="2800" i="1"/>
              <a:t>L</a:t>
            </a:r>
            <a:r>
              <a:rPr lang="en-US" altLang="zh-CN" sz="2800" baseline="-25000"/>
              <a:t>1</a:t>
            </a:r>
            <a:r>
              <a:rPr lang="en-US" altLang="zh-CN" sz="2800"/>
              <a:t> by ∨</a:t>
            </a:r>
            <a:r>
              <a:rPr lang="en-US" altLang="zh-CN" sz="2800" baseline="-25000"/>
              <a:t>1</a:t>
            </a:r>
            <a:r>
              <a:rPr lang="en-US" altLang="zh-CN" sz="2800"/>
              <a:t> and∧</a:t>
            </a:r>
            <a:r>
              <a:rPr lang="en-US" altLang="zh-CN" sz="2800" baseline="-25000"/>
              <a:t>1</a:t>
            </a:r>
            <a:r>
              <a:rPr lang="en-US" altLang="zh-CN" sz="2800"/>
              <a:t>, respectively, and the join and meet in </a:t>
            </a:r>
            <a:r>
              <a:rPr lang="en-US" altLang="zh-CN" sz="2800" i="1"/>
              <a:t>L</a:t>
            </a:r>
            <a:r>
              <a:rPr lang="en-US" altLang="zh-CN" sz="2800" baseline="-25000"/>
              <a:t>2</a:t>
            </a:r>
            <a:r>
              <a:rPr lang="en-US" altLang="zh-CN" sz="2800"/>
              <a:t> by ∨</a:t>
            </a:r>
            <a:r>
              <a:rPr lang="en-US" altLang="zh-CN" sz="2800" baseline="-25000"/>
              <a:t>2</a:t>
            </a:r>
            <a:r>
              <a:rPr lang="en-US" altLang="zh-CN" sz="2800"/>
              <a:t> and ∧</a:t>
            </a:r>
            <a:r>
              <a:rPr lang="en-US" altLang="zh-CN" sz="2800" baseline="-25000"/>
              <a:t>2</a:t>
            </a:r>
            <a:r>
              <a:rPr lang="en-US" altLang="zh-CN" sz="2800"/>
              <a:t>, respectively. Then </a:t>
            </a:r>
            <a:r>
              <a:rPr lang="en-US" altLang="zh-CN" sz="2800" i="1"/>
              <a:t>L</a:t>
            </a:r>
            <a:r>
              <a:rPr lang="en-US" altLang="zh-CN" sz="2800"/>
              <a:t> is a poset.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/>
              <a:t>We now need to show that if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en-US" altLang="zh-CN" sz="2800" baseline="-25000"/>
              <a:t>1</a:t>
            </a:r>
            <a:r>
              <a:rPr lang="en-US" altLang="zh-CN" sz="2800"/>
              <a:t>) and (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en-US" altLang="zh-CN" sz="2800" baseline="-25000"/>
              <a:t>2</a:t>
            </a:r>
            <a:r>
              <a:rPr lang="en-US" altLang="zh-CN" sz="2800"/>
              <a:t>)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 i="1"/>
              <a:t>L</a:t>
            </a:r>
            <a:r>
              <a:rPr lang="en-US" altLang="zh-CN" sz="2800"/>
              <a:t>, then 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en-US" altLang="zh-CN" sz="2800" baseline="-25000"/>
              <a:t>1</a:t>
            </a:r>
            <a:r>
              <a:rPr lang="en-US" altLang="zh-CN" sz="2800"/>
              <a:t>)∨(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en-US" altLang="zh-CN" sz="2800" baseline="-25000"/>
              <a:t>2</a:t>
            </a:r>
            <a:r>
              <a:rPr lang="en-US" altLang="zh-CN" sz="2800"/>
              <a:t>) and (</a:t>
            </a:r>
            <a:r>
              <a:rPr lang="en-US" altLang="zh-CN" sz="2800" i="1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en-US" altLang="zh-CN" sz="2800" baseline="-25000"/>
              <a:t>1</a:t>
            </a:r>
            <a:r>
              <a:rPr lang="en-US" altLang="zh-CN" sz="2800"/>
              <a:t>)∧(</a:t>
            </a:r>
            <a:r>
              <a:rPr lang="en-US" altLang="zh-CN" sz="2800" i="1"/>
              <a:t>a</a:t>
            </a:r>
            <a:r>
              <a:rPr lang="en-US" altLang="zh-CN" sz="2800" baseline="-25000"/>
              <a:t>2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en-US" altLang="zh-CN" sz="2800" baseline="-25000"/>
              <a:t>2</a:t>
            </a:r>
            <a:r>
              <a:rPr lang="en-US" altLang="zh-CN" sz="2800"/>
              <a:t>) exist in </a:t>
            </a:r>
            <a:r>
              <a:rPr lang="en-US" altLang="zh-CN" sz="2800" i="1"/>
              <a:t>L</a:t>
            </a:r>
            <a:r>
              <a:rPr lang="en-US" altLang="zh-CN" sz="2800"/>
              <a:t>.  We leave it as an exercise to verify that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)∨(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∨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 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 ∨</a:t>
            </a:r>
            <a:r>
              <a:rPr lang="en-US" altLang="zh-CN" sz="2400" baseline="-25000"/>
              <a:t>2</a:t>
            </a:r>
            <a:r>
              <a:rPr lang="en-US" altLang="zh-CN" sz="2400"/>
              <a:t> 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en-US" altLang="zh-CN" sz="2400"/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/>
              <a:t>(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)∧(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en-US" altLang="zh-CN" sz="2400"/>
              <a:t>) = (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 ∧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 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 ∧</a:t>
            </a:r>
            <a:r>
              <a:rPr lang="en-US" altLang="zh-CN" sz="2400" baseline="-25000"/>
              <a:t>2</a:t>
            </a:r>
            <a:r>
              <a:rPr lang="en-US" altLang="zh-CN" sz="2400"/>
              <a:t> 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en-US" altLang="zh-CN" sz="240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Thus </a:t>
            </a:r>
            <a:r>
              <a:rPr lang="en-US" altLang="zh-CN" sz="2800" i="1"/>
              <a:t>L</a:t>
            </a:r>
            <a:r>
              <a:rPr lang="en-US" altLang="zh-CN" sz="2800"/>
              <a:t> is a lattice.</a:t>
            </a:r>
            <a:endParaRPr lang="zh-CN" altLang="en-US" sz="280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770FC79-71BF-CA15-4685-92CB61C2E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6DA0A2-F997-6060-0F96-2AA989FB80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>
            <a:extLst>
              <a:ext uri="{FF2B5EF4-FFF2-40B4-BE49-F238E27FC236}">
                <a16:creationId xmlns:a16="http://schemas.microsoft.com/office/drawing/2014/main" id="{F85D11BE-CFF1-E8F5-C08C-D5675917F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2240C93F-3367-7FBC-994F-1A67F5B3D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i="1"/>
              <a:t>L</a:t>
            </a:r>
            <a:r>
              <a:rPr lang="en-US" altLang="zh-CN" sz="2800" baseline="-25000"/>
              <a:t>1		</a:t>
            </a:r>
            <a:r>
              <a:rPr lang="en-US" altLang="zh-CN" sz="2800" i="1"/>
              <a:t>L</a:t>
            </a:r>
            <a:r>
              <a:rPr lang="en-US" altLang="zh-CN" sz="2800" baseline="-25000"/>
              <a:t>2’ </a:t>
            </a:r>
            <a:r>
              <a:rPr lang="en-US" altLang="zh-CN" sz="2800"/>
              <a:t>=</a:t>
            </a:r>
            <a:r>
              <a:rPr lang="en-US" altLang="zh-CN" sz="2800" i="1"/>
              <a:t>L</a:t>
            </a:r>
            <a:r>
              <a:rPr lang="en-US" altLang="zh-CN" sz="2800" baseline="-25000"/>
              <a:t>1 </a:t>
            </a:r>
            <a:r>
              <a:rPr lang="en-US" altLang="zh-CN" sz="2800">
                <a:sym typeface="Symbol" panose="05050102010706020507" pitchFamily="18" charset="2"/>
              </a:rPr>
              <a:t></a:t>
            </a:r>
            <a:r>
              <a:rPr lang="en-US" altLang="zh-CN" sz="2800" baseline="-25000"/>
              <a:t> </a:t>
            </a:r>
            <a:r>
              <a:rPr lang="en-US" altLang="zh-CN" sz="2800" i="1"/>
              <a:t>L</a:t>
            </a:r>
            <a:r>
              <a:rPr lang="en-US" altLang="zh-CN" sz="2800" baseline="-25000"/>
              <a:t>1	 	</a:t>
            </a:r>
            <a:r>
              <a:rPr lang="en-US" altLang="zh-CN" sz="2800" i="1"/>
              <a:t>L</a:t>
            </a:r>
            <a:r>
              <a:rPr lang="en-US" altLang="zh-CN" sz="2800" baseline="-25000"/>
              <a:t>2		</a:t>
            </a:r>
            <a:r>
              <a:rPr lang="en-US" altLang="zh-CN" sz="2800" i="1"/>
              <a:t>L=</a:t>
            </a:r>
            <a:r>
              <a:rPr lang="en-US" altLang="zh-CN" sz="2800" baseline="-25000"/>
              <a:t> </a:t>
            </a:r>
            <a:r>
              <a:rPr lang="en-US" altLang="zh-CN" sz="2800" i="1"/>
              <a:t>L</a:t>
            </a:r>
            <a:r>
              <a:rPr lang="en-US" altLang="zh-CN" sz="2800" baseline="-25000"/>
              <a:t>1</a:t>
            </a:r>
            <a:r>
              <a:rPr lang="en-US" altLang="zh-CN" sz="2800">
                <a:sym typeface="Symbol" panose="05050102010706020507" pitchFamily="18" charset="2"/>
              </a:rPr>
              <a:t></a:t>
            </a:r>
            <a:r>
              <a:rPr lang="en-US" altLang="zh-CN" sz="2800"/>
              <a:t> </a:t>
            </a:r>
            <a:r>
              <a:rPr lang="en-US" altLang="zh-CN" sz="2800" i="1"/>
              <a:t>L</a:t>
            </a:r>
            <a:r>
              <a:rPr lang="en-US" altLang="zh-CN" sz="2800" baseline="-25000"/>
              <a:t>2</a:t>
            </a:r>
          </a:p>
        </p:txBody>
      </p:sp>
      <p:grpSp>
        <p:nvGrpSpPr>
          <p:cNvPr id="44038" name="Group 4">
            <a:extLst>
              <a:ext uri="{FF2B5EF4-FFF2-40B4-BE49-F238E27FC236}">
                <a16:creationId xmlns:a16="http://schemas.microsoft.com/office/drawing/2014/main" id="{0A1C54A5-0673-AF27-92B2-D555D40389E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200400"/>
            <a:ext cx="347663" cy="2698750"/>
            <a:chOff x="816" y="2016"/>
            <a:chExt cx="219" cy="1700"/>
          </a:xfrm>
        </p:grpSpPr>
        <p:sp>
          <p:nvSpPr>
            <p:cNvPr id="44039" name="Line 5">
              <a:extLst>
                <a:ext uri="{FF2B5EF4-FFF2-40B4-BE49-F238E27FC236}">
                  <a16:creationId xmlns:a16="http://schemas.microsoft.com/office/drawing/2014/main" id="{F0FD2F24-4825-EABC-5949-707282FBF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" y="2276"/>
              <a:ext cx="0" cy="120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0" name="Oval 6">
              <a:extLst>
                <a:ext uri="{FF2B5EF4-FFF2-40B4-BE49-F238E27FC236}">
                  <a16:creationId xmlns:a16="http://schemas.microsoft.com/office/drawing/2014/main" id="{55EB1D1D-0AE9-3B2A-0C43-C76CA437C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344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44041" name="Oval 7">
              <a:extLst>
                <a:ext uri="{FF2B5EF4-FFF2-40B4-BE49-F238E27FC236}">
                  <a16:creationId xmlns:a16="http://schemas.microsoft.com/office/drawing/2014/main" id="{3F2E1D81-6A03-8102-473C-0964DA022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222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44042" name="Text Box 8">
              <a:extLst>
                <a:ext uri="{FF2B5EF4-FFF2-40B4-BE49-F238E27FC236}">
                  <a16:creationId xmlns:a16="http://schemas.microsoft.com/office/drawing/2014/main" id="{1DF1BE68-2E94-1A16-B4DA-A257DC3D2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" y="2016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400" i="1"/>
                <a:t>1</a:t>
              </a:r>
              <a:r>
                <a:rPr lang="zh-CN" altLang="en-US" sz="1400" baseline="-25000"/>
                <a:t>1</a:t>
              </a:r>
            </a:p>
          </p:txBody>
        </p:sp>
        <p:sp>
          <p:nvSpPr>
            <p:cNvPr id="44043" name="Text Box 9">
              <a:extLst>
                <a:ext uri="{FF2B5EF4-FFF2-40B4-BE49-F238E27FC236}">
                  <a16:creationId xmlns:a16="http://schemas.microsoft.com/office/drawing/2014/main" id="{C1A8EF99-DC96-B55F-0332-8222EA6A3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52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400" i="1"/>
                <a:t>0</a:t>
              </a:r>
              <a:r>
                <a:rPr lang="zh-CN" altLang="en-US" sz="1400" baseline="-25000"/>
                <a:t>1</a:t>
              </a:r>
            </a:p>
          </p:txBody>
        </p:sp>
      </p:grpSp>
      <p:grpSp>
        <p:nvGrpSpPr>
          <p:cNvPr id="44044" name="Group 10">
            <a:extLst>
              <a:ext uri="{FF2B5EF4-FFF2-40B4-BE49-F238E27FC236}">
                <a16:creationId xmlns:a16="http://schemas.microsoft.com/office/drawing/2014/main" id="{18619A9D-2C43-0B05-1D75-94FDA46AF36B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352800"/>
            <a:ext cx="2117725" cy="2514600"/>
            <a:chOff x="2630" y="1872"/>
            <a:chExt cx="1334" cy="1584"/>
          </a:xfrm>
        </p:grpSpPr>
        <p:grpSp>
          <p:nvGrpSpPr>
            <p:cNvPr id="44045" name="Group 11">
              <a:extLst>
                <a:ext uri="{FF2B5EF4-FFF2-40B4-BE49-F238E27FC236}">
                  <a16:creationId xmlns:a16="http://schemas.microsoft.com/office/drawing/2014/main" id="{56F592BD-37CE-A9CC-F4AC-86FC95FB4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064"/>
              <a:ext cx="1210" cy="1214"/>
              <a:chOff x="1402" y="2040"/>
              <a:chExt cx="1210" cy="1214"/>
            </a:xfrm>
          </p:grpSpPr>
          <p:sp>
            <p:nvSpPr>
              <p:cNvPr id="44046" name="AutoShape 12">
                <a:extLst>
                  <a:ext uri="{FF2B5EF4-FFF2-40B4-BE49-F238E27FC236}">
                    <a16:creationId xmlns:a16="http://schemas.microsoft.com/office/drawing/2014/main" id="{1750B34E-0BA4-9D03-7BD3-9FE80D34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1152" cy="1152"/>
              </a:xfrm>
              <a:prstGeom prst="diamond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44047" name="Oval 13">
                <a:extLst>
                  <a:ext uri="{FF2B5EF4-FFF2-40B4-BE49-F238E27FC236}">
                    <a16:creationId xmlns:a16="http://schemas.microsoft.com/office/drawing/2014/main" id="{5BC10B28-4D6B-ABD7-2378-F4EFE65D1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" y="20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44048" name="Oval 14">
                <a:extLst>
                  <a:ext uri="{FF2B5EF4-FFF2-40B4-BE49-F238E27FC236}">
                    <a16:creationId xmlns:a16="http://schemas.microsoft.com/office/drawing/2014/main" id="{198D0BB4-D570-5F7B-673C-770ACF444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" y="320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44049" name="Oval 15">
                <a:extLst>
                  <a:ext uri="{FF2B5EF4-FFF2-40B4-BE49-F238E27FC236}">
                    <a16:creationId xmlns:a16="http://schemas.microsoft.com/office/drawing/2014/main" id="{168D86FB-7FE3-BEC1-FD2C-8C89BDD9C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" y="261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44050" name="Oval 16">
                <a:extLst>
                  <a:ext uri="{FF2B5EF4-FFF2-40B4-BE49-F238E27FC236}">
                    <a16:creationId xmlns:a16="http://schemas.microsoft.com/office/drawing/2014/main" id="{5B67F433-C6CF-884E-F12B-D8352A3C0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6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44051" name="Text Box 17">
              <a:extLst>
                <a:ext uri="{FF2B5EF4-FFF2-40B4-BE49-F238E27FC236}">
                  <a16:creationId xmlns:a16="http://schemas.microsoft.com/office/drawing/2014/main" id="{DCD65DC3-8850-AB2A-7D72-079C061A2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6" y="1872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400" i="1"/>
                <a:t>1</a:t>
              </a:r>
              <a:r>
                <a:rPr lang="zh-CN" altLang="en-US" sz="1400" baseline="-25000"/>
                <a:t>2</a:t>
              </a:r>
            </a:p>
          </p:txBody>
        </p:sp>
        <p:sp>
          <p:nvSpPr>
            <p:cNvPr id="44052" name="Text Box 18">
              <a:extLst>
                <a:ext uri="{FF2B5EF4-FFF2-40B4-BE49-F238E27FC236}">
                  <a16:creationId xmlns:a16="http://schemas.microsoft.com/office/drawing/2014/main" id="{EA4BFD4E-021B-320B-218D-80240655D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3264"/>
              <a:ext cx="2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400" i="1"/>
                <a:t>0</a:t>
              </a:r>
              <a:r>
                <a:rPr lang="zh-CN" altLang="en-US" sz="1400" baseline="-25000"/>
                <a:t>2</a:t>
              </a:r>
            </a:p>
          </p:txBody>
        </p:sp>
        <p:sp>
          <p:nvSpPr>
            <p:cNvPr id="44053" name="Text Box 19">
              <a:extLst>
                <a:ext uri="{FF2B5EF4-FFF2-40B4-BE49-F238E27FC236}">
                  <a16:creationId xmlns:a16="http://schemas.microsoft.com/office/drawing/2014/main" id="{4DAAAD17-A360-84F2-588D-EF030FEF3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42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400" i="1">
                  <a:latin typeface="Times New Roman" panose="02020603050405020304" pitchFamily="18" charset="0"/>
                </a:rPr>
                <a:t>a</a:t>
              </a:r>
              <a:endParaRPr lang="en-US" altLang="zh-CN" sz="1400" baseline="-25000"/>
            </a:p>
          </p:txBody>
        </p:sp>
        <p:sp>
          <p:nvSpPr>
            <p:cNvPr id="44054" name="Text Box 20">
              <a:extLst>
                <a:ext uri="{FF2B5EF4-FFF2-40B4-BE49-F238E27FC236}">
                  <a16:creationId xmlns:a16="http://schemas.microsoft.com/office/drawing/2014/main" id="{F8C57F6E-67A2-2EA1-3693-6F522F79B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0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400" i="1">
                  <a:latin typeface="Times New Roman" panose="02020603050405020304" pitchFamily="18" charset="0"/>
                </a:rPr>
                <a:t>b</a:t>
              </a:r>
              <a:endParaRPr lang="en-US" altLang="zh-CN" sz="1400" baseline="-25000"/>
            </a:p>
          </p:txBody>
        </p:sp>
      </p:grpSp>
      <p:grpSp>
        <p:nvGrpSpPr>
          <p:cNvPr id="44055" name="Group 21">
            <a:extLst>
              <a:ext uri="{FF2B5EF4-FFF2-40B4-BE49-F238E27FC236}">
                <a16:creationId xmlns:a16="http://schemas.microsoft.com/office/drawing/2014/main" id="{81D76985-8A09-2A51-6547-45D415B549CC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263900"/>
            <a:ext cx="2743200" cy="2603500"/>
            <a:chOff x="960" y="1824"/>
            <a:chExt cx="1728" cy="1640"/>
          </a:xfrm>
        </p:grpSpPr>
        <p:grpSp>
          <p:nvGrpSpPr>
            <p:cNvPr id="44056" name="Group 22">
              <a:extLst>
                <a:ext uri="{FF2B5EF4-FFF2-40B4-BE49-F238E27FC236}">
                  <a16:creationId xmlns:a16="http://schemas.microsoft.com/office/drawing/2014/main" id="{6BA02B24-BE30-DC1F-D10B-FF03342827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064"/>
              <a:ext cx="1210" cy="1214"/>
              <a:chOff x="1402" y="2040"/>
              <a:chExt cx="1210" cy="1214"/>
            </a:xfrm>
          </p:grpSpPr>
          <p:sp>
            <p:nvSpPr>
              <p:cNvPr id="44057" name="AutoShape 23">
                <a:extLst>
                  <a:ext uri="{FF2B5EF4-FFF2-40B4-BE49-F238E27FC236}">
                    <a16:creationId xmlns:a16="http://schemas.microsoft.com/office/drawing/2014/main" id="{A4FC4226-6DFF-A99B-2FAB-9580B1364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64"/>
                <a:ext cx="1152" cy="1152"/>
              </a:xfrm>
              <a:prstGeom prst="diamond">
                <a:avLst/>
              </a:prstGeom>
              <a:noFill/>
              <a:ln w="254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44058" name="Oval 24">
                <a:extLst>
                  <a:ext uri="{FF2B5EF4-FFF2-40B4-BE49-F238E27FC236}">
                    <a16:creationId xmlns:a16="http://schemas.microsoft.com/office/drawing/2014/main" id="{EBB8F6AA-AD5B-0190-E5A0-DE9E02AB5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" y="204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44059" name="Oval 25">
                <a:extLst>
                  <a:ext uri="{FF2B5EF4-FFF2-40B4-BE49-F238E27FC236}">
                    <a16:creationId xmlns:a16="http://schemas.microsoft.com/office/drawing/2014/main" id="{C465D9D7-0F88-9245-DC64-620EABE49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" y="320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44060" name="Oval 26">
                <a:extLst>
                  <a:ext uri="{FF2B5EF4-FFF2-40B4-BE49-F238E27FC236}">
                    <a16:creationId xmlns:a16="http://schemas.microsoft.com/office/drawing/2014/main" id="{C3B0D79A-DF33-6ECD-A343-F3049E713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" y="261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44061" name="Oval 27">
                <a:extLst>
                  <a:ext uri="{FF2B5EF4-FFF2-40B4-BE49-F238E27FC236}">
                    <a16:creationId xmlns:a16="http://schemas.microsoft.com/office/drawing/2014/main" id="{E5BA05BE-B989-DA15-3417-427C35F9D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4" y="261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</p:grpSp>
        <p:sp>
          <p:nvSpPr>
            <p:cNvPr id="44062" name="Text Box 28">
              <a:extLst>
                <a:ext uri="{FF2B5EF4-FFF2-40B4-BE49-F238E27FC236}">
                  <a16:creationId xmlns:a16="http://schemas.microsoft.com/office/drawing/2014/main" id="{8C0A428F-EE8B-E923-BA82-B8A35ADF7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824"/>
              <a:ext cx="4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400"/>
                <a:t>(</a:t>
              </a:r>
              <a:r>
                <a:rPr lang="zh-CN" altLang="en-US" sz="1400" i="1"/>
                <a:t>1</a:t>
              </a:r>
              <a:r>
                <a:rPr lang="zh-CN" altLang="en-US" sz="1400" baseline="-25000"/>
                <a:t>1</a:t>
              </a:r>
              <a:r>
                <a:rPr lang="zh-CN" altLang="en-US" sz="1400"/>
                <a:t> ,</a:t>
              </a:r>
              <a:r>
                <a:rPr lang="zh-CN" altLang="en-US" sz="1400" i="1"/>
                <a:t>1</a:t>
              </a:r>
              <a:r>
                <a:rPr lang="zh-CN" altLang="en-US" sz="1400" baseline="-25000"/>
                <a:t>1</a:t>
              </a:r>
              <a:r>
                <a:rPr lang="zh-CN" altLang="en-US" sz="1400"/>
                <a:t>)</a:t>
              </a:r>
            </a:p>
          </p:txBody>
        </p:sp>
        <p:sp>
          <p:nvSpPr>
            <p:cNvPr id="44063" name="Text Box 29">
              <a:extLst>
                <a:ext uri="{FF2B5EF4-FFF2-40B4-BE49-F238E27FC236}">
                  <a16:creationId xmlns:a16="http://schemas.microsoft.com/office/drawing/2014/main" id="{283A8CDA-DEAF-9D3E-318A-CFDDFD7CD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1" y="3272"/>
              <a:ext cx="4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400"/>
                <a:t>(</a:t>
              </a:r>
              <a:r>
                <a:rPr lang="zh-CN" altLang="en-US" sz="1400" i="1"/>
                <a:t>0</a:t>
              </a:r>
              <a:r>
                <a:rPr lang="zh-CN" altLang="en-US" sz="1400" baseline="-25000"/>
                <a:t>1</a:t>
              </a:r>
              <a:r>
                <a:rPr lang="zh-CN" altLang="en-US" sz="1400"/>
                <a:t> ,</a:t>
              </a:r>
              <a:r>
                <a:rPr lang="zh-CN" altLang="en-US" sz="1400" i="1"/>
                <a:t>0</a:t>
              </a:r>
              <a:r>
                <a:rPr lang="zh-CN" altLang="en-US" sz="1400" baseline="-25000"/>
                <a:t>1</a:t>
              </a:r>
              <a:r>
                <a:rPr lang="zh-CN" altLang="en-US" sz="1400"/>
                <a:t>)</a:t>
              </a:r>
            </a:p>
          </p:txBody>
        </p:sp>
        <p:sp>
          <p:nvSpPr>
            <p:cNvPr id="44064" name="Text Box 30">
              <a:extLst>
                <a:ext uri="{FF2B5EF4-FFF2-40B4-BE49-F238E27FC236}">
                  <a16:creationId xmlns:a16="http://schemas.microsoft.com/office/drawing/2014/main" id="{DC419288-47E6-DA00-BFCC-EACF2E078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400"/>
              <a:ext cx="4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400"/>
                <a:t>(</a:t>
              </a:r>
              <a:r>
                <a:rPr lang="zh-CN" altLang="en-US" sz="1400" i="1"/>
                <a:t>0</a:t>
              </a:r>
              <a:r>
                <a:rPr lang="zh-CN" altLang="en-US" sz="1400" baseline="-25000"/>
                <a:t>1</a:t>
              </a:r>
              <a:r>
                <a:rPr lang="zh-CN" altLang="en-US" sz="1400"/>
                <a:t> ,</a:t>
              </a:r>
              <a:r>
                <a:rPr lang="zh-CN" altLang="en-US" sz="1400" i="1"/>
                <a:t>1</a:t>
              </a:r>
              <a:r>
                <a:rPr lang="zh-CN" altLang="en-US" sz="1400" baseline="-25000"/>
                <a:t>1</a:t>
              </a:r>
              <a:r>
                <a:rPr lang="zh-CN" altLang="en-US" sz="1400"/>
                <a:t>)</a:t>
              </a:r>
            </a:p>
          </p:txBody>
        </p:sp>
        <p:sp>
          <p:nvSpPr>
            <p:cNvPr id="44065" name="Text Box 31">
              <a:extLst>
                <a:ext uri="{FF2B5EF4-FFF2-40B4-BE49-F238E27FC236}">
                  <a16:creationId xmlns:a16="http://schemas.microsoft.com/office/drawing/2014/main" id="{20EF8FDF-83A1-A007-2658-E1C2936F0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2784"/>
              <a:ext cx="4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400"/>
                <a:t>(</a:t>
              </a:r>
              <a:r>
                <a:rPr lang="zh-CN" altLang="en-US" sz="1400" i="1"/>
                <a:t>1</a:t>
              </a:r>
              <a:r>
                <a:rPr lang="zh-CN" altLang="en-US" sz="1400" baseline="-25000"/>
                <a:t>1</a:t>
              </a:r>
              <a:r>
                <a:rPr lang="zh-CN" altLang="en-US" sz="1400"/>
                <a:t> ,</a:t>
              </a:r>
              <a:r>
                <a:rPr lang="zh-CN" altLang="en-US" sz="1400" i="1"/>
                <a:t>0</a:t>
              </a:r>
              <a:r>
                <a:rPr lang="zh-CN" altLang="en-US" sz="1400" baseline="-25000"/>
                <a:t>1</a:t>
              </a:r>
              <a:r>
                <a:rPr lang="zh-CN" altLang="en-US" sz="1400"/>
                <a:t>)</a:t>
              </a:r>
            </a:p>
          </p:txBody>
        </p:sp>
      </p:grpSp>
      <p:grpSp>
        <p:nvGrpSpPr>
          <p:cNvPr id="44066" name="Group 32">
            <a:extLst>
              <a:ext uri="{FF2B5EF4-FFF2-40B4-BE49-F238E27FC236}">
                <a16:creationId xmlns:a16="http://schemas.microsoft.com/office/drawing/2014/main" id="{BA583E06-D014-63FB-CF8D-04E3A01E14A5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743200"/>
            <a:ext cx="2743200" cy="3429000"/>
            <a:chOff x="3888" y="1440"/>
            <a:chExt cx="1728" cy="2160"/>
          </a:xfrm>
        </p:grpSpPr>
        <p:grpSp>
          <p:nvGrpSpPr>
            <p:cNvPr id="44067" name="Group 33">
              <a:extLst>
                <a:ext uri="{FF2B5EF4-FFF2-40B4-BE49-F238E27FC236}">
                  <a16:creationId xmlns:a16="http://schemas.microsoft.com/office/drawing/2014/main" id="{3FBB2138-9E19-22D2-C010-64F788DD06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632"/>
              <a:ext cx="1218" cy="1790"/>
              <a:chOff x="3514" y="1680"/>
              <a:chExt cx="1218" cy="1790"/>
            </a:xfrm>
          </p:grpSpPr>
          <p:grpSp>
            <p:nvGrpSpPr>
              <p:cNvPr id="44068" name="Group 34">
                <a:extLst>
                  <a:ext uri="{FF2B5EF4-FFF2-40B4-BE49-F238E27FC236}">
                    <a16:creationId xmlns:a16="http://schemas.microsoft.com/office/drawing/2014/main" id="{E49F55D1-C209-68A9-A333-B938B52633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2" y="1680"/>
                <a:ext cx="1210" cy="1214"/>
                <a:chOff x="1402" y="2040"/>
                <a:chExt cx="1210" cy="1214"/>
              </a:xfrm>
            </p:grpSpPr>
            <p:sp>
              <p:nvSpPr>
                <p:cNvPr id="44069" name="AutoShape 35">
                  <a:extLst>
                    <a:ext uri="{FF2B5EF4-FFF2-40B4-BE49-F238E27FC236}">
                      <a16:creationId xmlns:a16="http://schemas.microsoft.com/office/drawing/2014/main" id="{55EA1BAF-3DC8-A47E-A070-1C44800D76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064"/>
                  <a:ext cx="1152" cy="1152"/>
                </a:xfrm>
                <a:prstGeom prst="diamond">
                  <a:avLst/>
                </a:prstGeom>
                <a:noFill/>
                <a:ln w="254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44070" name="Oval 36">
                  <a:extLst>
                    <a:ext uri="{FF2B5EF4-FFF2-40B4-BE49-F238E27FC236}">
                      <a16:creationId xmlns:a16="http://schemas.microsoft.com/office/drawing/2014/main" id="{30A51FDF-DF54-A989-41EA-7EF64B6A23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8" y="204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44071" name="Oval 37">
                  <a:extLst>
                    <a:ext uri="{FF2B5EF4-FFF2-40B4-BE49-F238E27FC236}">
                      <a16:creationId xmlns:a16="http://schemas.microsoft.com/office/drawing/2014/main" id="{9F0EDD52-D85B-F0F3-EA81-C45FCBEE36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8" y="320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44072" name="Oval 38">
                  <a:extLst>
                    <a:ext uri="{FF2B5EF4-FFF2-40B4-BE49-F238E27FC236}">
                      <a16:creationId xmlns:a16="http://schemas.microsoft.com/office/drawing/2014/main" id="{BC1A8030-A1F9-E4B4-0283-E190E5FA8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2" y="261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44073" name="Oval 39">
                  <a:extLst>
                    <a:ext uri="{FF2B5EF4-FFF2-40B4-BE49-F238E27FC236}">
                      <a16:creationId xmlns:a16="http://schemas.microsoft.com/office/drawing/2014/main" id="{B2DB748D-3F90-D405-8055-9C9B556A6E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4" y="261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endParaRPr lang="zh-CN" altLang="en-US"/>
                </a:p>
              </p:txBody>
            </p:sp>
          </p:grpSp>
          <p:grpSp>
            <p:nvGrpSpPr>
              <p:cNvPr id="44074" name="Group 40">
                <a:extLst>
                  <a:ext uri="{FF2B5EF4-FFF2-40B4-BE49-F238E27FC236}">
                    <a16:creationId xmlns:a16="http://schemas.microsoft.com/office/drawing/2014/main" id="{B3F6A6E6-03B3-333F-026A-FA6C1727C6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4" y="2256"/>
                <a:ext cx="1210" cy="1214"/>
                <a:chOff x="1402" y="2040"/>
                <a:chExt cx="1210" cy="1214"/>
              </a:xfrm>
            </p:grpSpPr>
            <p:sp>
              <p:nvSpPr>
                <p:cNvPr id="44075" name="AutoShape 41">
                  <a:extLst>
                    <a:ext uri="{FF2B5EF4-FFF2-40B4-BE49-F238E27FC236}">
                      <a16:creationId xmlns:a16="http://schemas.microsoft.com/office/drawing/2014/main" id="{70AB0955-6EC5-FDC1-6501-A7784540C0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064"/>
                  <a:ext cx="1152" cy="1152"/>
                </a:xfrm>
                <a:prstGeom prst="diamond">
                  <a:avLst/>
                </a:prstGeom>
                <a:noFill/>
                <a:ln w="2540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44076" name="Oval 42">
                  <a:extLst>
                    <a:ext uri="{FF2B5EF4-FFF2-40B4-BE49-F238E27FC236}">
                      <a16:creationId xmlns:a16="http://schemas.microsoft.com/office/drawing/2014/main" id="{6973A597-A908-D4B5-5E41-39F6A194C0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8" y="204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44077" name="Oval 43">
                  <a:extLst>
                    <a:ext uri="{FF2B5EF4-FFF2-40B4-BE49-F238E27FC236}">
                      <a16:creationId xmlns:a16="http://schemas.microsoft.com/office/drawing/2014/main" id="{EDDB20B8-F019-9B96-8D7A-49872B76E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8" y="320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44078" name="Oval 44">
                  <a:extLst>
                    <a:ext uri="{FF2B5EF4-FFF2-40B4-BE49-F238E27FC236}">
                      <a16:creationId xmlns:a16="http://schemas.microsoft.com/office/drawing/2014/main" id="{64B08119-85C2-F1B3-CD0A-48E7F2D570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2" y="261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endParaRPr lang="zh-CN" altLang="en-US"/>
                </a:p>
              </p:txBody>
            </p:sp>
            <p:sp>
              <p:nvSpPr>
                <p:cNvPr id="44079" name="Oval 45">
                  <a:extLst>
                    <a:ext uri="{FF2B5EF4-FFF2-40B4-BE49-F238E27FC236}">
                      <a16:creationId xmlns:a16="http://schemas.microsoft.com/office/drawing/2014/main" id="{6BBA2D87-6974-EC67-49B4-BFD8E8C244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4" y="2612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endParaRPr lang="zh-CN" altLang="en-US"/>
                </a:p>
              </p:txBody>
            </p:sp>
          </p:grpSp>
          <p:sp>
            <p:nvSpPr>
              <p:cNvPr id="44080" name="Line 46">
                <a:extLst>
                  <a:ext uri="{FF2B5EF4-FFF2-40B4-BE49-F238E27FC236}">
                    <a16:creationId xmlns:a16="http://schemas.microsoft.com/office/drawing/2014/main" id="{D70272E4-6627-8433-0C3B-FB02895C6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304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1" name="Line 47">
                <a:extLst>
                  <a:ext uri="{FF2B5EF4-FFF2-40B4-BE49-F238E27FC236}">
                    <a16:creationId xmlns:a16="http://schemas.microsoft.com/office/drawing/2014/main" id="{FAC11637-68FE-BD24-B0D9-353DBF82C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4" y="230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2" name="Line 48">
                <a:extLst>
                  <a:ext uri="{FF2B5EF4-FFF2-40B4-BE49-F238E27FC236}">
                    <a16:creationId xmlns:a16="http://schemas.microsoft.com/office/drawing/2014/main" id="{9C4259A0-FA7C-9857-BA18-C31075C9F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888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3" name="Line 49">
                <a:extLst>
                  <a:ext uri="{FF2B5EF4-FFF2-40B4-BE49-F238E27FC236}">
                    <a16:creationId xmlns:a16="http://schemas.microsoft.com/office/drawing/2014/main" id="{C2946F08-70EE-1594-AEAF-6BDB44260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726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84" name="Text Box 50">
              <a:extLst>
                <a:ext uri="{FF2B5EF4-FFF2-40B4-BE49-F238E27FC236}">
                  <a16:creationId xmlns:a16="http://schemas.microsoft.com/office/drawing/2014/main" id="{4255F3C6-8AED-1315-4588-BB4BC4553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440"/>
              <a:ext cx="4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400"/>
                <a:t>(</a:t>
              </a:r>
              <a:r>
                <a:rPr lang="zh-CN" altLang="en-US" sz="1400" i="1"/>
                <a:t>1</a:t>
              </a:r>
              <a:r>
                <a:rPr lang="zh-CN" altLang="en-US" sz="1400" baseline="-25000"/>
                <a:t>1</a:t>
              </a:r>
              <a:r>
                <a:rPr lang="zh-CN" altLang="en-US" sz="1400"/>
                <a:t> ,</a:t>
              </a:r>
              <a:r>
                <a:rPr lang="zh-CN" altLang="en-US" sz="1400" i="1"/>
                <a:t>1</a:t>
              </a:r>
              <a:r>
                <a:rPr lang="zh-CN" altLang="en-US" sz="1400" baseline="-25000"/>
                <a:t>2</a:t>
              </a:r>
              <a:r>
                <a:rPr lang="zh-CN" altLang="en-US" sz="1400"/>
                <a:t>)</a:t>
              </a:r>
            </a:p>
          </p:txBody>
        </p:sp>
        <p:sp>
          <p:nvSpPr>
            <p:cNvPr id="44085" name="Text Box 51">
              <a:extLst>
                <a:ext uri="{FF2B5EF4-FFF2-40B4-BE49-F238E27FC236}">
                  <a16:creationId xmlns:a16="http://schemas.microsoft.com/office/drawing/2014/main" id="{8D933F4F-C637-9928-9CBB-9A9B1A66C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408"/>
              <a:ext cx="4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400"/>
                <a:t>(</a:t>
              </a:r>
              <a:r>
                <a:rPr lang="zh-CN" altLang="en-US" sz="1400" i="1"/>
                <a:t>0</a:t>
              </a:r>
              <a:r>
                <a:rPr lang="zh-CN" altLang="en-US" sz="1400" baseline="-25000"/>
                <a:t>1</a:t>
              </a:r>
              <a:r>
                <a:rPr lang="zh-CN" altLang="en-US" sz="1400"/>
                <a:t> ,</a:t>
              </a:r>
              <a:r>
                <a:rPr lang="zh-CN" altLang="en-US" sz="1400" i="1"/>
                <a:t>0</a:t>
              </a:r>
              <a:r>
                <a:rPr lang="zh-CN" altLang="en-US" sz="1400" baseline="-25000"/>
                <a:t>2</a:t>
              </a:r>
              <a:r>
                <a:rPr lang="zh-CN" altLang="en-US" sz="1400"/>
                <a:t>)</a:t>
              </a:r>
            </a:p>
          </p:txBody>
        </p:sp>
        <p:sp>
          <p:nvSpPr>
            <p:cNvPr id="44086" name="Text Box 52">
              <a:extLst>
                <a:ext uri="{FF2B5EF4-FFF2-40B4-BE49-F238E27FC236}">
                  <a16:creationId xmlns:a16="http://schemas.microsoft.com/office/drawing/2014/main" id="{E71660A5-A0C7-22C7-A1BA-BE10BBA5F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" y="1969"/>
              <a:ext cx="4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400"/>
                <a:t>(</a:t>
              </a:r>
              <a:r>
                <a:rPr lang="zh-CN" altLang="en-US" sz="1400" i="1"/>
                <a:t>1</a:t>
              </a:r>
              <a:r>
                <a:rPr lang="zh-CN" altLang="en-US" sz="1400" baseline="-25000"/>
                <a:t>1</a:t>
              </a:r>
              <a:r>
                <a:rPr lang="zh-CN" altLang="en-US" sz="1400"/>
                <a:t> ,</a:t>
              </a:r>
              <a:r>
                <a:rPr lang="en-US" altLang="zh-CN" sz="1400" i="1">
                  <a:latin typeface="Times New Roman" panose="02020603050405020304" pitchFamily="18" charset="0"/>
                </a:rPr>
                <a:t>a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44087" name="Text Box 53">
              <a:extLst>
                <a:ext uri="{FF2B5EF4-FFF2-40B4-BE49-F238E27FC236}">
                  <a16:creationId xmlns:a16="http://schemas.microsoft.com/office/drawing/2014/main" id="{2612D515-6D22-847A-FBB1-3376012BE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880"/>
              <a:ext cx="4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400"/>
                <a:t>(</a:t>
              </a:r>
              <a:r>
                <a:rPr lang="zh-CN" altLang="en-US" sz="1400" i="1"/>
                <a:t>0</a:t>
              </a:r>
              <a:r>
                <a:rPr lang="zh-CN" altLang="en-US" sz="1400" baseline="-25000"/>
                <a:t>1</a:t>
              </a:r>
              <a:r>
                <a:rPr lang="zh-CN" altLang="en-US" sz="1400"/>
                <a:t> ,</a:t>
              </a:r>
              <a:r>
                <a:rPr lang="en-US" altLang="zh-CN" sz="1400" i="1">
                  <a:latin typeface="Times New Roman" panose="02020603050405020304" pitchFamily="18" charset="0"/>
                </a:rPr>
                <a:t>a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44088" name="Text Box 54">
              <a:extLst>
                <a:ext uri="{FF2B5EF4-FFF2-40B4-BE49-F238E27FC236}">
                  <a16:creationId xmlns:a16="http://schemas.microsoft.com/office/drawing/2014/main" id="{E4D1F88C-1E1E-E0D6-7044-4444EB591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9" y="1968"/>
              <a:ext cx="4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400"/>
                <a:t>(</a:t>
              </a:r>
              <a:r>
                <a:rPr lang="zh-CN" altLang="en-US" sz="1400" i="1"/>
                <a:t>1</a:t>
              </a:r>
              <a:r>
                <a:rPr lang="zh-CN" altLang="en-US" sz="1400" baseline="-25000"/>
                <a:t>1</a:t>
              </a:r>
              <a:r>
                <a:rPr lang="zh-CN" altLang="en-US" sz="1400"/>
                <a:t> ,</a:t>
              </a:r>
              <a:r>
                <a:rPr lang="en-US" altLang="zh-CN" sz="1400" i="1">
                  <a:latin typeface="Times New Roman" panose="02020603050405020304" pitchFamily="18" charset="0"/>
                </a:rPr>
                <a:t>b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44089" name="Text Box 55">
              <a:extLst>
                <a:ext uri="{FF2B5EF4-FFF2-40B4-BE49-F238E27FC236}">
                  <a16:creationId xmlns:a16="http://schemas.microsoft.com/office/drawing/2014/main" id="{1C3F25B1-D9B5-8A10-6F44-3189ACFB9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2880"/>
              <a:ext cx="4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400"/>
                <a:t>(</a:t>
              </a:r>
              <a:r>
                <a:rPr lang="zh-CN" altLang="en-US" sz="1400" i="1"/>
                <a:t>0</a:t>
              </a:r>
              <a:r>
                <a:rPr lang="zh-CN" altLang="en-US" sz="1400" baseline="-25000"/>
                <a:t>1</a:t>
              </a:r>
              <a:r>
                <a:rPr lang="zh-CN" altLang="en-US" sz="1400"/>
                <a:t> ,</a:t>
              </a:r>
              <a:r>
                <a:rPr lang="en-US" altLang="zh-CN" sz="1400" i="1">
                  <a:latin typeface="Times New Roman" panose="02020603050405020304" pitchFamily="18" charset="0"/>
                </a:rPr>
                <a:t>b</a:t>
              </a:r>
              <a:r>
                <a:rPr lang="en-US" altLang="zh-CN" sz="1400"/>
                <a:t>)</a:t>
              </a:r>
            </a:p>
          </p:txBody>
        </p:sp>
        <p:sp>
          <p:nvSpPr>
            <p:cNvPr id="44090" name="Text Box 56">
              <a:extLst>
                <a:ext uri="{FF2B5EF4-FFF2-40B4-BE49-F238E27FC236}">
                  <a16:creationId xmlns:a16="http://schemas.microsoft.com/office/drawing/2014/main" id="{897DE876-9C09-A1F9-F5FB-02FC71FE0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3" y="2064"/>
              <a:ext cx="4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400"/>
                <a:t>(</a:t>
              </a:r>
              <a:r>
                <a:rPr lang="zh-CN" altLang="en-US" sz="1400" i="1"/>
                <a:t>0</a:t>
              </a:r>
              <a:r>
                <a:rPr lang="zh-CN" altLang="en-US" sz="1400" baseline="-25000"/>
                <a:t>1</a:t>
              </a:r>
              <a:r>
                <a:rPr lang="zh-CN" altLang="en-US" sz="1400"/>
                <a:t> ,</a:t>
              </a:r>
              <a:r>
                <a:rPr lang="zh-CN" altLang="en-US" sz="1400" i="1"/>
                <a:t>1</a:t>
              </a:r>
              <a:r>
                <a:rPr lang="zh-CN" altLang="en-US" sz="1400" baseline="-25000"/>
                <a:t>2</a:t>
              </a:r>
              <a:r>
                <a:rPr lang="zh-CN" altLang="en-US" sz="1400"/>
                <a:t>)</a:t>
              </a:r>
            </a:p>
          </p:txBody>
        </p:sp>
        <p:sp>
          <p:nvSpPr>
            <p:cNvPr id="44091" name="Text Box 57">
              <a:extLst>
                <a:ext uri="{FF2B5EF4-FFF2-40B4-BE49-F238E27FC236}">
                  <a16:creationId xmlns:a16="http://schemas.microsoft.com/office/drawing/2014/main" id="{76AE92EB-B391-AF89-3A48-85AECDC6D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2736"/>
              <a:ext cx="4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400"/>
                <a:t>(</a:t>
              </a:r>
              <a:r>
                <a:rPr lang="zh-CN" altLang="en-US" sz="1400" i="1"/>
                <a:t>1</a:t>
              </a:r>
              <a:r>
                <a:rPr lang="zh-CN" altLang="en-US" sz="1400" baseline="-25000"/>
                <a:t>1</a:t>
              </a:r>
              <a:r>
                <a:rPr lang="zh-CN" altLang="en-US" sz="1400"/>
                <a:t> ,</a:t>
              </a:r>
              <a:r>
                <a:rPr lang="zh-CN" altLang="en-US" sz="1400" i="1"/>
                <a:t>0</a:t>
              </a:r>
              <a:r>
                <a:rPr lang="zh-CN" altLang="en-US" sz="1400" baseline="-25000"/>
                <a:t>2</a:t>
              </a:r>
              <a:r>
                <a:rPr lang="zh-CN" altLang="en-US" sz="1400"/>
                <a:t>)</a:t>
              </a:r>
            </a:p>
          </p:txBody>
        </p:sp>
      </p:grp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37F90E2-661D-176A-DD46-68B6BE4BF0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EB8FDA-EB06-2CF9-71F4-F09898F7F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97A83704-C6D2-942E-A807-B055BB7E9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Sublattice（</a:t>
            </a:r>
            <a:r>
              <a:rPr lang="zh-CN" altLang="en-US"/>
              <a:t>子格）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1FF521FD-8400-58CD-5655-E34EE17F9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Let (</a:t>
            </a:r>
            <a:r>
              <a:rPr lang="en-US" altLang="zh-CN" i="1"/>
              <a:t>L</a:t>
            </a:r>
            <a:r>
              <a:rPr lang="en-US" altLang="zh-CN"/>
              <a:t>, ≤) be a lattice.  A nonempty subset </a:t>
            </a:r>
            <a:r>
              <a:rPr lang="en-US" altLang="zh-CN" i="1"/>
              <a:t>S</a:t>
            </a:r>
            <a:r>
              <a:rPr lang="en-US" altLang="zh-CN"/>
              <a:t> of </a:t>
            </a:r>
            <a:r>
              <a:rPr lang="en-US" altLang="zh-CN" i="1"/>
              <a:t>L</a:t>
            </a:r>
            <a:r>
              <a:rPr lang="en-US" altLang="zh-CN"/>
              <a:t> is called a </a:t>
            </a:r>
            <a:r>
              <a:rPr lang="en-US" altLang="zh-CN" i="1">
                <a:solidFill>
                  <a:schemeClr val="hlink"/>
                </a:solidFill>
              </a:rPr>
              <a:t>sublattice</a:t>
            </a:r>
            <a:r>
              <a:rPr lang="en-US" altLang="zh-CN"/>
              <a:t> of </a:t>
            </a:r>
            <a:r>
              <a:rPr lang="en-US" altLang="zh-CN" i="1"/>
              <a:t>L</a:t>
            </a:r>
          </a:p>
          <a:p>
            <a:pPr lvl="1" eaLnBrk="1" hangingPunct="1"/>
            <a:r>
              <a:rPr lang="en-US" altLang="zh-CN"/>
              <a:t>if </a:t>
            </a:r>
            <a:r>
              <a:rPr lang="en-US" altLang="zh-CN" i="1"/>
              <a:t>a</a:t>
            </a:r>
            <a:r>
              <a:rPr lang="en-US" altLang="zh-CN"/>
              <a:t>∨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 </a:t>
            </a:r>
            <a:r>
              <a:rPr lang="en-US" altLang="zh-CN" i="1"/>
              <a:t>S</a:t>
            </a:r>
            <a:r>
              <a:rPr lang="en-US" altLang="zh-CN"/>
              <a:t> and </a:t>
            </a:r>
            <a:r>
              <a:rPr lang="en-US" altLang="zh-CN" i="1"/>
              <a:t>a</a:t>
            </a:r>
            <a:r>
              <a:rPr lang="en-US" altLang="zh-CN"/>
              <a:t>∧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S</a:t>
            </a:r>
            <a:r>
              <a:rPr lang="en-US" altLang="zh-CN"/>
              <a:t> whenever </a:t>
            </a:r>
            <a:r>
              <a:rPr lang="en-US" altLang="zh-CN" i="1"/>
              <a:t>a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 S</a:t>
            </a:r>
            <a:r>
              <a:rPr lang="en-US" altLang="zh-CN"/>
              <a:t> and   </a:t>
            </a:r>
            <a:r>
              <a:rPr lang="en-US" altLang="zh-CN" i="1"/>
              <a:t>b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 S</a:t>
            </a:r>
            <a:r>
              <a:rPr lang="en-US" altLang="zh-CN"/>
              <a:t>. </a:t>
            </a:r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B18856E-F3A5-4A56-6BC7-699BFFF290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5AE20C-CBA2-2503-5048-B4AF44529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>
            <a:extLst>
              <a:ext uri="{FF2B5EF4-FFF2-40B4-BE49-F238E27FC236}">
                <a16:creationId xmlns:a16="http://schemas.microsoft.com/office/drawing/2014/main" id="{DBF2DF67-D4F7-049C-A5AC-C6046CA34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Sublattice</a:t>
            </a:r>
            <a:endParaRPr lang="zh-CN" altLang="en-US"/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37102FA9-2EC7-87EC-B786-D76FA03B9F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845300" cy="4114800"/>
          </a:xfrm>
        </p:spPr>
        <p:txBody>
          <a:bodyPr/>
          <a:lstStyle/>
          <a:p>
            <a:pPr eaLnBrk="1" hangingPunct="1"/>
            <a:r>
              <a:rPr lang="en-US" altLang="zh-CN" sz="2800"/>
              <a:t>Example : (</a:t>
            </a:r>
            <a:r>
              <a:rPr lang="en-US" altLang="zh-CN" sz="2800" i="1"/>
              <a:t>D</a:t>
            </a:r>
            <a:r>
              <a:rPr lang="en-US" altLang="zh-CN" sz="2800" baseline="-25000"/>
              <a:t>n</a:t>
            </a:r>
            <a:r>
              <a:rPr lang="en-US" altLang="zh-CN" sz="2800"/>
              <a:t>, |) is a sublattice of </a:t>
            </a:r>
            <a:r>
              <a:rPr lang="zh-CN" altLang="en-US" sz="2800"/>
              <a:t>(</a:t>
            </a:r>
            <a:r>
              <a:rPr lang="en-US" altLang="zh-CN" sz="2800" i="1"/>
              <a:t>Z</a:t>
            </a:r>
            <a:r>
              <a:rPr lang="en-US" altLang="zh-CN" sz="2800" i="1" baseline="30000"/>
              <a:t>+</a:t>
            </a:r>
            <a:r>
              <a:rPr lang="en-US" altLang="zh-CN" sz="2800"/>
              <a:t>, |)</a:t>
            </a:r>
          </a:p>
          <a:p>
            <a:pPr eaLnBrk="1" hangingPunct="1"/>
            <a:r>
              <a:rPr lang="en-US" altLang="zh-CN" sz="2800"/>
              <a:t>Example </a:t>
            </a:r>
          </a:p>
          <a:p>
            <a:pPr eaLnBrk="1" hangingPunct="1"/>
            <a:endParaRPr lang="en-US" altLang="zh-CN" sz="2800"/>
          </a:p>
        </p:txBody>
      </p:sp>
      <p:pic>
        <p:nvPicPr>
          <p:cNvPr id="46086" name="Picture 4">
            <a:extLst>
              <a:ext uri="{FF2B5EF4-FFF2-40B4-BE49-F238E27FC236}">
                <a16:creationId xmlns:a16="http://schemas.microsoft.com/office/drawing/2014/main" id="{DB67DB22-E22E-5488-74CD-C2E40158B29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3213100"/>
            <a:ext cx="6408738" cy="3033713"/>
          </a:xfr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20923F1-AAB0-A170-C945-90732821DF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A5A56F-0EEC-CD88-3DBA-A0238CBC1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48C38-6CC5-4101-A7F6-2ACF5747E3B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799E1D7C-6117-9DC9-CFA6-51D053528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Theorem</a:t>
            </a:r>
            <a:endParaRPr lang="zh-CN" altLang="en-US"/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092E5D04-536B-F4DB-8814-0BF342E182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785938"/>
            <a:ext cx="7772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800"/>
              <a:t>Let </a:t>
            </a:r>
            <a:r>
              <a:rPr lang="en-US" altLang="zh-CN" sz="2800" i="1"/>
              <a:t>L</a:t>
            </a:r>
            <a:r>
              <a:rPr lang="en-US" altLang="zh-CN" sz="2800"/>
              <a:t> be a lattice.  Then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/>
              <a:t>Idempotent Properties（</a:t>
            </a:r>
            <a:r>
              <a:rPr lang="zh-CN" altLang="en-US" sz="2400"/>
              <a:t>等幂律）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/>
              <a:t>(</a:t>
            </a:r>
            <a:r>
              <a:rPr lang="en-US" altLang="zh-CN" sz="2000"/>
              <a:t>a) 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</a:rPr>
              <a:t>∨</a:t>
            </a:r>
            <a:r>
              <a:rPr lang="en-US" altLang="zh-CN" sz="2000" i="1"/>
              <a:t>a</a:t>
            </a:r>
            <a:r>
              <a:rPr lang="en-US" altLang="zh-CN" sz="2000"/>
              <a:t> = </a:t>
            </a:r>
            <a:r>
              <a:rPr lang="en-US" altLang="zh-CN" sz="2000" i="1"/>
              <a:t>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CN" sz="2000"/>
              <a:t>(b) 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</a:rPr>
              <a:t>∧</a:t>
            </a:r>
            <a:r>
              <a:rPr lang="en-US" altLang="zh-CN" sz="2000" i="1"/>
              <a:t>a</a:t>
            </a:r>
            <a:r>
              <a:rPr lang="en-US" altLang="zh-CN" sz="2000"/>
              <a:t> = </a:t>
            </a:r>
            <a:r>
              <a:rPr lang="en-US" altLang="zh-CN" sz="2000" i="1"/>
              <a:t>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/>
              <a:t>Commutative Properties（</a:t>
            </a:r>
            <a:r>
              <a:rPr lang="zh-CN" altLang="en-US" sz="2400"/>
              <a:t>交换律）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/>
              <a:t>(</a:t>
            </a:r>
            <a:r>
              <a:rPr lang="en-US" altLang="zh-CN" sz="2000"/>
              <a:t>a) 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</a:rPr>
              <a:t>∨</a:t>
            </a:r>
            <a:r>
              <a:rPr lang="en-US" altLang="zh-CN" sz="2000" i="1"/>
              <a:t>b</a:t>
            </a:r>
            <a:r>
              <a:rPr lang="en-US" altLang="zh-CN" sz="2000"/>
              <a:t> = </a:t>
            </a:r>
            <a:r>
              <a:rPr lang="en-US" altLang="zh-CN" sz="2000" i="1"/>
              <a:t>b</a:t>
            </a:r>
            <a:r>
              <a:rPr lang="en-US" altLang="zh-CN" sz="2000">
                <a:latin typeface="宋体" panose="02010600030101010101" pitchFamily="2" charset="-122"/>
              </a:rPr>
              <a:t>∨</a:t>
            </a:r>
            <a:r>
              <a:rPr lang="en-US" altLang="zh-CN" sz="2000" i="1"/>
              <a:t>a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CN" sz="2000"/>
              <a:t>(b) 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</a:rPr>
              <a:t>∧</a:t>
            </a:r>
            <a:r>
              <a:rPr lang="en-US" altLang="zh-CN" sz="2000" i="1"/>
              <a:t>b</a:t>
            </a:r>
            <a:r>
              <a:rPr lang="en-US" altLang="zh-CN" sz="2000"/>
              <a:t> = </a:t>
            </a:r>
            <a:r>
              <a:rPr lang="en-US" altLang="zh-CN" sz="2000" i="1"/>
              <a:t>b</a:t>
            </a:r>
            <a:r>
              <a:rPr lang="en-US" altLang="zh-CN" sz="2000">
                <a:latin typeface="宋体" panose="02010600030101010101" pitchFamily="2" charset="-122"/>
              </a:rPr>
              <a:t>∧</a:t>
            </a:r>
            <a:r>
              <a:rPr lang="en-US" altLang="zh-CN" sz="2000" i="1"/>
              <a:t>a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/>
              <a:t>Associative Properties（</a:t>
            </a:r>
            <a:r>
              <a:rPr lang="zh-CN" altLang="en-US" sz="2400"/>
              <a:t>结合律）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/>
              <a:t>(</a:t>
            </a:r>
            <a:r>
              <a:rPr lang="en-US" altLang="zh-CN" sz="2000"/>
              <a:t>a) 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</a:rPr>
              <a:t>∨</a:t>
            </a:r>
            <a:r>
              <a:rPr lang="en-US" altLang="zh-CN" sz="2000"/>
              <a:t>(</a:t>
            </a:r>
            <a:r>
              <a:rPr lang="en-US" altLang="zh-CN" sz="2000" i="1"/>
              <a:t>b</a:t>
            </a:r>
            <a:r>
              <a:rPr lang="en-US" altLang="zh-CN" sz="2000">
                <a:latin typeface="宋体" panose="02010600030101010101" pitchFamily="2" charset="-122"/>
              </a:rPr>
              <a:t>∨</a:t>
            </a:r>
            <a:r>
              <a:rPr lang="en-US" altLang="zh-CN" sz="2000" i="1"/>
              <a:t>c</a:t>
            </a:r>
            <a:r>
              <a:rPr lang="en-US" altLang="zh-CN" sz="2000"/>
              <a:t>) = (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</a:rPr>
              <a:t>∨</a:t>
            </a:r>
            <a:r>
              <a:rPr lang="en-US" altLang="zh-CN" sz="2000" i="1"/>
              <a:t>b</a:t>
            </a:r>
            <a:r>
              <a:rPr lang="en-US" altLang="zh-CN" sz="2000"/>
              <a:t>)</a:t>
            </a:r>
            <a:r>
              <a:rPr lang="en-US" altLang="zh-CN" sz="2000">
                <a:latin typeface="宋体" panose="02010600030101010101" pitchFamily="2" charset="-122"/>
              </a:rPr>
              <a:t>∨</a:t>
            </a:r>
            <a:r>
              <a:rPr lang="en-US" altLang="zh-CN" sz="2000" i="1"/>
              <a:t>c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CN" sz="2000"/>
              <a:t>(b) 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</a:rPr>
              <a:t>∧</a:t>
            </a:r>
            <a:r>
              <a:rPr lang="en-US" altLang="zh-CN" sz="2000"/>
              <a:t>(</a:t>
            </a:r>
            <a:r>
              <a:rPr lang="en-US" altLang="zh-CN" sz="2000" i="1"/>
              <a:t>b</a:t>
            </a:r>
            <a:r>
              <a:rPr lang="en-US" altLang="zh-CN" sz="2000">
                <a:latin typeface="宋体" panose="02010600030101010101" pitchFamily="2" charset="-122"/>
              </a:rPr>
              <a:t>∧</a:t>
            </a:r>
            <a:r>
              <a:rPr lang="en-US" altLang="zh-CN" sz="2000" i="1"/>
              <a:t>c</a:t>
            </a:r>
            <a:r>
              <a:rPr lang="en-US" altLang="zh-CN" sz="2000"/>
              <a:t>) = (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</a:rPr>
              <a:t>∧</a:t>
            </a:r>
            <a:r>
              <a:rPr lang="en-US" altLang="zh-CN" sz="2000" i="1"/>
              <a:t>b</a:t>
            </a:r>
            <a:r>
              <a:rPr lang="en-US" altLang="zh-CN" sz="2000"/>
              <a:t>)</a:t>
            </a:r>
            <a:r>
              <a:rPr lang="en-US" altLang="zh-CN" sz="2000">
                <a:latin typeface="宋体" panose="02010600030101010101" pitchFamily="2" charset="-122"/>
              </a:rPr>
              <a:t> ∧</a:t>
            </a:r>
            <a:r>
              <a:rPr lang="en-US" altLang="zh-CN" sz="2000" i="1"/>
              <a:t>c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/>
              <a:t>Absorption Properties（</a:t>
            </a:r>
            <a:r>
              <a:rPr lang="zh-CN" altLang="en-US" sz="2400"/>
              <a:t>吸收律）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sz="2000"/>
              <a:t>(</a:t>
            </a:r>
            <a:r>
              <a:rPr lang="en-US" altLang="zh-CN" sz="2000"/>
              <a:t>a) 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</a:rPr>
              <a:t>∨</a:t>
            </a:r>
            <a:r>
              <a:rPr lang="en-US" altLang="zh-CN" sz="2000"/>
              <a:t>(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</a:rPr>
              <a:t>∧</a:t>
            </a:r>
            <a:r>
              <a:rPr lang="en-US" altLang="zh-CN" sz="2000" i="1"/>
              <a:t>b</a:t>
            </a:r>
            <a:r>
              <a:rPr lang="en-US" altLang="zh-CN" sz="2000"/>
              <a:t>) = </a:t>
            </a:r>
            <a:r>
              <a:rPr lang="en-US" altLang="zh-CN" sz="2000" i="1"/>
              <a:t>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(b) 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</a:rPr>
              <a:t>∧</a:t>
            </a:r>
            <a:r>
              <a:rPr lang="en-US" altLang="zh-CN" sz="2000"/>
              <a:t>(</a:t>
            </a:r>
            <a:r>
              <a:rPr lang="en-US" altLang="zh-CN" sz="2000" i="1"/>
              <a:t>a</a:t>
            </a:r>
            <a:r>
              <a:rPr lang="en-US" altLang="zh-CN" sz="2000">
                <a:latin typeface="宋体" panose="02010600030101010101" pitchFamily="2" charset="-122"/>
              </a:rPr>
              <a:t>∨</a:t>
            </a:r>
            <a:r>
              <a:rPr lang="en-US" altLang="zh-CN" sz="2000" i="1"/>
              <a:t>b</a:t>
            </a:r>
            <a:r>
              <a:rPr lang="en-US" altLang="zh-CN" sz="2000"/>
              <a:t>) = </a:t>
            </a:r>
            <a:r>
              <a:rPr lang="en-US" altLang="zh-CN" sz="2000" i="1"/>
              <a:t>a</a:t>
            </a:r>
            <a:endParaRPr lang="zh-CN" altLang="en-US" sz="2000" i="1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5B79D78-7F59-C043-F564-0859A574E5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6842CE-A0FC-FD04-E085-97A212C82D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27D349A8-2719-43D8-94A8-0536AC6E6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/>
              <a:t>Partial Orderings </a:t>
            </a:r>
            <a:r>
              <a:rPr lang="zh-CN" altLang="en-US" sz="4000" dirty="0"/>
              <a:t>偏序关系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C6C0F92C-28D5-3319-B978-BE5FDB8480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/>
              <a:t>Partial order（</a:t>
            </a:r>
            <a:r>
              <a:rPr lang="zh-CN" altLang="en-US" sz="2800" b="1" dirty="0"/>
              <a:t>偏序关系）</a:t>
            </a:r>
            <a:r>
              <a:rPr lang="zh-CN" altLang="en-US" sz="2800" dirty="0"/>
              <a:t>: </a:t>
            </a:r>
            <a:r>
              <a:rPr lang="en-US" altLang="zh-CN" sz="2800" dirty="0"/>
              <a:t>A relation </a:t>
            </a:r>
            <a:r>
              <a:rPr lang="en-US" altLang="zh-CN" sz="2800" i="1" dirty="0"/>
              <a:t>R</a:t>
            </a:r>
            <a:r>
              <a:rPr lang="en-US" altLang="zh-CN" sz="2800" dirty="0"/>
              <a:t> on a set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is called a </a:t>
            </a:r>
            <a:r>
              <a:rPr lang="en-US" altLang="zh-CN" sz="2800" i="1" dirty="0"/>
              <a:t>partial order</a:t>
            </a:r>
            <a:r>
              <a:rPr lang="en-US" altLang="zh-CN" sz="2800" dirty="0"/>
              <a:t> if </a:t>
            </a:r>
            <a:r>
              <a:rPr lang="en-US" altLang="zh-CN" sz="2800" i="1" dirty="0"/>
              <a:t>R</a:t>
            </a:r>
            <a:r>
              <a:rPr lang="en-US" altLang="zh-CN" sz="2800" dirty="0"/>
              <a:t> is reflexive（</a:t>
            </a:r>
            <a:r>
              <a:rPr lang="zh-CN" altLang="en-US" sz="2800" dirty="0"/>
              <a:t>自反）, </a:t>
            </a:r>
            <a:r>
              <a:rPr lang="en-US" altLang="zh-CN" sz="2800" dirty="0"/>
              <a:t>antisymmetric（</a:t>
            </a:r>
            <a:r>
              <a:rPr lang="zh-CN" altLang="en-US" sz="2800" dirty="0"/>
              <a:t>反对称）, </a:t>
            </a:r>
            <a:r>
              <a:rPr lang="en-US" altLang="zh-CN" sz="2800" dirty="0"/>
              <a:t>and transitive（</a:t>
            </a:r>
            <a:r>
              <a:rPr lang="zh-CN" altLang="en-US" sz="2800" dirty="0"/>
              <a:t>传递）. </a:t>
            </a:r>
          </a:p>
          <a:p>
            <a:pPr eaLnBrk="1" hangingPunct="1"/>
            <a:r>
              <a:rPr lang="en-US" altLang="zh-CN" sz="2800" b="1" dirty="0"/>
              <a:t>Partially ordered set</a:t>
            </a:r>
            <a:r>
              <a:rPr lang="en-US" altLang="zh-CN" sz="2800" dirty="0"/>
              <a:t>: The set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together with the partial order </a:t>
            </a:r>
            <a:r>
              <a:rPr lang="en-US" altLang="zh-CN" sz="2800" i="1" dirty="0"/>
              <a:t>R</a:t>
            </a:r>
            <a:r>
              <a:rPr lang="en-US" altLang="zh-CN" sz="2800" dirty="0"/>
              <a:t> is called a </a:t>
            </a:r>
            <a:r>
              <a:rPr lang="en-US" altLang="zh-CN" sz="2800" i="1" dirty="0"/>
              <a:t>partially ordered set</a:t>
            </a:r>
            <a:r>
              <a:rPr lang="zh-CN" altLang="en-US" sz="2800" dirty="0"/>
              <a:t>, </a:t>
            </a:r>
            <a:r>
              <a:rPr lang="en-US" altLang="zh-CN" sz="2800" dirty="0"/>
              <a:t>or simply a </a:t>
            </a:r>
            <a:r>
              <a:rPr lang="en-US" altLang="zh-CN" sz="2800" i="1" dirty="0" err="1"/>
              <a:t>poset</a:t>
            </a:r>
            <a:r>
              <a:rPr lang="en-US" altLang="zh-CN" sz="2800" b="1" u="sng" dirty="0"/>
              <a:t>,</a:t>
            </a:r>
            <a:r>
              <a:rPr lang="en-US" altLang="zh-CN" sz="2800" dirty="0"/>
              <a:t> and we will denote this </a:t>
            </a:r>
            <a:r>
              <a:rPr lang="en-US" altLang="zh-CN" sz="2800" dirty="0" err="1"/>
              <a:t>poset</a:t>
            </a:r>
            <a:r>
              <a:rPr lang="en-US" altLang="zh-CN" sz="2800" dirty="0"/>
              <a:t> by (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R</a:t>
            </a:r>
            <a:r>
              <a:rPr lang="en-US" altLang="zh-CN" sz="2800" dirty="0"/>
              <a:t>). </a:t>
            </a:r>
            <a:endParaRPr lang="zh-CN" altLang="en-US" sz="28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8856931-27D9-AB5D-1236-47D3F81D30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417F6B-9F1C-E169-CDE1-879984536E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>
            <a:extLst>
              <a:ext uri="{FF2B5EF4-FFF2-40B4-BE49-F238E27FC236}">
                <a16:creationId xmlns:a16="http://schemas.microsoft.com/office/drawing/2014/main" id="{78429B9A-E7F4-0990-5BBC-9A9D0E7CB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Proof of </a:t>
            </a:r>
            <a:r>
              <a:rPr lang="zh-CN" altLang="en-US">
                <a:latin typeface="Times New Roman" panose="02020603050405020304" pitchFamily="18" charset="0"/>
              </a:rPr>
              <a:t>4. (</a:t>
            </a:r>
            <a:r>
              <a:rPr lang="en-US" altLang="zh-CN">
                <a:latin typeface="Times New Roman" panose="02020603050405020304" pitchFamily="18" charset="0"/>
              </a:rPr>
              <a:t>a)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AA3EB208-87FD-F1A0-DE02-9F56C2D9E7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Since </a:t>
            </a:r>
            <a:r>
              <a:rPr lang="en-US" altLang="zh-CN" sz="2800" i="1"/>
              <a:t>a</a:t>
            </a:r>
            <a:r>
              <a:rPr lang="en-US" altLang="zh-CN" sz="2800">
                <a:latin typeface="宋体" panose="02010600030101010101" pitchFamily="2" charset="-122"/>
              </a:rPr>
              <a:t>∧</a:t>
            </a:r>
            <a:r>
              <a:rPr lang="en-US" altLang="zh-CN" sz="2800" i="1"/>
              <a:t>b</a:t>
            </a:r>
            <a:r>
              <a:rPr lang="en-US" altLang="zh-CN" sz="2800">
                <a:latin typeface="宋体" panose="02010600030101010101" pitchFamily="2" charset="-122"/>
              </a:rPr>
              <a:t>≤</a:t>
            </a:r>
            <a:r>
              <a:rPr lang="en-US" altLang="zh-CN" sz="2800" i="1"/>
              <a:t>a</a:t>
            </a:r>
            <a:r>
              <a:rPr lang="en-US" altLang="zh-CN" sz="2800"/>
              <a:t> and </a:t>
            </a:r>
            <a:r>
              <a:rPr lang="en-US" altLang="zh-CN" sz="2800" i="1"/>
              <a:t>a</a:t>
            </a:r>
            <a:r>
              <a:rPr lang="en-US" altLang="zh-CN" sz="2800">
                <a:latin typeface="宋体" panose="02010600030101010101" pitchFamily="2" charset="-122"/>
              </a:rPr>
              <a:t>≤</a:t>
            </a:r>
            <a:r>
              <a:rPr lang="en-US" altLang="zh-CN" sz="2800" i="1"/>
              <a:t>a</a:t>
            </a:r>
            <a:r>
              <a:rPr lang="en-US" altLang="zh-CN" sz="2800"/>
              <a:t>, we see that </a:t>
            </a:r>
            <a:r>
              <a:rPr lang="en-US" altLang="zh-CN" sz="2800" i="1"/>
              <a:t>a</a:t>
            </a:r>
            <a:r>
              <a:rPr lang="en-US" altLang="zh-CN" sz="2800"/>
              <a:t> is an upper bound of </a:t>
            </a:r>
            <a:r>
              <a:rPr lang="en-US" altLang="zh-CN" sz="2800" i="1"/>
              <a:t>a</a:t>
            </a:r>
            <a:r>
              <a:rPr lang="en-US" altLang="zh-CN" sz="2800">
                <a:latin typeface="宋体" panose="02010600030101010101" pitchFamily="2" charset="-122"/>
              </a:rPr>
              <a:t>∧</a:t>
            </a:r>
            <a:r>
              <a:rPr lang="en-US" altLang="zh-CN" sz="2800" i="1"/>
              <a:t>b</a:t>
            </a:r>
            <a:r>
              <a:rPr lang="en-US" altLang="zh-CN" sz="2800"/>
              <a:t> and </a:t>
            </a:r>
            <a:r>
              <a:rPr lang="en-US" altLang="zh-CN" sz="2800" i="1"/>
              <a:t>a</a:t>
            </a:r>
            <a:r>
              <a:rPr lang="en-US" altLang="zh-CN" sz="2800"/>
              <a:t>;  so </a:t>
            </a:r>
            <a:r>
              <a:rPr lang="en-US" altLang="zh-CN" sz="2800" i="1"/>
              <a:t>a</a:t>
            </a:r>
            <a:r>
              <a:rPr lang="en-US" altLang="zh-CN" sz="2800">
                <a:latin typeface="宋体" panose="02010600030101010101" pitchFamily="2" charset="-122"/>
              </a:rPr>
              <a:t>∨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>
                <a:latin typeface="宋体" panose="02010600030101010101" pitchFamily="2" charset="-122"/>
              </a:rPr>
              <a:t>∧</a:t>
            </a:r>
            <a:r>
              <a:rPr lang="en-US" altLang="zh-CN" sz="2800" i="1"/>
              <a:t>b</a:t>
            </a:r>
            <a:r>
              <a:rPr lang="en-US" altLang="zh-CN" sz="2800"/>
              <a:t>)</a:t>
            </a:r>
            <a:r>
              <a:rPr lang="en-US" altLang="zh-CN" sz="2800">
                <a:latin typeface="宋体" panose="02010600030101010101" pitchFamily="2" charset="-122"/>
              </a:rPr>
              <a:t>≤</a:t>
            </a:r>
            <a:r>
              <a:rPr lang="en-US" altLang="zh-CN" sz="2800" i="1"/>
              <a:t>a</a:t>
            </a:r>
            <a:r>
              <a:rPr lang="en-US" altLang="zh-CN" sz="2800"/>
              <a:t>.  On the other hand, by the definition of LUB,  we have </a:t>
            </a:r>
            <a:r>
              <a:rPr lang="en-US" altLang="zh-CN" sz="2800" i="1"/>
              <a:t>a</a:t>
            </a:r>
            <a:r>
              <a:rPr lang="en-US" altLang="zh-CN" sz="2800">
                <a:latin typeface="宋体" panose="02010600030101010101" pitchFamily="2" charset="-122"/>
              </a:rPr>
              <a:t>≤</a:t>
            </a:r>
            <a:r>
              <a:rPr lang="en-US" altLang="zh-CN" sz="2800" i="1"/>
              <a:t>a</a:t>
            </a:r>
            <a:r>
              <a:rPr lang="en-US" altLang="zh-CN" sz="2800">
                <a:latin typeface="宋体" panose="02010600030101010101" pitchFamily="2" charset="-122"/>
              </a:rPr>
              <a:t>∨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>
                <a:latin typeface="宋体" panose="02010600030101010101" pitchFamily="2" charset="-122"/>
              </a:rPr>
              <a:t>∧</a:t>
            </a:r>
            <a:r>
              <a:rPr lang="en-US" altLang="zh-CN" sz="2800" i="1"/>
              <a:t>b</a:t>
            </a:r>
            <a:r>
              <a:rPr lang="en-US" altLang="zh-CN" sz="2800"/>
              <a:t>),  so </a:t>
            </a:r>
            <a:r>
              <a:rPr lang="en-US" altLang="zh-CN" sz="2800" i="1"/>
              <a:t>a</a:t>
            </a:r>
            <a:r>
              <a:rPr lang="en-US" altLang="zh-CN" sz="2800">
                <a:latin typeface="宋体" panose="02010600030101010101" pitchFamily="2" charset="-122"/>
              </a:rPr>
              <a:t>∨</a:t>
            </a:r>
            <a:r>
              <a:rPr lang="en-US" altLang="zh-CN" sz="2800"/>
              <a:t>(</a:t>
            </a:r>
            <a:r>
              <a:rPr lang="en-US" altLang="zh-CN" sz="2800" i="1"/>
              <a:t>a</a:t>
            </a:r>
            <a:r>
              <a:rPr lang="en-US" altLang="zh-CN" sz="2800">
                <a:latin typeface="宋体" panose="02010600030101010101" pitchFamily="2" charset="-122"/>
              </a:rPr>
              <a:t>∧</a:t>
            </a:r>
            <a:r>
              <a:rPr lang="en-US" altLang="zh-CN" sz="2800" i="1"/>
              <a:t>b</a:t>
            </a:r>
            <a:r>
              <a:rPr lang="en-US" altLang="zh-CN" sz="2800"/>
              <a:t>) = </a:t>
            </a:r>
            <a:r>
              <a:rPr lang="en-US" altLang="zh-CN" sz="2800" i="1"/>
              <a:t>a</a:t>
            </a:r>
            <a:r>
              <a:rPr lang="en-US" altLang="zh-CN" sz="2800"/>
              <a:t>. </a:t>
            </a:r>
          </a:p>
          <a:p>
            <a:pPr lvl="1" algn="r" eaLnBrk="1" hangingPunct="1"/>
            <a:r>
              <a:rPr lang="en-US" altLang="zh-CN" sz="2400"/>
              <a:t>Q.E.D</a:t>
            </a:r>
          </a:p>
          <a:p>
            <a:pPr eaLnBrk="1" hangingPunct="1"/>
            <a:r>
              <a:rPr lang="en-US" altLang="zh-CN" sz="2800"/>
              <a:t>It follows from property 3 that we can write </a:t>
            </a:r>
            <a:r>
              <a:rPr lang="en-US" altLang="zh-CN" sz="2800" i="1"/>
              <a:t>a</a:t>
            </a:r>
            <a:r>
              <a:rPr lang="en-US" altLang="zh-CN" sz="2800">
                <a:latin typeface="宋体" panose="02010600030101010101" pitchFamily="2" charset="-122"/>
              </a:rPr>
              <a:t>∨</a:t>
            </a:r>
            <a:r>
              <a:rPr lang="en-US" altLang="zh-CN" sz="2800"/>
              <a:t>(</a:t>
            </a:r>
            <a:r>
              <a:rPr lang="en-US" altLang="zh-CN" sz="2800" i="1"/>
              <a:t>b</a:t>
            </a:r>
            <a:r>
              <a:rPr lang="en-US" altLang="zh-CN" sz="2800">
                <a:latin typeface="宋体" panose="02010600030101010101" pitchFamily="2" charset="-122"/>
              </a:rPr>
              <a:t>∨</a:t>
            </a:r>
            <a:r>
              <a:rPr lang="en-US" altLang="zh-CN" sz="2800" i="1"/>
              <a:t>c</a:t>
            </a:r>
            <a:r>
              <a:rPr lang="en-US" altLang="zh-CN" sz="2800"/>
              <a:t>) and (</a:t>
            </a:r>
            <a:r>
              <a:rPr lang="en-US" altLang="zh-CN" sz="2800" i="1"/>
              <a:t>a</a:t>
            </a:r>
            <a:r>
              <a:rPr lang="en-US" altLang="zh-CN" sz="2800">
                <a:latin typeface="宋体" panose="02010600030101010101" pitchFamily="2" charset="-122"/>
              </a:rPr>
              <a:t>∨</a:t>
            </a:r>
            <a:r>
              <a:rPr lang="en-US" altLang="zh-CN" sz="2800" i="1"/>
              <a:t>b</a:t>
            </a:r>
            <a:r>
              <a:rPr lang="en-US" altLang="zh-CN" sz="2800"/>
              <a:t>)</a:t>
            </a:r>
            <a:r>
              <a:rPr lang="en-US" altLang="zh-CN" sz="2800">
                <a:latin typeface="宋体" panose="02010600030101010101" pitchFamily="2" charset="-122"/>
              </a:rPr>
              <a:t> ∨</a:t>
            </a:r>
            <a:r>
              <a:rPr lang="en-US" altLang="zh-CN" sz="2800" i="1"/>
              <a:t>c</a:t>
            </a:r>
            <a:r>
              <a:rPr lang="en-US" altLang="zh-CN" sz="2800"/>
              <a:t> merely as  </a:t>
            </a:r>
            <a:r>
              <a:rPr lang="en-US" altLang="zh-CN" sz="2800" i="1"/>
              <a:t>a</a:t>
            </a:r>
            <a:r>
              <a:rPr lang="en-US" altLang="zh-CN" sz="2800">
                <a:latin typeface="宋体" panose="02010600030101010101" pitchFamily="2" charset="-122"/>
              </a:rPr>
              <a:t>∨</a:t>
            </a:r>
            <a:r>
              <a:rPr lang="en-US" altLang="zh-CN" sz="2800" i="1"/>
              <a:t>b</a:t>
            </a:r>
            <a:r>
              <a:rPr lang="en-US" altLang="zh-CN" sz="2800">
                <a:latin typeface="宋体" panose="02010600030101010101" pitchFamily="2" charset="-122"/>
              </a:rPr>
              <a:t>∨</a:t>
            </a:r>
            <a:r>
              <a:rPr lang="en-US" altLang="zh-CN" sz="2800" i="1"/>
              <a:t>c</a:t>
            </a:r>
            <a:r>
              <a:rPr lang="en-US" altLang="zh-CN" sz="2800"/>
              <a:t>,  and similarly  for </a:t>
            </a:r>
            <a:r>
              <a:rPr lang="en-US" altLang="zh-CN" sz="2800" i="1"/>
              <a:t>a</a:t>
            </a:r>
            <a:r>
              <a:rPr lang="en-US" altLang="zh-CN" sz="2800">
                <a:latin typeface="宋体" panose="02010600030101010101" pitchFamily="2" charset="-122"/>
              </a:rPr>
              <a:t>∧</a:t>
            </a:r>
            <a:r>
              <a:rPr lang="en-US" altLang="zh-CN" sz="2800" i="1"/>
              <a:t>b</a:t>
            </a:r>
            <a:r>
              <a:rPr lang="en-US" altLang="zh-CN" sz="2800">
                <a:latin typeface="宋体" panose="02010600030101010101" pitchFamily="2" charset="-122"/>
              </a:rPr>
              <a:t>∧</a:t>
            </a:r>
            <a:r>
              <a:rPr lang="en-US" altLang="zh-CN" sz="2800" i="1"/>
              <a:t>c</a:t>
            </a:r>
            <a:r>
              <a:rPr lang="en-US" altLang="zh-CN" sz="2800"/>
              <a:t>. </a:t>
            </a:r>
            <a:endParaRPr lang="zh-CN" altLang="en-US" sz="280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6CFFC28-CB62-27D2-21C7-9A38651B6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71C05B-9F70-A793-3BCD-B9C25F50C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3">
            <a:extLst>
              <a:ext uri="{FF2B5EF4-FFF2-40B4-BE49-F238E27FC236}">
                <a16:creationId xmlns:a16="http://schemas.microsoft.com/office/drawing/2014/main" id="{AC36FE18-73F4-3EA0-8C13-9BED8A7DFD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6CB72A0-E483-450D-AEDF-673D5433D8B3}" type="slidenum">
              <a:rPr lang="zh-CN" altLang="en-US" sz="100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41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2466" name="日期占位符 4">
            <a:extLst>
              <a:ext uri="{FF2B5EF4-FFF2-40B4-BE49-F238E27FC236}">
                <a16:creationId xmlns:a16="http://schemas.microsoft.com/office/drawing/2014/main" id="{D7B68D34-EDDE-D86A-783E-738ABDC8FAFC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140111C-562D-455A-B420-8B650D8DFD2A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2024/7/20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2467" name="页脚占位符 5">
            <a:extLst>
              <a:ext uri="{FF2B5EF4-FFF2-40B4-BE49-F238E27FC236}">
                <a16:creationId xmlns:a16="http://schemas.microsoft.com/office/drawing/2014/main" id="{923EB839-1006-4F9B-A870-93BFBFE1336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CD41AC4-40F7-4FE0-8905-74C6698904F3}" type="slidenum">
              <a:rPr lang="en-US" smtClean="0"/>
              <a:pPr/>
              <a:t>41</a:t>
            </a:fld>
            <a:endParaRPr kumimoji="0" lang="zh-CN" altLang="en-US" sz="120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7677E484-D472-37CE-9854-02EDA74A3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Complement（</a:t>
            </a:r>
            <a:r>
              <a:rPr lang="zh-CN" altLang="en-US">
                <a:latin typeface="Times New Roman" panose="02020603050405020304" pitchFamily="18" charset="0"/>
              </a:rPr>
              <a:t>补元）</a:t>
            </a:r>
            <a:endParaRPr lang="zh-CN" altLang="en-US"/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0389E4BB-6DA1-0DE6-9D41-DCD352A37F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2800"/>
              <a:t>Let </a:t>
            </a:r>
            <a:r>
              <a:rPr lang="en-US" altLang="zh-CN" sz="2800" i="1"/>
              <a:t>L</a:t>
            </a:r>
            <a:r>
              <a:rPr lang="en-US" altLang="zh-CN" sz="2800"/>
              <a:t> be a bounded lattice with greatest element </a:t>
            </a:r>
            <a:r>
              <a:rPr lang="en-US" altLang="zh-CN" sz="2800" i="1"/>
              <a:t>I</a:t>
            </a:r>
            <a:r>
              <a:rPr lang="en-US" altLang="zh-CN" sz="2800"/>
              <a:t> and least element </a:t>
            </a:r>
            <a:r>
              <a:rPr lang="en-US" altLang="zh-CN" sz="2800" i="1"/>
              <a:t>0</a:t>
            </a:r>
            <a:r>
              <a:rPr lang="en-US" altLang="zh-CN" sz="2800"/>
              <a:t>,  and let a </a:t>
            </a:r>
            <a:r>
              <a:rPr lang="en-US" altLang="zh-CN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 L.  An element </a:t>
            </a:r>
            <a:r>
              <a:rPr lang="en-US" altLang="zh-CN" sz="2800" i="1"/>
              <a:t>a</a:t>
            </a:r>
            <a:r>
              <a:rPr lang="en-US" altLang="zh-CN" sz="2800"/>
              <a:t>’ </a:t>
            </a:r>
            <a:r>
              <a:rPr lang="en-US" altLang="zh-CN" sz="2800" i="1"/>
              <a:t>L</a:t>
            </a:r>
            <a:r>
              <a:rPr lang="en-US" altLang="zh-CN" sz="2800"/>
              <a:t> is called a </a:t>
            </a:r>
            <a:r>
              <a:rPr lang="en-US" altLang="zh-CN" sz="2800" i="1">
                <a:solidFill>
                  <a:schemeClr val="hlink"/>
                </a:solidFill>
              </a:rPr>
              <a:t>complement of a</a:t>
            </a:r>
            <a:r>
              <a:rPr lang="zh-CN" altLang="en-US" sz="2800"/>
              <a:t> </a:t>
            </a:r>
            <a:r>
              <a:rPr lang="en-US" altLang="zh-CN" sz="2800"/>
              <a:t>if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i="1"/>
              <a:t>a</a:t>
            </a:r>
            <a:r>
              <a:rPr lang="en-US" altLang="zh-CN" sz="2400"/>
              <a:t>∨</a:t>
            </a:r>
            <a:r>
              <a:rPr lang="en-US" altLang="zh-CN" sz="2400" i="1"/>
              <a:t>a</a:t>
            </a:r>
            <a:r>
              <a:rPr lang="en-US" altLang="zh-CN" sz="2400"/>
              <a:t>’ = </a:t>
            </a:r>
            <a:r>
              <a:rPr lang="en-US" altLang="zh-CN" sz="2400" i="1"/>
              <a:t>I</a:t>
            </a:r>
            <a:r>
              <a:rPr lang="en-US" altLang="zh-CN" sz="2400"/>
              <a:t>  and  </a:t>
            </a:r>
            <a:r>
              <a:rPr lang="en-US" altLang="zh-CN" sz="2400" i="1"/>
              <a:t>a</a:t>
            </a:r>
            <a:r>
              <a:rPr lang="en-US" altLang="zh-CN" sz="2400"/>
              <a:t>∧</a:t>
            </a:r>
            <a:r>
              <a:rPr lang="en-US" altLang="zh-CN" sz="2400" i="1"/>
              <a:t>a</a:t>
            </a:r>
            <a:r>
              <a:rPr lang="en-US" altLang="zh-CN" sz="2400"/>
              <a:t>’ = </a:t>
            </a:r>
            <a:r>
              <a:rPr lang="en-US" altLang="zh-CN" sz="2400" i="1"/>
              <a:t>0</a:t>
            </a:r>
            <a:endParaRPr lang="en-US" altLang="zh-CN" sz="2400"/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/>
              <a:t>Note that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400" i="1"/>
              <a:t>0’ = I   and   I’ = 0</a:t>
            </a:r>
            <a:r>
              <a:rPr lang="en-US" altLang="zh-CN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An element </a:t>
            </a:r>
            <a:r>
              <a:rPr lang="en-US" altLang="zh-CN" sz="2800" i="1"/>
              <a:t>a</a:t>
            </a:r>
            <a:r>
              <a:rPr lang="en-US" altLang="zh-CN" sz="2800"/>
              <a:t> in a lattice need not have a complement, and it may have more than one complement. 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3">
            <a:extLst>
              <a:ext uri="{FF2B5EF4-FFF2-40B4-BE49-F238E27FC236}">
                <a16:creationId xmlns:a16="http://schemas.microsoft.com/office/drawing/2014/main" id="{CBCE5597-CC9D-8EFA-3366-D461A388B9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6C3F072-0A6E-4994-BC94-1D434296F931}" type="slidenum">
              <a:rPr lang="zh-CN" altLang="en-US" sz="100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42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6562" name="日期占位符 4">
            <a:extLst>
              <a:ext uri="{FF2B5EF4-FFF2-40B4-BE49-F238E27FC236}">
                <a16:creationId xmlns:a16="http://schemas.microsoft.com/office/drawing/2014/main" id="{363DC94E-0574-146C-C284-228F5FB5D45C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5D149E1-DA5B-486D-A731-3908E68AF135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2024/7/20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6563" name="页脚占位符 5">
            <a:extLst>
              <a:ext uri="{FF2B5EF4-FFF2-40B4-BE49-F238E27FC236}">
                <a16:creationId xmlns:a16="http://schemas.microsoft.com/office/drawing/2014/main" id="{F701FC4F-73F4-81C9-3DA7-698D5741689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anchor="b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CD41AC4-40F7-4FE0-8905-74C6698904F3}" type="slidenum">
              <a:rPr lang="en-US" smtClean="0"/>
              <a:pPr/>
              <a:t>42</a:t>
            </a:fld>
            <a:endParaRPr kumimoji="0" lang="zh-CN" altLang="en-US" sz="12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FEBA63D0-DFDA-9DE6-ECB5-22016068B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Complemented（</a:t>
            </a:r>
            <a:r>
              <a:rPr lang="zh-CN" altLang="en-US">
                <a:latin typeface="Times New Roman" panose="02020603050405020304" pitchFamily="18" charset="0"/>
              </a:rPr>
              <a:t>有补格）</a:t>
            </a:r>
            <a:endParaRPr lang="zh-CN" altLang="en-US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EFA5A566-6937-8B81-BA1C-D790CBAE56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lattice is called </a:t>
            </a:r>
            <a:r>
              <a:rPr lang="en-US" altLang="zh-CN" i="1" dirty="0">
                <a:solidFill>
                  <a:schemeClr val="hlink"/>
                </a:solidFill>
              </a:rPr>
              <a:t>complemented</a:t>
            </a:r>
            <a:r>
              <a:rPr lang="en-US" altLang="zh-CN" dirty="0"/>
              <a:t> if it is bounded and if every element in </a:t>
            </a:r>
            <a:r>
              <a:rPr lang="en-US" altLang="zh-CN" i="1" dirty="0"/>
              <a:t>L</a:t>
            </a:r>
            <a:r>
              <a:rPr lang="en-US" altLang="zh-CN" dirty="0"/>
              <a:t> has a complement.</a:t>
            </a:r>
          </a:p>
          <a:p>
            <a:pPr eaLnBrk="1" hangingPunct="1"/>
            <a:r>
              <a:rPr lang="en-US" altLang="zh-CN" dirty="0"/>
              <a:t>In this case, the complements are not unique. </a:t>
            </a:r>
            <a:endParaRPr lang="zh-CN" altLang="en-US" dirty="0"/>
          </a:p>
        </p:txBody>
      </p:sp>
      <p:graphicFrame>
        <p:nvGraphicFramePr>
          <p:cNvPr id="66566" name="Object 4">
            <a:extLst>
              <a:ext uri="{FF2B5EF4-FFF2-40B4-BE49-F238E27FC236}">
                <a16:creationId xmlns:a16="http://schemas.microsoft.com/office/drawing/2014/main" id="{91BA890E-1347-56BD-F45C-E5B131546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225766"/>
              </p:ext>
            </p:extLst>
          </p:nvPr>
        </p:nvGraphicFramePr>
        <p:xfrm>
          <a:off x="2780507" y="3725863"/>
          <a:ext cx="4953000" cy="273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28571" imgH="1561905" progId="Paint.Picture">
                  <p:embed/>
                </p:oleObj>
              </mc:Choice>
              <mc:Fallback>
                <p:oleObj r:id="rId2" imgW="2828571" imgH="1561905" progId="Paint.Picture">
                  <p:embed/>
                  <p:pic>
                    <p:nvPicPr>
                      <p:cNvPr id="66566" name="Object 4">
                        <a:extLst>
                          <a:ext uri="{FF2B5EF4-FFF2-40B4-BE49-F238E27FC236}">
                            <a16:creationId xmlns:a16="http://schemas.microsoft.com/office/drawing/2014/main" id="{91BA890E-1347-56BD-F45C-E5B1315462A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C6C6C6"/>
                          </a:clrFrom>
                          <a:clrTo>
                            <a:srgbClr val="C6C6C6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507" y="3725863"/>
                        <a:ext cx="4953000" cy="273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>
            <a:extLst>
              <a:ext uri="{FF2B5EF4-FFF2-40B4-BE49-F238E27FC236}">
                <a16:creationId xmlns:a16="http://schemas.microsoft.com/office/drawing/2014/main" id="{90F3F5A2-F538-D412-03F7-0A4B0E5C4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Distributive lattice（</a:t>
            </a:r>
            <a:r>
              <a:rPr lang="zh-CN" altLang="en-US"/>
              <a:t>分配格）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8D4315C0-C81E-6F97-05D3-7E5A9B711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lattice is called </a:t>
            </a:r>
            <a:r>
              <a:rPr lang="en-US" altLang="zh-CN" i="1">
                <a:solidFill>
                  <a:schemeClr val="hlink"/>
                </a:solidFill>
              </a:rPr>
              <a:t>distributive</a:t>
            </a:r>
            <a:r>
              <a:rPr lang="en-US" altLang="zh-CN"/>
              <a:t> if for any elements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and </a:t>
            </a:r>
            <a:r>
              <a:rPr lang="en-US" altLang="zh-CN" i="1"/>
              <a:t>c</a:t>
            </a:r>
            <a:r>
              <a:rPr lang="en-US" altLang="zh-CN"/>
              <a:t> in </a:t>
            </a:r>
            <a:r>
              <a:rPr lang="en-US" altLang="zh-CN" i="1"/>
              <a:t>L</a:t>
            </a:r>
            <a:r>
              <a:rPr lang="en-US" altLang="zh-CN"/>
              <a:t>  we have the following distributive properties.</a:t>
            </a:r>
          </a:p>
          <a:p>
            <a:pPr lvl="1" algn="just" eaLnBrk="1" hangingPunct="1"/>
            <a:r>
              <a:rPr lang="en-US" altLang="zh-CN" i="1"/>
              <a:t>a</a:t>
            </a:r>
            <a:r>
              <a:rPr lang="en-US" altLang="zh-CN">
                <a:latin typeface="宋体" panose="02010600030101010101" pitchFamily="2" charset="-122"/>
              </a:rPr>
              <a:t>∧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latin typeface="宋体" panose="02010600030101010101" pitchFamily="2" charset="-122"/>
              </a:rPr>
              <a:t>∨</a:t>
            </a:r>
            <a:r>
              <a:rPr lang="en-US" altLang="zh-CN" i="1"/>
              <a:t>c</a:t>
            </a:r>
            <a:r>
              <a:rPr lang="en-US" altLang="zh-CN"/>
              <a:t>) = (</a:t>
            </a:r>
            <a:r>
              <a:rPr lang="en-US" altLang="zh-CN" i="1"/>
              <a:t>a</a:t>
            </a:r>
            <a:r>
              <a:rPr lang="en-US" altLang="zh-CN">
                <a:latin typeface="宋体" panose="02010600030101010101" pitchFamily="2" charset="-122"/>
              </a:rPr>
              <a:t>∧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latin typeface="宋体" panose="02010600030101010101" pitchFamily="2" charset="-122"/>
              </a:rPr>
              <a:t>∨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latin typeface="宋体" panose="02010600030101010101" pitchFamily="2" charset="-122"/>
              </a:rPr>
              <a:t>∧</a:t>
            </a:r>
            <a:r>
              <a:rPr lang="en-US" altLang="zh-CN" i="1"/>
              <a:t>c</a:t>
            </a:r>
            <a:r>
              <a:rPr lang="en-US" altLang="zh-CN"/>
              <a:t>)</a:t>
            </a:r>
          </a:p>
          <a:p>
            <a:pPr lvl="1" algn="just" eaLnBrk="1" hangingPunct="1"/>
            <a:r>
              <a:rPr lang="en-US" altLang="zh-CN" i="1"/>
              <a:t>a</a:t>
            </a:r>
            <a:r>
              <a:rPr lang="en-US" altLang="zh-CN">
                <a:latin typeface="宋体" panose="02010600030101010101" pitchFamily="2" charset="-122"/>
              </a:rPr>
              <a:t>∨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latin typeface="宋体" panose="02010600030101010101" pitchFamily="2" charset="-122"/>
              </a:rPr>
              <a:t>∧</a:t>
            </a:r>
            <a:r>
              <a:rPr lang="en-US" altLang="zh-CN" i="1"/>
              <a:t>c</a:t>
            </a:r>
            <a:r>
              <a:rPr lang="en-US" altLang="zh-CN"/>
              <a:t>) = (</a:t>
            </a:r>
            <a:r>
              <a:rPr lang="en-US" altLang="zh-CN" i="1"/>
              <a:t>a</a:t>
            </a:r>
            <a:r>
              <a:rPr lang="en-US" altLang="zh-CN">
                <a:latin typeface="宋体" panose="02010600030101010101" pitchFamily="2" charset="-122"/>
              </a:rPr>
              <a:t>∨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latin typeface="宋体" panose="02010600030101010101" pitchFamily="2" charset="-122"/>
              </a:rPr>
              <a:t>∧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latin typeface="宋体" panose="02010600030101010101" pitchFamily="2" charset="-122"/>
              </a:rPr>
              <a:t>∨</a:t>
            </a:r>
            <a:r>
              <a:rPr lang="en-US" altLang="zh-CN" i="1"/>
              <a:t>c</a:t>
            </a:r>
            <a:r>
              <a:rPr lang="en-US" altLang="zh-CN"/>
              <a:t>)</a:t>
            </a:r>
          </a:p>
          <a:p>
            <a:pPr eaLnBrk="1" hangingPunct="1"/>
            <a:r>
              <a:rPr lang="en-US" altLang="zh-CN"/>
              <a:t>If L is not distributive, we say that </a:t>
            </a:r>
            <a:r>
              <a:rPr lang="en-US" altLang="zh-CN" i="1"/>
              <a:t>L</a:t>
            </a:r>
            <a:r>
              <a:rPr lang="en-US" altLang="zh-CN"/>
              <a:t> is </a:t>
            </a:r>
            <a:r>
              <a:rPr lang="en-US" altLang="zh-CN" i="1">
                <a:solidFill>
                  <a:schemeClr val="hlink"/>
                </a:solidFill>
              </a:rPr>
              <a:t>nondistributive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52EA625-9333-E02D-0922-A60E846942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719EA5D-673A-AFB7-54A0-57269289E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51269882-CDC8-A349-1B5E-3A9EBE1BC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836613"/>
            <a:ext cx="7793037" cy="923925"/>
          </a:xfrm>
        </p:spPr>
        <p:txBody>
          <a:bodyPr/>
          <a:lstStyle/>
          <a:p>
            <a:pPr eaLnBrk="1" hangingPunct="1"/>
            <a:r>
              <a:rPr lang="en-US" altLang="zh-CN" sz="4000"/>
              <a:t>Isomorphic Lattices（</a:t>
            </a:r>
            <a:r>
              <a:rPr lang="zh-CN" altLang="en-US" sz="4000"/>
              <a:t>同构格）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BD77607B-45C2-8E0F-E6E3-0CE6DA965B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f</a:t>
            </a:r>
            <a:r>
              <a:rPr lang="en-US" altLang="zh-CN" dirty="0"/>
              <a:t>: </a:t>
            </a:r>
            <a:r>
              <a:rPr lang="en-US" altLang="zh-CN" i="1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i="1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dirty="0"/>
              <a:t> is an isomorphism from the </a:t>
            </a:r>
            <a:r>
              <a:rPr lang="en-US" altLang="zh-CN" dirty="0" err="1"/>
              <a:t>poset</a:t>
            </a:r>
            <a:r>
              <a:rPr lang="en-US" altLang="zh-CN" dirty="0"/>
              <a:t> (</a:t>
            </a:r>
            <a:r>
              <a:rPr lang="en-US" altLang="zh-CN" i="1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, ≤</a:t>
            </a:r>
            <a:r>
              <a:rPr lang="en-US" altLang="zh-CN" baseline="-25000" dirty="0"/>
              <a:t>1</a:t>
            </a:r>
            <a:r>
              <a:rPr lang="en-US" altLang="zh-CN" dirty="0"/>
              <a:t>) to the </a:t>
            </a:r>
            <a:r>
              <a:rPr lang="en-US" altLang="zh-CN" dirty="0" err="1"/>
              <a:t>poset</a:t>
            </a:r>
            <a:r>
              <a:rPr lang="en-US" altLang="zh-CN" dirty="0"/>
              <a:t> (</a:t>
            </a:r>
            <a:r>
              <a:rPr lang="en-US" altLang="zh-CN" i="1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dirty="0"/>
              <a:t>, ≤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en-US" altLang="zh-CN" i="1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 is a lattice if and only if </a:t>
            </a:r>
            <a:r>
              <a:rPr lang="en-US" altLang="zh-CN" i="1" dirty="0" err="1"/>
              <a:t>L</a:t>
            </a:r>
            <a:r>
              <a:rPr lang="en-US" altLang="zh-CN" baseline="-25000" dirty="0" err="1"/>
              <a:t>2</a:t>
            </a:r>
            <a:r>
              <a:rPr lang="en-US" altLang="zh-CN" dirty="0"/>
              <a:t> is a lattice.</a:t>
            </a:r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are elements of </a:t>
            </a:r>
            <a:r>
              <a:rPr lang="en-US" altLang="zh-CN" i="1" dirty="0" err="1"/>
              <a:t>L</a:t>
            </a:r>
            <a:r>
              <a:rPr lang="en-US" altLang="zh-CN" baseline="-25000" dirty="0" err="1"/>
              <a:t>1</a:t>
            </a:r>
            <a:r>
              <a:rPr lang="en-US" altLang="zh-CN" dirty="0"/>
              <a:t>, then</a:t>
            </a:r>
          </a:p>
          <a:p>
            <a:pPr lvl="2" eaLnBrk="1" hangingPunct="1"/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∧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</a:p>
          <a:p>
            <a:pPr lvl="2" eaLnBrk="1" hangingPunct="1"/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dirty="0" err="1"/>
              <a:t>∨</a:t>
            </a:r>
            <a:r>
              <a:rPr lang="en-US" altLang="zh-CN" i="1" dirty="0" err="1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∨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).</a:t>
            </a:r>
          </a:p>
          <a:p>
            <a:pPr eaLnBrk="1" hangingPunct="1"/>
            <a:r>
              <a:rPr lang="en-US" altLang="zh-CN" dirty="0"/>
              <a:t>If two lattices are isomorphic, as </a:t>
            </a:r>
            <a:r>
              <a:rPr lang="en-US" altLang="zh-CN" dirty="0" err="1"/>
              <a:t>posets</a:t>
            </a:r>
            <a:r>
              <a:rPr lang="en-US" altLang="zh-CN" dirty="0"/>
              <a:t>, we say they are </a:t>
            </a:r>
            <a:r>
              <a:rPr lang="en-US" altLang="zh-CN" i="1" dirty="0"/>
              <a:t>Isomorphic Lattices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63C69E8-3F42-8A34-F76D-9135585652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35AC9D-2177-4DDC-F95D-B4A2794CB6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   Example 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/>
              <a:t>: Show that the “greater than or equal” relation (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≥</a:t>
            </a:r>
            <a:r>
              <a:rPr lang="en-US" sz="2800" dirty="0"/>
              <a:t>) is a partial ordering on the set of integers.</a:t>
            </a:r>
          </a:p>
          <a:p>
            <a:pPr lvl="1"/>
            <a:r>
              <a:rPr lang="en-US" i="1" dirty="0"/>
              <a:t>Reflexivity</a:t>
            </a:r>
            <a:r>
              <a:rPr lang="en-US" dirty="0"/>
              <a:t>: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≥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for every integer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 lvl="1"/>
            <a:r>
              <a:rPr lang="en-US" i="1" dirty="0" err="1"/>
              <a:t>Antisymmetry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≥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≥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, then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b.</a:t>
            </a:r>
          </a:p>
          <a:p>
            <a:pPr lvl="1"/>
            <a:r>
              <a:rPr lang="en-US" i="1" dirty="0"/>
              <a:t>Transitivity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≥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≥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, then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≥</a:t>
            </a:r>
            <a:r>
              <a:rPr lang="en-US" dirty="0"/>
              <a:t> </a:t>
            </a:r>
            <a:r>
              <a:rPr lang="en-US" i="1" dirty="0"/>
              <a:t>c.</a:t>
            </a:r>
          </a:p>
          <a:p>
            <a:pPr lvl="1"/>
            <a:endParaRPr lang="en-US" i="1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4941168"/>
            <a:ext cx="712879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These properties all follow from the order axioms for the integers. (</a:t>
            </a:r>
            <a:r>
              <a:rPr lang="en-US" i="1" dirty="0"/>
              <a:t>See Appendix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).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73617-EEDC-F602-5B47-CF6B556EE8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3D2C9-695F-1B84-AA18-8AE9176246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7772400" cy="4114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/>
              <a:t>: Show that the divisibility relation (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∣</a:t>
            </a:r>
            <a:r>
              <a:rPr lang="en-US" dirty="0"/>
              <a:t>) is a partial ordering on the set of integers.</a:t>
            </a:r>
          </a:p>
          <a:p>
            <a:pPr lvl="1"/>
            <a:r>
              <a:rPr lang="en-US" i="1" dirty="0"/>
              <a:t>Reflexivity</a:t>
            </a:r>
            <a:r>
              <a:rPr lang="en-US" dirty="0"/>
              <a:t>: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∣ </a:t>
            </a:r>
            <a:r>
              <a:rPr lang="en-US" i="1" dirty="0">
                <a:ea typeface="Cambria Math" panose="02040503050406030204"/>
              </a:rPr>
              <a:t>a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 for all integers </a:t>
            </a:r>
            <a:r>
              <a:rPr lang="en-US" i="1" dirty="0">
                <a:ea typeface="Cambria Math" panose="02040503050406030204"/>
              </a:rPr>
              <a:t>a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. (</a:t>
            </a:r>
            <a:r>
              <a:rPr lang="en-US" i="1" dirty="0">
                <a:ea typeface="Cambria Math" panose="02040503050406030204"/>
              </a:rPr>
              <a:t>see Example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  <a:r>
              <a:rPr lang="en-US" i="1" dirty="0">
                <a:ea typeface="Cambria Math" panose="02040503050406030204"/>
              </a:rPr>
              <a:t> in Section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9.1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) </a:t>
            </a:r>
            <a:endParaRPr lang="en-US" dirty="0"/>
          </a:p>
          <a:p>
            <a:pPr lvl="1"/>
            <a:r>
              <a:rPr lang="en-US" i="1" dirty="0" err="1"/>
              <a:t>Antisymmetry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positive integers with </a:t>
            </a:r>
            <a:r>
              <a:rPr lang="en-US" i="1" dirty="0"/>
              <a:t>a</a:t>
            </a:r>
            <a:r>
              <a:rPr lang="en-US" dirty="0"/>
              <a:t> |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| </a:t>
            </a:r>
            <a:r>
              <a:rPr lang="en-US" i="1" dirty="0"/>
              <a:t>a</a:t>
            </a:r>
            <a:r>
              <a:rPr lang="en-US" dirty="0"/>
              <a:t>, then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. (</a:t>
            </a:r>
            <a:r>
              <a:rPr lang="en-US" i="1" dirty="0"/>
              <a:t>see Example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en-US" dirty="0"/>
              <a:t> </a:t>
            </a:r>
            <a:r>
              <a:rPr lang="en-US" i="1" dirty="0"/>
              <a:t>in Section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9.1</a:t>
            </a:r>
            <a:r>
              <a:rPr lang="en-US" dirty="0"/>
              <a:t>)</a:t>
            </a:r>
            <a:endParaRPr lang="en-US" i="1" dirty="0"/>
          </a:p>
          <a:p>
            <a:pPr lvl="1"/>
            <a:r>
              <a:rPr lang="en-US" i="1" dirty="0"/>
              <a:t>Transitivity</a:t>
            </a:r>
            <a:r>
              <a:rPr lang="en-US" dirty="0"/>
              <a:t>: Suppose that </a:t>
            </a:r>
            <a:r>
              <a:rPr lang="en-US" i="1" dirty="0"/>
              <a:t>a</a:t>
            </a:r>
            <a:r>
              <a:rPr lang="en-US" dirty="0"/>
              <a:t> divides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divides </a:t>
            </a:r>
            <a:r>
              <a:rPr lang="en-US" i="1" dirty="0"/>
              <a:t>c</a:t>
            </a:r>
            <a:r>
              <a:rPr lang="en-US" dirty="0"/>
              <a:t>. Then there are positive integers </a:t>
            </a:r>
            <a:r>
              <a:rPr lang="en-US" i="1" dirty="0"/>
              <a:t>k</a:t>
            </a:r>
            <a:r>
              <a:rPr lang="en-US" dirty="0"/>
              <a:t> and </a:t>
            </a:r>
            <a:r>
              <a:rPr lang="en-US" i="1" dirty="0"/>
              <a:t>l</a:t>
            </a:r>
            <a:r>
              <a:rPr lang="en-US" dirty="0"/>
              <a:t> such that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 err="1"/>
              <a:t>ak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bl</a:t>
            </a:r>
            <a:r>
              <a:rPr lang="en-US" dirty="0"/>
              <a:t>. Hence,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 err="1"/>
              <a:t>kl</a:t>
            </a:r>
            <a:r>
              <a:rPr lang="en-US" dirty="0"/>
              <a:t>), so </a:t>
            </a:r>
            <a:r>
              <a:rPr lang="en-US" i="1" dirty="0"/>
              <a:t>a</a:t>
            </a:r>
            <a:r>
              <a:rPr lang="en-US" dirty="0"/>
              <a:t> divides </a:t>
            </a:r>
            <a:r>
              <a:rPr lang="en-US" i="1" dirty="0"/>
              <a:t>c</a:t>
            </a:r>
            <a:r>
              <a:rPr lang="en-US" dirty="0"/>
              <a:t>. Therefore, the relation is transitive. </a:t>
            </a:r>
            <a:endParaRPr lang="en-US" i="1" dirty="0"/>
          </a:p>
          <a:p>
            <a:r>
              <a:rPr lang="en-US" dirty="0"/>
              <a:t>(</a:t>
            </a:r>
            <a:r>
              <a:rPr lang="en-US" b="1" i="1" dirty="0"/>
              <a:t>Z</a:t>
            </a:r>
            <a:r>
              <a:rPr lang="en-US" baseline="30000" dirty="0"/>
              <a:t>+</a:t>
            </a:r>
            <a:r>
              <a:rPr lang="en-US" dirty="0"/>
              <a:t>,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∣</a:t>
            </a:r>
            <a:r>
              <a:rPr lang="en-US" dirty="0"/>
              <a:t>) is a </a:t>
            </a:r>
            <a:r>
              <a:rPr lang="en-US" dirty="0" err="1"/>
              <a:t>poset</a:t>
            </a:r>
            <a:r>
              <a:rPr lang="en-US" dirty="0"/>
              <a:t>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6669A3-6178-9B8A-0432-C5E3F12FE4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69A09A-1A9A-3009-96EF-24C5A433D2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   Example 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/>
              <a:t>: Show that the inclusion relation (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⊆</a:t>
            </a:r>
            <a:r>
              <a:rPr lang="en-US" sz="2800" dirty="0"/>
              <a:t>) is a partial ordering on the power set of a set </a:t>
            </a:r>
            <a:r>
              <a:rPr lang="en-US" sz="2800" i="1" dirty="0"/>
              <a:t>S</a:t>
            </a:r>
            <a:r>
              <a:rPr lang="en-US" sz="2800" dirty="0"/>
              <a:t>.</a:t>
            </a:r>
          </a:p>
          <a:p>
            <a:pPr lvl="1"/>
            <a:r>
              <a:rPr lang="en-US" i="1" dirty="0"/>
              <a:t>Reflexivity</a:t>
            </a:r>
            <a:r>
              <a:rPr lang="en-US" dirty="0"/>
              <a:t>: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⊆ </a:t>
            </a:r>
            <a:r>
              <a:rPr lang="en-US" i="1" dirty="0">
                <a:ea typeface="Cambria Math" panose="02040503050406030204"/>
              </a:rPr>
              <a:t>A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  whenever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A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  is a subset of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S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. </a:t>
            </a:r>
            <a:endParaRPr lang="en-US" dirty="0"/>
          </a:p>
          <a:p>
            <a:pPr lvl="1"/>
            <a:r>
              <a:rPr lang="en-US" i="1" dirty="0" err="1"/>
              <a:t>Antisymmetry</a:t>
            </a:r>
            <a:r>
              <a:rPr lang="en-US" dirty="0"/>
              <a:t>: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</a:t>
            </a:r>
            <a:r>
              <a:rPr lang="en-US" altLang="zh-CN" dirty="0">
                <a:latin typeface="Cambria Math" panose="02040503050406030204"/>
                <a:ea typeface="Cambria Math" panose="02040503050406030204"/>
              </a:rPr>
              <a:t>subsets of </a:t>
            </a:r>
            <a:r>
              <a:rPr lang="en-US" altLang="zh-CN" i="1" dirty="0">
                <a:latin typeface="Cambria Math" panose="02040503050406030204"/>
                <a:ea typeface="Cambria Math" panose="02040503050406030204"/>
              </a:rPr>
              <a:t>S  </a:t>
            </a:r>
            <a:r>
              <a:rPr lang="en-US" dirty="0"/>
              <a:t>with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⊆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⊆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, then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.</a:t>
            </a:r>
            <a:endParaRPr lang="en-US" i="1" dirty="0"/>
          </a:p>
          <a:p>
            <a:pPr lvl="1"/>
            <a:r>
              <a:rPr lang="en-US" i="1" dirty="0"/>
              <a:t>Transitivity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If</a:t>
            </a:r>
            <a:r>
              <a:rPr lang="en-US" i="1" dirty="0"/>
              <a:t> 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⊆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⊆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then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⊆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.</a:t>
            </a:r>
            <a:endParaRPr lang="en-US" i="1" dirty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192362" y="5373216"/>
            <a:ext cx="633670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properties all follow from the definition of set inclusion.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408D3-6158-1E02-2889-38B9D42DA1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8CC51-4A46-2D12-63FF-7F82014C0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Comparability </a:t>
            </a:r>
            <a:r>
              <a:rPr lang="zh-CN" altLang="en-US" dirty="0"/>
              <a:t>可比性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01743"/>
            <a:ext cx="7772400" cy="4114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/>
              <a:t>    Definition 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/>
              <a:t>: The elements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 of a </a:t>
            </a:r>
            <a:r>
              <a:rPr lang="en-US" sz="2800" dirty="0" err="1"/>
              <a:t>poset</a:t>
            </a:r>
            <a:r>
              <a:rPr lang="en-US" sz="2800" dirty="0"/>
              <a:t> (</a:t>
            </a:r>
            <a:r>
              <a:rPr lang="en-US" sz="2800" i="1" dirty="0"/>
              <a:t>S</a:t>
            </a:r>
            <a:r>
              <a:rPr lang="en-US" sz="2800" dirty="0"/>
              <a:t>,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≼</a:t>
            </a:r>
            <a:r>
              <a:rPr lang="en-US" sz="2800" dirty="0"/>
              <a:t> ) are </a:t>
            </a:r>
            <a:r>
              <a:rPr lang="en-US" sz="2800" i="1" dirty="0"/>
              <a:t>comparable(</a:t>
            </a:r>
            <a:r>
              <a:rPr lang="zh-CN" altLang="en-US" sz="2800" i="1" dirty="0"/>
              <a:t>可比的</a:t>
            </a:r>
            <a:r>
              <a:rPr lang="en-US" sz="2800" i="1" dirty="0"/>
              <a:t>)</a:t>
            </a:r>
            <a:r>
              <a:rPr lang="en-US" sz="2800" dirty="0"/>
              <a:t> if either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≼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or 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≼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. </a:t>
            </a:r>
          </a:p>
          <a:p>
            <a:pPr>
              <a:buNone/>
            </a:pPr>
            <a:r>
              <a:rPr lang="en-US" sz="2800" dirty="0"/>
              <a:t>	When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 are elements of </a:t>
            </a:r>
            <a:r>
              <a:rPr lang="en-US" sz="2800" i="1" dirty="0"/>
              <a:t>S </a:t>
            </a:r>
            <a:r>
              <a:rPr lang="en-US" sz="2800" dirty="0"/>
              <a:t>so that  neither 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≼</a:t>
            </a:r>
            <a:r>
              <a:rPr lang="en-US" sz="2800" dirty="0"/>
              <a:t> </a:t>
            </a:r>
            <a:r>
              <a:rPr lang="en-US" sz="2800" i="1" dirty="0"/>
              <a:t>b</a:t>
            </a:r>
            <a:r>
              <a:rPr lang="en-US" sz="2800" dirty="0"/>
              <a:t> nor </a:t>
            </a:r>
            <a:r>
              <a:rPr lang="en-US" sz="2800" i="1" dirty="0"/>
              <a:t>b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≼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, then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 are called i</a:t>
            </a:r>
            <a:r>
              <a:rPr lang="en-US" sz="2800" i="1" dirty="0"/>
              <a:t>ncomparable</a:t>
            </a:r>
            <a:r>
              <a:rPr lang="en-US" altLang="zh-CN" sz="2800" i="1" dirty="0"/>
              <a:t> (</a:t>
            </a:r>
            <a:r>
              <a:rPr lang="zh-CN" altLang="en-US" sz="2800" i="1" dirty="0"/>
              <a:t>不可比的</a:t>
            </a:r>
            <a:r>
              <a:rPr lang="en-US" altLang="zh-CN" sz="2800" i="1" dirty="0"/>
              <a:t>)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28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4437112"/>
            <a:ext cx="684076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symbol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sz="2000" dirty="0">
                <a:ea typeface="Cambria Math" panose="02040503050406030204"/>
              </a:rPr>
              <a:t>≼ is used to</a:t>
            </a:r>
            <a:r>
              <a:rPr lang="en-US" sz="2000" dirty="0"/>
              <a:t>  denote the relation in any </a:t>
            </a:r>
            <a:r>
              <a:rPr lang="en-US" sz="2000" dirty="0" err="1"/>
              <a:t>poset</a:t>
            </a:r>
            <a:r>
              <a:rPr lang="en-US" sz="2000" dirty="0"/>
              <a:t>. 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AD2DA-F688-5629-3D2F-87EC8EF1B4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6A775-9C53-C0D1-BC77-5EED54F838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Comparability </a:t>
            </a:r>
            <a:r>
              <a:rPr lang="zh-CN" altLang="en-US" dirty="0"/>
              <a:t>可比性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01743"/>
            <a:ext cx="7772400" cy="4114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    Definition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/>
              <a:t>: The elements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 of a </a:t>
            </a:r>
            <a:r>
              <a:rPr lang="en-US" sz="2400" dirty="0" err="1"/>
              <a:t>poset</a:t>
            </a:r>
            <a:r>
              <a:rPr lang="en-US" sz="2400" dirty="0"/>
              <a:t> (</a:t>
            </a:r>
            <a:r>
              <a:rPr lang="en-US" sz="2400" i="1" dirty="0"/>
              <a:t>S</a:t>
            </a:r>
            <a:r>
              <a:rPr lang="en-US" sz="2400" dirty="0"/>
              <a:t>,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≼</a:t>
            </a:r>
            <a:r>
              <a:rPr lang="en-US" sz="2400" dirty="0"/>
              <a:t> ) are </a:t>
            </a:r>
            <a:r>
              <a:rPr lang="en-US" sz="2400" i="1" dirty="0"/>
              <a:t>comparable</a:t>
            </a:r>
            <a:r>
              <a:rPr lang="en-US" sz="2400" dirty="0"/>
              <a:t> if either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≼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or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≼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. When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 are elements of </a:t>
            </a:r>
            <a:r>
              <a:rPr lang="en-US" sz="2400" i="1" dirty="0"/>
              <a:t>S </a:t>
            </a:r>
            <a:r>
              <a:rPr lang="en-US" sz="2400" dirty="0"/>
              <a:t>so that  neither 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≼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nor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≼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, then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 are called i</a:t>
            </a:r>
            <a:r>
              <a:rPr lang="en-US" sz="2400" i="1" dirty="0"/>
              <a:t>ncomparable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     Definition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dirty="0"/>
              <a:t>: If  (</a:t>
            </a:r>
            <a:r>
              <a:rPr lang="en-US" sz="2400" i="1" dirty="0"/>
              <a:t>S</a:t>
            </a:r>
            <a:r>
              <a:rPr lang="en-US" sz="2400" dirty="0"/>
              <a:t>,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≼</a:t>
            </a:r>
            <a:r>
              <a:rPr lang="en-US" sz="2400" dirty="0"/>
              <a:t> ) is a </a:t>
            </a:r>
            <a:r>
              <a:rPr lang="en-US" sz="2400" dirty="0" err="1"/>
              <a:t>poset</a:t>
            </a:r>
            <a:r>
              <a:rPr lang="en-US" sz="2400" dirty="0"/>
              <a:t> and every two elements of </a:t>
            </a:r>
            <a:r>
              <a:rPr lang="en-US" sz="2400" i="1" dirty="0"/>
              <a:t>S</a:t>
            </a:r>
            <a:r>
              <a:rPr lang="en-US" sz="2400" dirty="0"/>
              <a:t> are comparable, </a:t>
            </a:r>
            <a:r>
              <a:rPr lang="en-US" sz="2400" i="1" dirty="0"/>
              <a:t>S</a:t>
            </a:r>
            <a:r>
              <a:rPr lang="en-US" sz="2400" dirty="0"/>
              <a:t> is called a </a:t>
            </a:r>
            <a:r>
              <a:rPr lang="en-US" sz="2400" i="1" dirty="0"/>
              <a:t>totally ordered </a:t>
            </a:r>
            <a:r>
              <a:rPr lang="en-US" sz="2400" dirty="0"/>
              <a:t>or </a:t>
            </a:r>
            <a:r>
              <a:rPr lang="en-US" sz="2400" i="1" dirty="0"/>
              <a:t>linearly ordered set</a:t>
            </a:r>
            <a:r>
              <a:rPr lang="en-US" sz="2400" dirty="0"/>
              <a:t>, and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≼ </a:t>
            </a:r>
            <a:r>
              <a:rPr lang="en-US" sz="2400" dirty="0"/>
              <a:t>is called a </a:t>
            </a:r>
            <a:r>
              <a:rPr lang="en-US" sz="2400" i="1" dirty="0"/>
              <a:t>total order </a:t>
            </a:r>
            <a:r>
              <a:rPr lang="en-US" sz="2400" dirty="0"/>
              <a:t>or a </a:t>
            </a:r>
            <a:r>
              <a:rPr lang="en-US" sz="2400" i="1" dirty="0"/>
              <a:t>linear order.  </a:t>
            </a:r>
            <a:r>
              <a:rPr lang="en-US" sz="2400" dirty="0"/>
              <a:t>A totally ordered set is also called a </a:t>
            </a:r>
            <a:r>
              <a:rPr lang="en-US" sz="2400" i="1" dirty="0"/>
              <a:t>chain. 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3419475"/>
            <a:ext cx="684076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symbol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sz="2000" dirty="0">
                <a:ea typeface="Cambria Math" panose="02040503050406030204"/>
              </a:rPr>
              <a:t>≼ is used to</a:t>
            </a:r>
            <a:r>
              <a:rPr lang="en-US" sz="2000" dirty="0"/>
              <a:t>  denote the relation in any </a:t>
            </a:r>
            <a:r>
              <a:rPr lang="en-US" sz="2000" dirty="0" err="1"/>
              <a:t>poset</a:t>
            </a:r>
            <a:r>
              <a:rPr lang="en-US" sz="2000" dirty="0"/>
              <a:t>. 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AD2DA-F688-5629-3D2F-87EC8EF1B4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6A775-9C53-C0D1-BC77-5EED54F838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A8EAE1-E240-4D73-9851-9187D86DF5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64154"/>
      </p:ext>
    </p:extLst>
  </p:cSld>
  <p:clrMapOvr>
    <a:masterClrMapping/>
  </p:clrMapOvr>
</p:sld>
</file>

<file path=ppt/theme/theme1.xml><?xml version="1.0" encoding="utf-8"?>
<a:theme xmlns:a="http://schemas.openxmlformats.org/drawingml/2006/main" name="dm讲义主题">
  <a:themeElements>
    <a:clrScheme name="2_Blends 6">
      <a:dk1>
        <a:srgbClr val="000000"/>
      </a:dk1>
      <a:lt1>
        <a:srgbClr val="FFFFFF"/>
      </a:lt1>
      <a:dk2>
        <a:srgbClr val="6A4076"/>
      </a:dk2>
      <a:lt2>
        <a:srgbClr val="969696"/>
      </a:lt2>
      <a:accent1>
        <a:srgbClr val="DBA9C2"/>
      </a:accent1>
      <a:accent2>
        <a:srgbClr val="E1BF91"/>
      </a:accent2>
      <a:accent3>
        <a:srgbClr val="FFFFFF"/>
      </a:accent3>
      <a:accent4>
        <a:srgbClr val="000000"/>
      </a:accent4>
      <a:accent5>
        <a:srgbClr val="EAD1DD"/>
      </a:accent5>
      <a:accent6>
        <a:srgbClr val="CCAD83"/>
      </a:accent6>
      <a:hlink>
        <a:srgbClr val="B3CE82"/>
      </a:hlink>
      <a:folHlink>
        <a:srgbClr val="B8AD4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m讲义主题" id="{140CC2CC-A2A9-47F8-8C54-EB82F919EBD1}" vid="{BDEBBC66-78AC-49DE-B694-663724ACB0C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dm讲义主题</Template>
  <TotalTime>53</TotalTime>
  <Pages>0</Pages>
  <Words>3936</Words>
  <Characters>0</Characters>
  <Application>Microsoft Office PowerPoint</Application>
  <DocSecurity>0</DocSecurity>
  <PresentationFormat>全屏显示(4:3)</PresentationFormat>
  <Lines>0</Lines>
  <Paragraphs>353</Paragraphs>
  <Slides>44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宋体</vt:lpstr>
      <vt:lpstr>Arial</vt:lpstr>
      <vt:lpstr>Arial Narrow</vt:lpstr>
      <vt:lpstr>Calibri</vt:lpstr>
      <vt:lpstr>Cambria Math</vt:lpstr>
      <vt:lpstr>Copperplate Gothic Light</vt:lpstr>
      <vt:lpstr>Symbol</vt:lpstr>
      <vt:lpstr>Tahoma</vt:lpstr>
      <vt:lpstr>Times New Roman</vt:lpstr>
      <vt:lpstr>Wingdings</vt:lpstr>
      <vt:lpstr>dm讲义主题</vt:lpstr>
      <vt:lpstr>Equation.DSMT4</vt:lpstr>
      <vt:lpstr>Bitmap Image</vt:lpstr>
      <vt:lpstr>Partial orderings</vt:lpstr>
      <vt:lpstr>Content</vt:lpstr>
      <vt:lpstr>Review</vt:lpstr>
      <vt:lpstr>Partial Orderings 偏序关系</vt:lpstr>
      <vt:lpstr>Partial Orderings</vt:lpstr>
      <vt:lpstr>Partial Orderings</vt:lpstr>
      <vt:lpstr>Partial Orderings </vt:lpstr>
      <vt:lpstr>Comparability 可比性</vt:lpstr>
      <vt:lpstr>Comparability 可比性</vt:lpstr>
      <vt:lpstr>linear order 线序关系 </vt:lpstr>
      <vt:lpstr>良序集与良序归纳</vt:lpstr>
      <vt:lpstr>Quasiorder 拟序关系</vt:lpstr>
      <vt:lpstr>Product partial order乘积偏序</vt:lpstr>
      <vt:lpstr>Lexicographic order词典顺序</vt:lpstr>
      <vt:lpstr>Hasse Diagrams哈塞图</vt:lpstr>
      <vt:lpstr>Hasse Diagram</vt:lpstr>
      <vt:lpstr>Hasse Diagram</vt:lpstr>
      <vt:lpstr>Topological Sorting拓扑排序</vt:lpstr>
      <vt:lpstr>Example</vt:lpstr>
      <vt:lpstr>Topological Sorting Algorithm </vt:lpstr>
      <vt:lpstr>Maximal(minimal) element</vt:lpstr>
      <vt:lpstr>Greatest (least ) element</vt:lpstr>
      <vt:lpstr>Lub最小上界,Glb最大下界）</vt:lpstr>
      <vt:lpstr>Theorem</vt:lpstr>
      <vt:lpstr>Isomorphism关系同构</vt:lpstr>
      <vt:lpstr>Isomorphism: Example</vt:lpstr>
      <vt:lpstr>Principle of correspondence（对应原理）</vt:lpstr>
      <vt:lpstr>Theorem</vt:lpstr>
      <vt:lpstr>Lattice 格</vt:lpstr>
      <vt:lpstr>Example</vt:lpstr>
      <vt:lpstr>Example</vt:lpstr>
      <vt:lpstr>Example</vt:lpstr>
      <vt:lpstr>Example</vt:lpstr>
      <vt:lpstr>Theorem 乘积格</vt:lpstr>
      <vt:lpstr>Proof </vt:lpstr>
      <vt:lpstr>Example</vt:lpstr>
      <vt:lpstr>Sublattice（子格）</vt:lpstr>
      <vt:lpstr>Sublattice</vt:lpstr>
      <vt:lpstr>Theorem</vt:lpstr>
      <vt:lpstr>Proof of 4. (a) </vt:lpstr>
      <vt:lpstr>Complement（补元）</vt:lpstr>
      <vt:lpstr>Complemented（有补格）</vt:lpstr>
      <vt:lpstr>Distributive lattice（分配格）</vt:lpstr>
      <vt:lpstr>Isomorphic Lattices（同构格）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yangjuan</dc:creator>
  <cp:keywords/>
  <dc:description/>
  <cp:lastModifiedBy>yanmei zhang</cp:lastModifiedBy>
  <cp:revision>395</cp:revision>
  <dcterms:created xsi:type="dcterms:W3CDTF">2016-09-20T02:09:18Z</dcterms:created>
  <dcterms:modified xsi:type="dcterms:W3CDTF">2024-07-20T13:00:17Z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