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68" r:id="rId3"/>
    <p:sldId id="275" r:id="rId4"/>
    <p:sldId id="278" r:id="rId5"/>
    <p:sldId id="279" r:id="rId6"/>
    <p:sldId id="280" r:id="rId7"/>
    <p:sldId id="335" r:id="rId8"/>
    <p:sldId id="336" r:id="rId9"/>
    <p:sldId id="291" r:id="rId10"/>
    <p:sldId id="274" r:id="rId11"/>
    <p:sldId id="292" r:id="rId12"/>
    <p:sldId id="276" r:id="rId13"/>
    <p:sldId id="293" r:id="rId14"/>
    <p:sldId id="337" r:id="rId15"/>
    <p:sldId id="391" r:id="rId16"/>
    <p:sldId id="392" r:id="rId17"/>
    <p:sldId id="300" r:id="rId18"/>
    <p:sldId id="301" r:id="rId19"/>
    <p:sldId id="338" r:id="rId20"/>
    <p:sldId id="302" r:id="rId21"/>
    <p:sldId id="299" r:id="rId22"/>
    <p:sldId id="305" r:id="rId23"/>
    <p:sldId id="306" r:id="rId24"/>
    <p:sldId id="307" r:id="rId25"/>
    <p:sldId id="311" r:id="rId26"/>
    <p:sldId id="308" r:id="rId27"/>
    <p:sldId id="309" r:id="rId28"/>
    <p:sldId id="312" r:id="rId29"/>
    <p:sldId id="313" r:id="rId30"/>
    <p:sldId id="267" r:id="rId31"/>
    <p:sldId id="314" r:id="rId32"/>
    <p:sldId id="315" r:id="rId33"/>
    <p:sldId id="256" r:id="rId34"/>
    <p:sldId id="341" r:id="rId35"/>
    <p:sldId id="347" r:id="rId36"/>
    <p:sldId id="342" r:id="rId37"/>
    <p:sldId id="271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284" r:id="rId49"/>
    <p:sldId id="285" r:id="rId50"/>
    <p:sldId id="326" r:id="rId51"/>
    <p:sldId id="257" r:id="rId52"/>
    <p:sldId id="263" r:id="rId53"/>
    <p:sldId id="258" r:id="rId54"/>
    <p:sldId id="327" r:id="rId55"/>
    <p:sldId id="286" r:id="rId56"/>
    <p:sldId id="261" r:id="rId57"/>
    <p:sldId id="262" r:id="rId58"/>
    <p:sldId id="288" r:id="rId59"/>
    <p:sldId id="289" r:id="rId60"/>
    <p:sldId id="328" r:id="rId61"/>
    <p:sldId id="343" r:id="rId62"/>
    <p:sldId id="344" r:id="rId63"/>
    <p:sldId id="345" r:id="rId64"/>
    <p:sldId id="346" r:id="rId65"/>
  </p:sldIdLst>
  <p:sldSz cx="9144000" cy="6858000" type="screen4x3"/>
  <p:notesSz cx="6858000" cy="9144000"/>
  <p:custDataLst>
    <p:tags r:id="rId7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89" d="100"/>
          <a:sy n="89" d="100"/>
        </p:scale>
        <p:origin x="1115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gs" Target="tags/tag7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Arial" panose="020B0604020202020204" pitchFamily="34" charset="0"/>
              </a:rPr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47105"/>
          <p:cNvSpPr>
            <a:spLocks noGrp="1"/>
          </p:cNvSpPr>
          <p:nvPr>
            <p:ph type="title"/>
          </p:nvPr>
        </p:nvSpPr>
        <p:spPr>
          <a:xfrm>
            <a:off x="457200" y="2516188"/>
            <a:ext cx="8229600" cy="1143000"/>
          </a:xfrm>
        </p:spPr>
        <p:txBody>
          <a:bodyPr vert="horz" wrap="square" lIns="91440" tIns="45720" rIns="91440" bIns="91440" anchor="b" anchorCtr="0"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绪论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51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8-（8）</a:t>
            </a:r>
            <a:endParaRPr lang="zh-CN" altLang="en-US" dirty="0"/>
          </a:p>
        </p:txBody>
      </p:sp>
      <p:sp>
        <p:nvSpPr>
          <p:cNvPr id="12291" name="文本占位符 512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dirty="0"/>
              <a:t>所有含有3个连续0的串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A000A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0A|1A|</a:t>
            </a:r>
            <a:r>
              <a:rPr lang="en-US" altLang="zh-CN" b="1" dirty="0">
                <a:latin typeface="宋体" panose="02010600030101010101" pitchFamily="2" charset="-122"/>
                <a:sym typeface="Arial" panose="020B0604020202020204" pitchFamily="34" charset="0"/>
              </a:rPr>
              <a:t>ε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9-(2)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L={a</a:t>
            </a:r>
            <a:r>
              <a:rPr kumimoji="0" lang="en-US" altLang="zh-CN" sz="3200" b="0" i="0" u="none" strike="noStrike" kern="1200" cap="none" spc="0" normalizeH="0" baseline="3000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b</a:t>
            </a:r>
            <a:r>
              <a:rPr kumimoji="0" lang="en-US" altLang="zh-CN" sz="3200" b="0" i="0" u="none" strike="noStrike" kern="1200" cap="none" spc="0" normalizeH="0" baseline="3000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|n,m≥1}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参考答案：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</a:t>
            </a:r>
            <a:r>
              <a:rPr kumimoji="0" lang="en-US" altLang="x-none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aS|aA</a:t>
            </a:r>
            <a:endParaRPr kumimoji="0" lang="en-US" altLang="x-none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x-none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Ab|bA</a:t>
            </a:r>
            <a:endParaRPr kumimoji="0" lang="en-US" altLang="x-none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或：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</a:t>
            </a:r>
            <a:r>
              <a:rPr kumimoji="0" lang="en-US" altLang="x-none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A</a:t>
            </a:r>
            <a:r>
              <a:rPr kumimoji="0" lang="en-US" altLang="x-none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B</a:t>
            </a:r>
            <a:endParaRPr kumimoji="0" lang="en-US" altLang="x-none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x-none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Aa|aA</a:t>
            </a:r>
            <a:endParaRPr kumimoji="0" lang="en-US" altLang="x-none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x-none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altLang="x-none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b|bB</a:t>
            </a:r>
            <a:endParaRPr kumimoji="0" lang="en-US" altLang="x-none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ym typeface="Arial" panose="020B0604020202020204" pitchFamily="34" charset="0"/>
              </a:rPr>
              <a:t>9-(6)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L={xwx</a:t>
            </a:r>
            <a:r>
              <a:rPr kumimoji="0" lang="en-US" altLang="zh-CN" sz="3200" b="0" i="0" u="none" strike="noStrike" kern="1200" cap="none" spc="0" normalizeH="0" baseline="30000" noProof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|x,w</a:t>
            </a:r>
            <a:r>
              <a:rPr kumimoji="0" lang="en-US" altLang="x-none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  <a:sym typeface="+mn-ea"/>
              </a:rPr>
              <a:t>∈</a:t>
            </a:r>
            <a:r>
              <a:rPr kumimoji="0" lang="en-US" altLang="x-none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∑</a:t>
            </a:r>
            <a:r>
              <a:rPr kumimoji="0" lang="zh-CN" altLang="en-US" sz="32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+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参考答案：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</a:t>
            </a:r>
            <a:r>
              <a:rPr kumimoji="0" lang="en-US" altLang="x-none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aAa|bAb|cAc</a:t>
            </a:r>
            <a:endParaRPr kumimoji="0" lang="en-US" altLang="x-none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x-none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a|b|c|aA|bA|cA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290513"/>
            <a:ext cx="8229600" cy="4525962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10-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695" y="784860"/>
            <a:ext cx="7437120" cy="5288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1530" y="891540"/>
            <a:ext cx="752094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745" y="167640"/>
            <a:ext cx="7158355" cy="6563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16045" y="2843530"/>
            <a:ext cx="5227955" cy="1620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47105"/>
          <p:cNvSpPr>
            <a:spLocks noGrp="1"/>
          </p:cNvSpPr>
          <p:nvPr>
            <p:ph type="title"/>
          </p:nvPr>
        </p:nvSpPr>
        <p:spPr>
          <a:xfrm>
            <a:off x="457200" y="2516188"/>
            <a:ext cx="8229600" cy="1143000"/>
          </a:xfrm>
        </p:spPr>
        <p:txBody>
          <a:bodyPr vert="horz" wrap="square" lIns="91440" tIns="45720" rIns="91440" bIns="91440" anchor="b" anchorCtr="0"/>
          <a:p>
            <a:pPr eaLnBrk="1" hangingPunct="1"/>
            <a:r>
              <a:rPr lang="zh-CN" altLang="en-US" b="1" dirty="0"/>
              <a:t>有限状态自动机</a:t>
            </a:r>
            <a:r>
              <a:rPr lang="en-US" altLang="zh-CN" b="1" dirty="0"/>
              <a:t>1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11"/>
          <p:cNvSpPr/>
          <p:nvPr/>
        </p:nvSpPr>
        <p:spPr>
          <a:xfrm>
            <a:off x="90488" y="46038"/>
            <a:ext cx="8820150" cy="4672012"/>
          </a:xfrm>
          <a:prstGeom prst="rect">
            <a:avLst/>
          </a:prstGeom>
          <a:noFill/>
          <a:ln w="9525">
            <a:noFill/>
          </a:ln>
        </p:spPr>
        <p:txBody>
          <a:bodyPr wrap="none" lIns="238050" tIns="0" rIns="0" bIns="238050" anchor="ctr" anchorCtr="0">
            <a:spAutoFit/>
          </a:bodyPr>
          <a:p>
            <a:pPr>
              <a:buNone/>
            </a:pPr>
            <a:endParaRPr lang="zh-CN" altLang="zh-CN" dirty="0">
              <a:latin typeface="Arial" panose="020B0604020202020204" pitchFamily="34" charset="0"/>
            </a:endParaRPr>
          </a:p>
          <a:p>
            <a:pPr>
              <a:buAutoNum type="arabicPeriod" startAt="2"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构造识别下列语言的 DFA(给出相应 DFA 的形式描述或者画出它们的状态转移图)。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(3) { x| x∈{0,1} + 且 x 中不含形如 00 的子串}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 fontAlgn="t">
              <a:buNone/>
            </a:pPr>
            <a:r>
              <a:rPr lang="zh-CN" altLang="zh-CN" dirty="0">
                <a:solidFill>
                  <a:srgbClr val="1F09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           </a:t>
            </a: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 </a:t>
            </a: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en-US" altLang="zh-CN" dirty="0">
              <a:solidFill>
                <a:srgbClr val="1F0909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fontAlgn="t">
              <a:buNone/>
            </a:pP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(9) { x| x∈{0,1} + 且 x 以 0 开头以 1 结尾}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</p:txBody>
      </p:sp>
      <p:pic>
        <p:nvPicPr>
          <p:cNvPr id="17411" name="Picture 12" descr="image-202210170049392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1120775"/>
            <a:ext cx="4562475" cy="1762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Picture 13" descr="image-202210170050416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4718050"/>
            <a:ext cx="4533900" cy="166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11"/>
          <p:cNvSpPr/>
          <p:nvPr/>
        </p:nvSpPr>
        <p:spPr>
          <a:xfrm>
            <a:off x="0" y="304800"/>
            <a:ext cx="7389813" cy="3041650"/>
          </a:xfrm>
          <a:prstGeom prst="rect">
            <a:avLst/>
          </a:prstGeom>
          <a:noFill/>
          <a:ln w="9525">
            <a:noFill/>
          </a:ln>
        </p:spPr>
        <p:txBody>
          <a:bodyPr lIns="238050" tIns="0" rIns="0" bIns="238050" anchor="ctr" anchorCtr="0">
            <a:spAutoFit/>
          </a:bodyPr>
          <a:p>
            <a:pPr fontAlgn="t">
              <a:buNone/>
            </a:pP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AutoNum type="arabicPeriod" startAt="3"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(3) set(q0)={x|x∈∑*，x=ε}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set(q1)={x|x∈∑*，x=1或x以1结尾且x不含00}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set(q2)={x|x∈∑*，x=0或x以0结尾且x不含00}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set(q3)={x|x∈∑*，x包含00}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(9) set(q0)={x|x∈∑*，x=ε}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set(q1)={x|x∈∑*，x=0或x以0开头，以0结尾}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set(q2)={x|x∈∑*，x以0开头，以1结尾}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set(q3)={x|x∈∑*，x以1开头}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br>
              <a:rPr lang="zh-CN" altLang="zh-CN" sz="800" dirty="0">
                <a:latin typeface="Arial" panose="020B0604020202020204" pitchFamily="34" charset="0"/>
              </a:rPr>
            </a:br>
            <a:endParaRPr lang="zh-CN" altLang="zh-CN" sz="1200" dirty="0">
              <a:solidFill>
                <a:srgbClr val="1F090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7105"/>
          <p:cNvSpPr>
            <a:spLocks noGrp="1"/>
          </p:cNvSpPr>
          <p:nvPr>
            <p:ph type="title"/>
          </p:nvPr>
        </p:nvSpPr>
        <p:spPr>
          <a:xfrm>
            <a:off x="457200" y="2516188"/>
            <a:ext cx="8229600" cy="1143000"/>
          </a:xfrm>
        </p:spPr>
        <p:txBody>
          <a:bodyPr vert="horz" wrap="square" lIns="91440" tIns="45720" rIns="91440" bIns="91440" anchor="b" anchorCtr="0"/>
          <a:p>
            <a:pPr eaLnBrk="1" hangingPunct="1"/>
            <a:r>
              <a:rPr lang="zh-CN" altLang="en-US" b="1" dirty="0"/>
              <a:t>有限状态自动机</a:t>
            </a:r>
            <a:r>
              <a:rPr lang="en-US" altLang="zh-CN" b="1" dirty="0"/>
              <a:t>2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idx="1"/>
          </p:nvPr>
        </p:nvSpPr>
        <p:spPr>
          <a:xfrm>
            <a:off x="233363" y="312738"/>
            <a:ext cx="8677275" cy="5675312"/>
          </a:xfrm>
        </p:spPr>
        <p:txBody>
          <a:bodyPr vert="horz" wrap="none" lIns="238050" tIns="79350" rIns="0" bIns="238050" anchor="ctr" anchorCtr="0">
            <a:spAutoFit/>
          </a:bodyPr>
          <a:p>
            <a:pPr marL="0" indent="0">
              <a:spcBef>
                <a:spcPct val="0"/>
              </a:spcBef>
              <a:buNone/>
            </a:pPr>
            <a:endParaRPr lang="zh-CN" altLang="zh-CN" sz="1800" dirty="0"/>
          </a:p>
          <a:p>
            <a:pPr marL="0" indent="0">
              <a:spcBef>
                <a:spcPct val="0"/>
              </a:spcBef>
            </a:pPr>
            <a:r>
              <a:rPr lang="zh-CN" altLang="zh-CN" sz="2400" dirty="0">
                <a:solidFill>
                  <a:srgbClr val="1F0909"/>
                </a:solidFill>
              </a:rPr>
              <a:t>24：</a:t>
            </a:r>
            <a:r>
              <a:rPr lang="zh-CN" altLang="en-US" sz="2400" dirty="0">
                <a:solidFill>
                  <a:srgbClr val="1F0909"/>
                </a:solidFill>
              </a:rPr>
              <a:t>（答案不唯一，仅供参考）</a:t>
            </a:r>
            <a:r>
              <a:rPr lang="zh-CN" altLang="zh-CN" sz="2400" i="1" dirty="0">
                <a:solidFill>
                  <a:srgbClr val="1F0909"/>
                </a:solidFill>
              </a:rPr>
              <a:t>为什么要研究形式语言？</a:t>
            </a:r>
            <a:endParaRPr lang="en-US" altLang="zh-CN" sz="2400" i="1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400" dirty="0">
                <a:solidFill>
                  <a:srgbClr val="1F0909"/>
                </a:solidFill>
              </a:rPr>
              <a:t> </a:t>
            </a:r>
            <a:r>
              <a:rPr lang="zh-CN" altLang="zh-CN" sz="2400" b="1" dirty="0">
                <a:solidFill>
                  <a:srgbClr val="1F0909"/>
                </a:solidFill>
              </a:rPr>
              <a:t>解决自然语言存在的歧义性、冗余性和一致性等问题，使其满</a:t>
            </a:r>
            <a:endParaRPr lang="en-US" altLang="zh-CN" sz="2400" b="1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1F0909"/>
                </a:solidFill>
              </a:rPr>
              <a:t> </a:t>
            </a:r>
            <a:r>
              <a:rPr lang="zh-CN" altLang="zh-CN" sz="2400" b="1" dirty="0">
                <a:solidFill>
                  <a:srgbClr val="1F0909"/>
                </a:solidFill>
              </a:rPr>
              <a:t>足数学、逻辑、编程等特定应用场景。</a:t>
            </a:r>
            <a:endParaRPr lang="zh-CN" altLang="zh-CN" sz="24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400" i="1" dirty="0">
                <a:solidFill>
                  <a:srgbClr val="1F0909"/>
                </a:solidFill>
              </a:rPr>
              <a:t>为什么要学习形式语言？</a:t>
            </a:r>
            <a:r>
              <a:rPr lang="zh-CN" altLang="zh-CN" sz="2400" dirty="0">
                <a:solidFill>
                  <a:srgbClr val="1F0909"/>
                </a:solidFill>
              </a:rPr>
              <a:t> </a:t>
            </a:r>
            <a:endParaRPr lang="en-US" altLang="zh-CN" sz="24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1F0909"/>
                </a:solidFill>
              </a:rPr>
              <a:t>形式语言与自动机致力于解决计算机中的典型复杂问题--语言</a:t>
            </a:r>
            <a:endParaRPr lang="en-US" altLang="zh-CN" sz="2400" b="1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1F0909"/>
                </a:solidFill>
              </a:rPr>
              <a:t>的编译问题，极大支持软件工程专业人才所必需的形式化建模</a:t>
            </a:r>
            <a:endParaRPr lang="en-US" altLang="zh-CN" sz="2400" b="1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rgbClr val="1F0909"/>
                </a:solidFill>
              </a:rPr>
              <a:t>能力的培养。</a:t>
            </a:r>
            <a:endParaRPr lang="zh-CN" altLang="zh-CN" sz="2400" dirty="0"/>
          </a:p>
          <a:p>
            <a:pPr marL="0" indent="0">
              <a:spcBef>
                <a:spcPct val="0"/>
              </a:spcBef>
            </a:pPr>
            <a:r>
              <a:rPr lang="zh-CN" altLang="zh-CN" sz="2400" dirty="0">
                <a:solidFill>
                  <a:srgbClr val="1F0909"/>
                </a:solidFill>
              </a:rPr>
              <a:t>28：</a:t>
            </a:r>
            <a:endParaRPr lang="zh-CN" altLang="zh-CN" sz="24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400" dirty="0">
                <a:solidFill>
                  <a:srgbClr val="1F0909"/>
                </a:solidFill>
              </a:rPr>
              <a:t>(2) </a:t>
            </a:r>
            <a:r>
              <a:rPr lang="zh-CN" altLang="zh-CN" sz="2400" b="1" dirty="0">
                <a:solidFill>
                  <a:srgbClr val="1F0909"/>
                </a:solidFill>
              </a:rPr>
              <a:t>由不少于1个连续的0连接上不少于1个连续的1组成的串。</a:t>
            </a:r>
            <a:endParaRPr lang="zh-CN" altLang="zh-CN" sz="24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400" dirty="0">
                <a:solidFill>
                  <a:srgbClr val="1F0909"/>
                </a:solidFill>
              </a:rPr>
              <a:t>(3) </a:t>
            </a:r>
            <a:r>
              <a:rPr lang="zh-CN" altLang="zh-CN" sz="2400" b="1" dirty="0">
                <a:solidFill>
                  <a:srgbClr val="1F0909"/>
                </a:solidFill>
              </a:rPr>
              <a:t>以相同数量的0开头和结尾，中间包含相同数量的1的串。</a:t>
            </a:r>
            <a:endParaRPr lang="zh-CN" altLang="zh-CN" sz="24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400" dirty="0">
                <a:solidFill>
                  <a:srgbClr val="1F0909"/>
                </a:solidFill>
              </a:rPr>
              <a:t>(7) </a:t>
            </a:r>
            <a:r>
              <a:rPr lang="zh-CN" altLang="zh-CN" sz="2400" b="1" dirty="0">
                <a:solidFill>
                  <a:srgbClr val="1F0909"/>
                </a:solidFill>
              </a:rPr>
              <a:t>以任意长度大于0的子串连接上它的倒序为真前缀的串。</a:t>
            </a:r>
            <a:endParaRPr lang="zh-CN" altLang="zh-CN" sz="24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</a:pPr>
            <a:r>
              <a:rPr lang="zh-CN" altLang="zh-CN" sz="2400" dirty="0">
                <a:solidFill>
                  <a:srgbClr val="1F0909"/>
                </a:solidFill>
              </a:rPr>
              <a:t>29：</a:t>
            </a:r>
            <a:r>
              <a:rPr lang="zh-CN" altLang="zh-CN" sz="2400" b="1" dirty="0">
                <a:solidFill>
                  <a:srgbClr val="1F0909"/>
                </a:solidFill>
              </a:rPr>
              <a:t>可以说 L1 , L2 , L3 , L4 是同一个字母表 Σ上的语言。</a:t>
            </a:r>
            <a:endParaRPr lang="en-US" altLang="zh-CN" sz="2400" b="1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1F0909"/>
                </a:solidFill>
              </a:rPr>
              <a:t> </a:t>
            </a:r>
            <a:r>
              <a:rPr lang="zh-CN" altLang="zh-CN" sz="2400" b="1" dirty="0">
                <a:solidFill>
                  <a:srgbClr val="1F0909"/>
                </a:solidFill>
              </a:rPr>
              <a:t>这里 Σ= Σ1 ∪Σ2 ∪Σ3 ∪Σ4 。</a:t>
            </a:r>
            <a:endParaRPr lang="zh-CN" altLang="zh-CN" sz="24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zh-CN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813" y="700088"/>
            <a:ext cx="6704012" cy="1763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文本框 4"/>
          <p:cNvSpPr txBox="1"/>
          <p:nvPr/>
        </p:nvSpPr>
        <p:spPr>
          <a:xfrm>
            <a:off x="531813" y="330200"/>
            <a:ext cx="4572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dirty="0">
                <a:solidFill>
                  <a:srgbClr val="171725"/>
                </a:solidFill>
                <a:latin typeface="Arial" panose="020B0604020202020204" pitchFamily="34" charset="0"/>
              </a:rPr>
              <a:t>将下面的</a:t>
            </a:r>
            <a:r>
              <a:rPr lang="en-US" altLang="zh-CN" dirty="0">
                <a:solidFill>
                  <a:srgbClr val="171725"/>
                </a:solidFill>
                <a:latin typeface="Arial" panose="020B0604020202020204" pitchFamily="34" charset="0"/>
              </a:rPr>
              <a:t>NFA</a:t>
            </a:r>
            <a:r>
              <a:rPr lang="zh-CN" altLang="en-US" dirty="0">
                <a:solidFill>
                  <a:srgbClr val="171725"/>
                </a:solidFill>
                <a:latin typeface="Arial" panose="020B0604020202020204" pitchFamily="34" charset="0"/>
              </a:rPr>
              <a:t>转换为等价的</a:t>
            </a:r>
            <a:r>
              <a:rPr lang="en-US" altLang="zh-CN" dirty="0">
                <a:solidFill>
                  <a:srgbClr val="171725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171725"/>
                </a:solidFill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8650" y="2825750"/>
          <a:ext cx="7521576" cy="388302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12344"/>
                <a:gridCol w="1512344"/>
                <a:gridCol w="1512344"/>
                <a:gridCol w="1512344"/>
                <a:gridCol w="1472200"/>
              </a:tblGrid>
              <a:tr h="7725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状态说明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输入字符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5416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开始状态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baseline="-25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终止状态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 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[q0,q2]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终止状态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</a:t>
                      </a:r>
                      <a:r>
                        <a:rPr lang="en-US" altLang="zh-CN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q1,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q2]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终止状态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 q2]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47105"/>
          <p:cNvSpPr>
            <a:spLocks noGrp="1"/>
          </p:cNvSpPr>
          <p:nvPr>
            <p:ph type="title"/>
          </p:nvPr>
        </p:nvSpPr>
        <p:spPr>
          <a:xfrm>
            <a:off x="457200" y="2516188"/>
            <a:ext cx="8229600" cy="1143000"/>
          </a:xfrm>
        </p:spPr>
        <p:txBody>
          <a:bodyPr vert="horz" wrap="square" lIns="91440" tIns="45720" rIns="91440" bIns="91440" anchor="b" anchorCtr="0"/>
          <a:p>
            <a:pPr eaLnBrk="1" hangingPunct="1"/>
            <a:r>
              <a:rPr lang="zh-CN" altLang="en-US" b="1" dirty="0"/>
              <a:t>有限状态自动机</a:t>
            </a:r>
            <a:r>
              <a:rPr lang="en-US" altLang="zh-CN" b="1" dirty="0"/>
              <a:t>3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528638"/>
            <a:ext cx="8229600" cy="55975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15(1)</a:t>
            </a:r>
            <a:r>
              <a:rPr lang="zh-CN" altLang="en-US" dirty="0"/>
              <a:t>构造</a:t>
            </a:r>
            <a:r>
              <a:rPr lang="en-US" altLang="zh-CN" dirty="0"/>
              <a:t>NFA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8650" y="1770063"/>
          <a:ext cx="7521576" cy="200025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12344"/>
                <a:gridCol w="1512344"/>
                <a:gridCol w="1512344"/>
                <a:gridCol w="1512344"/>
                <a:gridCol w="1472200"/>
              </a:tblGrid>
              <a:tr h="40516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状态说明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输入字符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54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noProof="1">
                          <a:latin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ε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开始状态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q0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[q0,q1,q2]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alt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q1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[q1,q2]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alt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alt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q2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[q1,q2]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alt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alt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71"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终止状态</a:t>
                      </a:r>
                      <a:endParaRPr lang="zh-CN" alt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baseline="-25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q3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alt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alt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[q0,q1,q2,q3]</a:t>
                      </a:r>
                      <a:endParaRPr lang="zh-CN" alt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8638"/>
            <a:ext cx="8229600" cy="5597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左图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3028950"/>
            <a:ext cx="4572000" cy="3216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左线性文法：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1|S1|A1</a:t>
            </a:r>
            <a:endParaRPr kumimoji="0" lang="en-US" altLang="zh-CN" sz="24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A0</a:t>
            </a:r>
            <a:endParaRPr kumimoji="0" lang="en-US" altLang="zh-CN" sz="24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0|S0|B0|B1</a:t>
            </a:r>
            <a:endParaRPr kumimoji="0" lang="en-US" altLang="zh-CN" sz="24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1|A1|S1</a:t>
            </a:r>
            <a:endParaRPr kumimoji="0" lang="en-US" altLang="zh-CN" sz="24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343025"/>
            <a:ext cx="4572000" cy="2516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先去除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q2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无效状态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RG: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1|0A|1B</a:t>
            </a:r>
            <a:endParaRPr kumimoji="0" lang="en-US" altLang="zh-CN" sz="24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1|0S|1B</a:t>
            </a:r>
            <a:endParaRPr kumimoji="0" lang="en-US" altLang="zh-CN" sz="24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</a:t>
            </a:r>
            <a:r>
              <a:rPr kumimoji="0" lang="en-US" altLang="zh-CN" sz="24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0A|1A</a:t>
            </a:r>
            <a:endParaRPr kumimoji="0" lang="en-US" altLang="zh-CN" sz="24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55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0" y="1784350"/>
            <a:ext cx="2776538" cy="248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57200" y="528638"/>
            <a:ext cx="8229600" cy="68421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左线性文法</a:t>
            </a:r>
            <a:endParaRPr lang="en-US" altLang="zh-CN" dirty="0"/>
          </a:p>
        </p:txBody>
      </p:sp>
      <p:sp>
        <p:nvSpPr>
          <p:cNvPr id="24579" name="文本框 3"/>
          <p:cNvSpPr txBox="1"/>
          <p:nvPr/>
        </p:nvSpPr>
        <p:spPr>
          <a:xfrm>
            <a:off x="457200" y="3525838"/>
            <a:ext cx="22256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(S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)=A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(S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)=Z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(S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)=B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(A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)=S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(A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)=Z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(A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)=B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(B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)=A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(B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)=A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pic>
        <p:nvPicPr>
          <p:cNvPr id="2458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1114425"/>
            <a:ext cx="6049963" cy="214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835025"/>
            <a:ext cx="2514600" cy="2520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2" name="文本框 3"/>
          <p:cNvSpPr txBox="1"/>
          <p:nvPr/>
        </p:nvSpPr>
        <p:spPr>
          <a:xfrm>
            <a:off x="2979738" y="3525838"/>
            <a:ext cx="2225675" cy="304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A-&gt;S0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Z-&gt;S1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B-&gt;S1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S-&gt;A0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Z-&gt;A1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B-&gt;A1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A-&gt;B0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A-&gt;B1</a:t>
            </a:r>
            <a:endParaRPr lang="zh-CN" altLang="en-US" sz="2400" dirty="0"/>
          </a:p>
        </p:txBody>
      </p:sp>
      <p:sp>
        <p:nvSpPr>
          <p:cNvPr id="24583" name="文本框 3"/>
          <p:cNvSpPr txBox="1"/>
          <p:nvPr/>
        </p:nvSpPr>
        <p:spPr>
          <a:xfrm>
            <a:off x="5167313" y="3155950"/>
            <a:ext cx="2867025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是开始状态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A-&gt;0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Z-&gt;1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B-&gt;1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57200" y="528638"/>
            <a:ext cx="8229600" cy="68421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22(1)</a:t>
            </a:r>
            <a:endParaRPr lang="en-US" altLang="zh-CN" dirty="0"/>
          </a:p>
        </p:txBody>
      </p:sp>
      <p:sp>
        <p:nvSpPr>
          <p:cNvPr id="25603" name="文本框 3"/>
          <p:cNvSpPr txBox="1"/>
          <p:nvPr/>
        </p:nvSpPr>
        <p:spPr>
          <a:xfrm>
            <a:off x="584200" y="1212850"/>
            <a:ext cx="2286000" cy="3046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(S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)={A,Z}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(A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)={A,Z}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(A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)={A}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(A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)={B}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(B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)={B,Z}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(B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)={B,Z}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(B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)={B,Z}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528638"/>
            <a:ext cx="8229600" cy="684212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22(2)</a:t>
            </a:r>
            <a:endParaRPr lang="en-US" altLang="zh-CN" dirty="0"/>
          </a:p>
        </p:txBody>
      </p:sp>
      <p:sp>
        <p:nvSpPr>
          <p:cNvPr id="26627" name="文本框 3"/>
          <p:cNvSpPr txBox="1"/>
          <p:nvPr/>
        </p:nvSpPr>
        <p:spPr>
          <a:xfrm>
            <a:off x="584200" y="1212850"/>
            <a:ext cx="2541588" cy="3416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(Z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)={S,A,B}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(Z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)={B}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(Z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)={B}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(A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)={S,A}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(A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)={A}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(B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)={B}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(B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)={A,B}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(B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)={B}</a:t>
            </a:r>
            <a:endParaRPr lang="zh-CN" altLang="en-US" sz="2400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>
              <a:buClrTx/>
              <a:buSzTx/>
              <a:buFontTx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正则表达式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框 4"/>
          <p:cNvSpPr txBox="1"/>
          <p:nvPr/>
        </p:nvSpPr>
        <p:spPr>
          <a:xfrm>
            <a:off x="396875" y="1217613"/>
            <a:ext cx="6303963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P127 5.(1)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/>
          </a:p>
        </p:txBody>
      </p:sp>
      <p:pic>
        <p:nvPicPr>
          <p:cNvPr id="2867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0" y="1611313"/>
            <a:ext cx="5611813" cy="3878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4"/>
          <p:cNvSpPr txBox="1"/>
          <p:nvPr/>
        </p:nvSpPr>
        <p:spPr>
          <a:xfrm>
            <a:off x="396875" y="1196975"/>
            <a:ext cx="63039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6-</a:t>
            </a:r>
            <a:r>
              <a:rPr lang="zh-CN" altLang="en-US" sz="2400" dirty="0"/>
              <a:t>图</a:t>
            </a:r>
            <a:r>
              <a:rPr lang="en-US" altLang="zh-CN" sz="2400" dirty="0"/>
              <a:t>4-25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/>
              <a:t>答案不唯一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/>
          </a:p>
        </p:txBody>
      </p:sp>
      <p:pic>
        <p:nvPicPr>
          <p:cNvPr id="2969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3" y="2387600"/>
            <a:ext cx="3443287" cy="209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矩形 3"/>
          <p:cNvSpPr/>
          <p:nvPr/>
        </p:nvSpPr>
        <p:spPr>
          <a:xfrm>
            <a:off x="396875" y="2103438"/>
            <a:ext cx="191611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Step 1:</a:t>
            </a:r>
            <a:r>
              <a:rPr lang="zh-CN" altLang="en-US" sz="1800" dirty="0"/>
              <a:t>引入</a:t>
            </a:r>
            <a:r>
              <a:rPr lang="en-US" altLang="zh-CN" sz="1800" dirty="0"/>
              <a:t>X</a:t>
            </a:r>
            <a:r>
              <a:rPr lang="zh-CN" altLang="en-US" sz="1800" dirty="0"/>
              <a:t>和</a:t>
            </a:r>
            <a:r>
              <a:rPr lang="en-US" altLang="zh-CN" sz="1800" dirty="0"/>
              <a:t>Y</a:t>
            </a:r>
            <a:endParaRPr lang="en-US" altLang="zh-CN" sz="1800" dirty="0"/>
          </a:p>
        </p:txBody>
      </p:sp>
      <p:pic>
        <p:nvPicPr>
          <p:cNvPr id="2970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13" y="2513013"/>
            <a:ext cx="3500437" cy="2233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2" name="矩形 6"/>
          <p:cNvSpPr/>
          <p:nvPr/>
        </p:nvSpPr>
        <p:spPr>
          <a:xfrm>
            <a:off x="5221288" y="2166938"/>
            <a:ext cx="14033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Step 2:</a:t>
            </a:r>
            <a:r>
              <a:rPr lang="zh-CN" altLang="en-US" sz="1800" dirty="0"/>
              <a:t>去</a:t>
            </a:r>
            <a:r>
              <a:rPr lang="en-US" altLang="zh-CN" sz="1800" dirty="0"/>
              <a:t>q3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457200" y="339725"/>
            <a:ext cx="8229600" cy="5786438"/>
          </a:xfrm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</a:pPr>
            <a:r>
              <a:rPr lang="zh-CN" altLang="zh-CN" sz="2800" dirty="0">
                <a:solidFill>
                  <a:srgbClr val="1F0909"/>
                </a:solidFill>
              </a:rPr>
              <a:t>32：</a:t>
            </a:r>
            <a:endParaRPr lang="zh-CN" altLang="zh-CN" sz="28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800" dirty="0">
                <a:solidFill>
                  <a:srgbClr val="1F0909"/>
                </a:solidFill>
              </a:rPr>
              <a:t>(7) </a:t>
            </a:r>
            <a:r>
              <a:rPr lang="zh-CN" altLang="zh-CN" sz="2800" b="1" dirty="0">
                <a:solidFill>
                  <a:srgbClr val="1F0909"/>
                </a:solidFill>
              </a:rPr>
              <a:t>({0,1}{0,1})*{0,1}</a:t>
            </a:r>
            <a:endParaRPr lang="zh-CN" altLang="zh-CN" sz="28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800" dirty="0">
                <a:solidFill>
                  <a:srgbClr val="1F0909"/>
                </a:solidFill>
              </a:rPr>
              <a:t>(8) </a:t>
            </a:r>
            <a:r>
              <a:rPr lang="zh-CN" altLang="zh-CN" sz="2800" b="1" dirty="0">
                <a:solidFill>
                  <a:srgbClr val="1F0909"/>
                </a:solidFill>
              </a:rPr>
              <a:t>{0,1}*01011{0,1}*</a:t>
            </a:r>
            <a:endParaRPr lang="zh-CN" altLang="zh-CN" sz="28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800" dirty="0">
                <a:solidFill>
                  <a:srgbClr val="1F0909"/>
                </a:solidFill>
              </a:rPr>
              <a:t>(9) </a:t>
            </a:r>
            <a:r>
              <a:rPr lang="zh-CN" altLang="zh-CN" sz="2800" b="1" dirty="0">
                <a:solidFill>
                  <a:srgbClr val="1F0909"/>
                </a:solidFill>
              </a:rPr>
              <a:t>{0,1}*000{0,1}*</a:t>
            </a:r>
            <a:endParaRPr lang="zh-CN" altLang="zh-CN" sz="2800" dirty="0">
              <a:solidFill>
                <a:srgbClr val="1F0909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zh-CN" sz="2800" dirty="0">
                <a:solidFill>
                  <a:srgbClr val="1F0909"/>
                </a:solidFill>
              </a:rPr>
              <a:t>(10) </a:t>
            </a:r>
            <a:r>
              <a:rPr lang="zh-CN" altLang="zh-CN" sz="2800" b="1" dirty="0">
                <a:solidFill>
                  <a:srgbClr val="1F0909"/>
                </a:solidFill>
              </a:rPr>
              <a:t>(1*(01)*(001)*)*{0,1*}{0,1*}</a:t>
            </a:r>
            <a:endParaRPr lang="zh-CN" altLang="zh-CN" sz="2800" dirty="0">
              <a:solidFill>
                <a:srgbClr val="1F090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矩形 3"/>
          <p:cNvSpPr/>
          <p:nvPr/>
        </p:nvSpPr>
        <p:spPr>
          <a:xfrm>
            <a:off x="200025" y="892175"/>
            <a:ext cx="20955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Step 3:</a:t>
            </a:r>
            <a:r>
              <a:rPr lang="zh-CN" altLang="en-US" sz="1800" dirty="0"/>
              <a:t>去</a:t>
            </a:r>
            <a:r>
              <a:rPr lang="en-US" altLang="zh-CN" sz="1800" dirty="0"/>
              <a:t>q3</a:t>
            </a:r>
            <a:r>
              <a:rPr lang="zh-CN" altLang="en-US" sz="1800" dirty="0"/>
              <a:t>后整理</a:t>
            </a:r>
            <a:endParaRPr lang="en-US" altLang="zh-CN" sz="1800" dirty="0"/>
          </a:p>
        </p:txBody>
      </p:sp>
      <p:sp>
        <p:nvSpPr>
          <p:cNvPr id="30723" name="矩形 6"/>
          <p:cNvSpPr/>
          <p:nvPr/>
        </p:nvSpPr>
        <p:spPr>
          <a:xfrm>
            <a:off x="4391025" y="892175"/>
            <a:ext cx="14017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Step 4:</a:t>
            </a:r>
            <a:r>
              <a:rPr lang="zh-CN" altLang="en-US" sz="1800" dirty="0"/>
              <a:t>去</a:t>
            </a:r>
            <a:r>
              <a:rPr lang="en-US" altLang="zh-CN" sz="1800" dirty="0"/>
              <a:t>q1</a:t>
            </a:r>
            <a:endParaRPr lang="en-US" altLang="zh-CN" sz="1800" dirty="0"/>
          </a:p>
        </p:txBody>
      </p:sp>
      <p:pic>
        <p:nvPicPr>
          <p:cNvPr id="3072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266825"/>
            <a:ext cx="3395663" cy="2338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5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38" y="1168400"/>
            <a:ext cx="3352800" cy="2533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6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3" y="3603625"/>
            <a:ext cx="3119437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矩形 9"/>
          <p:cNvSpPr/>
          <p:nvPr/>
        </p:nvSpPr>
        <p:spPr>
          <a:xfrm>
            <a:off x="200025" y="3506788"/>
            <a:ext cx="20955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Step 5:</a:t>
            </a:r>
            <a:r>
              <a:rPr lang="zh-CN" altLang="en-US" sz="1800" dirty="0"/>
              <a:t>去</a:t>
            </a:r>
            <a:r>
              <a:rPr lang="en-US" altLang="zh-CN" sz="1800" dirty="0"/>
              <a:t>q1</a:t>
            </a:r>
            <a:r>
              <a:rPr lang="zh-CN" altLang="en-US" sz="1800" dirty="0"/>
              <a:t>后整理</a:t>
            </a:r>
            <a:endParaRPr lang="en-US" altLang="zh-CN" sz="1800" dirty="0"/>
          </a:p>
        </p:txBody>
      </p:sp>
      <p:pic>
        <p:nvPicPr>
          <p:cNvPr id="30728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3943350"/>
            <a:ext cx="5276850" cy="1919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9" name="矩形 11"/>
          <p:cNvSpPr/>
          <p:nvPr/>
        </p:nvSpPr>
        <p:spPr>
          <a:xfrm>
            <a:off x="4449763" y="3943350"/>
            <a:ext cx="14033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Step 6:</a:t>
            </a:r>
            <a:r>
              <a:rPr lang="zh-CN" altLang="en-US" sz="1800" dirty="0"/>
              <a:t>去</a:t>
            </a:r>
            <a:r>
              <a:rPr lang="en-US" altLang="zh-CN" sz="1800" dirty="0"/>
              <a:t>q2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3"/>
          <p:cNvSpPr/>
          <p:nvPr/>
        </p:nvSpPr>
        <p:spPr>
          <a:xfrm>
            <a:off x="120650" y="908050"/>
            <a:ext cx="20955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Step 7:</a:t>
            </a:r>
            <a:r>
              <a:rPr lang="zh-CN" altLang="en-US" sz="1800" dirty="0"/>
              <a:t>去</a:t>
            </a:r>
            <a:r>
              <a:rPr lang="en-US" altLang="zh-CN" sz="1800" dirty="0"/>
              <a:t>q2</a:t>
            </a:r>
            <a:r>
              <a:rPr lang="zh-CN" altLang="en-US" sz="1800" dirty="0"/>
              <a:t>后整理</a:t>
            </a:r>
            <a:endParaRPr lang="en-US" altLang="zh-CN" sz="1800" dirty="0"/>
          </a:p>
        </p:txBody>
      </p:sp>
      <p:pic>
        <p:nvPicPr>
          <p:cNvPr id="317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349375"/>
            <a:ext cx="5386388" cy="187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矩形 5"/>
          <p:cNvSpPr/>
          <p:nvPr/>
        </p:nvSpPr>
        <p:spPr>
          <a:xfrm>
            <a:off x="220663" y="4002088"/>
            <a:ext cx="886777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/>
              <a:t>最终答案</a:t>
            </a:r>
            <a:r>
              <a:rPr lang="en-US" altLang="zh-CN" sz="2400" dirty="0">
                <a:sym typeface="Wingdings" panose="05000000000000000000" pitchFamily="2" charset="2"/>
              </a:rPr>
              <a:t>: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sym typeface="Wingdings" panose="05000000000000000000" pitchFamily="2" charset="2"/>
              </a:rPr>
              <a:t>(1+00)((1+00*1)0)*((1+00*1)1)+01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2400" dirty="0">
                <a:sym typeface="Wingdings" panose="05000000000000000000" pitchFamily="2" charset="2"/>
              </a:rPr>
              <a:t>*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 dirty="0">
                <a:sym typeface="Wingdings" panose="05000000000000000000" pitchFamily="2" charset="2"/>
              </a:rPr>
              <a:t>(1+00)((1+00*1)0)*00*+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ε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)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>
              <a:buClrTx/>
              <a:buSzTx/>
              <a:buFontTx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正则语言性质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1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663" y="1304925"/>
            <a:ext cx="5734050" cy="449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标题 1"/>
          <p:cNvSpPr>
            <a:spLocks noGrp="1"/>
          </p:cNvSpPr>
          <p:nvPr>
            <p:ph type="title"/>
          </p:nvPr>
        </p:nvSpPr>
        <p:spPr>
          <a:xfrm>
            <a:off x="457200" y="26988"/>
            <a:ext cx="82296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solidFill>
                  <a:srgbClr val="171725"/>
                </a:solidFill>
              </a:rPr>
              <a:t>P158 2(3)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457200" y="26988"/>
            <a:ext cx="82296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>
                <a:solidFill>
                  <a:srgbClr val="171725"/>
                </a:solidFill>
              </a:rPr>
              <a:t>P158 2(12)</a:t>
            </a:r>
            <a:endParaRPr lang="zh-CN" altLang="en-US" dirty="0"/>
          </a:p>
        </p:txBody>
      </p:sp>
      <p:pic>
        <p:nvPicPr>
          <p:cNvPr id="34819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038" y="1370013"/>
            <a:ext cx="6257925" cy="462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>
              <a:buClrTx/>
              <a:buSzTx/>
              <a:buFontTx/>
              <a:buNone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正则语言性质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2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36932" name="矩形 6"/>
          <p:cNvSpPr/>
          <p:nvPr/>
        </p:nvSpPr>
        <p:spPr>
          <a:xfrm>
            <a:off x="5319713" y="1328738"/>
            <a:ext cx="4572000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>
                <a:latin typeface="Courier New" panose="02070309020205020404" pitchFamily="49" charset="0"/>
              </a:rPr>
              <a:t>去除不可达状态</a:t>
            </a:r>
            <a:r>
              <a:rPr lang="en-US" altLang="zh-CN" sz="1800" dirty="0">
                <a:latin typeface="Courier New" panose="02070309020205020404" pitchFamily="49" charset="0"/>
              </a:rPr>
              <a:t>q7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>
                <a:latin typeface="Courier New" panose="02070309020205020404" pitchFamily="49" charset="0"/>
              </a:rPr>
              <a:t>处理</a:t>
            </a:r>
            <a:r>
              <a:rPr lang="en-US" altLang="zh-CN" sz="1800" dirty="0"/>
              <a:t>{q3,q4}</a:t>
            </a:r>
            <a:r>
              <a:rPr lang="zh-CN" altLang="en-US" sz="1800" dirty="0">
                <a:latin typeface="Courier New" panose="02070309020205020404" pitchFamily="49" charset="0"/>
              </a:rPr>
              <a:t>和</a:t>
            </a:r>
            <a:r>
              <a:rPr lang="en-US" altLang="zh-CN" sz="1800" dirty="0"/>
              <a:t>{q0,q1,q2,q3,q5}</a:t>
            </a:r>
            <a:r>
              <a:rPr lang="zh-CN" altLang="en-US" sz="1800" dirty="0">
                <a:latin typeface="Courier New" panose="02070309020205020404" pitchFamily="49" charset="0"/>
              </a:rPr>
              <a:t>的标注</a:t>
            </a:r>
            <a:br>
              <a:rPr lang="en-US" altLang="zh-CN" sz="1800" dirty="0">
                <a:solidFill>
                  <a:srgbClr val="000000"/>
                </a:solidFill>
              </a:rPr>
            </a:br>
            <a:endParaRPr lang="zh-CN" altLang="en-US" sz="1800" dirty="0"/>
          </a:p>
        </p:txBody>
      </p:sp>
      <p:sp>
        <p:nvSpPr>
          <p:cNvPr id="36933" name="矩形 7"/>
          <p:cNvSpPr/>
          <p:nvPr/>
        </p:nvSpPr>
        <p:spPr>
          <a:xfrm>
            <a:off x="346075" y="976313"/>
            <a:ext cx="29686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171725"/>
                </a:solidFill>
              </a:rPr>
              <a:t>P159-</a:t>
            </a:r>
            <a:r>
              <a:rPr lang="zh-CN" altLang="en-US" sz="1800" dirty="0">
                <a:solidFill>
                  <a:srgbClr val="171725"/>
                </a:solidFill>
              </a:rPr>
              <a:t>图</a:t>
            </a:r>
            <a:r>
              <a:rPr lang="en-US" altLang="zh-CN" sz="1800" dirty="0">
                <a:solidFill>
                  <a:srgbClr val="171725"/>
                </a:solidFill>
              </a:rPr>
              <a:t>5-9</a:t>
            </a:r>
            <a:r>
              <a:rPr lang="zh-CN" altLang="en-US" sz="1800" dirty="0">
                <a:solidFill>
                  <a:srgbClr val="171725"/>
                </a:solidFill>
              </a:rPr>
              <a:t>中</a:t>
            </a:r>
            <a:r>
              <a:rPr lang="en-US" altLang="zh-CN" sz="1800" dirty="0">
                <a:solidFill>
                  <a:srgbClr val="171725"/>
                </a:solidFill>
              </a:rPr>
              <a:t>DFA</a:t>
            </a:r>
            <a:r>
              <a:rPr lang="zh-CN" altLang="en-US" sz="1800" dirty="0">
                <a:solidFill>
                  <a:srgbClr val="171725"/>
                </a:solidFill>
              </a:rPr>
              <a:t>的极小化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37956" name="矩形 1"/>
          <p:cNvSpPr/>
          <p:nvPr/>
        </p:nvSpPr>
        <p:spPr>
          <a:xfrm>
            <a:off x="5202238" y="1328738"/>
            <a:ext cx="365125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1.(q0,q1)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2.δ(q0</a:t>
            </a:r>
            <a:r>
              <a:rPr lang="zh-CN" altLang="en-US" sz="1800" dirty="0"/>
              <a:t>，</a:t>
            </a:r>
            <a:r>
              <a:rPr lang="en-US" altLang="zh-CN" sz="1800" dirty="0"/>
              <a:t>0)=q1 δ(q1</a:t>
            </a:r>
            <a:r>
              <a:rPr lang="zh-CN" altLang="en-US" sz="1800" dirty="0"/>
              <a:t>，</a:t>
            </a:r>
            <a:r>
              <a:rPr lang="en-US" altLang="zh-CN" sz="1800" dirty="0"/>
              <a:t>0)=q2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此时</a:t>
            </a:r>
            <a:r>
              <a:rPr lang="en-US" altLang="zh-CN" sz="1800" dirty="0"/>
              <a:t>(q1,q2)</a:t>
            </a:r>
            <a:r>
              <a:rPr lang="zh-CN" altLang="en-US" sz="1800" dirty="0"/>
              <a:t>还没有标注，所以将</a:t>
            </a:r>
            <a:r>
              <a:rPr lang="en-US" altLang="zh-CN" sz="1800" dirty="0"/>
              <a:t>(q0,q1)</a:t>
            </a:r>
            <a:r>
              <a:rPr lang="zh-CN" altLang="en-US" sz="1800" dirty="0"/>
              <a:t>放到</a:t>
            </a:r>
            <a:r>
              <a:rPr lang="en-US" altLang="zh-CN" sz="1800" dirty="0"/>
              <a:t>(q1,q2)</a:t>
            </a:r>
            <a:r>
              <a:rPr lang="zh-CN" altLang="en-US" sz="1800" dirty="0"/>
              <a:t>的关联表上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4.δ(q0</a:t>
            </a:r>
            <a:r>
              <a:rPr lang="zh-CN" altLang="en-US" sz="1800" dirty="0"/>
              <a:t>，</a:t>
            </a:r>
            <a:r>
              <a:rPr lang="en-US" altLang="zh-CN" sz="1800" dirty="0"/>
              <a:t>1)=q0 δ(q1</a:t>
            </a:r>
            <a:r>
              <a:rPr lang="zh-CN" altLang="en-US" sz="1800" dirty="0"/>
              <a:t>，</a:t>
            </a:r>
            <a:r>
              <a:rPr lang="en-US" altLang="zh-CN" sz="1800" dirty="0"/>
              <a:t>1)=q0 </a:t>
            </a:r>
            <a:r>
              <a:rPr lang="zh-CN" altLang="en-US" sz="1800" dirty="0"/>
              <a:t>继续</a:t>
            </a:r>
            <a:endParaRPr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5202238" y="2928938"/>
            <a:ext cx="193198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(q1,q2)-&gt;(q0,q1)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38980" name="矩形 1"/>
          <p:cNvSpPr/>
          <p:nvPr/>
        </p:nvSpPr>
        <p:spPr>
          <a:xfrm>
            <a:off x="5202238" y="1328738"/>
            <a:ext cx="3651250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1.(q0,q2)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2.δ(q0</a:t>
            </a:r>
            <a:r>
              <a:rPr lang="zh-CN" altLang="en-US" sz="1800" dirty="0"/>
              <a:t>，</a:t>
            </a:r>
            <a:r>
              <a:rPr lang="en-US" altLang="zh-CN" sz="1800" dirty="0"/>
              <a:t>0)=q1 δ(q2</a:t>
            </a:r>
            <a:r>
              <a:rPr lang="zh-CN" altLang="en-US" sz="1800" dirty="0"/>
              <a:t>，</a:t>
            </a:r>
            <a:r>
              <a:rPr lang="en-US" altLang="zh-CN" sz="1800" dirty="0"/>
              <a:t>0)=q3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此时</a:t>
            </a:r>
            <a:r>
              <a:rPr lang="en-US" altLang="zh-CN" sz="1800" dirty="0"/>
              <a:t>(q1,q3)</a:t>
            </a:r>
            <a:r>
              <a:rPr lang="zh-CN" altLang="en-US" sz="1800" dirty="0"/>
              <a:t>标注了，所以标记</a:t>
            </a:r>
            <a:r>
              <a:rPr lang="en-US" altLang="zh-CN" sz="1800" dirty="0"/>
              <a:t>(q0,q2)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4.</a:t>
            </a:r>
            <a:r>
              <a:rPr lang="zh-CN" altLang="en-US" sz="1800" dirty="0"/>
              <a:t>由于</a:t>
            </a:r>
            <a:r>
              <a:rPr lang="en-US" altLang="zh-CN" sz="1800" dirty="0"/>
              <a:t>(q0,q2)</a:t>
            </a:r>
            <a:r>
              <a:rPr lang="zh-CN" altLang="en-US" sz="1800" dirty="0"/>
              <a:t>没有状态对，算法的语句</a:t>
            </a:r>
            <a:r>
              <a:rPr lang="en-US" altLang="zh-CN" sz="1800" dirty="0"/>
              <a:t>(5)</a:t>
            </a:r>
            <a:r>
              <a:rPr lang="zh-CN" altLang="en-US" sz="1800" dirty="0"/>
              <a:t>不标记任何项</a:t>
            </a:r>
            <a:endParaRPr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5202238" y="3238500"/>
            <a:ext cx="191452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(q1,q2)-&gt;(q0,q1)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0004" name="矩形 1"/>
          <p:cNvSpPr/>
          <p:nvPr/>
        </p:nvSpPr>
        <p:spPr>
          <a:xfrm>
            <a:off x="5202238" y="1328738"/>
            <a:ext cx="3651250" cy="2030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1.(q0,q5)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2.δ(q0</a:t>
            </a:r>
            <a:r>
              <a:rPr lang="zh-CN" altLang="en-US" sz="1800" dirty="0"/>
              <a:t>，</a:t>
            </a:r>
            <a:r>
              <a:rPr lang="en-US" altLang="zh-CN" sz="1800" dirty="0"/>
              <a:t>0)=q1 δ(q5</a:t>
            </a:r>
            <a:r>
              <a:rPr lang="zh-CN" altLang="en-US" sz="1800" dirty="0"/>
              <a:t>，</a:t>
            </a:r>
            <a:r>
              <a:rPr lang="en-US" altLang="zh-CN" sz="1800" dirty="0"/>
              <a:t>0)=q2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此时</a:t>
            </a:r>
            <a:r>
              <a:rPr lang="en-US" altLang="zh-CN" sz="1800" dirty="0"/>
              <a:t>(q1,q3)</a:t>
            </a:r>
            <a:r>
              <a:rPr lang="zh-CN" altLang="en-US" sz="1800" dirty="0"/>
              <a:t>还没有标注，所以将</a:t>
            </a:r>
            <a:r>
              <a:rPr lang="en-US" altLang="zh-CN" sz="1800" dirty="0"/>
              <a:t>(q0,q5)</a:t>
            </a:r>
            <a:r>
              <a:rPr lang="zh-CN" altLang="en-US" sz="1800" dirty="0"/>
              <a:t>放到</a:t>
            </a:r>
            <a:r>
              <a:rPr lang="en-US" altLang="zh-CN" sz="1800" dirty="0"/>
              <a:t>(q1,q2)</a:t>
            </a:r>
            <a:r>
              <a:rPr lang="zh-CN" altLang="en-US" sz="1800" dirty="0"/>
              <a:t>的关联表上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4. δ(q0,1)=q0  δ(q5</a:t>
            </a:r>
            <a:r>
              <a:rPr lang="zh-CN" altLang="en-US" sz="1800" dirty="0"/>
              <a:t>，</a:t>
            </a:r>
            <a:r>
              <a:rPr lang="en-US" altLang="zh-CN" sz="1800" dirty="0"/>
              <a:t>1)=q0  </a:t>
            </a:r>
            <a:r>
              <a:rPr lang="zh-CN" altLang="en-US" sz="1800" dirty="0"/>
              <a:t>继续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5202238" y="2928938"/>
            <a:ext cx="295275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(q1,q2)-&gt;(q0,q1)-&gt;(q0,q5)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47105"/>
          <p:cNvSpPr>
            <a:spLocks noGrp="1"/>
          </p:cNvSpPr>
          <p:nvPr>
            <p:ph type="title"/>
          </p:nvPr>
        </p:nvSpPr>
        <p:spPr>
          <a:xfrm>
            <a:off x="457200" y="2516188"/>
            <a:ext cx="8229600" cy="1143000"/>
          </a:xfrm>
        </p:spPr>
        <p:txBody>
          <a:bodyPr vert="horz" wrap="square" lIns="91440" tIns="45720" rIns="91440" bIns="91440" anchor="b" anchorCtr="0"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文法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1028" name="矩形 1"/>
          <p:cNvSpPr/>
          <p:nvPr/>
        </p:nvSpPr>
        <p:spPr>
          <a:xfrm>
            <a:off x="5202238" y="1328738"/>
            <a:ext cx="3651250" cy="2030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1.(q0,q6)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2.δ(q0</a:t>
            </a:r>
            <a:r>
              <a:rPr lang="zh-CN" altLang="en-US" sz="1800" dirty="0"/>
              <a:t>，</a:t>
            </a:r>
            <a:r>
              <a:rPr lang="en-US" altLang="zh-CN" sz="1800" dirty="0"/>
              <a:t>0)=q1 δ(q6</a:t>
            </a:r>
            <a:r>
              <a:rPr lang="zh-CN" altLang="en-US" sz="1800" dirty="0"/>
              <a:t>，</a:t>
            </a:r>
            <a:r>
              <a:rPr lang="en-US" altLang="zh-CN" sz="1800" dirty="0"/>
              <a:t>0)=q5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此时</a:t>
            </a:r>
            <a:r>
              <a:rPr lang="en-US" altLang="zh-CN" sz="1800" dirty="0"/>
              <a:t>(q1,q5)</a:t>
            </a:r>
            <a:r>
              <a:rPr lang="zh-CN" altLang="en-US" sz="1800" dirty="0"/>
              <a:t>还没有标注，所以将</a:t>
            </a:r>
            <a:r>
              <a:rPr lang="en-US" altLang="zh-CN" sz="1800" dirty="0"/>
              <a:t>(q0,q6)</a:t>
            </a:r>
            <a:r>
              <a:rPr lang="zh-CN" altLang="en-US" sz="1800" dirty="0"/>
              <a:t>放到</a:t>
            </a:r>
            <a:r>
              <a:rPr lang="en-US" altLang="zh-CN" sz="1800" dirty="0"/>
              <a:t>(q1,q5)</a:t>
            </a:r>
            <a:r>
              <a:rPr lang="zh-CN" altLang="en-US" sz="1800" dirty="0"/>
              <a:t>的关联表上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4. δ(q0,1)=q0  δ(q6</a:t>
            </a:r>
            <a:r>
              <a:rPr lang="zh-CN" altLang="en-US" sz="1800" dirty="0"/>
              <a:t>，</a:t>
            </a:r>
            <a:r>
              <a:rPr lang="en-US" altLang="zh-CN" sz="1800" dirty="0"/>
              <a:t>1)=q6  </a:t>
            </a:r>
            <a:r>
              <a:rPr lang="zh-CN" altLang="en-US" sz="1800" dirty="0"/>
              <a:t>继续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5202238" y="2928938"/>
            <a:ext cx="29210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(q1,q2)-&gt;(q0,q1)-&gt;(q0,q5)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2238" y="3703638"/>
            <a:ext cx="191452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(q1,q5)-&gt;(q0,q6)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2052" name="矩形 1"/>
          <p:cNvSpPr/>
          <p:nvPr/>
        </p:nvSpPr>
        <p:spPr>
          <a:xfrm>
            <a:off x="5202238" y="1328738"/>
            <a:ext cx="3651250" cy="2030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1.(q1,q2)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2.δ(q1</a:t>
            </a:r>
            <a:r>
              <a:rPr lang="zh-CN" altLang="en-US" sz="1800" dirty="0"/>
              <a:t>，</a:t>
            </a:r>
            <a:r>
              <a:rPr lang="en-US" altLang="zh-CN" sz="1800" dirty="0"/>
              <a:t>0)=q2 δ(q2</a:t>
            </a:r>
            <a:r>
              <a:rPr lang="zh-CN" altLang="en-US" sz="1800" dirty="0"/>
              <a:t>，</a:t>
            </a:r>
            <a:r>
              <a:rPr lang="en-US" altLang="zh-CN" sz="1800" dirty="0"/>
              <a:t>0)=q3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此时</a:t>
            </a:r>
            <a:r>
              <a:rPr lang="en-US" altLang="zh-CN" sz="1800" dirty="0"/>
              <a:t>(q2,q3)</a:t>
            </a:r>
            <a:r>
              <a:rPr lang="zh-CN" altLang="en-US" sz="1800" dirty="0"/>
              <a:t>标注了，所以标注</a:t>
            </a:r>
            <a:r>
              <a:rPr lang="en-US" altLang="zh-CN" sz="1800" dirty="0"/>
              <a:t>(q1,q2)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4.</a:t>
            </a:r>
            <a:r>
              <a:rPr lang="zh-CN" altLang="en-US" sz="1800" dirty="0"/>
              <a:t>依次标记</a:t>
            </a:r>
            <a:r>
              <a:rPr lang="en-US" altLang="zh-CN" sz="1800" dirty="0"/>
              <a:t>(q1,q2)</a:t>
            </a:r>
            <a:r>
              <a:rPr lang="zh-CN" altLang="en-US" sz="1800" dirty="0"/>
              <a:t>的状态对</a:t>
            </a:r>
            <a:r>
              <a:rPr lang="en-US" altLang="zh-CN" sz="1800" dirty="0"/>
              <a:t>(q0,q1)</a:t>
            </a:r>
            <a:r>
              <a:rPr lang="zh-CN" altLang="en-US" sz="1800" dirty="0"/>
              <a:t>和</a:t>
            </a:r>
            <a:r>
              <a:rPr lang="en-US" altLang="zh-CN" sz="1800" dirty="0"/>
              <a:t>(q0,q5)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5202238" y="3146425"/>
            <a:ext cx="315118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(q1,q2)-&gt;(q0,q1)-&gt;(q0,q5)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02238" y="3703638"/>
            <a:ext cx="201453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(q1,q5)-&gt;(q0,q6)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3076" name="矩形 1"/>
          <p:cNvSpPr/>
          <p:nvPr/>
        </p:nvSpPr>
        <p:spPr>
          <a:xfrm>
            <a:off x="5202238" y="1328738"/>
            <a:ext cx="36512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1.(q1,q5)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2.δ(q1</a:t>
            </a:r>
            <a:r>
              <a:rPr lang="zh-CN" altLang="en-US" sz="1800" dirty="0"/>
              <a:t>，</a:t>
            </a:r>
            <a:r>
              <a:rPr lang="en-US" altLang="zh-CN" sz="1800" dirty="0"/>
              <a:t>0)=q2 δ(q5</a:t>
            </a:r>
            <a:r>
              <a:rPr lang="zh-CN" altLang="en-US" sz="1800" dirty="0"/>
              <a:t>，</a:t>
            </a:r>
            <a:r>
              <a:rPr lang="en-US" altLang="zh-CN" sz="1800" dirty="0"/>
              <a:t>0)=q2 </a:t>
            </a:r>
            <a:r>
              <a:rPr lang="zh-CN" altLang="en-US" sz="1800" dirty="0"/>
              <a:t>继续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 δ(q1</a:t>
            </a:r>
            <a:r>
              <a:rPr lang="zh-CN" altLang="en-US" sz="1800" dirty="0"/>
              <a:t>，</a:t>
            </a:r>
            <a:r>
              <a:rPr lang="en-US" altLang="zh-CN" sz="1800" dirty="0"/>
              <a:t>1)=q0 δ(q5</a:t>
            </a:r>
            <a:r>
              <a:rPr lang="zh-CN" altLang="en-US" sz="1800" dirty="0"/>
              <a:t>，</a:t>
            </a:r>
            <a:r>
              <a:rPr lang="en-US" altLang="zh-CN" sz="1800" dirty="0"/>
              <a:t>1)=q0 </a:t>
            </a:r>
            <a:r>
              <a:rPr lang="zh-CN" altLang="en-US" sz="1800" dirty="0"/>
              <a:t>继续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5278438" y="2811463"/>
            <a:ext cx="184785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(q1,q5)-&gt;(q0,q6)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4100" name="矩形 1"/>
          <p:cNvSpPr/>
          <p:nvPr/>
        </p:nvSpPr>
        <p:spPr>
          <a:xfrm>
            <a:off x="5202238" y="1328738"/>
            <a:ext cx="365125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1.(q1,q6)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2.δ(q1</a:t>
            </a:r>
            <a:r>
              <a:rPr lang="zh-CN" altLang="en-US" sz="1800" dirty="0"/>
              <a:t>，</a:t>
            </a:r>
            <a:r>
              <a:rPr lang="en-US" altLang="zh-CN" sz="1800" dirty="0"/>
              <a:t>0)=q2 δ(q6</a:t>
            </a:r>
            <a:r>
              <a:rPr lang="zh-CN" altLang="en-US" sz="1800" dirty="0"/>
              <a:t>，</a:t>
            </a:r>
            <a:r>
              <a:rPr lang="en-US" altLang="zh-CN" sz="1800" dirty="0"/>
              <a:t>0)=q5 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3.(q2,q5)</a:t>
            </a:r>
            <a:r>
              <a:rPr lang="zh-CN" altLang="en-US" sz="1800" dirty="0"/>
              <a:t>没有标注，所以将</a:t>
            </a:r>
            <a:r>
              <a:rPr lang="en-US" altLang="zh-CN" sz="1800" dirty="0"/>
              <a:t>(q1,q6)</a:t>
            </a:r>
            <a:r>
              <a:rPr lang="zh-CN" altLang="en-US" sz="1800" dirty="0"/>
              <a:t>关联到</a:t>
            </a:r>
            <a:r>
              <a:rPr lang="en-US" altLang="zh-CN" sz="1800" dirty="0"/>
              <a:t>(q2,q5)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4. δ(q1</a:t>
            </a:r>
            <a:r>
              <a:rPr lang="zh-CN" altLang="en-US" sz="1800" dirty="0"/>
              <a:t>，</a:t>
            </a:r>
            <a:r>
              <a:rPr lang="en-US" altLang="zh-CN" sz="1800" dirty="0"/>
              <a:t>1)=q0 δ(q6</a:t>
            </a:r>
            <a:r>
              <a:rPr lang="zh-CN" altLang="en-US" sz="1800" dirty="0"/>
              <a:t>，</a:t>
            </a:r>
            <a:r>
              <a:rPr lang="en-US" altLang="zh-CN" sz="1800" dirty="0"/>
              <a:t>1)=q6 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5.(q0,q6)</a:t>
            </a:r>
            <a:r>
              <a:rPr lang="zh-CN" altLang="en-US" sz="1800" dirty="0"/>
              <a:t>没有标注，所以将</a:t>
            </a:r>
            <a:r>
              <a:rPr lang="en-US" altLang="zh-CN" sz="1800" dirty="0"/>
              <a:t>(q1,q6)</a:t>
            </a:r>
            <a:r>
              <a:rPr lang="zh-CN" altLang="en-US" sz="1800" dirty="0"/>
              <a:t>关联到</a:t>
            </a:r>
            <a:r>
              <a:rPr lang="en-US" altLang="zh-CN" sz="1800" dirty="0"/>
              <a:t>(q0,q6)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5202238" y="3365500"/>
            <a:ext cx="19970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(q1,q5)-&gt;(q0,q6)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02238" y="4160838"/>
            <a:ext cx="19970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(q2,q5)-&gt;(q1,q6)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19700" y="4846638"/>
            <a:ext cx="1979613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(q0,q6)-&gt;(q1,q6)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5124" name="矩形 1"/>
          <p:cNvSpPr/>
          <p:nvPr/>
        </p:nvSpPr>
        <p:spPr>
          <a:xfrm>
            <a:off x="5202238" y="1328738"/>
            <a:ext cx="365125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1.(q2,q5)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2.δ(q2</a:t>
            </a:r>
            <a:r>
              <a:rPr lang="zh-CN" altLang="en-US" sz="1800" dirty="0"/>
              <a:t>，</a:t>
            </a:r>
            <a:r>
              <a:rPr lang="en-US" altLang="zh-CN" sz="1800" dirty="0"/>
              <a:t>0)=q3 δ(q5</a:t>
            </a:r>
            <a:r>
              <a:rPr lang="zh-CN" altLang="en-US" sz="1800" dirty="0"/>
              <a:t>，</a:t>
            </a:r>
            <a:r>
              <a:rPr lang="en-US" altLang="zh-CN" sz="1800" dirty="0"/>
              <a:t>0)=q2 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3.(q2,q3)</a:t>
            </a:r>
            <a:r>
              <a:rPr lang="zh-CN" altLang="en-US" sz="1800" dirty="0"/>
              <a:t>标注了，所以标注</a:t>
            </a:r>
            <a:r>
              <a:rPr lang="en-US" altLang="zh-CN" sz="1800" dirty="0"/>
              <a:t>(q2,q5)</a:t>
            </a:r>
            <a:r>
              <a:rPr lang="zh-CN" altLang="en-US" sz="1800" dirty="0"/>
              <a:t>及其关联状态</a:t>
            </a:r>
            <a:r>
              <a:rPr lang="en-US" altLang="zh-CN" sz="1800" dirty="0"/>
              <a:t>(q1,q6)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5202238" y="3365500"/>
            <a:ext cx="193992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(q1,q5)-&gt;(q0,q6)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2238" y="4160838"/>
            <a:ext cx="193992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(q0,q6)-&gt;(q1,q6)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6148" name="矩形 1"/>
          <p:cNvSpPr/>
          <p:nvPr/>
        </p:nvSpPr>
        <p:spPr>
          <a:xfrm>
            <a:off x="5202238" y="1328738"/>
            <a:ext cx="36512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1.(q2,q6)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2.δ(q2</a:t>
            </a:r>
            <a:r>
              <a:rPr lang="zh-CN" altLang="en-US" sz="1800" dirty="0"/>
              <a:t>，</a:t>
            </a:r>
            <a:r>
              <a:rPr lang="en-US" altLang="zh-CN" sz="1800" dirty="0"/>
              <a:t>0)=q3 δ(q6</a:t>
            </a:r>
            <a:r>
              <a:rPr lang="zh-CN" altLang="en-US" sz="1800" dirty="0"/>
              <a:t>，</a:t>
            </a:r>
            <a:r>
              <a:rPr lang="en-US" altLang="zh-CN" sz="1800" dirty="0"/>
              <a:t>0)=q5 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3.(q3,q5)</a:t>
            </a:r>
            <a:r>
              <a:rPr lang="zh-CN" altLang="en-US" sz="1800" dirty="0"/>
              <a:t>标注了，所以标注</a:t>
            </a:r>
            <a:r>
              <a:rPr lang="en-US" altLang="zh-CN" sz="1800" dirty="0"/>
              <a:t>(q2,q6)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5202238" y="3429000"/>
            <a:ext cx="2170113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(q1,q5)-&gt;(q0,q6)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2238" y="4160838"/>
            <a:ext cx="2170113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(q0,q6)-&gt;(q1,q6)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7172" name="矩形 1"/>
          <p:cNvSpPr/>
          <p:nvPr/>
        </p:nvSpPr>
        <p:spPr>
          <a:xfrm>
            <a:off x="5202238" y="1328738"/>
            <a:ext cx="36512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1.(q3,q4)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2.δ(q3</a:t>
            </a:r>
            <a:r>
              <a:rPr lang="zh-CN" altLang="en-US" sz="1800" dirty="0"/>
              <a:t>，</a:t>
            </a:r>
            <a:r>
              <a:rPr lang="en-US" altLang="zh-CN" sz="1800" dirty="0"/>
              <a:t>0)=q3 δ(q4</a:t>
            </a:r>
            <a:r>
              <a:rPr lang="zh-CN" altLang="en-US" sz="1800" dirty="0"/>
              <a:t>，</a:t>
            </a:r>
            <a:r>
              <a:rPr lang="en-US" altLang="zh-CN" sz="1800" dirty="0"/>
              <a:t>0)=q1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3.(q1,q3)</a:t>
            </a:r>
            <a:r>
              <a:rPr lang="zh-CN" altLang="en-US" sz="1800" dirty="0"/>
              <a:t>标注了，所以标注</a:t>
            </a:r>
            <a:r>
              <a:rPr lang="en-US" altLang="zh-CN" sz="1800" dirty="0"/>
              <a:t>(q3,q4)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5202238" y="3365500"/>
            <a:ext cx="2087563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(q1,q5)-&gt;(q0,q6)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2238" y="4197350"/>
            <a:ext cx="2087563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(q0,q6)-&gt;(q1,q6)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8196" name="矩形 1"/>
          <p:cNvSpPr/>
          <p:nvPr/>
        </p:nvSpPr>
        <p:spPr>
          <a:xfrm>
            <a:off x="5202238" y="1328738"/>
            <a:ext cx="36512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1.(q5,q6)</a:t>
            </a:r>
            <a:r>
              <a:rPr lang="zh-CN" altLang="en-US" sz="1800" dirty="0"/>
              <a:t>没有标注；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2.δ(q5</a:t>
            </a:r>
            <a:r>
              <a:rPr lang="zh-CN" altLang="en-US" sz="1800" dirty="0"/>
              <a:t>，</a:t>
            </a:r>
            <a:r>
              <a:rPr lang="en-US" altLang="zh-CN" sz="1800" dirty="0"/>
              <a:t>0)=q2 δ(q6</a:t>
            </a:r>
            <a:r>
              <a:rPr lang="zh-CN" altLang="en-US" sz="1800" dirty="0"/>
              <a:t>，</a:t>
            </a:r>
            <a:r>
              <a:rPr lang="en-US" altLang="zh-CN" sz="1800" dirty="0"/>
              <a:t>0)=q5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3.(q2,q5)</a:t>
            </a:r>
            <a:r>
              <a:rPr lang="zh-CN" altLang="en-US" sz="1800" dirty="0"/>
              <a:t>标注了，所以标注</a:t>
            </a:r>
            <a:r>
              <a:rPr lang="en-US" altLang="zh-CN" sz="1800" dirty="0"/>
              <a:t>(q5,q6)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5202238" y="3365500"/>
            <a:ext cx="209708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(q1,q5)-&gt;(q0,q6)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02238" y="4160838"/>
            <a:ext cx="2097088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(q0,q6)-&gt;(q1,q6)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46075" y="1328738"/>
          <a:ext cx="4710113" cy="3213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873"/>
                <a:gridCol w="672873"/>
                <a:gridCol w="672873"/>
                <a:gridCol w="672873"/>
                <a:gridCol w="672873"/>
                <a:gridCol w="672873"/>
                <a:gridCol w="672873"/>
              </a:tblGrid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9014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X16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X17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X8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X19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  <a:tr h="459014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q0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q1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q2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q3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q4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q5</a:t>
                      </a:r>
                      <a:endParaRPr lang="zh-CN" altLang="en-US" sz="1400" dirty="0"/>
                    </a:p>
                  </a:txBody>
                  <a:tcPr marL="68574" marR="68574" marT="34278" marB="34278"/>
                </a:tc>
              </a:tr>
            </a:tbl>
          </a:graphicData>
        </a:graphic>
      </p:graphicFrame>
      <p:sp>
        <p:nvSpPr>
          <p:cNvPr id="49220" name="矩形 1"/>
          <p:cNvSpPr/>
          <p:nvPr/>
        </p:nvSpPr>
        <p:spPr>
          <a:xfrm>
            <a:off x="5202238" y="1328738"/>
            <a:ext cx="3651250" cy="922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最终剩下</a:t>
            </a:r>
            <a:r>
              <a:rPr lang="en-US" altLang="zh-CN" sz="1800" dirty="0"/>
              <a:t>(q0,q6)</a:t>
            </a:r>
            <a:r>
              <a:rPr lang="zh-CN" altLang="en-US" sz="1800" dirty="0"/>
              <a:t>和</a:t>
            </a:r>
            <a:r>
              <a:rPr lang="en-US" altLang="zh-CN" sz="1800" dirty="0"/>
              <a:t>(q1,q5)</a:t>
            </a:r>
            <a:r>
              <a:rPr lang="zh-CN" altLang="en-US" sz="1800" dirty="0"/>
              <a:t>，所以合并</a:t>
            </a:r>
            <a:r>
              <a:rPr lang="en-US" altLang="zh-CN" sz="1800" dirty="0"/>
              <a:t>q0,q6</a:t>
            </a:r>
            <a:r>
              <a:rPr lang="zh-CN" altLang="en-US" sz="1800" dirty="0"/>
              <a:t>为</a:t>
            </a:r>
            <a:r>
              <a:rPr lang="en-US" altLang="zh-CN" sz="1800" dirty="0"/>
              <a:t>[q0],</a:t>
            </a:r>
            <a:r>
              <a:rPr lang="zh-CN" altLang="en-US" sz="1800" dirty="0"/>
              <a:t>合并</a:t>
            </a:r>
            <a:r>
              <a:rPr lang="en-US" altLang="zh-CN" sz="1800" dirty="0"/>
              <a:t>q1,q5</a:t>
            </a:r>
            <a:r>
              <a:rPr lang="zh-CN" altLang="en-US" sz="1800" dirty="0"/>
              <a:t>为</a:t>
            </a:r>
            <a:r>
              <a:rPr lang="en-US" altLang="zh-CN" sz="1800" dirty="0"/>
              <a:t>[q1]</a:t>
            </a:r>
            <a:endParaRPr lang="en-US" altLang="zh-CN" sz="1800" dirty="0"/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极小化后的状态转移图为：</a:t>
            </a:r>
            <a:endParaRPr lang="en-US" altLang="zh-CN" sz="1800" dirty="0"/>
          </a:p>
        </p:txBody>
      </p:sp>
      <p:pic>
        <p:nvPicPr>
          <p:cNvPr id="4922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0350" y="2636838"/>
            <a:ext cx="3721100" cy="2797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>
              <a:buClrTx/>
              <a:buSzTx/>
              <a:buFontTx/>
            </a:pPr>
            <a:r>
              <a:rPr lang="zh-CN" altLang="en-US" b="1" kern="1200" dirty="0">
                <a:latin typeface="+mj-lt"/>
                <a:ea typeface="+mj-ea"/>
                <a:cs typeface="+mj-cs"/>
              </a:rPr>
              <a:t>上下文无关文法</a:t>
            </a:r>
            <a:r>
              <a:rPr lang="en-US" altLang="zh-CN" b="1" kern="1200" dirty="0">
                <a:latin typeface="+mj-lt"/>
                <a:ea typeface="+mj-ea"/>
                <a:cs typeface="+mj-cs"/>
              </a:rPr>
              <a:t>1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/>
          <p:nvPr/>
        </p:nvSpPr>
        <p:spPr>
          <a:xfrm>
            <a:off x="0" y="-153987"/>
            <a:ext cx="9053513" cy="7165975"/>
          </a:xfrm>
          <a:prstGeom prst="rect">
            <a:avLst/>
          </a:prstGeom>
          <a:noFill/>
          <a:ln w="9525">
            <a:noFill/>
          </a:ln>
        </p:spPr>
        <p:txBody>
          <a:bodyPr lIns="238050" tIns="0" rIns="0" bIns="238050" anchor="ctr" anchorCtr="0">
            <a:spAutoFit/>
          </a:bodyPr>
          <a:p>
            <a:endParaRPr lang="zh-CN" altLang="zh-CN" dirty="0"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1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(1) 终极符号：表示语言的句子中出现的字符。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非终极符号：表示一个语法范畴。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(2) 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文法的语法范畴有什么意义：语法范畴是相应语言结构中某个位置上可以出 现的内容的抽象表示，有助于 理解句子的构造。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开始符号所对应的语法范畴有什么特殊意义：语言中的所有句子都是由 开始符号触发经过推导得到的，开 始符号对应的集合就是文法定义的语言。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b="1" dirty="0">
                <a:solidFill>
                  <a:srgbClr val="1F0909"/>
                </a:solidFill>
                <a:latin typeface="Arial" panose="020B0604020202020204" pitchFamily="34" charset="0"/>
              </a:rPr>
              <a:t>4</a:t>
            </a:r>
            <a:endParaRPr lang="zh-CN" altLang="zh-CN" b="1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推导1：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 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aSBC 使用产生式 S→ aSBC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aaSBCBC 使用产生式 S→ aSBC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aaaBCBCBC 使用产生式 S→ aBC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aaabCBCBC 使用产生式 aB→ ab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aaabBCCBC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aaabbCCBC 使用产生式 bB→ bb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aaabbCBCC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bB→ bb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bC→bc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cC→cc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cC→cc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171" name="文本框 3"/>
          <p:cNvSpPr txBox="1"/>
          <p:nvPr/>
        </p:nvSpPr>
        <p:spPr>
          <a:xfrm>
            <a:off x="4246563" y="2520950"/>
            <a:ext cx="4572000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归约1：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cC→cc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cC→cc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bC→bc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bB→ bb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aaabbCBCC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aaabbCCBC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aaabBCCBC 使用产生式 bB→ bb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aaabCBCBC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aaaBCBCBC 使用产生式 aB→ ab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aaSBCBC 使用产生式 S→ aBC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aSBC 使用产生式 S→ aSBC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 使用产生式 S→ aSBC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文本框 4"/>
          <p:cNvSpPr txBox="1"/>
          <p:nvPr/>
        </p:nvSpPr>
        <p:spPr>
          <a:xfrm>
            <a:off x="396875" y="1217613"/>
            <a:ext cx="6303963" cy="304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4.(1)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S	-&gt;ASS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-&gt;ABSS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-&gt;aaBSS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-&gt;aabbBSS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-&gt;aabbbbS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-&gt;aabbbb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2413" y="2324100"/>
            <a:ext cx="2322513" cy="526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4.(2) 90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4.(3)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S-&gt;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ASS|bb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2400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ε</a:t>
            </a:r>
            <a:endParaRPr kumimoji="0" lang="zh-CN" altLang="zh-CN" sz="24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A-&gt;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aa|AB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B-&gt;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bbB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</a:t>
            </a:r>
            <a:r>
              <a:rPr kumimoji="0" lang="en-US" altLang="zh-CN" sz="2400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ε</a:t>
            </a:r>
            <a:endParaRPr kumimoji="0" lang="en-US" altLang="zh-CN" sz="2400" kern="12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4.(4)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aabb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	-&gt;ASS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-&gt;AS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-&gt;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Abb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-&gt;</a:t>
            </a:r>
            <a:r>
              <a:rPr kumimoji="0" lang="en-US" altLang="zh-CN" sz="2400" kern="1200" cap="none" spc="0" normalizeH="0" baseline="0" noProof="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aabb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400" kern="100" cap="none" spc="0" normalizeH="0" baseline="0" noProof="1"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zh-CN" sz="2400" kern="1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7" name="矩形 2"/>
          <p:cNvSpPr/>
          <p:nvPr/>
        </p:nvSpPr>
        <p:spPr>
          <a:xfrm>
            <a:off x="3322638" y="4879975"/>
            <a:ext cx="5135562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abab</a:t>
            </a:r>
            <a:r>
              <a:rPr lang="zh-CN" altLang="en-US" sz="2400" dirty="0">
                <a:solidFill>
                  <a:srgbClr val="000000"/>
                </a:solidFill>
              </a:rPr>
              <a:t>不是，因为只有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只能产生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，且产生的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相邻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5222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9163" y="2049463"/>
            <a:ext cx="5143500" cy="2520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9" name="文本框 4"/>
          <p:cNvSpPr txBox="1"/>
          <p:nvPr/>
        </p:nvSpPr>
        <p:spPr>
          <a:xfrm>
            <a:off x="541338" y="20638"/>
            <a:ext cx="6303962" cy="304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4.(1)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S	-&gt;ASS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-&gt;ABSS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-&gt;aaBSS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-&gt;aabbBSS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-&gt;aabbbbS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	-&gt;aabbbb</a:t>
            </a:r>
            <a:endParaRPr lang="en-US" altLang="zh-CN" sz="2400" dirty="0"/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矩形 1"/>
          <p:cNvSpPr/>
          <p:nvPr/>
        </p:nvSpPr>
        <p:spPr>
          <a:xfrm>
            <a:off x="350838" y="1139825"/>
            <a:ext cx="3041650" cy="415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11.(1)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S-&gt;AB|CA|a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A-&gt;a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B-&gt;BC|AB|d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C-&gt;aB|b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12(2)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S-&gt;B|AB|BC|ABC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A-&gt;aa|B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B-&gt;a|aB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C-&gt;</a:t>
            </a:r>
            <a:r>
              <a:rPr lang="en-US" altLang="zh-CN" sz="2400" dirty="0"/>
              <a:t>c|C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矩形 1"/>
          <p:cNvSpPr/>
          <p:nvPr/>
        </p:nvSpPr>
        <p:spPr>
          <a:xfrm>
            <a:off x="434975" y="1092200"/>
            <a:ext cx="6218238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13.(2)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S-&gt;a|aB|AB|BC|ABC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A-&gt;aa|a|aB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B-&gt;a|aB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C-&gt;c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>
              <a:buClrTx/>
              <a:buSzTx/>
              <a:buFontTx/>
            </a:pPr>
            <a:r>
              <a:rPr lang="zh-CN" altLang="en-US" kern="1200" dirty="0">
                <a:latin typeface="+mj-lt"/>
                <a:ea typeface="+mj-ea"/>
                <a:cs typeface="+mj-cs"/>
              </a:rPr>
              <a:t>上下文无关文法</a:t>
            </a:r>
            <a:r>
              <a:rPr lang="en-US" altLang="zh-CN" kern="1200" dirty="0">
                <a:latin typeface="+mj-lt"/>
                <a:ea typeface="+mj-ea"/>
                <a:cs typeface="+mj-cs"/>
              </a:rPr>
              <a:t>2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34975" y="1092200"/>
            <a:ext cx="6218238" cy="6002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P192. 16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去空产生式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aBB|bAA|aB|bA|a|b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BaBa|Aaa|aBa|Baa|aa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SbbA|Sbb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C-&gt;a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D-&gt;b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aBB|bAA|aB|bA|a|b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BCBC|ACC|aBC|BCC|aC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A-&gt;SDDA|SDD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34975" y="1092200"/>
            <a:ext cx="8459788" cy="4478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Step3.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A-&gt; SDDA|SDD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不满足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GNF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，带入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C-&gt;a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D-&gt;b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S-&gt;</a:t>
            </a:r>
            <a:r>
              <a:rPr kumimoji="0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aBB|bAA|aB|bA|a|b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B-&gt;</a:t>
            </a:r>
            <a:r>
              <a:rPr kumimoji="0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BCBC|ACC|aBC|BCC|aC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A-&gt;aBBDDA|bAADDA|aBDDA|bADDA|aDDA|bDDA|aBBDD|bAADD|aBDD|bADD|aDD|bDD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Step4 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B: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消除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B-&gt;BCBC|BCC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左递归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C-&gt;a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D-&gt;b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S-&gt;</a:t>
            </a:r>
            <a:r>
              <a:rPr kumimoji="0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aBB|bAA|aB|bA|a|b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A-&gt;aBBDDA|bAADDA|aBDDA|bADDA|aDDA|bDDA|aBBDD|bAADD|aBDD|bADD|aDD|bDD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B-&gt;</a:t>
            </a:r>
            <a:r>
              <a:rPr kumimoji="0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ACC|aBC|aC|ACCE|aBCE|aCE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E-&gt;CBC|CC|CBCE|CCE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34975" y="1092200"/>
            <a:ext cx="8459788" cy="3324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Step5.B-&gt;ACC|ACCE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E-&gt;CBC|CC|CBCE|CCE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不符合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GNF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，分别带入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C-&gt;a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C-&gt;a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D-&gt;b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S-&gt;</a:t>
            </a:r>
            <a:r>
              <a:rPr kumimoji="0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aBB|bAA|aB|bA|a|b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A-&gt;aBBDDA|bAADDA|aBDDA|bADDA|aDDA|bDDA|aBBDD|bAADD|aBDD|bADD|aDD|bDD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B-&gt;</a:t>
            </a:r>
            <a:r>
              <a:rPr kumimoji="0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aBC|aC|aBCE|aCE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aBBDDA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|bAADDA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|aBDDA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|bADDA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|aDDA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|bDDA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|aBBDD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|bAADD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|aBDD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|bADD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|aDD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|bDD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</a:t>
            </a: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aBBDDA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|bAADDA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|aBDDA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|bADDA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|aDDA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|bDDA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|aBBDD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|bAADD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|aBDD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|bADD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|aDD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|bDD</a:t>
            </a: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CCE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E-&gt;</a:t>
            </a:r>
            <a:r>
              <a:rPr kumimoji="0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aBC|aC|aBCE|aCE</a:t>
            </a: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86080" marR="0" lvl="0" indent="-3860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ctrTitle"/>
          </p:nvPr>
        </p:nvSpPr>
        <p:spPr>
          <a:xfrm>
            <a:off x="1143000" y="1698625"/>
            <a:ext cx="6858000" cy="1790700"/>
          </a:xfrm>
        </p:spPr>
        <p:txBody>
          <a:bodyPr vert="horz" wrap="square" lIns="91440" tIns="45720" rIns="91440" bIns="45720" anchor="b" anchorCtr="0"/>
          <a:p>
            <a:pPr>
              <a:buClrTx/>
              <a:buSzTx/>
              <a:buFontTx/>
              <a:buNone/>
            </a:pPr>
            <a:r>
              <a:rPr lang="en-US" altLang="zh-CN" kern="1200" dirty="0">
                <a:latin typeface="+mj-lt"/>
                <a:ea typeface="+mj-ea"/>
                <a:cs typeface="+mj-cs"/>
              </a:rPr>
              <a:t>PDA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P212-1(1)</a:t>
            </a:r>
            <a:endParaRPr lang="zh-CN" altLang="en-US" dirty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/>
              <a:t>M=({q</a:t>
            </a:r>
            <a:r>
              <a:rPr lang="zh-CN" altLang="en-US" dirty="0"/>
              <a:t>，</a:t>
            </a:r>
            <a:r>
              <a:rPr lang="en-US" altLang="zh-CN" dirty="0"/>
              <a:t>p}</a:t>
            </a:r>
            <a:r>
              <a:rPr lang="zh-CN" altLang="en-US" dirty="0"/>
              <a:t>，</a:t>
            </a:r>
            <a:r>
              <a:rPr lang="en-US" altLang="zh-CN" dirty="0"/>
              <a:t>{0</a:t>
            </a:r>
            <a:r>
              <a:rPr lang="zh-CN" altLang="en-US" dirty="0"/>
              <a:t>，</a:t>
            </a:r>
            <a:r>
              <a:rPr lang="en-US" altLang="zh-CN" dirty="0"/>
              <a:t>1}</a:t>
            </a:r>
            <a:r>
              <a:rPr lang="zh-CN" altLang="en-US" dirty="0"/>
              <a:t>，</a:t>
            </a:r>
            <a:r>
              <a:rPr lang="en-US" altLang="zh-CN" dirty="0"/>
              <a:t>{ Z, A}</a:t>
            </a:r>
            <a:r>
              <a:rPr lang="zh-CN" altLang="en-US" dirty="0"/>
              <a:t>，</a:t>
            </a:r>
            <a:r>
              <a:rPr lang="el-GR" altLang="zh-CN" dirty="0"/>
              <a:t>δ</a:t>
            </a:r>
            <a:r>
              <a:rPr lang="zh-CN" altLang="el-GR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{})</a:t>
            </a:r>
            <a:endParaRPr lang="en-US" altLang="zh-CN" dirty="0"/>
          </a:p>
          <a:p>
            <a:pPr marL="0" indent="0">
              <a:buNone/>
            </a:pPr>
            <a:r>
              <a:rPr lang="el-GR" altLang="zh-CN" dirty="0"/>
              <a:t>δ</a:t>
            </a:r>
            <a:r>
              <a:rPr lang="en-US" altLang="zh-CN" dirty="0"/>
              <a:t>(q,1,Z)={(q,A)}</a:t>
            </a:r>
            <a:endParaRPr lang="en-US" altLang="zh-CN" dirty="0"/>
          </a:p>
          <a:p>
            <a:pPr marL="0" indent="0">
              <a:buNone/>
            </a:pPr>
            <a:r>
              <a:rPr lang="el-GR" altLang="zh-CN" dirty="0"/>
              <a:t>δ</a:t>
            </a:r>
            <a:r>
              <a:rPr lang="en-US" altLang="zh-CN" dirty="0"/>
              <a:t>(q,1,A)={(q,AA)}</a:t>
            </a:r>
            <a:endParaRPr lang="en-US" altLang="zh-CN" dirty="0"/>
          </a:p>
          <a:p>
            <a:pPr marL="0" indent="0">
              <a:buNone/>
            </a:pPr>
            <a:r>
              <a:rPr lang="el-GR" altLang="zh-CN" dirty="0"/>
              <a:t>δ</a:t>
            </a:r>
            <a:r>
              <a:rPr lang="en-US" altLang="zh-CN" dirty="0"/>
              <a:t>(q,0,A)={(p,</a:t>
            </a:r>
            <a:r>
              <a:rPr lang="el-GR" altLang="zh-CN" dirty="0"/>
              <a:t> ε</a:t>
            </a:r>
            <a:r>
              <a:rPr lang="en-US" altLang="zh-CN" dirty="0"/>
              <a:t>)}</a:t>
            </a:r>
            <a:endParaRPr lang="en-US" altLang="zh-CN" dirty="0"/>
          </a:p>
          <a:p>
            <a:pPr marL="0" indent="0">
              <a:buNone/>
            </a:pPr>
            <a:r>
              <a:rPr lang="el-GR" altLang="zh-CN" dirty="0"/>
              <a:t>δ</a:t>
            </a:r>
            <a:r>
              <a:rPr lang="en-US" altLang="zh-CN" dirty="0"/>
              <a:t>(p,0,A)={(p,</a:t>
            </a:r>
            <a:r>
              <a:rPr lang="el-GR" altLang="zh-CN" dirty="0"/>
              <a:t> ε</a:t>
            </a:r>
            <a:r>
              <a:rPr lang="en-US" altLang="zh-CN" dirty="0"/>
              <a:t>)}</a:t>
            </a:r>
            <a:endParaRPr lang="en-US" altLang="zh-CN" dirty="0"/>
          </a:p>
          <a:p>
            <a:pPr marL="0" indent="0">
              <a:buNone/>
            </a:pPr>
            <a:r>
              <a:rPr lang="el-GR" altLang="zh-CN" dirty="0"/>
              <a:t>δ</a:t>
            </a:r>
            <a:r>
              <a:rPr lang="en-US" altLang="zh-CN" dirty="0"/>
              <a:t>(p,</a:t>
            </a:r>
            <a:r>
              <a:rPr lang="el-GR" altLang="zh-CN" dirty="0"/>
              <a:t> ε</a:t>
            </a:r>
            <a:r>
              <a:rPr lang="en-US" altLang="zh-CN" dirty="0"/>
              <a:t>,A)={(p,</a:t>
            </a:r>
            <a:r>
              <a:rPr lang="el-GR" altLang="zh-CN" dirty="0"/>
              <a:t> ε</a:t>
            </a:r>
            <a:r>
              <a:rPr lang="en-US" altLang="zh-CN" dirty="0"/>
              <a:t>)}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430" y="5511165"/>
            <a:ext cx="5318760" cy="770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/>
          <p:nvPr/>
        </p:nvSpPr>
        <p:spPr>
          <a:xfrm>
            <a:off x="0" y="150813"/>
            <a:ext cx="3779838" cy="4395787"/>
          </a:xfrm>
          <a:prstGeom prst="rect">
            <a:avLst/>
          </a:prstGeom>
          <a:noFill/>
          <a:ln w="9525">
            <a:noFill/>
          </a:ln>
        </p:spPr>
        <p:txBody>
          <a:bodyPr wrap="none" lIns="238050" tIns="0" rIns="0" bIns="238050" anchor="ctr" anchorCtr="0">
            <a:spAutoFit/>
          </a:bodyPr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推导2：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aSBC 使用产生式 S→ aSBC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aaSBCBC 使用产生式 S→ aSBC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aaaBCBCBC 使用产生式 S→ aBC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aaabCBCBC 使用产生式 aB→ ab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aaabBCCBC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aaabBCBCC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bB→ bb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bB→ bb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bC→bc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cC→cc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cC→cc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195" name="文本框 3"/>
          <p:cNvSpPr txBox="1"/>
          <p:nvPr/>
        </p:nvSpPr>
        <p:spPr>
          <a:xfrm>
            <a:off x="4344988" y="150813"/>
            <a:ext cx="4572000" cy="3970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归约2：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cC→cc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cC→cc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bC→bc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bB→ bb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aaabBBCCC 使用产生式 bB→ bb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aaabBCBCC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aaabBCCBC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aaabCBCBC 使用产生式 CB→ 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aaaBCBCBC 使用产生式 aB→ ab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aaSBCBC 使用产生式 S→ aBC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aSBC 使用产生式 S→ aSBC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 使用产生式 S→ aSBC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/>
              <a:t>P212-3</a:t>
            </a:r>
            <a:endParaRPr lang="zh-CN" altLang="en-US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57200" y="1165225"/>
            <a:ext cx="8374063" cy="5573713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800" dirty="0"/>
              <a:t>M = ({ q, p, r, f },{0,1},{ B, A, Z },</a:t>
            </a:r>
            <a:r>
              <a:rPr lang="el-GR" altLang="zh-CN" sz="2800" dirty="0"/>
              <a:t>δ, </a:t>
            </a:r>
            <a:r>
              <a:rPr lang="en-US" altLang="zh-CN" sz="2800" dirty="0"/>
              <a:t>q, Z,{ f })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l-GR" altLang="zh-CN" sz="2800" dirty="0"/>
              <a:t>δ(</a:t>
            </a:r>
            <a:r>
              <a:rPr lang="en-US" altLang="zh-CN" sz="2800" dirty="0"/>
              <a:t>q,1, Z) = {( p, A),( p, BB)} </a:t>
            </a:r>
            <a:endParaRPr lang="en-US" altLang="zh-CN" sz="2800" dirty="0"/>
          </a:p>
          <a:p>
            <a:pPr marL="0" indent="0">
              <a:buNone/>
            </a:pPr>
            <a:r>
              <a:rPr lang="el-GR" altLang="zh-CN" sz="2800" dirty="0"/>
              <a:t>δ( </a:t>
            </a:r>
            <a:r>
              <a:rPr lang="en-US" altLang="zh-CN" sz="2800" dirty="0"/>
              <a:t>p,1, A) = {( p, A A)} </a:t>
            </a:r>
            <a:endParaRPr lang="en-US" altLang="zh-CN" sz="2800" dirty="0"/>
          </a:p>
          <a:p>
            <a:pPr marL="0" indent="0">
              <a:buNone/>
            </a:pPr>
            <a:r>
              <a:rPr lang="el-GR" altLang="zh-CN" sz="2800" dirty="0"/>
              <a:t>δ( </a:t>
            </a:r>
            <a:r>
              <a:rPr lang="en-US" altLang="zh-CN" sz="2800" dirty="0"/>
              <a:t>p,1, B) = {( p, B BB)} </a:t>
            </a:r>
            <a:endParaRPr lang="en-US" altLang="zh-CN" sz="2800" dirty="0"/>
          </a:p>
          <a:p>
            <a:pPr marL="0" indent="0">
              <a:buNone/>
            </a:pPr>
            <a:r>
              <a:rPr lang="el-GR" altLang="zh-CN" sz="2800" dirty="0"/>
              <a:t>δ( </a:t>
            </a:r>
            <a:r>
              <a:rPr lang="en-US" altLang="zh-CN" sz="2800" dirty="0"/>
              <a:t>p,0, A) = {( r,</a:t>
            </a:r>
            <a:r>
              <a:rPr lang="el-GR" altLang="zh-CN" sz="2800" dirty="0"/>
              <a:t>ε)} </a:t>
            </a:r>
            <a:endParaRPr lang="en-US" altLang="zh-CN" sz="2800" dirty="0"/>
          </a:p>
          <a:p>
            <a:pPr marL="0" indent="0">
              <a:buNone/>
            </a:pPr>
            <a:r>
              <a:rPr lang="el-GR" altLang="zh-CN" sz="2800" dirty="0"/>
              <a:t>δ( </a:t>
            </a:r>
            <a:r>
              <a:rPr lang="en-US" altLang="zh-CN" sz="2800" dirty="0"/>
              <a:t>p,0, B) = {( r,</a:t>
            </a:r>
            <a:r>
              <a:rPr lang="el-GR" altLang="zh-CN" sz="2800" dirty="0"/>
              <a:t>ε)} </a:t>
            </a:r>
            <a:endParaRPr lang="en-US" altLang="zh-CN" sz="2800" dirty="0"/>
          </a:p>
          <a:p>
            <a:pPr marL="0" indent="0">
              <a:buNone/>
            </a:pPr>
            <a:r>
              <a:rPr lang="el-GR" altLang="zh-CN" sz="2800" dirty="0"/>
              <a:t>δ( </a:t>
            </a:r>
            <a:r>
              <a:rPr lang="en-US" altLang="zh-CN" sz="2800" dirty="0"/>
              <a:t>r,0, A) = {( r,</a:t>
            </a:r>
            <a:r>
              <a:rPr lang="el-GR" altLang="zh-CN" sz="2800" dirty="0"/>
              <a:t>ε)} </a:t>
            </a:r>
            <a:endParaRPr lang="en-US" altLang="zh-CN" sz="2800" dirty="0"/>
          </a:p>
          <a:p>
            <a:pPr marL="0" indent="0">
              <a:buNone/>
            </a:pPr>
            <a:r>
              <a:rPr lang="el-GR" altLang="zh-CN" sz="2800" dirty="0"/>
              <a:t>δ( </a:t>
            </a:r>
            <a:r>
              <a:rPr lang="en-US" altLang="zh-CN" sz="2800" dirty="0"/>
              <a:t>r,0, B) = {( r,</a:t>
            </a:r>
            <a:r>
              <a:rPr lang="el-GR" altLang="zh-CN" sz="2800" dirty="0"/>
              <a:t>ε)} </a:t>
            </a:r>
            <a:endParaRPr lang="en-US" altLang="zh-CN" sz="2800" dirty="0"/>
          </a:p>
          <a:p>
            <a:pPr marL="0" indent="0">
              <a:buNone/>
            </a:pPr>
            <a:r>
              <a:rPr lang="el-GR" altLang="zh-CN" sz="2800" dirty="0"/>
              <a:t>δ( </a:t>
            </a:r>
            <a:r>
              <a:rPr lang="en-US" altLang="zh-CN" sz="2800" dirty="0"/>
              <a:t>r,</a:t>
            </a:r>
            <a:r>
              <a:rPr lang="el-GR" altLang="zh-CN" sz="2800" dirty="0"/>
              <a:t>ε, </a:t>
            </a:r>
            <a:r>
              <a:rPr lang="en-US" altLang="zh-CN" sz="2800" dirty="0"/>
              <a:t>Z) = {( f,</a:t>
            </a:r>
            <a:r>
              <a:rPr lang="el-GR" altLang="zh-CN" sz="2800" dirty="0"/>
              <a:t>ε)}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5867400"/>
            <a:ext cx="8493125" cy="6127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ctrTitle"/>
          </p:nvPr>
        </p:nvSpPr>
        <p:spPr>
          <a:xfrm>
            <a:off x="1143000" y="1698625"/>
            <a:ext cx="6858000" cy="1790700"/>
          </a:xfrm>
        </p:spPr>
        <p:txBody>
          <a:bodyPr vert="horz" wrap="square" lIns="91440" tIns="45720" rIns="91440" bIns="45720" anchor="b" anchorCtr="0"/>
          <a:p>
            <a:pPr>
              <a:buClrTx/>
              <a:buSzTx/>
              <a:buFontTx/>
            </a:pPr>
            <a:r>
              <a:rPr lang="en-US" altLang="zh-CN" kern="1200" dirty="0">
                <a:latin typeface="+mj-lt"/>
                <a:ea typeface="+mj-ea"/>
                <a:cs typeface="+mj-cs"/>
              </a:rPr>
              <a:t>CFL</a:t>
            </a:r>
            <a:r>
              <a:rPr lang="zh-CN" altLang="en-US" kern="1200" dirty="0">
                <a:latin typeface="+mj-lt"/>
                <a:ea typeface="+mj-ea"/>
                <a:cs typeface="+mj-cs"/>
              </a:rPr>
              <a:t>性质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/>
              <a:t>P230-1(4)</a:t>
            </a:r>
            <a:endParaRPr lang="zh-CN" altLang="en-US" dirty="0"/>
          </a:p>
        </p:txBody>
      </p:sp>
      <p:pic>
        <p:nvPicPr>
          <p:cNvPr id="6349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7638"/>
            <a:ext cx="9144000" cy="4354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dirty="0"/>
              <a:t>P230-1(4)</a:t>
            </a:r>
            <a:endParaRPr lang="zh-CN" altLang="en-US" dirty="0"/>
          </a:p>
        </p:txBody>
      </p:sp>
      <p:pic>
        <p:nvPicPr>
          <p:cNvPr id="6451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7938"/>
            <a:ext cx="9144000" cy="4302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/>
          <p:nvPr/>
        </p:nvSpPr>
        <p:spPr>
          <a:xfrm>
            <a:off x="0" y="330200"/>
            <a:ext cx="9191625" cy="3009900"/>
          </a:xfrm>
          <a:prstGeom prst="rect">
            <a:avLst/>
          </a:prstGeom>
          <a:noFill/>
          <a:ln w="9525">
            <a:noFill/>
          </a:ln>
        </p:spPr>
        <p:txBody>
          <a:bodyPr wrap="none" lIns="238050" tIns="0" rIns="0" bIns="238050" anchor="ctr" anchorCtr="0">
            <a:spAutoFit/>
          </a:bodyPr>
          <a:p>
            <a:pPr>
              <a:buChar char="•"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6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set(D) = {d}+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set(C) = {c}^2n {d}{d}+,n≥0 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set(B) = {c}+ {d}{d}+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set(A) = {b}+ {c}+ {d}{d}+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set(S) ={a}^n {b}+ {c}+ {d}{d}+ {a}^n, n≥1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Char char="•"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7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(1) 该语言的句子由偶数个a连接上0或3的倍数个b再连接上两个#再连接上偶数个c组成。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zh-CN" dirty="0">
                <a:solidFill>
                  <a:srgbClr val="1F0909"/>
                </a:solidFill>
                <a:latin typeface="Arial" panose="020B0604020202020204" pitchFamily="34" charset="0"/>
              </a:rPr>
              <a:t>(4) 该语言的句子是由相同数量的a和b组成的非空串。</a:t>
            </a:r>
            <a:endParaRPr lang="zh-CN" altLang="zh-CN" dirty="0">
              <a:solidFill>
                <a:srgbClr val="1F0909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910" y="2940685"/>
            <a:ext cx="1866900" cy="594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47105"/>
          <p:cNvSpPr>
            <a:spLocks noGrp="1"/>
          </p:cNvSpPr>
          <p:nvPr>
            <p:ph type="title"/>
          </p:nvPr>
        </p:nvSpPr>
        <p:spPr>
          <a:xfrm>
            <a:off x="457200" y="2516188"/>
            <a:ext cx="8229600" cy="1143000"/>
          </a:xfrm>
        </p:spPr>
        <p:txBody>
          <a:bodyPr vert="horz" wrap="square" lIns="91440" tIns="45720" rIns="91440" bIns="91440" anchor="b" anchorCtr="0"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文法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51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8-（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1267" name="文本占位符 512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dirty="0"/>
              <a:t>所有以0开头，以</a:t>
            </a:r>
            <a:r>
              <a:rPr lang="en-US" altLang="zh-CN" dirty="0"/>
              <a:t>1</a:t>
            </a:r>
            <a:r>
              <a:rPr lang="zh-CN" altLang="en-US" dirty="0"/>
              <a:t>结尾的串</a:t>
            </a: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0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0A|1A|</a:t>
            </a:r>
            <a:r>
              <a:rPr lang="en-US" altLang="zh-CN" b="1" dirty="0">
                <a:latin typeface="宋体" panose="02010600030101010101" pitchFamily="2" charset="-122"/>
                <a:sym typeface="Arial" panose="020B0604020202020204" pitchFamily="34" charset="0"/>
              </a:rPr>
              <a:t>ε</a:t>
            </a:r>
            <a:endParaRPr lang="en-US" altLang="zh-CN" b="1" dirty="0">
              <a:latin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或：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/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0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0A|1A|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8328,&quot;width&quot;:11712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bf3c0986-01d8-4dd8-af76-066de04dd0d3"/>
  <p:tag name="COMMONDATA" val="eyJoZGlkIjoiZjE2ZTM4YjMxMDgxODE2OTFmNDAzZjUzNjY3Yzk2MGY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7259</Words>
  <Application>WPS 演示</Application>
  <PresentationFormat>全屏显示(4:3)</PresentationFormat>
  <Paragraphs>1371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Times New Roman</vt:lpstr>
      <vt:lpstr>黑体</vt:lpstr>
      <vt:lpstr>Symbol</vt:lpstr>
      <vt:lpstr>微软雅黑</vt:lpstr>
      <vt:lpstr>Arial Unicode MS</vt:lpstr>
      <vt:lpstr>Courier New</vt:lpstr>
      <vt:lpstr>默认设计模板</vt:lpstr>
      <vt:lpstr>绪论</vt:lpstr>
      <vt:lpstr>PowerPoint 演示文稿</vt:lpstr>
      <vt:lpstr>PowerPoint 演示文稿</vt:lpstr>
      <vt:lpstr>文法1</vt:lpstr>
      <vt:lpstr>PowerPoint 演示文稿</vt:lpstr>
      <vt:lpstr>PowerPoint 演示文稿</vt:lpstr>
      <vt:lpstr>PowerPoint 演示文稿</vt:lpstr>
      <vt:lpstr>文法2</vt:lpstr>
      <vt:lpstr>8-（2）</vt:lpstr>
      <vt:lpstr>8-（8）</vt:lpstr>
      <vt:lpstr>9-(2)</vt:lpstr>
      <vt:lpstr>9-(6)</vt:lpstr>
      <vt:lpstr>PowerPoint 演示文稿</vt:lpstr>
      <vt:lpstr>PowerPoint 演示文稿</vt:lpstr>
      <vt:lpstr>PowerPoint 演示文稿</vt:lpstr>
      <vt:lpstr>有限状态自动机1</vt:lpstr>
      <vt:lpstr>PowerPoint 演示文稿</vt:lpstr>
      <vt:lpstr>PowerPoint 演示文稿</vt:lpstr>
      <vt:lpstr>有限状态自动机2</vt:lpstr>
      <vt:lpstr>PowerPoint 演示文稿</vt:lpstr>
      <vt:lpstr>有限状态自动机3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正则表达式</vt:lpstr>
      <vt:lpstr>PowerPoint 演示文稿</vt:lpstr>
      <vt:lpstr>PowerPoint 演示文稿</vt:lpstr>
      <vt:lpstr>PowerPoint 演示文稿</vt:lpstr>
      <vt:lpstr>PowerPoint 演示文稿</vt:lpstr>
      <vt:lpstr>正则语言性质1</vt:lpstr>
      <vt:lpstr>P158 2(3)</vt:lpstr>
      <vt:lpstr>P158 2(12)</vt:lpstr>
      <vt:lpstr>正则语言性质2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上下文无关文法1</vt:lpstr>
      <vt:lpstr>PowerPoint 演示文稿</vt:lpstr>
      <vt:lpstr>PowerPoint 演示文稿</vt:lpstr>
      <vt:lpstr>PowerPoint 演示文稿</vt:lpstr>
      <vt:lpstr>PowerPoint 演示文稿</vt:lpstr>
      <vt:lpstr>上下文无关文法2</vt:lpstr>
      <vt:lpstr>PowerPoint 演示文稿</vt:lpstr>
      <vt:lpstr>PowerPoint 演示文稿</vt:lpstr>
      <vt:lpstr>PowerPoint 演示文稿</vt:lpstr>
      <vt:lpstr>PDA</vt:lpstr>
      <vt:lpstr>P212-1(1)</vt:lpstr>
      <vt:lpstr>P212-3</vt:lpstr>
      <vt:lpstr>CFL性质</vt:lpstr>
      <vt:lpstr>P230-1(4)</vt:lpstr>
      <vt:lpstr>P230-1(4)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姚佳雨</cp:lastModifiedBy>
  <cp:revision>118</cp:revision>
  <dcterms:created xsi:type="dcterms:W3CDTF">2013-01-25T01:44:00Z</dcterms:created>
  <dcterms:modified xsi:type="dcterms:W3CDTF">2022-12-20T02:21:27Z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CFB500379BB94146BD1C874F49B5D288</vt:lpwstr>
  </property>
</Properties>
</file>