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75" r:id="rId8"/>
    <p:sldId id="276" r:id="rId9"/>
    <p:sldId id="277" r:id="rId10"/>
    <p:sldId id="278" r:id="rId11"/>
    <p:sldId id="271" r:id="rId12"/>
    <p:sldId id="272" r:id="rId13"/>
    <p:sldId id="273" r:id="rId14"/>
    <p:sldId id="270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E8800-13A0-40C1-BC68-AA41F266E787}" v="2663" dt="2022-06-09T03:25:51.249"/>
    <p1510:client id="{2A7D9DAF-13C3-4248-8D7F-102522D4865D}" v="522" dt="2022-06-09T01:24:0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yongho1037.tistory.com/800" TargetMode="External"/><Relationship Id="rId3" Type="http://schemas.openxmlformats.org/officeDocument/2006/relationships/hyperlink" Target="https://cms1.ks.ac.kr/kor/Contents.do?mCode=MN0014" TargetMode="External"/><Relationship Id="rId7" Type="http://schemas.openxmlformats.org/officeDocument/2006/relationships/hyperlink" Target="https://pub.dev/packages/flutter_native_splas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ufi.tistory.com/entry/Flutter-Flutter-%EC%95%B1-%EC%B6%9C%EC%8B%9C-%ED%95%98%EA%B8%B0-release-build-apk" TargetMode="External"/><Relationship Id="rId5" Type="http://schemas.openxmlformats.org/officeDocument/2006/relationships/hyperlink" Target="https://careers.smilegate.com/" TargetMode="External"/><Relationship Id="rId10" Type="http://schemas.openxmlformats.org/officeDocument/2006/relationships/hyperlink" Target="https://ahang.tistory.com/3" TargetMode="External"/><Relationship Id="rId4" Type="http://schemas.openxmlformats.org/officeDocument/2006/relationships/hyperlink" Target="https://www.youtube.com/watch?v=pjK8BUlonfw&amp;list=PL1xlevos-f-4vwXPAlpoueiYbKdLm1Wm_&amp;index=88" TargetMode="External"/><Relationship Id="rId9" Type="http://schemas.openxmlformats.org/officeDocument/2006/relationships/hyperlink" Target="https://codesinsider.com/flutter-listview-exampl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2022</a:t>
            </a:r>
            <a:r>
              <a:rPr lang="en-US" sz="1800" kern="0" spc="11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 / </a:t>
            </a:r>
            <a:r>
              <a:rPr lang="en-US" kern="0" spc="11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06 / 09</a:t>
            </a:r>
            <a:endParaRPr lang="en-US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546" y="9513550"/>
            <a:ext cx="1548571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2017848028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김준우</a:t>
            </a:r>
            <a:endParaRPr lang="ko-KR" alt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26780" y="6773798"/>
            <a:ext cx="11659409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kern="0" spc="900" dirty="0">
                <a:solidFill>
                  <a:srgbClr val="000000"/>
                </a:solidFill>
                <a:latin typeface="Open Sans SemiBold"/>
                <a:cs typeface="Open Sans SemiBold"/>
              </a:rPr>
              <a:t>부제 : 가고 싶은 회사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791929" y="1586192"/>
            <a:ext cx="15231221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7000" b="1" dirty="0">
                <a:solidFill>
                  <a:srgbClr val="000000"/>
                </a:solidFill>
                <a:latin typeface="Malgun Gothic"/>
                <a:ea typeface="Malgun Gothic"/>
                <a:cs typeface="Open Sans ExtraBold"/>
              </a:rPr>
              <a:t>고급 프로그래밍</a:t>
            </a:r>
            <a:endParaRPr lang="ko-KR" altLang="en-US" sz="17000" b="1" dirty="0">
              <a:latin typeface="Malgun Gothic"/>
              <a:ea typeface="Malgun Gothic"/>
              <a:cs typeface="Open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FEC37593-D411-02E9-B638-92BB3E92539F}"/>
              </a:ext>
            </a:extLst>
          </p:cNvPr>
          <p:cNvSpPr txBox="1"/>
          <p:nvPr/>
        </p:nvSpPr>
        <p:spPr>
          <a:xfrm>
            <a:off x="12448938" y="799930"/>
            <a:ext cx="496810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Q&amp;A 화면</a:t>
            </a:r>
            <a:endParaRPr lang="ko-KR" dirty="0"/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91AB163C-F01F-A05E-7DEE-3181E554F07F}"/>
              </a:ext>
            </a:extLst>
          </p:cNvPr>
          <p:cNvGrpSpPr/>
          <p:nvPr/>
        </p:nvGrpSpPr>
        <p:grpSpPr>
          <a:xfrm>
            <a:off x="12458462" y="1346713"/>
            <a:ext cx="4800067" cy="139643"/>
            <a:chOff x="1904762" y="3766063"/>
            <a:chExt cx="4266667" cy="63443"/>
          </a:xfrm>
        </p:grpSpPr>
        <p:pic>
          <p:nvPicPr>
            <p:cNvPr id="24" name="Object 4">
              <a:extLst>
                <a:ext uri="{FF2B5EF4-FFF2-40B4-BE49-F238E27FC236}">
                  <a16:creationId xmlns:a16="http://schemas.microsoft.com/office/drawing/2014/main" id="{B0FE49C9-00A5-DC86-2434-B4EE4B44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D5A78908-E3C6-B19B-1CE5-8C4326BF8423}"/>
              </a:ext>
            </a:extLst>
          </p:cNvPr>
          <p:cNvSpPr txBox="1"/>
          <p:nvPr/>
        </p:nvSpPr>
        <p:spPr>
          <a:xfrm>
            <a:off x="12458462" y="1574953"/>
            <a:ext cx="5148534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/>
              </a:rPr>
              <a:t>Todo</a:t>
            </a:r>
            <a:r>
              <a:rPr lang="ko-KR" altLang="en-US" sz="2400" dirty="0" err="1">
                <a:cs typeface="Calibri"/>
              </a:rPr>
              <a:t>를</a:t>
            </a:r>
            <a:r>
              <a:rPr lang="en-US" sz="2400" dirty="0">
                <a:cs typeface="Calibri"/>
              </a:rPr>
              <a:t> </a:t>
            </a:r>
            <a:r>
              <a:rPr lang="ko-KR" altLang="en-US" sz="2400" dirty="0">
                <a:cs typeface="Calibri"/>
              </a:rPr>
              <a:t>활용</a:t>
            </a: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>
                <a:cs typeface="Calibri"/>
              </a:rPr>
              <a:t>오른쪽 아래 버튼으로 내용 추가</a:t>
            </a: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 err="1">
                <a:cs typeface="Calibri"/>
              </a:rPr>
              <a:t>Dialog화면</a:t>
            </a:r>
            <a:r>
              <a:rPr lang="ko-KR" altLang="en-US" sz="2400" dirty="0">
                <a:cs typeface="Calibri"/>
              </a:rPr>
              <a:t> 출력 후 내용 입력</a:t>
            </a: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>
                <a:cs typeface="Calibri"/>
              </a:rPr>
              <a:t>질문 내용을 받아서 추가하고 질문이 해결되면 빨간 버튼을 눌러 삭제</a:t>
            </a:r>
          </a:p>
          <a:p>
            <a:endParaRPr lang="ko-KR" altLang="en-US" dirty="0">
              <a:cs typeface="Calibri"/>
            </a:endParaRPr>
          </a:p>
        </p:txBody>
      </p:sp>
      <p:pic>
        <p:nvPicPr>
          <p:cNvPr id="2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359E99E7-3A33-7221-3F5E-4D5BCCE0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5" y="1047750"/>
            <a:ext cx="3566361" cy="6286500"/>
          </a:xfrm>
          <a:prstGeom prst="rect">
            <a:avLst/>
          </a:prstGeom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E51633F3-B12A-EC9A-F223-FEB0B8893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608" y="1047750"/>
            <a:ext cx="3462184" cy="6286500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F19F4886-31A7-ADCD-7620-BF15A172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993" y="1047750"/>
            <a:ext cx="355436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3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2" y="1977233"/>
            <a:ext cx="7037482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03</a:t>
            </a:r>
            <a:endParaRPr lang="en-US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4196" y="4014573"/>
            <a:ext cx="923260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Open Sans SemiBold"/>
                <a:cs typeface="Open Sans SemiBold"/>
              </a:rPr>
              <a:t>시연 영상</a:t>
            </a:r>
            <a:endParaRPr lang="ko-KR" altLang="en-US" sz="11800" kern="0" spc="800" dirty="0">
              <a:latin typeface="?? ??"/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9011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2" y="1977233"/>
            <a:ext cx="7037482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04</a:t>
            </a:r>
            <a:endParaRPr lang="en-US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4196" y="4014573"/>
            <a:ext cx="923260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0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1BA2607-F684-1770-765E-DA77E2B513C8}"/>
              </a:ext>
            </a:extLst>
          </p:cNvPr>
          <p:cNvGrpSpPr/>
          <p:nvPr/>
        </p:nvGrpSpPr>
        <p:grpSpPr>
          <a:xfrm>
            <a:off x="12980303" y="954886"/>
            <a:ext cx="5072291" cy="1606539"/>
            <a:chOff x="1397903" y="2155036"/>
            <a:chExt cx="5072291" cy="1606539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57FBAA8D-177A-D0E9-4185-32FAF6E19F03}"/>
                </a:ext>
              </a:extLst>
            </p:cNvPr>
            <p:cNvSpPr txBox="1"/>
            <p:nvPr/>
          </p:nvSpPr>
          <p:spPr>
            <a:xfrm>
              <a:off x="1407427" y="2930578"/>
              <a:ext cx="50627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>
                  <a:latin typeface="Consolas"/>
                </a:rPr>
                <a:t>탭바</a:t>
              </a:r>
              <a:r>
                <a:rPr lang="en-US" sz="2400">
                  <a:latin typeface="Consolas"/>
                </a:rPr>
                <a:t>,</a:t>
              </a:r>
              <a:r>
                <a:rPr lang="en-US" altLang="ko-KR" sz="2400">
                  <a:latin typeface="Consolas"/>
                </a:rPr>
                <a:t> </a:t>
              </a:r>
              <a:r>
                <a:rPr lang="ko-KR" altLang="en-US" sz="2400">
                  <a:latin typeface="Consolas"/>
                </a:rPr>
                <a:t>레이아웃</a:t>
              </a:r>
              <a:r>
                <a:rPr lang="en-US" sz="2400">
                  <a:latin typeface="Consolas"/>
                </a:rPr>
                <a:t>,</a:t>
              </a:r>
              <a:r>
                <a:rPr lang="en-US" altLang="ko-KR" sz="2400">
                  <a:latin typeface="Consolas"/>
                </a:rPr>
                <a:t> </a:t>
              </a:r>
              <a:r>
                <a:rPr lang="ko-KR" altLang="en-US" sz="2400">
                  <a:latin typeface="Consolas"/>
                </a:rPr>
                <a:t>웹</a:t>
              </a:r>
              <a:r>
                <a:rPr lang="en-US" altLang="ko-KR" sz="2400">
                  <a:latin typeface="Consolas"/>
                </a:rPr>
                <a:t> </a:t>
              </a:r>
              <a:r>
                <a:rPr lang="ko-KR" altLang="en-US" sz="2400">
                  <a:latin typeface="Consolas"/>
                </a:rPr>
                <a:t>뷰</a:t>
              </a:r>
              <a:r>
                <a:rPr lang="en-US" sz="2400">
                  <a:latin typeface="Consolas"/>
                </a:rPr>
                <a:t>, dialog,</a:t>
              </a:r>
              <a:r>
                <a:rPr lang="en-US" altLang="ko-KR" sz="2400">
                  <a:latin typeface="Consolas"/>
                </a:rPr>
                <a:t> </a:t>
              </a:r>
              <a:r>
                <a:rPr lang="ko-KR" altLang="en-US" sz="2400">
                  <a:latin typeface="Consolas"/>
                </a:rPr>
                <a:t>텍스트</a:t>
              </a:r>
              <a:r>
                <a:rPr lang="en-US" altLang="ko-KR" sz="2400">
                  <a:latin typeface="Consolas"/>
                </a:rPr>
                <a:t> </a:t>
              </a:r>
              <a:r>
                <a:rPr lang="ko-KR" altLang="en-US" sz="2400">
                  <a:latin typeface="Consolas"/>
                </a:rPr>
                <a:t>입력</a:t>
              </a:r>
              <a:endParaRPr lang="ko-KR"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0142FE58-C12B-ACF6-FFC4-6E81F092665F}"/>
                </a:ext>
              </a:extLst>
            </p:cNvPr>
            <p:cNvSpPr txBox="1"/>
            <p:nvPr/>
          </p:nvSpPr>
          <p:spPr>
            <a:xfrm>
              <a:off x="1397903" y="2155036"/>
              <a:ext cx="435714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sz="3600" dirty="0">
                  <a:latin typeface="Consolas"/>
                </a:rPr>
                <a:t>수업자료</a:t>
              </a:r>
              <a:endParaRPr lang="ko-KR" altLang="en-US" dirty="0"/>
            </a:p>
          </p:txBody>
        </p:sp>
        <p:grpSp>
          <p:nvGrpSpPr>
            <p:cNvPr id="19" name="그룹 1002">
              <a:extLst>
                <a:ext uri="{FF2B5EF4-FFF2-40B4-BE49-F238E27FC236}">
                  <a16:creationId xmlns:a16="http://schemas.microsoft.com/office/drawing/2014/main" id="{A3D5A53A-866B-35B2-3CF8-1A8C9A47AE92}"/>
                </a:ext>
              </a:extLst>
            </p:cNvPr>
            <p:cNvGrpSpPr/>
            <p:nvPr/>
          </p:nvGrpSpPr>
          <p:grpSpPr>
            <a:xfrm>
              <a:off x="1407427" y="2797585"/>
              <a:ext cx="2809883" cy="63443"/>
              <a:chOff x="14475727" y="3178585"/>
              <a:chExt cx="2809883" cy="63443"/>
            </a:xfrm>
          </p:grpSpPr>
          <p:pic>
            <p:nvPicPr>
              <p:cNvPr id="20" name="Object 5">
                <a:extLst>
                  <a:ext uri="{FF2B5EF4-FFF2-40B4-BE49-F238E27FC236}">
                    <a16:creationId xmlns:a16="http://schemas.microsoft.com/office/drawing/2014/main" id="{7D47C828-EEBE-32E6-B833-F57D2B070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14475727" y="3178585"/>
                <a:ext cx="2809883" cy="63443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24D361B-309B-7416-FD74-9CB72CBD169A}"/>
              </a:ext>
            </a:extLst>
          </p:cNvPr>
          <p:cNvGrpSpPr/>
          <p:nvPr/>
        </p:nvGrpSpPr>
        <p:grpSpPr>
          <a:xfrm>
            <a:off x="902602" y="954886"/>
            <a:ext cx="5072291" cy="7515849"/>
            <a:chOff x="1397903" y="2155036"/>
            <a:chExt cx="5072291" cy="7515849"/>
          </a:xfrm>
        </p:grpSpPr>
        <p:sp>
          <p:nvSpPr>
            <p:cNvPr id="22" name="Object 3">
              <a:extLst>
                <a:ext uri="{FF2B5EF4-FFF2-40B4-BE49-F238E27FC236}">
                  <a16:creationId xmlns:a16="http://schemas.microsoft.com/office/drawing/2014/main" id="{ED805E62-7E98-7FC5-7F95-8E9C57505C7B}"/>
                </a:ext>
              </a:extLst>
            </p:cNvPr>
            <p:cNvSpPr txBox="1"/>
            <p:nvPr/>
          </p:nvSpPr>
          <p:spPr>
            <a:xfrm>
              <a:off x="1407427" y="2930578"/>
              <a:ext cx="5062767" cy="67403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dirty="0">
                  <a:latin typeface="Consolas"/>
                  <a:cs typeface="S-Core Dream 3 Light" pitchFamily="34" charset="0"/>
                </a:rPr>
                <a:t>학교</a:t>
              </a:r>
              <a:r>
                <a:rPr lang="en-US" altLang="ko-KR" sz="24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400" dirty="0">
                  <a:latin typeface="Consolas"/>
                  <a:cs typeface="S-Core Dream 3 Light" pitchFamily="34" charset="0"/>
                </a:rPr>
                <a:t>마크</a:t>
              </a:r>
              <a:r>
                <a:rPr lang="en-US" sz="24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400" dirty="0">
                  <a:latin typeface="Consolas"/>
                  <a:cs typeface="S-Core Dream 3 Light" pitchFamily="34" charset="0"/>
                  <a:hlinkClick r:id="rId3"/>
                </a:rPr>
                <a:t>https://cms1.ks.ac.kr/kor/Contents.do?mCode=MN0014</a:t>
              </a:r>
              <a:endParaRPr lang="ko-KR" altLang="en-US" sz="2000" dirty="0">
                <a:latin typeface="Calibri"/>
                <a:cs typeface="Calibri"/>
              </a:endParaRPr>
            </a:p>
            <a:p>
              <a:br>
                <a:rPr lang="en-US" sz="2400" dirty="0">
                  <a:latin typeface="Consolas"/>
                  <a:cs typeface="S-Core Dream 3 Light" pitchFamily="34" charset="0"/>
                </a:rPr>
              </a:br>
              <a:r>
                <a:rPr lang="ko-KR" altLang="en-US" sz="2400" dirty="0">
                  <a:latin typeface="Consolas"/>
                  <a:cs typeface="S-Core Dream 3 Light" pitchFamily="34" charset="0"/>
                </a:rPr>
                <a:t>유튜브</a:t>
              </a:r>
              <a:r>
                <a:rPr lang="en-US" altLang="ko-KR" sz="24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400" dirty="0">
                  <a:latin typeface="Consolas"/>
                  <a:cs typeface="S-Core Dream 3 Light" pitchFamily="34" charset="0"/>
                </a:rPr>
                <a:t>영상</a:t>
              </a:r>
              <a:r>
                <a:rPr lang="en-US" sz="24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400" dirty="0">
                  <a:latin typeface="Consolas"/>
                  <a:cs typeface="S-Core Dream 3 Light" pitchFamily="34" charset="0"/>
                  <a:hlinkClick r:id="rId4"/>
                </a:rPr>
                <a:t>https://www.youtube.com/watch?v=pjK8BUlonfw&amp;list=PL1xlevos-f-4vwXPAlpoueiYbKdLm1Wm_&amp;index=88</a:t>
              </a:r>
              <a:endParaRPr lang="ko-KR" altLang="en-US" sz="2000">
                <a:latin typeface="Calibri"/>
                <a:cs typeface="Calibri"/>
              </a:endParaRPr>
            </a:p>
            <a:p>
              <a:br>
                <a:rPr lang="en-US" sz="2400" dirty="0">
                  <a:latin typeface="Consolas"/>
                  <a:cs typeface="S-Core Dream 3 Light" pitchFamily="34" charset="0"/>
                </a:rPr>
              </a:br>
              <a:r>
                <a:rPr lang="ko-KR" altLang="en-US" sz="2400" dirty="0">
                  <a:latin typeface="Consolas"/>
                  <a:cs typeface="S-Core Dream 3 Light" pitchFamily="34" charset="0"/>
                </a:rPr>
                <a:t>홈페이지</a:t>
              </a:r>
              <a:r>
                <a:rPr lang="en-US" sz="24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400" dirty="0">
                  <a:latin typeface="Consolas"/>
                  <a:cs typeface="S-Core Dream 3 Light" pitchFamily="34" charset="0"/>
                </a:rPr>
                <a:t>캡쳐</a:t>
              </a:r>
              <a:r>
                <a:rPr lang="en-US" sz="24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400" dirty="0">
                  <a:latin typeface="Consolas"/>
                  <a:cs typeface="S-Core Dream 3 Light" pitchFamily="34" charset="0"/>
                  <a:hlinkClick r:id="rId5"/>
                </a:rPr>
                <a:t>https://careers.smilegate.com/</a:t>
              </a:r>
              <a:endParaRPr lang="ko-KR" altLang="en-US" sz="2000">
                <a:latin typeface="Calibri"/>
                <a:cs typeface="Calibri"/>
              </a:endParaRPr>
            </a:p>
            <a:p>
              <a:endParaRPr lang="en-US" sz="2400" dirty="0">
                <a:latin typeface="Consolas"/>
                <a:cs typeface="Calibri"/>
              </a:endParaRPr>
            </a:p>
            <a:p>
              <a:r>
                <a:rPr lang="ko-KR" altLang="en-US" sz="2400" dirty="0">
                  <a:latin typeface="Consolas"/>
                  <a:cs typeface="Calibri"/>
                </a:rPr>
                <a:t>로고</a:t>
              </a:r>
            </a:p>
            <a:p>
              <a:r>
                <a:rPr lang="ko-KR" sz="2400" dirty="0">
                  <a:ea typeface="+mn-lt"/>
                  <a:cs typeface="+mn-lt"/>
                </a:rPr>
                <a:t>https://www.smilegate.com/ko/company/about.do</a:t>
              </a:r>
              <a:endParaRPr lang="ko-KR" dirty="0"/>
            </a:p>
          </p:txBody>
        </p:sp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EE2FD3E0-45D2-33FF-67DA-8738D39A36C7}"/>
                </a:ext>
              </a:extLst>
            </p:cNvPr>
            <p:cNvSpPr txBox="1"/>
            <p:nvPr/>
          </p:nvSpPr>
          <p:spPr>
            <a:xfrm>
              <a:off x="1397903" y="2155036"/>
              <a:ext cx="435714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600" dirty="0">
                  <a:solidFill>
                    <a:srgbClr val="000000"/>
                  </a:solidFill>
                  <a:latin typeface="S-Core Dream 4 Regular"/>
                </a:rPr>
                <a:t>자료</a:t>
              </a:r>
              <a:endParaRPr lang="en-US" sz="3600" dirty="0">
                <a:latin typeface="S-Core Dream 4 Regular"/>
              </a:endParaRPr>
            </a:p>
          </p:txBody>
        </p:sp>
        <p:grpSp>
          <p:nvGrpSpPr>
            <p:cNvPr id="24" name="그룹 1002">
              <a:extLst>
                <a:ext uri="{FF2B5EF4-FFF2-40B4-BE49-F238E27FC236}">
                  <a16:creationId xmlns:a16="http://schemas.microsoft.com/office/drawing/2014/main" id="{A4A18E90-80BB-1C3F-6180-0EA4157B87BA}"/>
                </a:ext>
              </a:extLst>
            </p:cNvPr>
            <p:cNvGrpSpPr/>
            <p:nvPr/>
          </p:nvGrpSpPr>
          <p:grpSpPr>
            <a:xfrm>
              <a:off x="1407427" y="2797585"/>
              <a:ext cx="2809883" cy="63443"/>
              <a:chOff x="14475727" y="3178585"/>
              <a:chExt cx="2809883" cy="63443"/>
            </a:xfrm>
          </p:grpSpPr>
          <p:pic>
            <p:nvPicPr>
              <p:cNvPr id="25" name="Object 5">
                <a:extLst>
                  <a:ext uri="{FF2B5EF4-FFF2-40B4-BE49-F238E27FC236}">
                    <a16:creationId xmlns:a16="http://schemas.microsoft.com/office/drawing/2014/main" id="{B5044DC9-5A1C-A469-CF0D-99EBD277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14475727" y="3178585"/>
                <a:ext cx="2809883" cy="63443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1B8215-0CC8-40A0-25EF-80B1A388087F}"/>
              </a:ext>
            </a:extLst>
          </p:cNvPr>
          <p:cNvGrpSpPr/>
          <p:nvPr/>
        </p:nvGrpSpPr>
        <p:grpSpPr>
          <a:xfrm>
            <a:off x="7017652" y="954886"/>
            <a:ext cx="5072291" cy="8254512"/>
            <a:chOff x="1397903" y="2155036"/>
            <a:chExt cx="5072291" cy="8254512"/>
          </a:xfrm>
        </p:grpSpPr>
        <p:sp>
          <p:nvSpPr>
            <p:cNvPr id="27" name="Object 3">
              <a:extLst>
                <a:ext uri="{FF2B5EF4-FFF2-40B4-BE49-F238E27FC236}">
                  <a16:creationId xmlns:a16="http://schemas.microsoft.com/office/drawing/2014/main" id="{3861D797-DD2C-1191-B75C-C17EEDE2A123}"/>
                </a:ext>
              </a:extLst>
            </p:cNvPr>
            <p:cNvSpPr txBox="1"/>
            <p:nvPr/>
          </p:nvSpPr>
          <p:spPr>
            <a:xfrm>
              <a:off x="1407427" y="2930578"/>
              <a:ext cx="5062767" cy="7478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000" dirty="0">
                  <a:latin typeface="Consolas"/>
                  <a:cs typeface="S-Core Dream 3 Light" pitchFamily="34" charset="0"/>
                </a:rPr>
                <a:t>아이콘</a:t>
              </a:r>
              <a:r>
                <a:rPr lang="en-US" altLang="ko-KR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000" dirty="0">
                  <a:latin typeface="Consolas"/>
                  <a:cs typeface="S-Core Dream 3 Light" pitchFamily="34" charset="0"/>
                </a:rPr>
                <a:t>변경</a:t>
              </a:r>
              <a:r>
                <a:rPr lang="en-US" altLang="ko-KR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altLang="ko-KR" sz="2000" dirty="0">
                  <a:latin typeface="Consolas"/>
                  <a:cs typeface="S-Core Dream 3 Light" pitchFamily="34" charset="0"/>
                  <a:hlinkClick r:id="rId6"/>
                </a:rPr>
                <a:t>https://asufi.tistory.com/entry/Flutter-Flutter-%EC%95%B1-%EC%B6%9C%EC%8B%9C-%ED%95%98%EA%B8%B0-release-build-apk</a:t>
              </a:r>
              <a:endParaRPr lang="ko-KR" sz="2000">
                <a:latin typeface="Calibri"/>
                <a:cs typeface="Calibri"/>
              </a:endParaRPr>
            </a:p>
            <a:p>
              <a:br>
                <a:rPr lang="en-US" altLang="ko-KR" sz="2000" dirty="0">
                  <a:latin typeface="Consolas"/>
                  <a:cs typeface="S-Core Dream 3 Light" pitchFamily="34" charset="0"/>
                </a:rPr>
              </a:br>
              <a:r>
                <a:rPr lang="ko-KR" altLang="en-US" sz="2000" dirty="0">
                  <a:latin typeface="Consolas"/>
                  <a:cs typeface="S-Core Dream 3 Light" pitchFamily="34" charset="0"/>
                </a:rPr>
                <a:t>로딩</a:t>
              </a:r>
              <a:r>
                <a:rPr lang="en-US" altLang="ko-KR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000" dirty="0">
                  <a:latin typeface="Consolas"/>
                  <a:cs typeface="S-Core Dream 3 Light" pitchFamily="34" charset="0"/>
                </a:rPr>
                <a:t>화면</a:t>
              </a:r>
              <a:r>
                <a:rPr lang="en-US" altLang="ko-KR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000" dirty="0">
                  <a:latin typeface="Consolas"/>
                  <a:cs typeface="S-Core Dream 3 Light" pitchFamily="34" charset="0"/>
                  <a:hlinkClick r:id="rId7"/>
                </a:rPr>
                <a:t>https://pub.dev/packages/flutter_native_splash</a:t>
              </a:r>
              <a:endParaRPr lang="ko-KR" sz="2000">
                <a:latin typeface="Calibri"/>
                <a:cs typeface="Calibri"/>
              </a:endParaRPr>
            </a:p>
            <a:p>
              <a:br>
                <a:rPr lang="en-US" sz="2000" dirty="0">
                  <a:latin typeface="Consolas"/>
                  <a:cs typeface="S-Core Dream 3 Light" pitchFamily="34" charset="0"/>
                </a:rPr>
              </a:br>
              <a:r>
                <a:rPr lang="ko-KR" altLang="en-US" sz="2000" dirty="0">
                  <a:latin typeface="Consolas"/>
                  <a:cs typeface="S-Core Dream 3 Light" pitchFamily="34" charset="0"/>
                </a:rPr>
                <a:t>슬라이드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000" dirty="0">
                  <a:latin typeface="Consolas"/>
                  <a:cs typeface="S-Core Dream 3 Light" pitchFamily="34" charset="0"/>
                </a:rPr>
                <a:t>메뉴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000" dirty="0">
                  <a:latin typeface="Consolas"/>
                  <a:cs typeface="S-Core Dream 3 Light" pitchFamily="34" charset="0"/>
                  <a:hlinkClick r:id="rId8"/>
                </a:rPr>
                <a:t>https://yongho1037.tistory.com/800</a:t>
              </a:r>
              <a:endParaRPr lang="ko-KR" sz="2000">
                <a:latin typeface="Calibri"/>
                <a:cs typeface="Calibri"/>
              </a:endParaRPr>
            </a:p>
            <a:p>
              <a:br>
                <a:rPr lang="en-US" sz="2000" dirty="0">
                  <a:latin typeface="Consolas"/>
                  <a:cs typeface="S-Core Dream 3 Light" pitchFamily="34" charset="0"/>
                </a:rPr>
              </a:br>
              <a:r>
                <a:rPr lang="en-US" sz="2000" dirty="0" err="1">
                  <a:latin typeface="Consolas"/>
                  <a:cs typeface="S-Core Dream 3 Light" pitchFamily="34" charset="0"/>
                </a:rPr>
                <a:t>ListView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000" dirty="0">
                  <a:latin typeface="Consolas"/>
                  <a:cs typeface="S-Core Dream 3 Light" pitchFamily="34" charset="0"/>
                  <a:hlinkClick r:id="rId9"/>
                </a:rPr>
                <a:t>https://codesinsider.</a:t>
              </a:r>
              <a:r>
                <a:rPr lang="en-US" altLang="ko-KR" sz="2000" dirty="0">
                  <a:latin typeface="Consolas"/>
                  <a:cs typeface="S-Core Dream 3 Light" pitchFamily="34" charset="0"/>
                  <a:hlinkClick r:id="rId9"/>
                </a:rPr>
                <a:t>com</a:t>
              </a:r>
              <a:r>
                <a:rPr lang="en-US" sz="2000" dirty="0">
                  <a:latin typeface="Consolas"/>
                  <a:cs typeface="S-Core Dream 3 Light" pitchFamily="34" charset="0"/>
                  <a:hlinkClick r:id="rId9"/>
                </a:rPr>
                <a:t>/flutter-listview-example/</a:t>
              </a:r>
              <a:endParaRPr lang="ko-KR" sz="2000">
                <a:latin typeface="Calibri"/>
                <a:cs typeface="Calibri"/>
              </a:endParaRPr>
            </a:p>
            <a:p>
              <a:br>
                <a:rPr lang="en-US" sz="2000" dirty="0">
                  <a:latin typeface="Consolas"/>
                  <a:cs typeface="S-Core Dream 3 Light" pitchFamily="34" charset="0"/>
                </a:rPr>
              </a:br>
              <a:r>
                <a:rPr lang="ko-KR" altLang="en-US" sz="2000" dirty="0">
                  <a:latin typeface="Consolas"/>
                  <a:cs typeface="S-Core Dream 3 Light" pitchFamily="34" charset="0"/>
                </a:rPr>
                <a:t>상단바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000" dirty="0">
                  <a:latin typeface="Consolas"/>
                  <a:cs typeface="S-Core Dream 3 Light" pitchFamily="34" charset="0"/>
                </a:rPr>
                <a:t>가리기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en-US" sz="2000" dirty="0">
                  <a:latin typeface="Consolas"/>
                  <a:cs typeface="S-Core Dream 3 Light" pitchFamily="34" charset="0"/>
                  <a:hlinkClick r:id="rId10"/>
                </a:rPr>
                <a:t>https://ahang.tistory.com/3</a:t>
              </a:r>
              <a:endParaRPr lang="ko-KR" sz="2000">
                <a:latin typeface="Calibri"/>
                <a:cs typeface="Calibri"/>
              </a:endParaRPr>
            </a:p>
            <a:p>
              <a:br>
                <a:rPr lang="en-US" sz="2000" dirty="0">
                  <a:latin typeface="Consolas"/>
                  <a:cs typeface="S-Core Dream 3 Light" pitchFamily="34" charset="0"/>
                </a:rPr>
              </a:br>
              <a:r>
                <a:rPr lang="ko-KR" altLang="en-US" sz="2000" dirty="0">
                  <a:latin typeface="Consolas"/>
                  <a:cs typeface="S-Core Dream 3 Light" pitchFamily="34" charset="0"/>
                </a:rPr>
                <a:t>유튜브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</a:t>
              </a:r>
              <a:r>
                <a:rPr lang="ko-KR" altLang="en-US" sz="2000" dirty="0">
                  <a:latin typeface="Consolas"/>
                  <a:cs typeface="S-Core Dream 3 Light" pitchFamily="34" charset="0"/>
                </a:rPr>
                <a:t>재생</a:t>
              </a:r>
              <a:r>
                <a:rPr lang="en-US" sz="2000" dirty="0">
                  <a:latin typeface="Consolas"/>
                  <a:cs typeface="S-Core Dream 3 Light" pitchFamily="34" charset="0"/>
                </a:rPr>
                <a:t> https://www.youtube.com/watch?v=GQyWIur03aw</a:t>
              </a:r>
              <a:endParaRPr lang="ko-KR" sz="2000">
                <a:cs typeface="Calibri"/>
              </a:endParaRPr>
            </a:p>
          </p:txBody>
        </p:sp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6445B7B-3DD5-EABD-6C65-AE5DBAC32CAF}"/>
                </a:ext>
              </a:extLst>
            </p:cNvPr>
            <p:cNvSpPr txBox="1"/>
            <p:nvPr/>
          </p:nvSpPr>
          <p:spPr>
            <a:xfrm>
              <a:off x="1397903" y="2155036"/>
              <a:ext cx="4357143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600" dirty="0">
                  <a:solidFill>
                    <a:srgbClr val="000000"/>
                  </a:solidFill>
                  <a:latin typeface="S-Core Dream 4 Regular"/>
                </a:rPr>
                <a:t>참고 코드</a:t>
              </a:r>
              <a:endParaRPr lang="ko-KR" altLang="en-US" sz="3600" dirty="0">
                <a:latin typeface="S-Core Dream 4 Regular"/>
              </a:endParaRPr>
            </a:p>
          </p:txBody>
        </p:sp>
        <p:grpSp>
          <p:nvGrpSpPr>
            <p:cNvPr id="29" name="그룹 1002">
              <a:extLst>
                <a:ext uri="{FF2B5EF4-FFF2-40B4-BE49-F238E27FC236}">
                  <a16:creationId xmlns:a16="http://schemas.microsoft.com/office/drawing/2014/main" id="{3279B67D-2D62-2B26-DF60-A5FF02B380EB}"/>
                </a:ext>
              </a:extLst>
            </p:cNvPr>
            <p:cNvGrpSpPr/>
            <p:nvPr/>
          </p:nvGrpSpPr>
          <p:grpSpPr>
            <a:xfrm>
              <a:off x="1407427" y="2797585"/>
              <a:ext cx="2809883" cy="63443"/>
              <a:chOff x="14475727" y="3178585"/>
              <a:chExt cx="2809883" cy="63443"/>
            </a:xfrm>
          </p:grpSpPr>
          <p:pic>
            <p:nvPicPr>
              <p:cNvPr id="30" name="Object 5">
                <a:extLst>
                  <a:ext uri="{FF2B5EF4-FFF2-40B4-BE49-F238E27FC236}">
                    <a16:creationId xmlns:a16="http://schemas.microsoft.com/office/drawing/2014/main" id="{8850445D-ADAD-DD36-A267-57D2C132E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14475727" y="3178585"/>
                <a:ext cx="2809883" cy="634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279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68677" y="4471446"/>
            <a:ext cx="9063553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YOU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401500" y="8127478"/>
            <a:ext cx="43414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800" kern="0" spc="11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For Listening</a:t>
            </a:r>
            <a:endParaRPr lang="en-US" sz="2000" dirty="0"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A0507CC-F2B7-3C37-EC7D-F3F250D875FA}"/>
              </a:ext>
            </a:extLst>
          </p:cNvPr>
          <p:cNvSpPr txBox="1"/>
          <p:nvPr/>
        </p:nvSpPr>
        <p:spPr>
          <a:xfrm>
            <a:off x="1691034" y="1446673"/>
            <a:ext cx="12142021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THANK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4436" y="5551702"/>
            <a:ext cx="3076730" cy="315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034041" y="3018326"/>
            <a:ext cx="42694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4000" dirty="0" err="1">
                <a:latin typeface="S-Core Dream 5 Medium"/>
              </a:rPr>
              <a:t>간단한</a:t>
            </a:r>
            <a:r>
              <a:rPr lang="en-US" altLang="ko-KR" sz="4000" dirty="0">
                <a:latin typeface="S-Core Dream 5 Medium"/>
              </a:rPr>
              <a:t> </a:t>
            </a:r>
            <a:r>
              <a:rPr lang="en-US" altLang="ko-KR" sz="4000" dirty="0" err="1">
                <a:latin typeface="S-Core Dream 5 Medium"/>
              </a:rPr>
              <a:t>회사</a:t>
            </a:r>
            <a:r>
              <a:rPr lang="en-US" altLang="ko-KR" sz="4000" dirty="0">
                <a:latin typeface="S-Core Dream 5 Medium"/>
              </a:rPr>
              <a:t> </a:t>
            </a:r>
            <a:r>
              <a:rPr lang="en-US" altLang="ko-KR" sz="4000" dirty="0" err="1">
                <a:latin typeface="S-Core Dream 5 Medium"/>
              </a:rPr>
              <a:t>소개</a:t>
            </a:r>
            <a:endParaRPr lang="en-US" altLang="ko-KR" sz="4000" dirty="0">
              <a:latin typeface="S-Core Dream 5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7762" y="5577256"/>
            <a:ext cx="3076730" cy="315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291341" y="7139630"/>
            <a:ext cx="30121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4000" dirty="0">
                <a:latin typeface="S-Core Dream 5 Medium"/>
              </a:rPr>
              <a:t>앱 설명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28712" y="1436902"/>
            <a:ext cx="3076730" cy="315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0210562" y="1430861"/>
            <a:ext cx="3076730" cy="315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473191" y="3012284"/>
            <a:ext cx="30121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4000" dirty="0">
                <a:latin typeface="S-Core Dream 5 Medium"/>
              </a:rPr>
              <a:t>앱</a:t>
            </a:r>
            <a:r>
              <a:rPr lang="en-US" sz="4000" dirty="0">
                <a:latin typeface="S-Core Dream 5 Medium"/>
              </a:rPr>
              <a:t> </a:t>
            </a:r>
            <a:r>
              <a:rPr lang="ko-KR" altLang="en-US" sz="4000" dirty="0">
                <a:latin typeface="S-Core Dream 5 Medium"/>
              </a:rPr>
              <a:t>시연</a:t>
            </a:r>
            <a:r>
              <a:rPr lang="en-US" sz="4000" dirty="0">
                <a:latin typeface="S-Core Dream 5 Medium"/>
              </a:rPr>
              <a:t> </a:t>
            </a:r>
            <a:r>
              <a:rPr lang="ko-KR" altLang="en-US" sz="4000" dirty="0">
                <a:latin typeface="S-Core Dream 5 Medium"/>
              </a:rPr>
              <a:t>영상</a:t>
            </a:r>
            <a:endParaRPr lang="en-US" sz="4000" dirty="0">
              <a:latin typeface="S-Core Dream 5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7064" y="7114076"/>
            <a:ext cx="30121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4000" dirty="0" err="1">
                <a:latin typeface="S-Core Dream 5 Medium"/>
              </a:rPr>
              <a:t>reference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3028712" y="4747492"/>
            <a:ext cx="4266667" cy="63443"/>
            <a:chOff x="1904762" y="3794992"/>
            <a:chExt cx="4266667" cy="63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13962" y="4709392"/>
            <a:ext cx="4266667" cy="63443"/>
            <a:chOff x="6994512" y="3794992"/>
            <a:chExt cx="4266667" cy="634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994512" y="3794992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2" y="1977233"/>
            <a:ext cx="7037482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01</a:t>
            </a:r>
            <a:endParaRPr lang="en-US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4196" y="4014573"/>
            <a:ext cx="9232600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800" kern="0" spc="800" dirty="0">
                <a:latin typeface="Open Sans SemiBold"/>
                <a:ea typeface="Open Sans SemiBold"/>
                <a:cs typeface="Open Sans SemiBold"/>
              </a:rPr>
              <a:t>간단한</a:t>
            </a:r>
          </a:p>
          <a:p>
            <a:r>
              <a:rPr lang="ko-KR" altLang="en-US" sz="11800" kern="0" spc="800" dirty="0">
                <a:latin typeface="Open Sans SemiBold"/>
                <a:ea typeface="Open Sans SemiBold"/>
                <a:cs typeface="Open Sans SemiBold"/>
              </a:rPr>
              <a:t>회사 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52212" y="3623866"/>
            <a:ext cx="396417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-Core Dream 3 Light"/>
              </a:rPr>
              <a:t>2002</a:t>
            </a:r>
            <a:r>
              <a:rPr lang="ko-KR" altLang="en-US" sz="2400" dirty="0">
                <a:solidFill>
                  <a:srgbClr val="000000"/>
                </a:solidFill>
                <a:latin typeface="S-Core Dream 3 Light"/>
              </a:rPr>
              <a:t>년</a:t>
            </a:r>
            <a:r>
              <a:rPr lang="en-US" altLang="ko-KR" sz="2400" dirty="0">
                <a:solidFill>
                  <a:srgbClr val="000000"/>
                </a:solidFill>
                <a:latin typeface="S-Core Dream 3 Light"/>
              </a:rPr>
              <a:t> 6월에 </a:t>
            </a:r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설립</a:t>
            </a:r>
            <a:r>
              <a:rPr lang="en-US" altLang="ko-KR" sz="2400" dirty="0">
                <a:solidFill>
                  <a:srgbClr val="000000"/>
                </a:solidFill>
                <a:latin typeface="S-Core Dream 3 Light"/>
              </a:rPr>
              <a:t> 됨</a:t>
            </a:r>
          </a:p>
          <a:p>
            <a:endParaRPr lang="en-US" altLang="ko-KR" sz="2400" dirty="0">
              <a:latin typeface="S-Core Dream 3 Light"/>
            </a:endParaRPr>
          </a:p>
          <a:p>
            <a:r>
              <a:rPr lang="en-US" altLang="ko-KR" sz="2400" dirty="0">
                <a:latin typeface="S-Core Dream 3 Light"/>
              </a:rPr>
              <a:t>2014년에 </a:t>
            </a:r>
            <a:r>
              <a:rPr lang="en-US" altLang="ko-KR" sz="2400" dirty="0" err="1">
                <a:latin typeface="S-Core Dream 3 Light"/>
              </a:rPr>
              <a:t>새로운</a:t>
            </a:r>
            <a:r>
              <a:rPr lang="en-US" altLang="ko-KR" sz="2400" dirty="0">
                <a:latin typeface="S-Core Dream 3 Light"/>
              </a:rPr>
              <a:t> CI </a:t>
            </a:r>
            <a:r>
              <a:rPr lang="en-US" altLang="ko-KR" sz="2400" dirty="0" err="1">
                <a:latin typeface="S-Core Dream 3 Light"/>
              </a:rPr>
              <a:t>발표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688" y="2138285"/>
            <a:ext cx="49681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000" dirty="0">
                <a:latin typeface="S-Core Dream 4 Regular"/>
              </a:rPr>
              <a:t>설립 및 변화</a:t>
            </a:r>
            <a:endParaRPr lang="en-US" sz="6000" dirty="0">
              <a:latin typeface="S-Core Dream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52212" y="3342205"/>
            <a:ext cx="4971517" cy="101543"/>
            <a:chOff x="1904762" y="5323405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25" name="Object 7">
            <a:extLst>
              <a:ext uri="{FF2B5EF4-FFF2-40B4-BE49-F238E27FC236}">
                <a16:creationId xmlns:a16="http://schemas.microsoft.com/office/drawing/2014/main" id="{82FF9ECA-71F5-51E1-F9A7-A40ACF1F5A1D}"/>
              </a:ext>
            </a:extLst>
          </p:cNvPr>
          <p:cNvSpPr txBox="1"/>
          <p:nvPr/>
        </p:nvSpPr>
        <p:spPr>
          <a:xfrm>
            <a:off x="8896112" y="3814366"/>
            <a:ext cx="24973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latin typeface="S-Core Dream 3 Light"/>
              </a:rPr>
              <a:t>계열사 중 하나의 로고</a:t>
            </a:r>
            <a:endParaRPr lang="en-US" dirty="0">
              <a:latin typeface="S-Core Dream 3 Light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3576178B-F6BA-6053-AF87-9E4F5B98DE85}"/>
              </a:ext>
            </a:extLst>
          </p:cNvPr>
          <p:cNvSpPr txBox="1"/>
          <p:nvPr/>
        </p:nvSpPr>
        <p:spPr>
          <a:xfrm>
            <a:off x="6410088" y="2138284"/>
            <a:ext cx="49681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000" dirty="0">
                <a:latin typeface="S-Core Dream 4 Regular"/>
              </a:rPr>
              <a:t>로고</a:t>
            </a:r>
            <a:endParaRPr lang="en-US" sz="6000" dirty="0">
              <a:latin typeface="S-Core Dream 4 Regular"/>
            </a:endParaRPr>
          </a:p>
        </p:txBody>
      </p:sp>
      <p:grpSp>
        <p:nvGrpSpPr>
          <p:cNvPr id="27" name="그룹 1001">
            <a:extLst>
              <a:ext uri="{FF2B5EF4-FFF2-40B4-BE49-F238E27FC236}">
                <a16:creationId xmlns:a16="http://schemas.microsoft.com/office/drawing/2014/main" id="{D92CFAF8-5342-52B4-782C-196347A648F7}"/>
              </a:ext>
            </a:extLst>
          </p:cNvPr>
          <p:cNvGrpSpPr/>
          <p:nvPr/>
        </p:nvGrpSpPr>
        <p:grpSpPr>
          <a:xfrm>
            <a:off x="6419612" y="3342204"/>
            <a:ext cx="4971517" cy="101543"/>
            <a:chOff x="1904762" y="5323405"/>
            <a:chExt cx="4266667" cy="63443"/>
          </a:xfrm>
        </p:grpSpPr>
        <p:pic>
          <p:nvPicPr>
            <p:cNvPr id="28" name="Object 11">
              <a:extLst>
                <a:ext uri="{FF2B5EF4-FFF2-40B4-BE49-F238E27FC236}">
                  <a16:creationId xmlns:a16="http://schemas.microsoft.com/office/drawing/2014/main" id="{4885159F-787D-828F-03E1-147EDD239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13" name="그림 13">
            <a:extLst>
              <a:ext uri="{FF2B5EF4-FFF2-40B4-BE49-F238E27FC236}">
                <a16:creationId xmlns:a16="http://schemas.microsoft.com/office/drawing/2014/main" id="{E9794596-3F87-FA36-BA1E-AB474CEE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536785"/>
            <a:ext cx="2743200" cy="2641931"/>
          </a:xfrm>
          <a:prstGeom prst="rect">
            <a:avLst/>
          </a:prstGeom>
        </p:spPr>
      </p:pic>
      <p:sp>
        <p:nvSpPr>
          <p:cNvPr id="29" name="Object 7">
            <a:extLst>
              <a:ext uri="{FF2B5EF4-FFF2-40B4-BE49-F238E27FC236}">
                <a16:creationId xmlns:a16="http://schemas.microsoft.com/office/drawing/2014/main" id="{37881697-CE69-344F-B99B-BECCD075365E}"/>
              </a:ext>
            </a:extLst>
          </p:cNvPr>
          <p:cNvSpPr txBox="1"/>
          <p:nvPr/>
        </p:nvSpPr>
        <p:spPr>
          <a:xfrm>
            <a:off x="5829062" y="6157516"/>
            <a:ext cx="63454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dirty="0" err="1">
                <a:latin typeface="S-Core Dream 3 Light"/>
              </a:rPr>
              <a:t>기업의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아이덴티티는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삼각형이란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것에서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시작</a:t>
            </a: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57E9E727-9450-472E-C16E-A9C2437748B0}"/>
              </a:ext>
            </a:extLst>
          </p:cNvPr>
          <p:cNvSpPr txBox="1"/>
          <p:nvPr/>
        </p:nvSpPr>
        <p:spPr>
          <a:xfrm>
            <a:off x="5829062" y="6919516"/>
            <a:ext cx="63454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dirty="0" err="1">
                <a:latin typeface="S-Core Dream 3 Light"/>
              </a:rPr>
              <a:t>삼각형은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게임이라는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공간의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최소단위를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표현</a:t>
            </a: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A1AAE3FF-3688-F1DE-EE99-125EC310679D}"/>
              </a:ext>
            </a:extLst>
          </p:cNvPr>
          <p:cNvSpPr txBox="1"/>
          <p:nvPr/>
        </p:nvSpPr>
        <p:spPr>
          <a:xfrm>
            <a:off x="12515612" y="3623866"/>
            <a:ext cx="506907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시작이</a:t>
            </a:r>
            <a:r>
              <a:rPr lang="en-US" altLang="ko-KR" sz="2400" dirty="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게임인</a:t>
            </a:r>
            <a:r>
              <a:rPr lang="en-US" altLang="ko-KR" sz="2400" dirty="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만큼</a:t>
            </a:r>
            <a:r>
              <a:rPr lang="en-US" altLang="ko-KR" sz="2400" dirty="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게임이</a:t>
            </a:r>
            <a:r>
              <a:rPr lang="en-US" altLang="ko-KR" sz="2400" dirty="0">
                <a:solidFill>
                  <a:srgbClr val="000000"/>
                </a:solidFill>
                <a:latin typeface="S-Core Dream 3 Light"/>
              </a:rPr>
              <a:t> 주 </a:t>
            </a:r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분야</a:t>
            </a:r>
            <a:endParaRPr lang="en-US" altLang="ko-KR" sz="2400">
              <a:solidFill>
                <a:srgbClr val="000000"/>
              </a:solidFill>
              <a:latin typeface="S-Core Dream 3 Light"/>
            </a:endParaRPr>
          </a:p>
          <a:p>
            <a:endParaRPr lang="en-US" altLang="ko-KR" sz="2400">
              <a:latin typeface="S-Core Dream 3 Light"/>
            </a:endParaRPr>
          </a:p>
          <a:p>
            <a:r>
              <a:rPr lang="en-US" altLang="ko-KR" sz="2400" dirty="0" err="1">
                <a:latin typeface="S-Core Dream 3 Light"/>
              </a:rPr>
              <a:t>모바일</a:t>
            </a:r>
            <a:r>
              <a:rPr lang="en-US" altLang="ko-KR" sz="2400" dirty="0">
                <a:latin typeface="S-Core Dream 3 Light"/>
              </a:rPr>
              <a:t> 및 PC </a:t>
            </a:r>
            <a:r>
              <a:rPr lang="en-US" altLang="ko-KR" sz="2400" dirty="0" err="1">
                <a:latin typeface="S-Core Dream 3 Light"/>
              </a:rPr>
              <a:t>게임개발</a:t>
            </a:r>
            <a:r>
              <a:rPr lang="en-US" altLang="ko-KR" sz="2400" dirty="0">
                <a:latin typeface="S-Core Dream 3 Light"/>
              </a:rPr>
              <a:t> 및 </a:t>
            </a:r>
            <a:r>
              <a:rPr lang="en-US" altLang="ko-KR" sz="2400" dirty="0" err="1">
                <a:latin typeface="S-Core Dream 3 Light"/>
              </a:rPr>
              <a:t>운영</a:t>
            </a:r>
            <a:endParaRPr lang="en-US" altLang="ko-KR" sz="2400" dirty="0">
              <a:latin typeface="S-Core Dream 3 Light"/>
            </a:endParaRPr>
          </a:p>
          <a:p>
            <a:endParaRPr lang="en-US" altLang="ko-KR" sz="2400" dirty="0">
              <a:latin typeface="S-Core Dream 3 Light"/>
            </a:endParaRPr>
          </a:p>
          <a:p>
            <a:r>
              <a:rPr lang="en-US" altLang="ko-KR" sz="2400" dirty="0" err="1">
                <a:latin typeface="S-Core Dream 3 Light"/>
              </a:rPr>
              <a:t>인디게임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퍼블리싱</a:t>
            </a:r>
            <a:endParaRPr lang="en-US" altLang="ko-KR" sz="2400" dirty="0">
              <a:latin typeface="S-Core Dream 3 Light"/>
            </a:endParaRPr>
          </a:p>
          <a:p>
            <a:endParaRPr lang="en-US" altLang="ko-KR" sz="2400" dirty="0">
              <a:latin typeface="S-Core Dream 3 Light"/>
            </a:endParaRPr>
          </a:p>
          <a:p>
            <a:r>
              <a:rPr lang="en-US" altLang="ko-KR" sz="2400" dirty="0" err="1">
                <a:latin typeface="S-Core Dream 3 Light"/>
              </a:rPr>
              <a:t>글로벌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사업</a:t>
            </a:r>
            <a:endParaRPr lang="en-US" altLang="ko-KR" sz="2400" dirty="0">
              <a:latin typeface="S-Core Dream 3 Light"/>
            </a:endParaRPr>
          </a:p>
          <a:p>
            <a:endParaRPr lang="en-US" altLang="ko-KR" sz="2400" dirty="0">
              <a:latin typeface="S-Core Dream 3 Light"/>
            </a:endParaRPr>
          </a:p>
          <a:p>
            <a:r>
              <a:rPr lang="en-US" sz="2400" dirty="0" err="1">
                <a:latin typeface="Malgun Gothic"/>
                <a:ea typeface="Malgun Gothic"/>
              </a:rPr>
              <a:t>메타버스</a:t>
            </a:r>
            <a:r>
              <a:rPr lang="en-US" sz="2400" dirty="0">
                <a:latin typeface="Malgun Gothic"/>
                <a:ea typeface="Malgun Gothic"/>
              </a:rPr>
              <a:t>, </a:t>
            </a:r>
            <a:r>
              <a:rPr lang="en-US" altLang="ko-KR" sz="2400" dirty="0" err="1">
                <a:latin typeface="S-Core Dream 3 Light"/>
              </a:rPr>
              <a:t>금융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사업</a:t>
            </a:r>
            <a:r>
              <a:rPr lang="en-US" altLang="ko-KR" sz="2400" dirty="0">
                <a:latin typeface="S-Core Dream 3 Light"/>
              </a:rPr>
              <a:t> </a:t>
            </a:r>
            <a:r>
              <a:rPr lang="en-US" altLang="ko-KR" sz="2400" dirty="0" err="1">
                <a:latin typeface="S-Core Dream 3 Light"/>
              </a:rPr>
              <a:t>진행</a:t>
            </a:r>
            <a:r>
              <a:rPr lang="en-US" altLang="ko-KR" sz="2400" dirty="0">
                <a:latin typeface="S-Core Dream 3 Light"/>
              </a:rPr>
              <a:t> 중</a:t>
            </a:r>
            <a:endParaRPr lang="en-US"/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05FD2117-7205-D3F6-3F8A-943DDB785D92}"/>
              </a:ext>
            </a:extLst>
          </p:cNvPr>
          <p:cNvSpPr txBox="1"/>
          <p:nvPr/>
        </p:nvSpPr>
        <p:spPr>
          <a:xfrm>
            <a:off x="12506088" y="2138284"/>
            <a:ext cx="49681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000" dirty="0">
                <a:latin typeface="S-Core Dream 4 Regular"/>
              </a:rPr>
              <a:t>사업 분야</a:t>
            </a:r>
          </a:p>
        </p:txBody>
      </p:sp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545100EC-7564-44A0-3849-B8780BF086C0}"/>
              </a:ext>
            </a:extLst>
          </p:cNvPr>
          <p:cNvGrpSpPr/>
          <p:nvPr/>
        </p:nvGrpSpPr>
        <p:grpSpPr>
          <a:xfrm>
            <a:off x="12515612" y="3342204"/>
            <a:ext cx="4971517" cy="101543"/>
            <a:chOff x="1904762" y="5323405"/>
            <a:chExt cx="4266667" cy="63443"/>
          </a:xfrm>
        </p:grpSpPr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80311C24-0A82-3064-B06E-D114F6CE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2" y="1977233"/>
            <a:ext cx="7037482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</a:rPr>
              <a:t>02</a:t>
            </a:r>
            <a:endParaRPr lang="en-US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4196" y="4014573"/>
            <a:ext cx="923260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Open Sans SemiBold"/>
                <a:cs typeface="Open Sans SemiBold"/>
              </a:rPr>
              <a:t>앱 설명</a:t>
            </a:r>
            <a:endParaRPr lang="ko-KR" altLang="en-US" sz="11800" kern="0" spc="800" dirty="0">
              <a:latin typeface="?? ??"/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8805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>
            <a:extLst>
              <a:ext uri="{FF2B5EF4-FFF2-40B4-BE49-F238E27FC236}">
                <a16:creationId xmlns:a16="http://schemas.microsoft.com/office/drawing/2014/main" id="{E9035309-4E09-6C29-26FD-E673EC74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767013"/>
            <a:ext cx="2905125" cy="359092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D75FCFF-A5CA-C6EF-201B-0F56BFC2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86" y="1123950"/>
            <a:ext cx="4281727" cy="7677150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CADB8DDD-7915-915A-0107-0EE9EE2E5A94}"/>
              </a:ext>
            </a:extLst>
          </p:cNvPr>
          <p:cNvSpPr txBox="1"/>
          <p:nvPr/>
        </p:nvSpPr>
        <p:spPr>
          <a:xfrm>
            <a:off x="9753362" y="2756054"/>
            <a:ext cx="644393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-Core Dream 3 Light"/>
              </a:rPr>
              <a:t>Android/app/</a:t>
            </a:r>
            <a:r>
              <a:rPr lang="en-US" sz="2000" dirty="0" err="1">
                <a:solidFill>
                  <a:srgbClr val="000000"/>
                </a:solidFill>
                <a:latin typeface="S-Core Dream 3 Light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S-Core Dream 3 Light"/>
              </a:rPr>
              <a:t>/main/res </a:t>
            </a:r>
            <a:r>
              <a:rPr lang="ko-KR" altLang="en-US" sz="2000" dirty="0">
                <a:solidFill>
                  <a:srgbClr val="000000"/>
                </a:solidFill>
                <a:latin typeface="S-Core Dream 3 Light"/>
              </a:rPr>
              <a:t>에</a:t>
            </a:r>
            <a:r>
              <a:rPr lang="en-US" sz="2000" dirty="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S-Core Dream 3 Light"/>
              </a:rPr>
              <a:t>있는</a:t>
            </a:r>
            <a:r>
              <a:rPr lang="en-US" altLang="ko-KR" sz="2000" dirty="0">
                <a:solidFill>
                  <a:srgbClr val="000000"/>
                </a:solidFill>
                <a:latin typeface="S-Core Dream 3 Light"/>
              </a:rPr>
              <a:t> mipmap </a:t>
            </a:r>
            <a:r>
              <a:rPr lang="en-US" altLang="ko-KR" sz="2000" dirty="0" err="1">
                <a:solidFill>
                  <a:srgbClr val="000000"/>
                </a:solidFill>
                <a:latin typeface="S-Core Dream 3 Light"/>
              </a:rPr>
              <a:t>이미지</a:t>
            </a:r>
            <a:r>
              <a:rPr lang="en-US" altLang="ko-KR" sz="2000" dirty="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S-Core Dream 3 Light"/>
              </a:rPr>
              <a:t>변경</a:t>
            </a:r>
            <a:endParaRPr lang="en-US" altLang="ko-KR" dirty="0" err="1">
              <a:cs typeface="Calibri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E16B057-5A6B-8D3E-AD2D-F18130BDCB38}"/>
              </a:ext>
            </a:extLst>
          </p:cNvPr>
          <p:cNvSpPr txBox="1"/>
          <p:nvPr/>
        </p:nvSpPr>
        <p:spPr>
          <a:xfrm>
            <a:off x="9781938" y="2228680"/>
            <a:ext cx="63968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아이콘</a:t>
            </a:r>
            <a:r>
              <a:rPr lang="en-US" sz="2600" dirty="0">
                <a:latin typeface="S-Core Dream 4 Regular"/>
              </a:rPr>
              <a:t> </a:t>
            </a:r>
            <a:r>
              <a:rPr lang="ko-KR" altLang="en-US" sz="2600" dirty="0">
                <a:latin typeface="S-Core Dream 4 Regular"/>
              </a:rPr>
              <a:t>설정</a:t>
            </a:r>
            <a:endParaRPr lang="en-US" altLang="ko-KR" sz="2600" dirty="0">
              <a:latin typeface="S-Core Dream 4 Regular"/>
            </a:endParaRPr>
          </a:p>
        </p:txBody>
      </p: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A4E4A556-BB70-8699-F631-8789B5B19AD6}"/>
              </a:ext>
            </a:extLst>
          </p:cNvPr>
          <p:cNvGrpSpPr/>
          <p:nvPr/>
        </p:nvGrpSpPr>
        <p:grpSpPr>
          <a:xfrm>
            <a:off x="9791462" y="2718313"/>
            <a:ext cx="4266667" cy="63443"/>
            <a:chOff x="1904762" y="3766063"/>
            <a:chExt cx="4266667" cy="63443"/>
          </a:xfrm>
        </p:grpSpPr>
        <p:pic>
          <p:nvPicPr>
            <p:cNvPr id="19" name="Object 4">
              <a:extLst>
                <a:ext uri="{FF2B5EF4-FFF2-40B4-BE49-F238E27FC236}">
                  <a16:creationId xmlns:a16="http://schemas.microsoft.com/office/drawing/2014/main" id="{DDF24560-A9CC-F5E2-95C4-FDEF9CA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320D73F7-1F10-B248-5BB6-A9961994A28F}"/>
              </a:ext>
            </a:extLst>
          </p:cNvPr>
          <p:cNvSpPr txBox="1"/>
          <p:nvPr/>
        </p:nvSpPr>
        <p:spPr>
          <a:xfrm>
            <a:off x="9715262" y="4737253"/>
            <a:ext cx="644393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S-Core Dream 3 Light"/>
              </a:rPr>
              <a:t>Flutter_navtive_splash</a:t>
            </a:r>
            <a:r>
              <a:rPr lang="en-US" altLang="ko-KR" sz="2000" dirty="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S-Core Dream 3 Light"/>
              </a:rPr>
              <a:t>사용</a:t>
            </a:r>
            <a:endParaRPr lang="en-US" altLang="ko-KR" sz="2000" dirty="0" err="1">
              <a:latin typeface="S-Core Dream 3 Light"/>
              <a:cs typeface="Calibri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D29E6023-6970-020F-8B40-9FFCD1DF5D5C}"/>
              </a:ext>
            </a:extLst>
          </p:cNvPr>
          <p:cNvSpPr txBox="1"/>
          <p:nvPr/>
        </p:nvSpPr>
        <p:spPr>
          <a:xfrm>
            <a:off x="9743838" y="4209880"/>
            <a:ext cx="63968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로딩 화면</a:t>
            </a:r>
          </a:p>
        </p:txBody>
      </p: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F11A3CED-5494-E583-5126-7B0F1A7B9CD1}"/>
              </a:ext>
            </a:extLst>
          </p:cNvPr>
          <p:cNvGrpSpPr/>
          <p:nvPr/>
        </p:nvGrpSpPr>
        <p:grpSpPr>
          <a:xfrm>
            <a:off x="9753362" y="4699513"/>
            <a:ext cx="4266667" cy="63443"/>
            <a:chOff x="1904762" y="3766063"/>
            <a:chExt cx="4266667" cy="63443"/>
          </a:xfrm>
        </p:grpSpPr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4B1B93EE-7F1A-BD22-321B-D1BEBF9B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31553298-0336-BC2D-F36E-D9CCD966EAFE}"/>
              </a:ext>
            </a:extLst>
          </p:cNvPr>
          <p:cNvSpPr txBox="1"/>
          <p:nvPr/>
        </p:nvSpPr>
        <p:spPr>
          <a:xfrm>
            <a:off x="9734312" y="6223153"/>
            <a:ext cx="7205934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S-Core Dream 3 Light"/>
              </a:rPr>
              <a:t>main에</a:t>
            </a:r>
            <a:endParaRPr lang="ko-KR" alt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ko-KR" sz="2000">
              <a:latin typeface="Consolas"/>
              <a:cs typeface="Calibri"/>
            </a:endParaRPr>
          </a:p>
          <a:p>
            <a:endParaRPr lang="ko-KR" altLang="en-US" sz="2400" dirty="0">
              <a:latin typeface="Consolas"/>
            </a:endParaRPr>
          </a:p>
          <a:p>
            <a:r>
              <a:rPr lang="ko-KR" altLang="en-US" sz="2400" dirty="0">
                <a:latin typeface="Consolas"/>
              </a:rPr>
              <a:t>사용</a:t>
            </a:r>
            <a:endParaRPr lang="ko-KR" altLang="en-US" sz="2400" dirty="0">
              <a:cs typeface="Calibri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FCA63711-EB5F-12A9-74AA-FB21FE0D4256}"/>
              </a:ext>
            </a:extLst>
          </p:cNvPr>
          <p:cNvSpPr txBox="1"/>
          <p:nvPr/>
        </p:nvSpPr>
        <p:spPr>
          <a:xfrm>
            <a:off x="9839088" y="5695780"/>
            <a:ext cx="63968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상태 표시줄 숨기기</a:t>
            </a:r>
          </a:p>
        </p:txBody>
      </p: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AD07065B-03E9-8DAF-0B82-500685FB2089}"/>
              </a:ext>
            </a:extLst>
          </p:cNvPr>
          <p:cNvGrpSpPr/>
          <p:nvPr/>
        </p:nvGrpSpPr>
        <p:grpSpPr>
          <a:xfrm>
            <a:off x="9829562" y="6185413"/>
            <a:ext cx="4266667" cy="63443"/>
            <a:chOff x="1904762" y="3766063"/>
            <a:chExt cx="4266667" cy="63443"/>
          </a:xfrm>
        </p:grpSpPr>
        <p:pic>
          <p:nvPicPr>
            <p:cNvPr id="27" name="Object 4">
              <a:extLst>
                <a:ext uri="{FF2B5EF4-FFF2-40B4-BE49-F238E27FC236}">
                  <a16:creationId xmlns:a16="http://schemas.microsoft.com/office/drawing/2014/main" id="{DCF181DA-437D-3FFA-5402-ADB9CDF7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그림 8">
            <a:extLst>
              <a:ext uri="{FF2B5EF4-FFF2-40B4-BE49-F238E27FC236}">
                <a16:creationId xmlns:a16="http://schemas.microsoft.com/office/drawing/2014/main" id="{5471258E-F564-BA58-5584-9C14C090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6656354"/>
            <a:ext cx="8362950" cy="308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>
            <a:extLst>
              <a:ext uri="{FF2B5EF4-FFF2-40B4-BE49-F238E27FC236}">
                <a16:creationId xmlns:a16="http://schemas.microsoft.com/office/drawing/2014/main" id="{1E16B057-5A6B-8D3E-AD2D-F18130BDCB38}"/>
              </a:ext>
            </a:extLst>
          </p:cNvPr>
          <p:cNvSpPr txBox="1"/>
          <p:nvPr/>
        </p:nvSpPr>
        <p:spPr>
          <a:xfrm>
            <a:off x="10772538" y="1238080"/>
            <a:ext cx="63968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기본 화면</a:t>
            </a:r>
          </a:p>
        </p:txBody>
      </p: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A4E4A556-BB70-8699-F631-8789B5B19AD6}"/>
              </a:ext>
            </a:extLst>
          </p:cNvPr>
          <p:cNvGrpSpPr/>
          <p:nvPr/>
        </p:nvGrpSpPr>
        <p:grpSpPr>
          <a:xfrm>
            <a:off x="10782062" y="1727713"/>
            <a:ext cx="4266667" cy="63443"/>
            <a:chOff x="1904762" y="3766063"/>
            <a:chExt cx="4266667" cy="63443"/>
          </a:xfrm>
        </p:grpSpPr>
        <p:pic>
          <p:nvPicPr>
            <p:cNvPr id="19" name="Object 4">
              <a:extLst>
                <a:ext uri="{FF2B5EF4-FFF2-40B4-BE49-F238E27FC236}">
                  <a16:creationId xmlns:a16="http://schemas.microsoft.com/office/drawing/2014/main" id="{DDF24560-A9CC-F5E2-95C4-FDEF9CA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320D73F7-1F10-B248-5BB6-A9961994A28F}"/>
              </a:ext>
            </a:extLst>
          </p:cNvPr>
          <p:cNvSpPr txBox="1"/>
          <p:nvPr/>
        </p:nvSpPr>
        <p:spPr>
          <a:xfrm>
            <a:off x="10629662" y="5289703"/>
            <a:ext cx="64439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dirty="0" err="1">
                <a:latin typeface="S-Core Dream 3 Light"/>
                <a:cs typeface="Calibri"/>
              </a:rPr>
              <a:t>drawer를</a:t>
            </a:r>
            <a:r>
              <a:rPr lang="en-US" altLang="ko-KR" sz="2400" dirty="0">
                <a:latin typeface="S-Core Dream 3 Light"/>
                <a:cs typeface="Calibri"/>
              </a:rPr>
              <a:t> </a:t>
            </a:r>
            <a:r>
              <a:rPr lang="en-US" altLang="ko-KR" sz="2400" dirty="0" err="1">
                <a:latin typeface="S-Core Dream 3 Light"/>
                <a:cs typeface="Calibri"/>
              </a:rPr>
              <a:t>사용함</a:t>
            </a:r>
            <a:endParaRPr lang="ko-KR" altLang="en-US" sz="2000">
              <a:cs typeface="Calibri"/>
            </a:endParaRPr>
          </a:p>
          <a:p>
            <a:r>
              <a:rPr lang="en-US" altLang="ko-KR" sz="2400" dirty="0" err="1">
                <a:latin typeface="S-Core Dream 3 Light"/>
                <a:cs typeface="Calibri"/>
              </a:rPr>
              <a:t>child를</a:t>
            </a:r>
            <a:r>
              <a:rPr lang="en-US" altLang="ko-KR" sz="2400" dirty="0">
                <a:latin typeface="S-Core Dream 3 Light"/>
                <a:cs typeface="Calibri"/>
              </a:rPr>
              <a:t> </a:t>
            </a:r>
            <a:r>
              <a:rPr lang="en-US" altLang="ko-KR" sz="2400" dirty="0" err="1">
                <a:latin typeface="S-Core Dream 3 Light"/>
                <a:cs typeface="Calibri"/>
              </a:rPr>
              <a:t>ListTile로</a:t>
            </a:r>
            <a:r>
              <a:rPr lang="en-US" altLang="ko-KR" sz="2400" dirty="0">
                <a:latin typeface="S-Core Dream 3 Light"/>
                <a:cs typeface="Calibri"/>
              </a:rPr>
              <a:t> </a:t>
            </a:r>
            <a:r>
              <a:rPr lang="en-US" altLang="ko-KR" sz="2400" dirty="0" err="1">
                <a:latin typeface="S-Core Dream 3 Light"/>
                <a:cs typeface="Calibri"/>
              </a:rPr>
              <a:t>해서</a:t>
            </a:r>
            <a:r>
              <a:rPr lang="en-US" altLang="ko-KR" sz="2400" dirty="0">
                <a:latin typeface="S-Core Dream 3 Light"/>
                <a:cs typeface="Calibri"/>
              </a:rPr>
              <a:t> </a:t>
            </a:r>
            <a:r>
              <a:rPr lang="en-US" altLang="ko-KR" sz="2400" dirty="0" err="1">
                <a:latin typeface="S-Core Dream 3 Light"/>
                <a:cs typeface="Calibri"/>
              </a:rPr>
              <a:t>하위</a:t>
            </a:r>
            <a:r>
              <a:rPr lang="en-US" altLang="ko-KR" sz="2400" dirty="0">
                <a:latin typeface="S-Core Dream 3 Light"/>
                <a:cs typeface="Calibri"/>
              </a:rPr>
              <a:t> </a:t>
            </a:r>
            <a:r>
              <a:rPr lang="en-US" altLang="ko-KR" sz="2400" dirty="0" err="1">
                <a:latin typeface="S-Core Dream 3 Light"/>
                <a:cs typeface="Calibri"/>
              </a:rPr>
              <a:t>항목</a:t>
            </a:r>
            <a:r>
              <a:rPr lang="en-US" altLang="ko-KR" sz="2400" dirty="0">
                <a:latin typeface="S-Core Dream 3 Light"/>
                <a:cs typeface="Calibri"/>
              </a:rPr>
              <a:t> </a:t>
            </a:r>
            <a:r>
              <a:rPr lang="en-US" altLang="ko-KR" sz="2400" dirty="0" err="1">
                <a:latin typeface="S-Core Dream 3 Light"/>
                <a:cs typeface="Calibri"/>
              </a:rPr>
              <a:t>추가</a:t>
            </a:r>
            <a:r>
              <a:rPr lang="en-US" altLang="ko-KR" sz="2000" dirty="0">
                <a:latin typeface="S-Core Dream 3 Light"/>
                <a:cs typeface="Calibri"/>
              </a:rPr>
              <a:t> </a:t>
            </a:r>
            <a:endParaRPr lang="en-US" dirty="0"/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D29E6023-6970-020F-8B40-9FFCD1DF5D5C}"/>
              </a:ext>
            </a:extLst>
          </p:cNvPr>
          <p:cNvSpPr txBox="1"/>
          <p:nvPr/>
        </p:nvSpPr>
        <p:spPr>
          <a:xfrm>
            <a:off x="10658238" y="4762330"/>
            <a:ext cx="63968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슬라이드 메뉴 구현</a:t>
            </a:r>
          </a:p>
        </p:txBody>
      </p: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F11A3CED-5494-E583-5126-7B0F1A7B9CD1}"/>
              </a:ext>
            </a:extLst>
          </p:cNvPr>
          <p:cNvGrpSpPr/>
          <p:nvPr/>
        </p:nvGrpSpPr>
        <p:grpSpPr>
          <a:xfrm>
            <a:off x="10667762" y="5251963"/>
            <a:ext cx="4266667" cy="63443"/>
            <a:chOff x="1904762" y="3766063"/>
            <a:chExt cx="4266667" cy="63443"/>
          </a:xfrm>
        </p:grpSpPr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4B1B93EE-7F1A-BD22-321B-D1BEBF9B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8850D1-B546-6C83-011E-53F2C88F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6" y="857250"/>
            <a:ext cx="4796298" cy="8591550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95837664-9F53-9984-7159-87AFB93E6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18" y="857250"/>
            <a:ext cx="4763115" cy="85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>
            <a:extLst>
              <a:ext uri="{FF2B5EF4-FFF2-40B4-BE49-F238E27FC236}">
                <a16:creationId xmlns:a16="http://schemas.microsoft.com/office/drawing/2014/main" id="{D29E6023-6970-020F-8B40-9FFCD1DF5D5C}"/>
              </a:ext>
            </a:extLst>
          </p:cNvPr>
          <p:cNvSpPr txBox="1"/>
          <p:nvPr/>
        </p:nvSpPr>
        <p:spPr>
          <a:xfrm>
            <a:off x="4333638" y="6953080"/>
            <a:ext cx="34631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>
                <a:latin typeface="S-Core Dream 4 Regular"/>
              </a:rPr>
              <a:t>일반 레이아웃</a:t>
            </a:r>
          </a:p>
        </p:txBody>
      </p: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F11A3CED-5494-E583-5126-7B0F1A7B9CD1}"/>
              </a:ext>
            </a:extLst>
          </p:cNvPr>
          <p:cNvGrpSpPr/>
          <p:nvPr/>
        </p:nvGrpSpPr>
        <p:grpSpPr>
          <a:xfrm>
            <a:off x="4343162" y="7595113"/>
            <a:ext cx="3333217" cy="63443"/>
            <a:chOff x="1904762" y="3766063"/>
            <a:chExt cx="4266667" cy="63443"/>
          </a:xfrm>
        </p:grpSpPr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4B1B93EE-7F1A-BD22-321B-D1BEBF9B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3E3E33-2505-B7BE-15FF-B9026706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08" y="438150"/>
            <a:ext cx="3447684" cy="61722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E134F8-8F84-4491-5FFB-B4BA65F35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917" y="438150"/>
            <a:ext cx="3499367" cy="617220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79EBBB8-5366-9C3D-718C-2CD9D05D2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2668" y="438150"/>
            <a:ext cx="3433814" cy="6172200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FEC37593-D411-02E9-B638-92BB3E92539F}"/>
              </a:ext>
            </a:extLst>
          </p:cNvPr>
          <p:cNvSpPr txBox="1"/>
          <p:nvPr/>
        </p:nvSpPr>
        <p:spPr>
          <a:xfrm>
            <a:off x="142638" y="952330"/>
            <a:ext cx="39965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 err="1">
                <a:latin typeface="S-Core Dream 4 Regular"/>
              </a:rPr>
              <a:t>Tabbar</a:t>
            </a:r>
            <a:r>
              <a:rPr lang="ko-KR" altLang="en-US" sz="2600" dirty="0">
                <a:latin typeface="S-Core Dream 4 Regular"/>
              </a:rPr>
              <a:t> 구현</a:t>
            </a: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91AB163C-F01F-A05E-7DEE-3181E554F07F}"/>
              </a:ext>
            </a:extLst>
          </p:cNvPr>
          <p:cNvGrpSpPr/>
          <p:nvPr/>
        </p:nvGrpSpPr>
        <p:grpSpPr>
          <a:xfrm>
            <a:off x="152162" y="1499113"/>
            <a:ext cx="3847567" cy="120593"/>
            <a:chOff x="1904762" y="3766063"/>
            <a:chExt cx="4266667" cy="63443"/>
          </a:xfrm>
        </p:grpSpPr>
        <p:pic>
          <p:nvPicPr>
            <p:cNvPr id="24" name="Object 4">
              <a:extLst>
                <a:ext uri="{FF2B5EF4-FFF2-40B4-BE49-F238E27FC236}">
                  <a16:creationId xmlns:a16="http://schemas.microsoft.com/office/drawing/2014/main" id="{B0FE49C9-00A5-DC86-2434-B4EE4B44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D5A78908-E3C6-B19B-1CE5-8C4326BF8423}"/>
              </a:ext>
            </a:extLst>
          </p:cNvPr>
          <p:cNvSpPr txBox="1"/>
          <p:nvPr/>
        </p:nvSpPr>
        <p:spPr>
          <a:xfrm>
            <a:off x="152162" y="1727353"/>
            <a:ext cx="4310334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cs typeface="Calibri"/>
              </a:rPr>
              <a:t>Tabbar</a:t>
            </a:r>
            <a:r>
              <a:rPr lang="ko-KR" altLang="en-US" sz="2400" dirty="0" err="1">
                <a:cs typeface="Calibri"/>
              </a:rPr>
              <a:t>를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cs typeface="Calibri"/>
              </a:rPr>
              <a:t>사용</a:t>
            </a: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>
                <a:cs typeface="Calibri"/>
              </a:rPr>
              <a:t>일반 레이아웃, </a:t>
            </a:r>
            <a:r>
              <a:rPr lang="ko-KR" altLang="en-US" sz="2400" dirty="0" err="1">
                <a:cs typeface="Calibri"/>
              </a:rPr>
              <a:t>WebView</a:t>
            </a:r>
            <a:r>
              <a:rPr lang="ko-KR" altLang="en-US" sz="2400" dirty="0">
                <a:cs typeface="Calibri"/>
              </a:rPr>
              <a:t>, </a:t>
            </a:r>
            <a:r>
              <a:rPr lang="ko-KR" altLang="en-US" sz="2400" dirty="0" err="1">
                <a:cs typeface="Calibri"/>
              </a:rPr>
              <a:t>Youtube</a:t>
            </a:r>
            <a:r>
              <a:rPr lang="ko-KR" altLang="en-US" sz="2400" dirty="0">
                <a:cs typeface="Calibri"/>
              </a:rPr>
              <a:t> </a:t>
            </a:r>
            <a:r>
              <a:rPr lang="ko-KR" altLang="en-US" sz="2400" dirty="0" err="1">
                <a:cs typeface="Calibri"/>
              </a:rPr>
              <a:t>Player</a:t>
            </a:r>
            <a:r>
              <a:rPr lang="ko-KR" altLang="en-US" sz="2400" dirty="0">
                <a:cs typeface="Calibri"/>
              </a:rPr>
              <a:t> </a:t>
            </a:r>
            <a:r>
              <a:rPr lang="ko-KR" altLang="en-US" sz="2400" dirty="0" err="1">
                <a:cs typeface="Calibri"/>
              </a:rPr>
              <a:t>를</a:t>
            </a:r>
            <a:r>
              <a:rPr lang="ko-KR" altLang="en-US" sz="2400" dirty="0">
                <a:cs typeface="Calibri"/>
              </a:rPr>
              <a:t> 하위 위젯</a:t>
            </a:r>
          </a:p>
          <a:p>
            <a:r>
              <a:rPr lang="ko-KR" altLang="en-US" sz="2400" dirty="0" err="1">
                <a:cs typeface="Calibri"/>
              </a:rPr>
              <a:t>으로</a:t>
            </a:r>
            <a:r>
              <a:rPr lang="ko-KR" altLang="en-US" sz="2400" dirty="0">
                <a:cs typeface="Calibri"/>
              </a:rPr>
              <a:t> 사용</a:t>
            </a:r>
            <a:endParaRPr lang="ko-KR" dirty="0"/>
          </a:p>
          <a:p>
            <a:endParaRPr lang="ko-KR" altLang="en-US" dirty="0">
              <a:cs typeface="Calibri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188D8611-AA19-01EE-FD5B-66D2B30AEE83}"/>
              </a:ext>
            </a:extLst>
          </p:cNvPr>
          <p:cNvSpPr txBox="1"/>
          <p:nvPr/>
        </p:nvSpPr>
        <p:spPr>
          <a:xfrm>
            <a:off x="4324112" y="7747153"/>
            <a:ext cx="3776934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dirty="0">
                <a:cs typeface="Calibri"/>
              </a:rPr>
              <a:t>3개의 레이아웃으로 나눔</a:t>
            </a:r>
            <a:endParaRPr lang="ko-KR" sz="2000">
              <a:cs typeface="Calibri"/>
            </a:endParaRPr>
          </a:p>
          <a:p>
            <a:endParaRPr lang="ko-KR" altLang="en-US" sz="2000" dirty="0">
              <a:cs typeface="Calibri"/>
            </a:endParaRPr>
          </a:p>
          <a:p>
            <a:r>
              <a:rPr lang="ko-KR" altLang="en-US" sz="2000" dirty="0">
                <a:cs typeface="Calibri"/>
              </a:rPr>
              <a:t>이미지, 타이틀, 내용으로 구성</a:t>
            </a:r>
          </a:p>
          <a:p>
            <a:endParaRPr lang="ko-KR" altLang="en-US" sz="2000" dirty="0">
              <a:cs typeface="Calibri"/>
            </a:endParaRPr>
          </a:p>
          <a:p>
            <a:r>
              <a:rPr lang="ko-KR" altLang="en-US" sz="2000" dirty="0" err="1">
                <a:cs typeface="Calibri"/>
              </a:rPr>
              <a:t>ListView를</a:t>
            </a:r>
            <a:r>
              <a:rPr lang="ko-KR" altLang="en-US" sz="2000" dirty="0">
                <a:cs typeface="Calibri"/>
              </a:rPr>
              <a:t> 이용해 스크롤 가능</a:t>
            </a:r>
          </a:p>
          <a:p>
            <a:endParaRPr lang="ko-KR" altLang="en-US" dirty="0">
              <a:cs typeface="Calibri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34E8CE00-6308-2D49-DC94-1A6825B25E2C}"/>
              </a:ext>
            </a:extLst>
          </p:cNvPr>
          <p:cNvSpPr txBox="1"/>
          <p:nvPr/>
        </p:nvSpPr>
        <p:spPr>
          <a:xfrm>
            <a:off x="9343788" y="6876880"/>
            <a:ext cx="34631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 err="1">
                <a:latin typeface="S-Core Dream 4 Regular"/>
              </a:rPr>
              <a:t>WebView</a:t>
            </a:r>
          </a:p>
        </p:txBody>
      </p:sp>
      <p:grpSp>
        <p:nvGrpSpPr>
          <p:cNvPr id="28" name="그룹 1001">
            <a:extLst>
              <a:ext uri="{FF2B5EF4-FFF2-40B4-BE49-F238E27FC236}">
                <a16:creationId xmlns:a16="http://schemas.microsoft.com/office/drawing/2014/main" id="{D2226A4D-EC95-E594-4C63-1673964FB103}"/>
              </a:ext>
            </a:extLst>
          </p:cNvPr>
          <p:cNvGrpSpPr/>
          <p:nvPr/>
        </p:nvGrpSpPr>
        <p:grpSpPr>
          <a:xfrm>
            <a:off x="9353312" y="7518913"/>
            <a:ext cx="3333217" cy="63443"/>
            <a:chOff x="1904762" y="3766063"/>
            <a:chExt cx="4266667" cy="63443"/>
          </a:xfrm>
        </p:grpSpPr>
        <p:pic>
          <p:nvPicPr>
            <p:cNvPr id="29" name="Object 4">
              <a:extLst>
                <a:ext uri="{FF2B5EF4-FFF2-40B4-BE49-F238E27FC236}">
                  <a16:creationId xmlns:a16="http://schemas.microsoft.com/office/drawing/2014/main" id="{0BC05543-BAA3-3356-8848-0A115FD1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30" name="Object 2">
            <a:extLst>
              <a:ext uri="{FF2B5EF4-FFF2-40B4-BE49-F238E27FC236}">
                <a16:creationId xmlns:a16="http://schemas.microsoft.com/office/drawing/2014/main" id="{2E38DD02-BA29-9D5E-BF66-B2BBF47223AE}"/>
              </a:ext>
            </a:extLst>
          </p:cNvPr>
          <p:cNvSpPr txBox="1"/>
          <p:nvPr/>
        </p:nvSpPr>
        <p:spPr>
          <a:xfrm>
            <a:off x="9315212" y="7670953"/>
            <a:ext cx="33578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 err="1">
                <a:cs typeface="Calibri"/>
              </a:rPr>
              <a:t>WebView</a:t>
            </a:r>
            <a:r>
              <a:rPr lang="ko-KR" altLang="en-US" sz="2400" dirty="0">
                <a:cs typeface="Calibri"/>
              </a:rPr>
              <a:t> 패키지 추가</a:t>
            </a:r>
          </a:p>
          <a:p>
            <a:endParaRPr lang="ko-KR" altLang="en-US" dirty="0">
              <a:cs typeface="Calibri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79CFBD6F-61CD-21F3-973B-61A2994500CF}"/>
              </a:ext>
            </a:extLst>
          </p:cNvPr>
          <p:cNvSpPr txBox="1"/>
          <p:nvPr/>
        </p:nvSpPr>
        <p:spPr>
          <a:xfrm>
            <a:off x="14049138" y="6838780"/>
            <a:ext cx="346315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 err="1">
                <a:latin typeface="S-Core Dream 4 Regular"/>
              </a:rPr>
              <a:t>Youtube</a:t>
            </a:r>
            <a:r>
              <a:rPr lang="ko-KR" altLang="en-US" sz="2600" dirty="0">
                <a:latin typeface="S-Core Dream 4 Regular"/>
              </a:rPr>
              <a:t> </a:t>
            </a:r>
            <a:r>
              <a:rPr lang="ko-KR" altLang="en-US" sz="2600" dirty="0" err="1">
                <a:latin typeface="S-Core Dream 4 Regular"/>
              </a:rPr>
              <a:t>player</a:t>
            </a:r>
            <a:endParaRPr lang="ko-KR" dirty="0" err="1"/>
          </a:p>
        </p:txBody>
      </p:sp>
      <p:grpSp>
        <p:nvGrpSpPr>
          <p:cNvPr id="36" name="그룹 1001">
            <a:extLst>
              <a:ext uri="{FF2B5EF4-FFF2-40B4-BE49-F238E27FC236}">
                <a16:creationId xmlns:a16="http://schemas.microsoft.com/office/drawing/2014/main" id="{11543FAA-EBE7-027B-A120-3C62A0D0DD65}"/>
              </a:ext>
            </a:extLst>
          </p:cNvPr>
          <p:cNvGrpSpPr/>
          <p:nvPr/>
        </p:nvGrpSpPr>
        <p:grpSpPr>
          <a:xfrm>
            <a:off x="14058662" y="7480813"/>
            <a:ext cx="3333217" cy="63443"/>
            <a:chOff x="1904762" y="3766063"/>
            <a:chExt cx="4266667" cy="63443"/>
          </a:xfrm>
        </p:grpSpPr>
        <p:pic>
          <p:nvPicPr>
            <p:cNvPr id="37" name="Object 4">
              <a:extLst>
                <a:ext uri="{FF2B5EF4-FFF2-40B4-BE49-F238E27FC236}">
                  <a16:creationId xmlns:a16="http://schemas.microsoft.com/office/drawing/2014/main" id="{28405178-A79D-D9AB-B0FB-589A7625E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38" name="Object 2">
            <a:extLst>
              <a:ext uri="{FF2B5EF4-FFF2-40B4-BE49-F238E27FC236}">
                <a16:creationId xmlns:a16="http://schemas.microsoft.com/office/drawing/2014/main" id="{BB0E2B61-BCB8-E7C1-6D85-67EE8BC3C2E1}"/>
              </a:ext>
            </a:extLst>
          </p:cNvPr>
          <p:cNvSpPr txBox="1"/>
          <p:nvPr/>
        </p:nvSpPr>
        <p:spPr>
          <a:xfrm>
            <a:off x="14020562" y="7632853"/>
            <a:ext cx="3357834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err="1">
                <a:cs typeface="Calibri"/>
              </a:rPr>
              <a:t>youtube_flutter_player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cs typeface="Calibri"/>
              </a:rPr>
              <a:t>패키지</a:t>
            </a:r>
            <a:r>
              <a:rPr lang="en-US" altLang="ko-KR" sz="2400" dirty="0">
                <a:cs typeface="Calibri"/>
              </a:rPr>
              <a:t> </a:t>
            </a:r>
            <a:r>
              <a:rPr lang="ko-KR" altLang="en-US" sz="2400" dirty="0">
                <a:cs typeface="Calibri"/>
              </a:rPr>
              <a:t>추가</a:t>
            </a: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 err="1">
                <a:cs typeface="Calibri"/>
              </a:rPr>
              <a:t>Player</a:t>
            </a:r>
            <a:r>
              <a:rPr lang="ko-KR" altLang="en-US" sz="2400" dirty="0">
                <a:cs typeface="Calibri"/>
              </a:rPr>
              <a:t> 위젯 구현</a:t>
            </a:r>
          </a:p>
          <a:p>
            <a:endParaRPr lang="ko-KR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1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AC14119A-B1C9-44F6-129B-56562C36C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06" y="1219200"/>
            <a:ext cx="3758987" cy="6667500"/>
          </a:xfrm>
          <a:prstGeom prst="rect">
            <a:avLst/>
          </a:prstGeom>
        </p:spPr>
      </p:pic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202C24E-17DB-CCAB-A6A2-006FE534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22" y="1222435"/>
            <a:ext cx="3771334" cy="66675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A010E67-D903-F59C-537D-35AB22733CCA}"/>
              </a:ext>
            </a:extLst>
          </p:cNvPr>
          <p:cNvSpPr txBox="1"/>
          <p:nvPr/>
        </p:nvSpPr>
        <p:spPr>
          <a:xfrm>
            <a:off x="11439288" y="933280"/>
            <a:ext cx="496810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dirty="0" err="1">
                <a:latin typeface="S-Core Dream 4 Regular"/>
              </a:rPr>
              <a:t>Reference</a:t>
            </a:r>
            <a:r>
              <a:rPr lang="ko-KR" altLang="en-US" sz="2600" dirty="0">
                <a:latin typeface="S-Core Dream 4 Regular"/>
              </a:rPr>
              <a:t> 화면</a:t>
            </a:r>
            <a:endParaRPr lang="ko-KR" dirty="0"/>
          </a:p>
        </p:txBody>
      </p: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626C55C5-6171-B4DC-4376-E2EB801A9374}"/>
              </a:ext>
            </a:extLst>
          </p:cNvPr>
          <p:cNvGrpSpPr/>
          <p:nvPr/>
        </p:nvGrpSpPr>
        <p:grpSpPr>
          <a:xfrm>
            <a:off x="11448812" y="1480063"/>
            <a:ext cx="4800067" cy="139643"/>
            <a:chOff x="1904762" y="3766063"/>
            <a:chExt cx="4266667" cy="63443"/>
          </a:xfrm>
        </p:grpSpPr>
        <p:pic>
          <p:nvPicPr>
            <p:cNvPr id="33" name="Object 4">
              <a:extLst>
                <a:ext uri="{FF2B5EF4-FFF2-40B4-BE49-F238E27FC236}">
                  <a16:creationId xmlns:a16="http://schemas.microsoft.com/office/drawing/2014/main" id="{5B2B32D7-921A-DDAA-49D2-B0F034535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AFE71B1-73BF-06E3-243C-A5D99A0B2219}"/>
              </a:ext>
            </a:extLst>
          </p:cNvPr>
          <p:cNvSpPr txBox="1"/>
          <p:nvPr/>
        </p:nvSpPr>
        <p:spPr>
          <a:xfrm>
            <a:off x="11448812" y="1708303"/>
            <a:ext cx="514853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 err="1">
                <a:cs typeface="Calibri"/>
              </a:rPr>
              <a:t>ListView를</a:t>
            </a:r>
            <a:r>
              <a:rPr lang="ko-KR" altLang="en-US" sz="2400" dirty="0">
                <a:cs typeface="Calibri"/>
              </a:rPr>
              <a:t> 사용함</a:t>
            </a: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 err="1">
                <a:cs typeface="Calibri"/>
              </a:rPr>
              <a:t>ListTite</a:t>
            </a:r>
            <a:r>
              <a:rPr lang="ko-KR" altLang="en-US" sz="2400" dirty="0">
                <a:cs typeface="Calibri"/>
              </a:rPr>
              <a:t> 형태를 카드형태로 적용</a:t>
            </a:r>
          </a:p>
          <a:p>
            <a:endParaRPr lang="ko-KR" altLang="en-US" sz="2400" dirty="0">
              <a:cs typeface="Calibri"/>
            </a:endParaRPr>
          </a:p>
          <a:p>
            <a:endParaRPr lang="ko-KR" altLang="en-US" sz="2400" dirty="0">
              <a:cs typeface="Calibri"/>
            </a:endParaRPr>
          </a:p>
          <a:p>
            <a:r>
              <a:rPr lang="ko-KR" altLang="en-US" sz="2400" dirty="0" err="1">
                <a:cs typeface="Calibri"/>
              </a:rPr>
              <a:t>Dialog로</a:t>
            </a:r>
            <a:r>
              <a:rPr lang="ko-KR" altLang="en-US" sz="2400" dirty="0">
                <a:cs typeface="Calibri"/>
              </a:rPr>
              <a:t> 내용 출력</a:t>
            </a:r>
          </a:p>
          <a:p>
            <a:endParaRPr lang="ko-KR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0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officegen</cp:lastModifiedBy>
  <cp:revision>435</cp:revision>
  <dcterms:created xsi:type="dcterms:W3CDTF">2022-06-09T09:33:53Z</dcterms:created>
  <dcterms:modified xsi:type="dcterms:W3CDTF">2022-06-09T03:26:13Z</dcterms:modified>
</cp:coreProperties>
</file>