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653" r:id="rId2"/>
    <p:sldId id="655" r:id="rId3"/>
    <p:sldId id="656" r:id="rId4"/>
    <p:sldId id="659" r:id="rId5"/>
    <p:sldId id="256" r:id="rId6"/>
    <p:sldId id="257" r:id="rId7"/>
    <p:sldId id="657" r:id="rId8"/>
    <p:sldId id="258" r:id="rId9"/>
    <p:sldId id="660" r:id="rId10"/>
    <p:sldId id="65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  <a:srgbClr val="941100"/>
    <a:srgbClr val="FF40FF"/>
    <a:srgbClr val="FF9300"/>
    <a:srgbClr val="373A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86"/>
    <p:restoredTop sz="94711"/>
  </p:normalViewPr>
  <p:slideViewPr>
    <p:cSldViewPr snapToGrid="0" snapToObjects="1">
      <p:cViewPr varScale="1">
        <p:scale>
          <a:sx n="163" d="100"/>
          <a:sy n="163" d="100"/>
        </p:scale>
        <p:origin x="110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E60478-1774-6C42-98FF-F702BBBD43BD}" type="datetimeFigureOut">
              <a:rPr lang="en-US" smtClean="0"/>
              <a:t>5/15/21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46BD9F-3FD1-E948-BEAB-5A53C193A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8034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>
            <a:extLst>
              <a:ext uri="{FF2B5EF4-FFF2-40B4-BE49-F238E27FC236}">
                <a16:creationId xmlns:a16="http://schemas.microsoft.com/office/drawing/2014/main" id="{1611681A-72EE-1B42-830A-B449FDBB921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fld id="{D288C710-06D4-FD40-A7D7-D84E6C5A9C3E}" type="slidenum">
              <a:rPr lang="en-US" altLang="en-US" sz="1200" smtClean="0"/>
              <a:pPr/>
              <a:t>1</a:t>
            </a:fld>
            <a:endParaRPr lang="en-US" altLang="en-US" sz="1200"/>
          </a:p>
        </p:txBody>
      </p:sp>
      <p:sp>
        <p:nvSpPr>
          <p:cNvPr id="16386" name="Rectangle 1026">
            <a:extLst>
              <a:ext uri="{FF2B5EF4-FFF2-40B4-BE49-F238E27FC236}">
                <a16:creationId xmlns:a16="http://schemas.microsoft.com/office/drawing/2014/main" id="{12BCCD7A-F1E1-2B45-9DCF-C61A8B01C16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1027">
            <a:extLst>
              <a:ext uri="{FF2B5EF4-FFF2-40B4-BE49-F238E27FC236}">
                <a16:creationId xmlns:a16="http://schemas.microsoft.com/office/drawing/2014/main" id="{12659138-79B1-2949-9AB0-E769256D5D6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" pitchFamily="2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Mansoor will discuss what happens when you add equations </a:t>
            </a:r>
          </a:p>
          <a:p>
            <a:pPr marL="171450" indent="-171450">
              <a:buFontTx/>
              <a:buChar char="-"/>
            </a:pPr>
            <a:r>
              <a:rPr lang="en-US" dirty="0"/>
              <a:t>Cons Law allows you to eliminate one variable</a:t>
            </a:r>
          </a:p>
          <a:p>
            <a:pPr marL="171450" indent="-171450">
              <a:buFontTx/>
              <a:buChar char="-"/>
            </a:pPr>
            <a:r>
              <a:rPr lang="en-US" dirty="0"/>
              <a:t>Model has no birth or death</a:t>
            </a:r>
          </a:p>
          <a:p>
            <a:pPr marL="171450" indent="-171450">
              <a:buFontTx/>
              <a:buChar char="-"/>
            </a:pPr>
            <a:r>
              <a:rPr lang="en-US" dirty="0"/>
              <a:t>Model can’t capture lag between exposure and becoming infected and that is the crux of the matter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46BD9F-3FD1-E948-BEAB-5A53C193A5E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9272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Mansoor will discuss what happens when you add equations </a:t>
            </a:r>
          </a:p>
          <a:p>
            <a:pPr marL="171450" indent="-171450">
              <a:buFontTx/>
              <a:buChar char="-"/>
            </a:pPr>
            <a:r>
              <a:rPr lang="en-US" dirty="0"/>
              <a:t>Cons Law allows you to eliminate one variable</a:t>
            </a:r>
          </a:p>
          <a:p>
            <a:pPr marL="171450" indent="-171450">
              <a:buFontTx/>
              <a:buChar char="-"/>
            </a:pPr>
            <a:r>
              <a:rPr lang="en-US" dirty="0"/>
              <a:t>Model has no birth or death</a:t>
            </a:r>
          </a:p>
          <a:p>
            <a:pPr marL="171450" indent="-171450">
              <a:buFontTx/>
              <a:buChar char="-"/>
            </a:pPr>
            <a:r>
              <a:rPr lang="en-US" dirty="0"/>
              <a:t>Model can’t capture lag between exposure and becoming infected and that is the crux of the matter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46BD9F-3FD1-E948-BEAB-5A53C193A5E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0975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46BD9F-3FD1-E948-BEAB-5A53C193A5E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5619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46BD9F-3FD1-E948-BEAB-5A53C193A5E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910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A7390-9AEB-B14A-8856-40BC83F7EF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2D2D2D-F01F-6D4F-9F50-CFCC947727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541A03-8999-B945-A92A-FF26B27BB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02E32-B1B8-F447-8541-848C04EB0DA3}" type="datetimeFigureOut">
              <a:rPr lang="en-US" smtClean="0"/>
              <a:t>5/15/21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BC6A74-D91D-0246-83C1-B55ECD77C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CCF730-6AF2-7F44-87A5-070971D20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731E1-9A2E-274E-898E-06865EB58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777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0251A-E7D9-B749-966A-F70DB18A7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71EEBB-9DE0-EC4F-9984-6CC811683D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931313-8C0F-7D42-B7B0-170B18B52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02E32-B1B8-F447-8541-848C04EB0DA3}" type="datetimeFigureOut">
              <a:rPr lang="en-US" smtClean="0"/>
              <a:t>5/15/21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F38ACE-1C4D-3F47-A33A-64C5AD867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BEA1CC-02A7-F441-81F0-5C3651B86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731E1-9A2E-274E-898E-06865EB58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782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67BCFB-F443-8143-A5F6-62DAD040F5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6A8ECB-969A-1341-8AA5-88BCCF2B8D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F3B564-C9A3-474C-AA9E-4D3D4E088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02E32-B1B8-F447-8541-848C04EB0DA3}" type="datetimeFigureOut">
              <a:rPr lang="en-US" smtClean="0"/>
              <a:t>5/15/21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A14EBA-6502-7A46-8368-4089DAAE0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CE699A-7A95-2E41-8038-9640EAC93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731E1-9A2E-274E-898E-06865EB58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825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A36E3-B04C-D645-AED1-5645D2A99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227C7-F19C-F141-AA30-6F5AE13F7C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C9F99C-0250-7B47-8659-65BC0F375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02E32-B1B8-F447-8541-848C04EB0DA3}" type="datetimeFigureOut">
              <a:rPr lang="en-US" smtClean="0"/>
              <a:t>5/15/21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391F02-E634-6345-AD93-67FE7A7E5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CAAE18-D646-AD49-B019-ABD396AC9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731E1-9A2E-274E-898E-06865EB58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943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F3F54-5938-1749-91BC-C4A058314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1E5887-A1D0-D240-B29C-88919FAC46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A01977-E93F-FD44-8136-67395361A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02E32-B1B8-F447-8541-848C04EB0DA3}" type="datetimeFigureOut">
              <a:rPr lang="en-US" smtClean="0"/>
              <a:t>5/15/21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523F1E-6B33-EB4D-875D-049891BD1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DAADAC-5254-8D40-9B67-8E2803108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731E1-9A2E-274E-898E-06865EB58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036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7F122-39FD-EF4A-BDE8-692BD002E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716399-AD2A-E247-9A19-B841DB6A80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C124D4-FB58-F74C-B5CE-9C189FFDB2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5A046A-1ACD-2E49-B759-0647674FA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02E32-B1B8-F447-8541-848C04EB0DA3}" type="datetimeFigureOut">
              <a:rPr lang="en-US" smtClean="0"/>
              <a:t>5/15/21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96B49A-B944-BB4B-A1AF-1E396B5A1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DFE0C8-421A-514F-AA88-FF420C385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731E1-9A2E-274E-898E-06865EB58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913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B5EA7-C75A-DF4E-B921-347F964AA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FADA39-8781-B745-BDAB-F7021FDBAF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C037AA-B5E0-CB42-BA64-9FDB899BC3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B61048-DB4F-2248-BBF6-1E1511083B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C4B23F-F39C-9049-923C-455A20B78B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ABD0A7-5849-CA4E-9675-2AEB85CC1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02E32-B1B8-F447-8541-848C04EB0DA3}" type="datetimeFigureOut">
              <a:rPr lang="en-US" smtClean="0"/>
              <a:t>5/15/21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53326F-1097-304D-A94B-D64B7EF00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CBAE8F-BAE7-AF41-9046-452D0CBB6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731E1-9A2E-274E-898E-06865EB58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574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C4A02-0EAA-6B46-A922-8220B5838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8B8813-C356-DF4D-ADF5-E787A5037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02E32-B1B8-F447-8541-848C04EB0DA3}" type="datetimeFigureOut">
              <a:rPr lang="en-US" smtClean="0"/>
              <a:t>5/15/21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6083E9-FC58-834F-B8CE-D3D930911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DB5B65-15D8-8C44-865D-C52E19BA6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731E1-9A2E-274E-898E-06865EB58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541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73517E-80E8-354C-907E-D312DB206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02E32-B1B8-F447-8541-848C04EB0DA3}" type="datetimeFigureOut">
              <a:rPr lang="en-US" smtClean="0"/>
              <a:t>5/15/21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53C0D1-7882-0D43-850C-A94446332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4033A9-0BFF-0548-ABBE-71DE6D693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731E1-9A2E-274E-898E-06865EB58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926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93B1A-C772-7948-8C9C-191AA7CC8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D5F488-B4C8-264D-8E27-082A94134E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07B88C-9621-E34F-B055-E24BDC4436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35ED25-1791-2045-BCD2-81BE32C42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02E32-B1B8-F447-8541-848C04EB0DA3}" type="datetimeFigureOut">
              <a:rPr lang="en-US" smtClean="0"/>
              <a:t>5/15/21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86BE7F-8CC4-D646-8D2E-60C8DAD91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19FB43-562C-354A-A949-01A3250AC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731E1-9A2E-274E-898E-06865EB58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577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962B1-1F03-E445-93FC-147B1957A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4F6778-183D-4F49-85AB-6C296DA9A7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84EB3B-B0D1-CB45-BDF2-37CFC1041B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D80FA8-6258-6843-8BB1-C76684298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02E32-B1B8-F447-8541-848C04EB0DA3}" type="datetimeFigureOut">
              <a:rPr lang="en-US" smtClean="0"/>
              <a:t>5/15/21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31987-E67D-CD47-9DF4-E9F8B0055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6EC34B-ECDD-E547-8B01-845CD96CB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731E1-9A2E-274E-898E-06865EB58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609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13F5CA-8CB7-334D-AB07-77960F309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BE1DFF-D761-014F-813E-7BAEFBB7C9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3A76E7-B7D1-574D-878C-62981F848C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902E32-B1B8-F447-8541-848C04EB0DA3}" type="datetimeFigureOut">
              <a:rPr lang="en-US" smtClean="0"/>
              <a:t>5/15/21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F5B152-2B0A-B548-8085-A4A435AF01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9E8EB7-B270-C64B-82AC-F8FAB289B4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1731E1-9A2E-274E-898E-06865EB58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488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13.png"/><Relationship Id="rId16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9.png"/><Relationship Id="rId18" Type="http://schemas.openxmlformats.org/officeDocument/2006/relationships/image" Target="../media/image44.png"/><Relationship Id="rId3" Type="http://schemas.openxmlformats.org/officeDocument/2006/relationships/image" Target="../media/image29.png"/><Relationship Id="rId21" Type="http://schemas.openxmlformats.org/officeDocument/2006/relationships/image" Target="../media/image47.png"/><Relationship Id="rId7" Type="http://schemas.openxmlformats.org/officeDocument/2006/relationships/image" Target="../media/image33.png"/><Relationship Id="rId12" Type="http://schemas.openxmlformats.org/officeDocument/2006/relationships/image" Target="../media/image38.png"/><Relationship Id="rId17" Type="http://schemas.openxmlformats.org/officeDocument/2006/relationships/image" Target="../media/image43.png"/><Relationship Id="rId2" Type="http://schemas.openxmlformats.org/officeDocument/2006/relationships/image" Target="../media/image28.png"/><Relationship Id="rId16" Type="http://schemas.openxmlformats.org/officeDocument/2006/relationships/image" Target="../media/image42.png"/><Relationship Id="rId20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5" Type="http://schemas.openxmlformats.org/officeDocument/2006/relationships/image" Target="../media/image41.png"/><Relationship Id="rId10" Type="http://schemas.openxmlformats.org/officeDocument/2006/relationships/image" Target="../media/image36.png"/><Relationship Id="rId19" Type="http://schemas.openxmlformats.org/officeDocument/2006/relationships/image" Target="../media/image45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Relationship Id="rId14" Type="http://schemas.openxmlformats.org/officeDocument/2006/relationships/image" Target="../media/image40.png"/><Relationship Id="rId22" Type="http://schemas.openxmlformats.org/officeDocument/2006/relationships/image" Target="../media/image4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13" Type="http://schemas.openxmlformats.org/officeDocument/2006/relationships/image" Target="../media/image60.png"/><Relationship Id="rId18" Type="http://schemas.openxmlformats.org/officeDocument/2006/relationships/image" Target="../media/image65.png"/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12" Type="http://schemas.openxmlformats.org/officeDocument/2006/relationships/image" Target="../media/image59.png"/><Relationship Id="rId17" Type="http://schemas.openxmlformats.org/officeDocument/2006/relationships/image" Target="../media/image64.png"/><Relationship Id="rId2" Type="http://schemas.openxmlformats.org/officeDocument/2006/relationships/image" Target="../media/image49.png"/><Relationship Id="rId16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58.png"/><Relationship Id="rId5" Type="http://schemas.openxmlformats.org/officeDocument/2006/relationships/image" Target="../media/image52.png"/><Relationship Id="rId15" Type="http://schemas.openxmlformats.org/officeDocument/2006/relationships/image" Target="../media/image62.png"/><Relationship Id="rId10" Type="http://schemas.openxmlformats.org/officeDocument/2006/relationships/image" Target="../media/image57.png"/><Relationship Id="rId4" Type="http://schemas.openxmlformats.org/officeDocument/2006/relationships/image" Target="../media/image51.png"/><Relationship Id="rId9" Type="http://schemas.openxmlformats.org/officeDocument/2006/relationships/image" Target="../media/image56.png"/><Relationship Id="rId14" Type="http://schemas.openxmlformats.org/officeDocument/2006/relationships/image" Target="../media/image6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>
            <a:extLst>
              <a:ext uri="{FF2B5EF4-FFF2-40B4-BE49-F238E27FC236}">
                <a16:creationId xmlns:a16="http://schemas.microsoft.com/office/drawing/2014/main" id="{77402412-DF8C-AE42-AEE0-7C9B8FB669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38100"/>
            <a:ext cx="91440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pPr algn="ctr">
              <a:buFontTx/>
              <a:buNone/>
            </a:pPr>
            <a:r>
              <a:rPr lang="en-US" altLang="en-US" sz="2800" b="1" dirty="0">
                <a:solidFill>
                  <a:srgbClr val="C00000"/>
                </a:solidFill>
                <a:latin typeface="Helvetica" pitchFamily="2" charset="0"/>
              </a:rPr>
              <a:t>Mathematical Modeling of the COVID-19 Pandemic</a:t>
            </a:r>
          </a:p>
        </p:txBody>
      </p:sp>
      <p:sp>
        <p:nvSpPr>
          <p:cNvPr id="15362" name="Rectangle 3">
            <a:extLst>
              <a:ext uri="{FF2B5EF4-FFF2-40B4-BE49-F238E27FC236}">
                <a16:creationId xmlns:a16="http://schemas.microsoft.com/office/drawing/2014/main" id="{CD03EE9F-2679-EF45-BD67-C8E222FAFB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1763713"/>
            <a:ext cx="9144000" cy="252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en-US" sz="2800" b="1" dirty="0">
                <a:latin typeface="Helvetica" pitchFamily="2" charset="0"/>
              </a:rPr>
              <a:t>Kate Pearce</a:t>
            </a:r>
            <a:r>
              <a:rPr lang="en-US" altLang="en-US" sz="2800" baseline="30000" dirty="0">
                <a:latin typeface="Helvetica" pitchFamily="2" charset="0"/>
              </a:rPr>
              <a:t>1</a:t>
            </a:r>
            <a:r>
              <a:rPr lang="en-US" altLang="en-US" sz="2800" b="1" dirty="0">
                <a:latin typeface="Helvetica" pitchFamily="2" charset="0"/>
              </a:rPr>
              <a:t> &amp; Mansoor Haider</a:t>
            </a:r>
            <a:r>
              <a:rPr lang="en-US" altLang="en-US" sz="2800" baseline="30000" dirty="0">
                <a:latin typeface="Helvetica" pitchFamily="2" charset="0"/>
              </a:rPr>
              <a:t>1,2,3</a:t>
            </a:r>
          </a:p>
          <a:p>
            <a:pPr eaLnBrk="1" hangingPunct="1">
              <a:buFontTx/>
              <a:buNone/>
            </a:pPr>
            <a:endParaRPr lang="en-US" altLang="en-US" sz="2000" dirty="0">
              <a:latin typeface="Helvetica" pitchFamily="2" charset="0"/>
            </a:endParaRPr>
          </a:p>
          <a:p>
            <a:pPr algn="ctr" eaLnBrk="1" hangingPunct="1">
              <a:buFontTx/>
              <a:buNone/>
            </a:pPr>
            <a:r>
              <a:rPr lang="en-US" altLang="en-US" sz="2000" baseline="30000" dirty="0">
                <a:latin typeface="Helvetica" pitchFamily="2" charset="0"/>
              </a:rPr>
              <a:t>1</a:t>
            </a:r>
            <a:r>
              <a:rPr lang="en-US" altLang="en-US" sz="2000" dirty="0">
                <a:latin typeface="Helvetica" pitchFamily="2" charset="0"/>
              </a:rPr>
              <a:t>Department of Mathematics</a:t>
            </a:r>
            <a:br>
              <a:rPr lang="en-US" altLang="en-US" sz="2000" dirty="0">
                <a:latin typeface="Helvetica" pitchFamily="2" charset="0"/>
              </a:rPr>
            </a:br>
            <a:r>
              <a:rPr lang="en-US" altLang="en-US" sz="2000" baseline="30000" dirty="0">
                <a:latin typeface="Helvetica" pitchFamily="2" charset="0"/>
              </a:rPr>
              <a:t>2</a:t>
            </a:r>
            <a:r>
              <a:rPr lang="en-US" altLang="en-US" sz="2000" dirty="0">
                <a:latin typeface="Helvetica" pitchFamily="2" charset="0"/>
              </a:rPr>
              <a:t>Biomathematics Graduate Program</a:t>
            </a:r>
          </a:p>
          <a:p>
            <a:pPr algn="ctr" eaLnBrk="1" hangingPunct="1">
              <a:buFontTx/>
              <a:buNone/>
            </a:pPr>
            <a:r>
              <a:rPr lang="en-US" altLang="en-US" sz="2000" baseline="30000" dirty="0">
                <a:latin typeface="Helvetica" pitchFamily="2" charset="0"/>
              </a:rPr>
              <a:t>3</a:t>
            </a:r>
            <a:r>
              <a:rPr lang="en-US" altLang="en-US" sz="2000" dirty="0">
                <a:latin typeface="Helvetica" pitchFamily="2" charset="0"/>
              </a:rPr>
              <a:t>Associate Director, Statistical &amp; Applied Mathematical Sciences Institute</a:t>
            </a:r>
          </a:p>
        </p:txBody>
      </p:sp>
      <p:pic>
        <p:nvPicPr>
          <p:cNvPr id="15363" name="Picture 8">
            <a:extLst>
              <a:ext uri="{FF2B5EF4-FFF2-40B4-BE49-F238E27FC236}">
                <a16:creationId xmlns:a16="http://schemas.microsoft.com/office/drawing/2014/main" id="{4E71CE11-C0B4-A145-B10C-F5829BC1A3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6764" y="3703639"/>
            <a:ext cx="2130425" cy="2630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4" name="Picture 4">
            <a:extLst>
              <a:ext uri="{FF2B5EF4-FFF2-40B4-BE49-F238E27FC236}">
                <a16:creationId xmlns:a16="http://schemas.microsoft.com/office/drawing/2014/main" id="{23440E19-50D9-BF41-9C65-5815224BDE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526" y="3938588"/>
            <a:ext cx="2778125" cy="184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5" name="Picture 1">
            <a:extLst>
              <a:ext uri="{FF2B5EF4-FFF2-40B4-BE49-F238E27FC236}">
                <a16:creationId xmlns:a16="http://schemas.microsoft.com/office/drawing/2014/main" id="{9188C1D3-4F87-AC4B-8F2C-4C8AB052B8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77" y="5107783"/>
            <a:ext cx="2287588" cy="110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6" name="TextBox 1">
            <a:extLst>
              <a:ext uri="{FF2B5EF4-FFF2-40B4-BE49-F238E27FC236}">
                <a16:creationId xmlns:a16="http://schemas.microsoft.com/office/drawing/2014/main" id="{B7E1719C-BBB1-6142-8E24-9B79372BFA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6527800"/>
            <a:ext cx="91440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600" i="1" dirty="0">
                <a:solidFill>
                  <a:srgbClr val="800000"/>
                </a:solidFill>
                <a:latin typeface="Helvetica" pitchFamily="2" charset="0"/>
              </a:rPr>
              <a:t>SAMSI Virtual Undergraduate Workshop, May 16, 2021</a:t>
            </a: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E8886805-F16B-474F-B911-CB0A6B933E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3452" y="3682208"/>
            <a:ext cx="2611438" cy="1122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C260921-CC54-E844-A46C-EACB8EFE49ED}"/>
              </a:ext>
            </a:extLst>
          </p:cNvPr>
          <p:cNvSpPr txBox="1"/>
          <p:nvPr/>
        </p:nvSpPr>
        <p:spPr>
          <a:xfrm>
            <a:off x="103414" y="24004"/>
            <a:ext cx="119851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941100"/>
                </a:solidFill>
              </a:rPr>
              <a:t>Project Description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B034265-F2A4-2E4B-802A-F7E721FC4333}"/>
              </a:ext>
            </a:extLst>
          </p:cNvPr>
          <p:cNvSpPr txBox="1"/>
          <p:nvPr/>
        </p:nvSpPr>
        <p:spPr>
          <a:xfrm>
            <a:off x="195943" y="1183821"/>
            <a:ext cx="1189264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Investigate different simulations of COVID-19 spread in MATLAB</a:t>
            </a:r>
          </a:p>
          <a:p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Baseline case roughly calibrated to hospitalization data in NC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Three scenarios to analyze with provided MATLAB codes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No prior knowledge of MATLAB required </a:t>
            </a:r>
          </a:p>
        </p:txBody>
      </p:sp>
    </p:spTree>
    <p:extLst>
      <p:ext uri="{BB962C8B-B14F-4D97-AF65-F5344CB8AC3E}">
        <p14:creationId xmlns:p14="http://schemas.microsoft.com/office/powerpoint/2010/main" val="253062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EECC195-24D4-9D4F-A697-2E5C61B2D05E}"/>
              </a:ext>
            </a:extLst>
          </p:cNvPr>
          <p:cNvSpPr txBox="1"/>
          <p:nvPr/>
        </p:nvSpPr>
        <p:spPr>
          <a:xfrm>
            <a:off x="138793" y="130629"/>
            <a:ext cx="119851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941100"/>
                </a:solidFill>
              </a:rPr>
              <a:t>COVID-19 Pandemic in NC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9544B7-0EF7-144D-910A-03E1738E94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08" y="928950"/>
            <a:ext cx="6152547" cy="278109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3FF8E1B-4FDD-984B-8AFC-786C64D379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7772" y="1049530"/>
            <a:ext cx="5536198" cy="278109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39DA606-A7FB-8F47-AB4B-255212A965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7029" y="3830624"/>
            <a:ext cx="5536198" cy="287197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9860FB4-F02A-2742-A061-1B28110C408A}"/>
              </a:ext>
            </a:extLst>
          </p:cNvPr>
          <p:cNvSpPr txBox="1"/>
          <p:nvPr/>
        </p:nvSpPr>
        <p:spPr>
          <a:xfrm>
            <a:off x="9555982" y="6358039"/>
            <a:ext cx="2421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NC DHHS</a:t>
            </a:r>
          </a:p>
        </p:txBody>
      </p:sp>
    </p:spTree>
    <p:extLst>
      <p:ext uri="{BB962C8B-B14F-4D97-AF65-F5344CB8AC3E}">
        <p14:creationId xmlns:p14="http://schemas.microsoft.com/office/powerpoint/2010/main" val="522092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EECC195-24D4-9D4F-A697-2E5C61B2D05E}"/>
              </a:ext>
            </a:extLst>
          </p:cNvPr>
          <p:cNvSpPr txBox="1"/>
          <p:nvPr/>
        </p:nvSpPr>
        <p:spPr>
          <a:xfrm>
            <a:off x="138793" y="130629"/>
            <a:ext cx="119851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941100"/>
                </a:solidFill>
              </a:rPr>
              <a:t>SIR Model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842793F-203C-B34D-8942-37265825D698}"/>
              </a:ext>
            </a:extLst>
          </p:cNvPr>
          <p:cNvGrpSpPr/>
          <p:nvPr/>
        </p:nvGrpSpPr>
        <p:grpSpPr>
          <a:xfrm>
            <a:off x="2619075" y="1680550"/>
            <a:ext cx="6953850" cy="1495925"/>
            <a:chOff x="1262389" y="1287327"/>
            <a:chExt cx="6953850" cy="1495925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D1675705-9B13-7743-8170-697EBBAD1726}"/>
                </a:ext>
              </a:extLst>
            </p:cNvPr>
            <p:cNvGrpSpPr/>
            <p:nvPr/>
          </p:nvGrpSpPr>
          <p:grpSpPr>
            <a:xfrm>
              <a:off x="1262389" y="1287327"/>
              <a:ext cx="1463040" cy="1463040"/>
              <a:chOff x="642938" y="2398183"/>
              <a:chExt cx="2133600" cy="1490134"/>
            </a:xfrm>
          </p:grpSpPr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EC9941EF-3DB7-994C-A5A4-1242700AE3FA}"/>
                  </a:ext>
                </a:extLst>
              </p:cNvPr>
              <p:cNvSpPr/>
              <p:nvPr/>
            </p:nvSpPr>
            <p:spPr>
              <a:xfrm>
                <a:off x="642938" y="2398183"/>
                <a:ext cx="2133600" cy="1490134"/>
              </a:xfrm>
              <a:prstGeom prst="rect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C50A657D-9B28-3245-9904-2EF4A2921F0A}"/>
                  </a:ext>
                </a:extLst>
              </p:cNvPr>
              <p:cNvSpPr txBox="1"/>
              <p:nvPr/>
            </p:nvSpPr>
            <p:spPr>
              <a:xfrm>
                <a:off x="1444228" y="2814636"/>
                <a:ext cx="58578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/>
                  <a:t>S</a:t>
                </a:r>
              </a:p>
            </p:txBody>
          </p:sp>
        </p:grp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F687C838-851D-8D45-AFD2-670D12B590CB}"/>
                </a:ext>
              </a:extLst>
            </p:cNvPr>
            <p:cNvCxnSpPr/>
            <p:nvPr/>
          </p:nvCxnSpPr>
          <p:spPr>
            <a:xfrm>
              <a:off x="2725429" y="1950207"/>
              <a:ext cx="128016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A6FDE36-018F-8F4D-8071-3FA1FB78EEC1}"/>
                </a:ext>
              </a:extLst>
            </p:cNvPr>
            <p:cNvSpPr/>
            <p:nvPr/>
          </p:nvSpPr>
          <p:spPr>
            <a:xfrm>
              <a:off x="3112794" y="1486260"/>
              <a:ext cx="37221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𝛃</a:t>
              </a: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574E6751-DA7B-E141-928A-CFDFDBF4AD97}"/>
                </a:ext>
              </a:extLst>
            </p:cNvPr>
            <p:cNvGrpSpPr/>
            <p:nvPr/>
          </p:nvGrpSpPr>
          <p:grpSpPr>
            <a:xfrm>
              <a:off x="4017941" y="1320211"/>
              <a:ext cx="4198298" cy="1463041"/>
              <a:chOff x="6731312" y="1287326"/>
              <a:chExt cx="4198298" cy="1463041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E136660C-721B-D445-BC30-AC214B86104C}"/>
                  </a:ext>
                </a:extLst>
              </p:cNvPr>
              <p:cNvGrpSpPr/>
              <p:nvPr/>
            </p:nvGrpSpPr>
            <p:grpSpPr>
              <a:xfrm>
                <a:off x="6731312" y="1287327"/>
                <a:ext cx="1463040" cy="1463040"/>
                <a:chOff x="642938" y="2398183"/>
                <a:chExt cx="2133600" cy="1490134"/>
              </a:xfrm>
            </p:grpSpPr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98B1567C-13D8-2443-BFF6-83BBA145B06A}"/>
                    </a:ext>
                  </a:extLst>
                </p:cNvPr>
                <p:cNvSpPr/>
                <p:nvPr/>
              </p:nvSpPr>
              <p:spPr>
                <a:xfrm>
                  <a:off x="642938" y="2398183"/>
                  <a:ext cx="2133600" cy="1490134"/>
                </a:xfrm>
                <a:prstGeom prst="rect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CD4BBD11-A0E0-6B41-8B07-DA2A3A07D85C}"/>
                    </a:ext>
                  </a:extLst>
                </p:cNvPr>
                <p:cNvSpPr txBox="1"/>
                <p:nvPr/>
              </p:nvSpPr>
              <p:spPr>
                <a:xfrm>
                  <a:off x="1485902" y="2814636"/>
                  <a:ext cx="585788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4000" dirty="0"/>
                    <a:t>I</a:t>
                  </a:r>
                </a:p>
              </p:txBody>
            </p:sp>
          </p:grp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5B14AE81-9630-2641-8B2D-AF3549C57618}"/>
                  </a:ext>
                </a:extLst>
              </p:cNvPr>
              <p:cNvGrpSpPr/>
              <p:nvPr/>
            </p:nvGrpSpPr>
            <p:grpSpPr>
              <a:xfrm>
                <a:off x="9466570" y="1287326"/>
                <a:ext cx="1463040" cy="1463040"/>
                <a:chOff x="642938" y="2398183"/>
                <a:chExt cx="2133600" cy="1490134"/>
              </a:xfrm>
            </p:grpSpPr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E00487B4-EFB7-7C40-8D88-B9A1243479EF}"/>
                    </a:ext>
                  </a:extLst>
                </p:cNvPr>
                <p:cNvSpPr/>
                <p:nvPr/>
              </p:nvSpPr>
              <p:spPr>
                <a:xfrm>
                  <a:off x="642938" y="2398183"/>
                  <a:ext cx="2133600" cy="1490134"/>
                </a:xfrm>
                <a:prstGeom prst="rect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67E9EA6D-0DB8-1441-B097-A8AC42A79C1B}"/>
                    </a:ext>
                  </a:extLst>
                </p:cNvPr>
                <p:cNvSpPr txBox="1"/>
                <p:nvPr/>
              </p:nvSpPr>
              <p:spPr>
                <a:xfrm>
                  <a:off x="1423393" y="2814636"/>
                  <a:ext cx="585788" cy="64117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4000" dirty="0"/>
                    <a:t>R</a:t>
                  </a:r>
                </a:p>
              </p:txBody>
            </p:sp>
          </p:grp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FAC0F6FB-5678-2441-B292-54B98EECC683}"/>
                  </a:ext>
                </a:extLst>
              </p:cNvPr>
              <p:cNvCxnSpPr/>
              <p:nvPr/>
            </p:nvCxnSpPr>
            <p:spPr>
              <a:xfrm>
                <a:off x="8194352" y="1947925"/>
                <a:ext cx="128016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10631EED-959D-6845-98E3-253FAE0A7CD6}"/>
                  </a:ext>
                </a:extLst>
              </p:cNvPr>
              <p:cNvSpPr/>
              <p:nvPr/>
            </p:nvSpPr>
            <p:spPr>
              <a:xfrm>
                <a:off x="8622292" y="1486259"/>
                <a:ext cx="35779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>
                    <a:solidFill>
                      <a:srgbClr val="00B050"/>
                    </a:solidFill>
                  </a:rPr>
                  <a:t>𝛄</a:t>
                </a:r>
              </a:p>
            </p:txBody>
          </p:sp>
        </p:grp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05C621B6-F178-1548-A44E-46B05EAC6E3A}"/>
              </a:ext>
            </a:extLst>
          </p:cNvPr>
          <p:cNvSpPr txBox="1"/>
          <p:nvPr/>
        </p:nvSpPr>
        <p:spPr>
          <a:xfrm>
            <a:off x="714375" y="1028700"/>
            <a:ext cx="49863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Compartment Model: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B9A4D74-54FA-9F4A-8D24-2E1A05E9C22F}"/>
              </a:ext>
            </a:extLst>
          </p:cNvPr>
          <p:cNvGrpSpPr/>
          <p:nvPr/>
        </p:nvGrpSpPr>
        <p:grpSpPr>
          <a:xfrm>
            <a:off x="709637" y="3862050"/>
            <a:ext cx="3418101" cy="1653225"/>
            <a:chOff x="468098" y="3402335"/>
            <a:chExt cx="3418101" cy="1653225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700EDB2-D076-E540-85C7-5FB4FBB57AB8}"/>
                </a:ext>
              </a:extLst>
            </p:cNvPr>
            <p:cNvSpPr txBox="1"/>
            <p:nvPr/>
          </p:nvSpPr>
          <p:spPr>
            <a:xfrm>
              <a:off x="496226" y="3402335"/>
              <a:ext cx="274955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State Variables: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7B695F81-A1F5-444B-AB37-8E64F80D6977}"/>
                </a:ext>
              </a:extLst>
            </p:cNvPr>
            <p:cNvSpPr txBox="1"/>
            <p:nvPr/>
          </p:nvSpPr>
          <p:spPr>
            <a:xfrm>
              <a:off x="498314" y="3875779"/>
              <a:ext cx="33878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S</a:t>
              </a:r>
              <a:r>
                <a:rPr lang="en-US" sz="2400" dirty="0"/>
                <a:t>: Susceptible </a:t>
              </a:r>
              <a:r>
                <a:rPr lang="en-US" dirty="0"/>
                <a:t>(fraction)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E5D30867-B8FA-EE40-BE11-3F4B4D0CECFE}"/>
                </a:ext>
              </a:extLst>
            </p:cNvPr>
            <p:cNvSpPr txBox="1"/>
            <p:nvPr/>
          </p:nvSpPr>
          <p:spPr>
            <a:xfrm>
              <a:off x="506214" y="4244707"/>
              <a:ext cx="25599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I</a:t>
              </a:r>
              <a:r>
                <a:rPr lang="en-US" sz="2400" dirty="0"/>
                <a:t>: Infected 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905B8A83-AEBF-F040-BC9B-236362E9A57B}"/>
                </a:ext>
              </a:extLst>
            </p:cNvPr>
            <p:cNvSpPr txBox="1"/>
            <p:nvPr/>
          </p:nvSpPr>
          <p:spPr>
            <a:xfrm>
              <a:off x="468098" y="4593895"/>
              <a:ext cx="25599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R</a:t>
              </a:r>
              <a:r>
                <a:rPr lang="en-US" sz="2400" dirty="0"/>
                <a:t>: Recovered 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BA24C52-D1D3-3A40-8E7B-7876BFB93066}"/>
              </a:ext>
            </a:extLst>
          </p:cNvPr>
          <p:cNvGrpSpPr/>
          <p:nvPr/>
        </p:nvGrpSpPr>
        <p:grpSpPr>
          <a:xfrm>
            <a:off x="4299194" y="3846937"/>
            <a:ext cx="7281855" cy="1667476"/>
            <a:chOff x="4909606" y="3597775"/>
            <a:chExt cx="7281855" cy="1667476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860ADD54-CAEC-D047-984C-EE45EB94CA02}"/>
                </a:ext>
              </a:extLst>
            </p:cNvPr>
            <p:cNvGrpSpPr/>
            <p:nvPr/>
          </p:nvGrpSpPr>
          <p:grpSpPr>
            <a:xfrm>
              <a:off x="4909606" y="4093498"/>
              <a:ext cx="7281855" cy="1171753"/>
              <a:chOff x="1469473" y="4119821"/>
              <a:chExt cx="7281855" cy="1171753"/>
            </a:xfrm>
          </p:grpSpPr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49DE5AEE-76B2-5F4D-9A74-21B1752CA28B}"/>
                  </a:ext>
                </a:extLst>
              </p:cNvPr>
              <p:cNvSpPr/>
              <p:nvPr/>
            </p:nvSpPr>
            <p:spPr>
              <a:xfrm>
                <a:off x="1469473" y="4119821"/>
                <a:ext cx="7281855" cy="7386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solidFill>
                      <a:srgbClr val="FF0000"/>
                    </a:solidFill>
                  </a:rPr>
                  <a:t>𝛃</a:t>
                </a:r>
                <a:r>
                  <a:rPr lang="en-US" sz="2400" dirty="0"/>
                  <a:t>: Transmission coefficient </a:t>
                </a:r>
                <a:r>
                  <a:rPr lang="en-US" dirty="0"/>
                  <a:t>(product of the rate susceptible and </a:t>
                </a:r>
              </a:p>
              <a:p>
                <a:r>
                  <a:rPr lang="en-US" dirty="0"/>
                  <a:t>       infectious individuals come into contact &amp; probability of transmission)</a:t>
                </a:r>
                <a:endParaRPr lang="en-US" sz="2400" dirty="0"/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496C0B47-D9ED-1D44-B27B-520D476FE345}"/>
                  </a:ext>
                </a:extLst>
              </p:cNvPr>
              <p:cNvSpPr/>
              <p:nvPr/>
            </p:nvSpPr>
            <p:spPr>
              <a:xfrm>
                <a:off x="1469473" y="4829909"/>
                <a:ext cx="607954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>
                    <a:solidFill>
                      <a:srgbClr val="00B050"/>
                    </a:solidFill>
                  </a:rPr>
                  <a:t>𝛄</a:t>
                </a:r>
                <a:r>
                  <a:rPr lang="en-US" sz="2400" dirty="0"/>
                  <a:t>: Rate of progression through infectious stage</a:t>
                </a:r>
              </a:p>
            </p:txBody>
          </p:sp>
        </p:grp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C3BF062-37B3-F348-8175-8804137FD2DD}"/>
                </a:ext>
              </a:extLst>
            </p:cNvPr>
            <p:cNvSpPr txBox="1"/>
            <p:nvPr/>
          </p:nvSpPr>
          <p:spPr>
            <a:xfrm>
              <a:off x="4909606" y="3597775"/>
              <a:ext cx="274955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Parameters: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72173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F462A45D-32F1-F84F-8723-70A1EC91C940}"/>
              </a:ext>
            </a:extLst>
          </p:cNvPr>
          <p:cNvSpPr txBox="1"/>
          <p:nvPr/>
        </p:nvSpPr>
        <p:spPr>
          <a:xfrm>
            <a:off x="8220589" y="2805335"/>
            <a:ext cx="35520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MATLAB Simulation: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0CFB6DC-90A1-F14C-95B3-C11EE4373E42}"/>
              </a:ext>
            </a:extLst>
          </p:cNvPr>
          <p:cNvGrpSpPr/>
          <p:nvPr/>
        </p:nvGrpSpPr>
        <p:grpSpPr>
          <a:xfrm>
            <a:off x="138793" y="130629"/>
            <a:ext cx="11985171" cy="6622501"/>
            <a:chOff x="138793" y="130629"/>
            <a:chExt cx="11985171" cy="662250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EECC195-24D4-9D4F-A697-2E5C61B2D05E}"/>
                </a:ext>
              </a:extLst>
            </p:cNvPr>
            <p:cNvSpPr txBox="1"/>
            <p:nvPr/>
          </p:nvSpPr>
          <p:spPr>
            <a:xfrm>
              <a:off x="138793" y="130629"/>
              <a:ext cx="1198517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solidFill>
                    <a:srgbClr val="941100"/>
                  </a:solidFill>
                </a:rPr>
                <a:t>SIR Model</a:t>
              </a: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0842793F-203C-B34D-8942-37265825D698}"/>
                </a:ext>
              </a:extLst>
            </p:cNvPr>
            <p:cNvGrpSpPr/>
            <p:nvPr/>
          </p:nvGrpSpPr>
          <p:grpSpPr>
            <a:xfrm>
              <a:off x="2619075" y="995161"/>
              <a:ext cx="6953850" cy="1495925"/>
              <a:chOff x="1262389" y="1287327"/>
              <a:chExt cx="6953850" cy="1495925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D1675705-9B13-7743-8170-697EBBAD1726}"/>
                  </a:ext>
                </a:extLst>
              </p:cNvPr>
              <p:cNvGrpSpPr/>
              <p:nvPr/>
            </p:nvGrpSpPr>
            <p:grpSpPr>
              <a:xfrm>
                <a:off x="1262389" y="1287327"/>
                <a:ext cx="1463040" cy="1463040"/>
                <a:chOff x="642938" y="2398183"/>
                <a:chExt cx="2133600" cy="1490134"/>
              </a:xfrm>
            </p:grpSpPr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EC9941EF-3DB7-994C-A5A4-1242700AE3FA}"/>
                    </a:ext>
                  </a:extLst>
                </p:cNvPr>
                <p:cNvSpPr/>
                <p:nvPr/>
              </p:nvSpPr>
              <p:spPr>
                <a:xfrm>
                  <a:off x="642938" y="2398183"/>
                  <a:ext cx="2133600" cy="1490134"/>
                </a:xfrm>
                <a:prstGeom prst="rect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C50A657D-9B28-3245-9904-2EF4A2921F0A}"/>
                    </a:ext>
                  </a:extLst>
                </p:cNvPr>
                <p:cNvSpPr txBox="1"/>
                <p:nvPr/>
              </p:nvSpPr>
              <p:spPr>
                <a:xfrm>
                  <a:off x="1444228" y="2814636"/>
                  <a:ext cx="585788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4000" dirty="0"/>
                    <a:t>S</a:t>
                  </a:r>
                </a:p>
              </p:txBody>
            </p:sp>
          </p:grp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F687C838-851D-8D45-AFD2-670D12B590CB}"/>
                  </a:ext>
                </a:extLst>
              </p:cNvPr>
              <p:cNvCxnSpPr/>
              <p:nvPr/>
            </p:nvCxnSpPr>
            <p:spPr>
              <a:xfrm>
                <a:off x="2725429" y="1950207"/>
                <a:ext cx="128016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6A6FDE36-018F-8F4D-8071-3FA1FB78EEC1}"/>
                  </a:ext>
                </a:extLst>
              </p:cNvPr>
              <p:cNvSpPr/>
              <p:nvPr/>
            </p:nvSpPr>
            <p:spPr>
              <a:xfrm>
                <a:off x="3112794" y="1486260"/>
                <a:ext cx="37221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>
                    <a:solidFill>
                      <a:srgbClr val="FF0000"/>
                    </a:solidFill>
                  </a:rPr>
                  <a:t>𝛃</a:t>
                </a:r>
              </a:p>
            </p:txBody>
          </p:sp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574E6751-DA7B-E141-928A-CFDFDBF4AD97}"/>
                  </a:ext>
                </a:extLst>
              </p:cNvPr>
              <p:cNvGrpSpPr/>
              <p:nvPr/>
            </p:nvGrpSpPr>
            <p:grpSpPr>
              <a:xfrm>
                <a:off x="4017941" y="1320211"/>
                <a:ext cx="4198298" cy="1463041"/>
                <a:chOff x="6731312" y="1287326"/>
                <a:chExt cx="4198298" cy="1463041"/>
              </a:xfrm>
            </p:grpSpPr>
            <p:grpSp>
              <p:nvGrpSpPr>
                <p:cNvPr id="9" name="Group 8">
                  <a:extLst>
                    <a:ext uri="{FF2B5EF4-FFF2-40B4-BE49-F238E27FC236}">
                      <a16:creationId xmlns:a16="http://schemas.microsoft.com/office/drawing/2014/main" id="{E136660C-721B-D445-BC30-AC214B86104C}"/>
                    </a:ext>
                  </a:extLst>
                </p:cNvPr>
                <p:cNvGrpSpPr/>
                <p:nvPr/>
              </p:nvGrpSpPr>
              <p:grpSpPr>
                <a:xfrm>
                  <a:off x="6731312" y="1287327"/>
                  <a:ext cx="1463040" cy="1463040"/>
                  <a:chOff x="642938" y="2398183"/>
                  <a:chExt cx="2133600" cy="1490134"/>
                </a:xfrm>
              </p:grpSpPr>
              <p:sp>
                <p:nvSpPr>
                  <p:cNvPr id="31" name="Rectangle 30">
                    <a:extLst>
                      <a:ext uri="{FF2B5EF4-FFF2-40B4-BE49-F238E27FC236}">
                        <a16:creationId xmlns:a16="http://schemas.microsoft.com/office/drawing/2014/main" id="{98B1567C-13D8-2443-BFF6-83BBA145B06A}"/>
                      </a:ext>
                    </a:extLst>
                  </p:cNvPr>
                  <p:cNvSpPr/>
                  <p:nvPr/>
                </p:nvSpPr>
                <p:spPr>
                  <a:xfrm>
                    <a:off x="642938" y="2398183"/>
                    <a:ext cx="2133600" cy="1490134"/>
                  </a:xfrm>
                  <a:prstGeom prst="rect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5"/>
                  </a:lnRef>
                  <a:fillRef idx="1">
                    <a:schemeClr val="lt1"/>
                  </a:fillRef>
                  <a:effectRef idx="0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endParaRPr>
                  </a:p>
                </p:txBody>
              </p:sp>
              <p:sp>
                <p:nvSpPr>
                  <p:cNvPr id="32" name="TextBox 31">
                    <a:extLst>
                      <a:ext uri="{FF2B5EF4-FFF2-40B4-BE49-F238E27FC236}">
                        <a16:creationId xmlns:a16="http://schemas.microsoft.com/office/drawing/2014/main" id="{CD4BBD11-A0E0-6B41-8B07-DA2A3A07D85C}"/>
                      </a:ext>
                    </a:extLst>
                  </p:cNvPr>
                  <p:cNvSpPr txBox="1"/>
                  <p:nvPr/>
                </p:nvSpPr>
                <p:spPr>
                  <a:xfrm>
                    <a:off x="1485902" y="2814636"/>
                    <a:ext cx="585788" cy="70788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4000" dirty="0"/>
                      <a:t>I</a:t>
                    </a:r>
                  </a:p>
                </p:txBody>
              </p:sp>
            </p:grpSp>
            <p:grpSp>
              <p:nvGrpSpPr>
                <p:cNvPr id="10" name="Group 9">
                  <a:extLst>
                    <a:ext uri="{FF2B5EF4-FFF2-40B4-BE49-F238E27FC236}">
                      <a16:creationId xmlns:a16="http://schemas.microsoft.com/office/drawing/2014/main" id="{5B14AE81-9630-2641-8B2D-AF3549C57618}"/>
                    </a:ext>
                  </a:extLst>
                </p:cNvPr>
                <p:cNvGrpSpPr/>
                <p:nvPr/>
              </p:nvGrpSpPr>
              <p:grpSpPr>
                <a:xfrm>
                  <a:off x="9466570" y="1287326"/>
                  <a:ext cx="1463040" cy="1463040"/>
                  <a:chOff x="642938" y="2398183"/>
                  <a:chExt cx="2133600" cy="1490134"/>
                </a:xfrm>
              </p:grpSpPr>
              <p:sp>
                <p:nvSpPr>
                  <p:cNvPr id="29" name="Rectangle 28">
                    <a:extLst>
                      <a:ext uri="{FF2B5EF4-FFF2-40B4-BE49-F238E27FC236}">
                        <a16:creationId xmlns:a16="http://schemas.microsoft.com/office/drawing/2014/main" id="{E00487B4-EFB7-7C40-8D88-B9A1243479EF}"/>
                      </a:ext>
                    </a:extLst>
                  </p:cNvPr>
                  <p:cNvSpPr/>
                  <p:nvPr/>
                </p:nvSpPr>
                <p:spPr>
                  <a:xfrm>
                    <a:off x="642938" y="2398183"/>
                    <a:ext cx="2133600" cy="1490134"/>
                  </a:xfrm>
                  <a:prstGeom prst="rect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5"/>
                  </a:lnRef>
                  <a:fillRef idx="1">
                    <a:schemeClr val="lt1"/>
                  </a:fillRef>
                  <a:effectRef idx="0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endParaRPr>
                  </a:p>
                </p:txBody>
              </p:sp>
              <p:sp>
                <p:nvSpPr>
                  <p:cNvPr id="30" name="TextBox 29">
                    <a:extLst>
                      <a:ext uri="{FF2B5EF4-FFF2-40B4-BE49-F238E27FC236}">
                        <a16:creationId xmlns:a16="http://schemas.microsoft.com/office/drawing/2014/main" id="{67E9EA6D-0DB8-1441-B097-A8AC42A79C1B}"/>
                      </a:ext>
                    </a:extLst>
                  </p:cNvPr>
                  <p:cNvSpPr txBox="1"/>
                  <p:nvPr/>
                </p:nvSpPr>
                <p:spPr>
                  <a:xfrm>
                    <a:off x="1423393" y="2814636"/>
                    <a:ext cx="585788" cy="64117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4000" dirty="0"/>
                      <a:t>R</a:t>
                    </a:r>
                  </a:p>
                </p:txBody>
              </p:sp>
            </p:grpSp>
            <p:cxnSp>
              <p:nvCxnSpPr>
                <p:cNvPr id="14" name="Straight Arrow Connector 13">
                  <a:extLst>
                    <a:ext uri="{FF2B5EF4-FFF2-40B4-BE49-F238E27FC236}">
                      <a16:creationId xmlns:a16="http://schemas.microsoft.com/office/drawing/2014/main" id="{FAC0F6FB-5678-2441-B292-54B98EECC683}"/>
                    </a:ext>
                  </a:extLst>
                </p:cNvPr>
                <p:cNvCxnSpPr/>
                <p:nvPr/>
              </p:nvCxnSpPr>
              <p:spPr>
                <a:xfrm>
                  <a:off x="8194352" y="1947925"/>
                  <a:ext cx="1280160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10631EED-959D-6845-98E3-253FAE0A7CD6}"/>
                    </a:ext>
                  </a:extLst>
                </p:cNvPr>
                <p:cNvSpPr/>
                <p:nvPr/>
              </p:nvSpPr>
              <p:spPr>
                <a:xfrm>
                  <a:off x="8622292" y="1486259"/>
                  <a:ext cx="357790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>
                      <a:solidFill>
                        <a:srgbClr val="00B050"/>
                      </a:solidFill>
                    </a:rPr>
                    <a:t>𝛄</a:t>
                  </a:r>
                </a:p>
              </p:txBody>
            </p:sp>
          </p:grp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FDE1451-C593-2D43-A6A8-3857A04A8141}"/>
                </a:ext>
              </a:extLst>
            </p:cNvPr>
            <p:cNvSpPr txBox="1"/>
            <p:nvPr/>
          </p:nvSpPr>
          <p:spPr>
            <a:xfrm>
              <a:off x="451087" y="2831419"/>
              <a:ext cx="411680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Mathematical Model:</a:t>
              </a: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EBEB03E7-50BD-8B42-9BF5-B438372F0DF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0027" y="3271831"/>
              <a:ext cx="5014911" cy="3481299"/>
            </a:xfrm>
            <a:prstGeom prst="rect">
              <a:avLst/>
            </a:prstGeom>
          </p:spPr>
        </p:pic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1E98DCC2-6532-A04B-BE36-2A0D91D0BE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6899" y="3144831"/>
            <a:ext cx="4646623" cy="348496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5D5582B-14DE-3F42-A829-8961C853FB6E}"/>
              </a:ext>
            </a:extLst>
          </p:cNvPr>
          <p:cNvSpPr txBox="1"/>
          <p:nvPr/>
        </p:nvSpPr>
        <p:spPr>
          <a:xfrm>
            <a:off x="4504254" y="3994993"/>
            <a:ext cx="3183492" cy="95410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Conservation Law: 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930974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52">
            <a:extLst>
              <a:ext uri="{FF2B5EF4-FFF2-40B4-BE49-F238E27FC236}">
                <a16:creationId xmlns:a16="http://schemas.microsoft.com/office/drawing/2014/main" id="{FF6BFDBB-F753-F641-B121-E19CCDFF1323}"/>
              </a:ext>
            </a:extLst>
          </p:cNvPr>
          <p:cNvGrpSpPr/>
          <p:nvPr/>
        </p:nvGrpSpPr>
        <p:grpSpPr>
          <a:xfrm>
            <a:off x="3693062" y="3604518"/>
            <a:ext cx="7290047" cy="2701433"/>
            <a:chOff x="4303474" y="3398220"/>
            <a:chExt cx="7290047" cy="2701433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8712B371-AF6E-A145-87D9-D5E6686DD473}"/>
                </a:ext>
              </a:extLst>
            </p:cNvPr>
            <p:cNvGrpSpPr/>
            <p:nvPr/>
          </p:nvGrpSpPr>
          <p:grpSpPr>
            <a:xfrm>
              <a:off x="4311666" y="3875779"/>
              <a:ext cx="7281855" cy="2223874"/>
              <a:chOff x="871533" y="3902102"/>
              <a:chExt cx="7281855" cy="2223874"/>
            </a:xfrm>
          </p:grpSpPr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DB3C273A-3184-8A4D-B15A-DA5E1F579894}"/>
                  </a:ext>
                </a:extLst>
              </p:cNvPr>
              <p:cNvSpPr txBox="1"/>
              <p:nvPr/>
            </p:nvSpPr>
            <p:spPr>
              <a:xfrm>
                <a:off x="882789" y="3902102"/>
                <a:ext cx="306689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rgbClr val="FF9300"/>
                    </a:solidFill>
                  </a:rPr>
                  <a:t>𝛍</a:t>
                </a:r>
                <a:r>
                  <a:rPr lang="en-US" sz="2400" dirty="0"/>
                  <a:t>: Birth rate</a:t>
                </a:r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5B315F7-7CF7-A84B-B3EE-11659D8943E3}"/>
                  </a:ext>
                </a:extLst>
              </p:cNvPr>
              <p:cNvSpPr/>
              <p:nvPr/>
            </p:nvSpPr>
            <p:spPr>
              <a:xfrm>
                <a:off x="891493" y="4276120"/>
                <a:ext cx="3970247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solidFill>
                      <a:srgbClr val="7030A0"/>
                    </a:solidFill>
                  </a:rPr>
                  <a:t>𝛅</a:t>
                </a:r>
                <a:r>
                  <a:rPr lang="en-US" sz="2400" dirty="0"/>
                  <a:t>: Death rate </a:t>
                </a:r>
                <a:r>
                  <a:rPr lang="en-US" dirty="0"/>
                  <a:t>(baseline)</a:t>
                </a:r>
                <a:endParaRPr lang="en-US" sz="2400" dirty="0"/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E46D588B-D597-E74F-AD35-4DD69D3207C3}"/>
                  </a:ext>
                </a:extLst>
              </p:cNvPr>
              <p:cNvSpPr/>
              <p:nvPr/>
            </p:nvSpPr>
            <p:spPr>
              <a:xfrm>
                <a:off x="871533" y="4634772"/>
                <a:ext cx="7281855" cy="7386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solidFill>
                      <a:srgbClr val="FF0000"/>
                    </a:solidFill>
                  </a:rPr>
                  <a:t>𝛃</a:t>
                </a:r>
                <a:r>
                  <a:rPr lang="en-US" sz="2400" dirty="0"/>
                  <a:t>: Transmission coefficient </a:t>
                </a:r>
                <a:r>
                  <a:rPr lang="en-US" dirty="0"/>
                  <a:t>(product of the rate susceptible and </a:t>
                </a:r>
              </a:p>
              <a:p>
                <a:r>
                  <a:rPr lang="en-US" dirty="0"/>
                  <a:t>       infectious individuals come into contact &amp; probability of transmission)</a:t>
                </a:r>
                <a:endParaRPr lang="en-US" sz="2400" dirty="0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3B8E78D-FAC0-9542-91C4-4A5DD4B01BBC}"/>
                  </a:ext>
                </a:extLst>
              </p:cNvPr>
              <p:cNvSpPr/>
              <p:nvPr/>
            </p:nvSpPr>
            <p:spPr>
              <a:xfrm>
                <a:off x="891494" y="5286926"/>
                <a:ext cx="706263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>
                    <a:solidFill>
                      <a:srgbClr val="373AC0"/>
                    </a:solidFill>
                  </a:rPr>
                  <a:t>𝛒</a:t>
                </a:r>
                <a:r>
                  <a:rPr lang="en-US" sz="2400" dirty="0"/>
                  <a:t>: Rate of progression to infectiousness </a:t>
                </a:r>
                <a:r>
                  <a:rPr lang="en-US" dirty="0"/>
                  <a:t>(following infection)</a:t>
                </a: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1E65DEF4-E192-EA41-AD25-4A044044509F}"/>
                  </a:ext>
                </a:extLst>
              </p:cNvPr>
              <p:cNvSpPr/>
              <p:nvPr/>
            </p:nvSpPr>
            <p:spPr>
              <a:xfrm>
                <a:off x="891494" y="5664311"/>
                <a:ext cx="607954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>
                    <a:solidFill>
                      <a:srgbClr val="00B050"/>
                    </a:solidFill>
                  </a:rPr>
                  <a:t>𝛄</a:t>
                </a:r>
                <a:r>
                  <a:rPr lang="en-US" sz="2400" dirty="0"/>
                  <a:t>: Rate of progression through infectious stage</a:t>
                </a:r>
              </a:p>
            </p:txBody>
          </p:sp>
        </p:grp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C85F0CD2-F8D0-5546-9BBB-DA31E47BD52F}"/>
                </a:ext>
              </a:extLst>
            </p:cNvPr>
            <p:cNvSpPr txBox="1"/>
            <p:nvPr/>
          </p:nvSpPr>
          <p:spPr>
            <a:xfrm>
              <a:off x="4303474" y="3398220"/>
              <a:ext cx="274955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Parameters: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23C18EDB-1901-C04C-B4E7-789714704141}"/>
              </a:ext>
            </a:extLst>
          </p:cNvPr>
          <p:cNvGrpSpPr/>
          <p:nvPr/>
        </p:nvGrpSpPr>
        <p:grpSpPr>
          <a:xfrm>
            <a:off x="472836" y="3616647"/>
            <a:ext cx="3413363" cy="2008314"/>
            <a:chOff x="472836" y="3402335"/>
            <a:chExt cx="3413363" cy="2008314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7C242372-130B-5D4C-86AA-377374F5381B}"/>
                </a:ext>
              </a:extLst>
            </p:cNvPr>
            <p:cNvSpPr txBox="1"/>
            <p:nvPr/>
          </p:nvSpPr>
          <p:spPr>
            <a:xfrm>
              <a:off x="496226" y="3402335"/>
              <a:ext cx="274955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State Variables: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5A1526FB-4F93-EA4E-8B19-34F754276498}"/>
                </a:ext>
              </a:extLst>
            </p:cNvPr>
            <p:cNvSpPr txBox="1"/>
            <p:nvPr/>
          </p:nvSpPr>
          <p:spPr>
            <a:xfrm>
              <a:off x="498314" y="3875779"/>
              <a:ext cx="33878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S</a:t>
              </a:r>
              <a:r>
                <a:rPr lang="en-US" sz="2400" dirty="0"/>
                <a:t>: Susceptible </a:t>
              </a:r>
              <a:r>
                <a:rPr lang="en-US" dirty="0"/>
                <a:t>(fraction)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2A32DFF5-E8DD-DE4F-8F47-1F119D64A1C2}"/>
                </a:ext>
              </a:extLst>
            </p:cNvPr>
            <p:cNvSpPr txBox="1"/>
            <p:nvPr/>
          </p:nvSpPr>
          <p:spPr>
            <a:xfrm>
              <a:off x="474387" y="4243684"/>
              <a:ext cx="25599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E</a:t>
              </a:r>
              <a:r>
                <a:rPr lang="en-US" sz="2400" dirty="0"/>
                <a:t>: Exposed 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B58CB7A5-D730-8840-AEC5-E3F2077CCF12}"/>
                </a:ext>
              </a:extLst>
            </p:cNvPr>
            <p:cNvSpPr txBox="1"/>
            <p:nvPr/>
          </p:nvSpPr>
          <p:spPr>
            <a:xfrm>
              <a:off x="498315" y="4605455"/>
              <a:ext cx="25599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I</a:t>
              </a:r>
              <a:r>
                <a:rPr lang="en-US" sz="2400" dirty="0"/>
                <a:t>: Infected 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F2DED54-750D-014A-86B9-551413A78216}"/>
                </a:ext>
              </a:extLst>
            </p:cNvPr>
            <p:cNvSpPr txBox="1"/>
            <p:nvPr/>
          </p:nvSpPr>
          <p:spPr>
            <a:xfrm>
              <a:off x="472836" y="4948984"/>
              <a:ext cx="25599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R</a:t>
              </a:r>
              <a:r>
                <a:rPr lang="en-US" sz="2400" dirty="0"/>
                <a:t>: Recovered </a:t>
              </a:r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B6B625D8-EBBC-844F-A921-B92E76986FE4}"/>
              </a:ext>
            </a:extLst>
          </p:cNvPr>
          <p:cNvSpPr txBox="1"/>
          <p:nvPr/>
        </p:nvSpPr>
        <p:spPr>
          <a:xfrm>
            <a:off x="138793" y="130629"/>
            <a:ext cx="119851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941100"/>
                </a:solidFill>
              </a:rPr>
              <a:t>SEIR Model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6FC15ADB-B742-9F4E-823D-A3E4A4A6ECEB}"/>
              </a:ext>
            </a:extLst>
          </p:cNvPr>
          <p:cNvGrpSpPr/>
          <p:nvPr/>
        </p:nvGrpSpPr>
        <p:grpSpPr>
          <a:xfrm>
            <a:off x="580952" y="1054982"/>
            <a:ext cx="10881823" cy="2356604"/>
            <a:chOff x="538334" y="1055371"/>
            <a:chExt cx="10881823" cy="2356604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DA5A95EE-68B9-D14B-9825-85229FB81047}"/>
                </a:ext>
              </a:extLst>
            </p:cNvPr>
            <p:cNvGrpSpPr/>
            <p:nvPr/>
          </p:nvGrpSpPr>
          <p:grpSpPr>
            <a:xfrm>
              <a:off x="1752936" y="1055372"/>
              <a:ext cx="1463040" cy="1463040"/>
              <a:chOff x="642938" y="2398183"/>
              <a:chExt cx="2133600" cy="1490134"/>
            </a:xfrm>
          </p:grpSpPr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B4B8E05D-3950-DE4C-A33C-9F8C729695F2}"/>
                  </a:ext>
                </a:extLst>
              </p:cNvPr>
              <p:cNvSpPr/>
              <p:nvPr/>
            </p:nvSpPr>
            <p:spPr>
              <a:xfrm>
                <a:off x="642938" y="2398183"/>
                <a:ext cx="2133600" cy="1490134"/>
              </a:xfrm>
              <a:prstGeom prst="rect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1542C560-2268-5245-93DB-3A808B6DA047}"/>
                  </a:ext>
                </a:extLst>
              </p:cNvPr>
              <p:cNvSpPr txBox="1"/>
              <p:nvPr/>
            </p:nvSpPr>
            <p:spPr>
              <a:xfrm>
                <a:off x="1444228" y="2814636"/>
                <a:ext cx="58578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/>
                  <a:t>S</a:t>
                </a:r>
              </a:p>
            </p:txBody>
          </p: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6313DEAF-0597-374A-BF97-73BD3ADEA606}"/>
                </a:ext>
              </a:extLst>
            </p:cNvPr>
            <p:cNvGrpSpPr/>
            <p:nvPr/>
          </p:nvGrpSpPr>
          <p:grpSpPr>
            <a:xfrm>
              <a:off x="4472307" y="1055372"/>
              <a:ext cx="1463040" cy="1463040"/>
              <a:chOff x="642938" y="2398183"/>
              <a:chExt cx="2133600" cy="1490134"/>
            </a:xfrm>
          </p:grpSpPr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32BEEBF4-522E-8C40-9379-EDD7A84AF6AC}"/>
                  </a:ext>
                </a:extLst>
              </p:cNvPr>
              <p:cNvSpPr/>
              <p:nvPr/>
            </p:nvSpPr>
            <p:spPr>
              <a:xfrm>
                <a:off x="642938" y="2398183"/>
                <a:ext cx="2133600" cy="1490134"/>
              </a:xfrm>
              <a:prstGeom prst="rect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6165C7B4-2AD4-974A-A00F-4FDA873B4EE4}"/>
                  </a:ext>
                </a:extLst>
              </p:cNvPr>
              <p:cNvSpPr txBox="1"/>
              <p:nvPr/>
            </p:nvSpPr>
            <p:spPr>
              <a:xfrm>
                <a:off x="1423391" y="2814636"/>
                <a:ext cx="58578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/>
                  <a:t>E</a:t>
                </a:r>
              </a:p>
            </p:txBody>
          </p: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F1246AB3-0D22-DE4F-AE6A-68C8AAA9C7BA}"/>
                </a:ext>
              </a:extLst>
            </p:cNvPr>
            <p:cNvGrpSpPr/>
            <p:nvPr/>
          </p:nvGrpSpPr>
          <p:grpSpPr>
            <a:xfrm>
              <a:off x="7221859" y="1055372"/>
              <a:ext cx="1463040" cy="1463040"/>
              <a:chOff x="642938" y="2398183"/>
              <a:chExt cx="2133600" cy="1490134"/>
            </a:xfrm>
          </p:grpSpPr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88E2122C-C721-EA46-B7F4-237D138C8629}"/>
                  </a:ext>
                </a:extLst>
              </p:cNvPr>
              <p:cNvSpPr/>
              <p:nvPr/>
            </p:nvSpPr>
            <p:spPr>
              <a:xfrm>
                <a:off x="642938" y="2398183"/>
                <a:ext cx="2133600" cy="1490134"/>
              </a:xfrm>
              <a:prstGeom prst="rect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AC1CB428-70F7-2246-884D-CE479ABB3880}"/>
                  </a:ext>
                </a:extLst>
              </p:cNvPr>
              <p:cNvSpPr txBox="1"/>
              <p:nvPr/>
            </p:nvSpPr>
            <p:spPr>
              <a:xfrm>
                <a:off x="1485902" y="2814636"/>
                <a:ext cx="58578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/>
                  <a:t>I</a:t>
                </a:r>
              </a:p>
            </p:txBody>
          </p:sp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A005594F-BAC6-514E-899B-A951C728FC4A}"/>
                </a:ext>
              </a:extLst>
            </p:cNvPr>
            <p:cNvGrpSpPr/>
            <p:nvPr/>
          </p:nvGrpSpPr>
          <p:grpSpPr>
            <a:xfrm>
              <a:off x="9957117" y="1055371"/>
              <a:ext cx="1463040" cy="1463040"/>
              <a:chOff x="642938" y="2398183"/>
              <a:chExt cx="2133600" cy="1490134"/>
            </a:xfrm>
          </p:grpSpPr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BD52B198-8641-D54C-87FE-1843CC26A5F3}"/>
                  </a:ext>
                </a:extLst>
              </p:cNvPr>
              <p:cNvSpPr/>
              <p:nvPr/>
            </p:nvSpPr>
            <p:spPr>
              <a:xfrm>
                <a:off x="642938" y="2398183"/>
                <a:ext cx="2133600" cy="1490134"/>
              </a:xfrm>
              <a:prstGeom prst="rect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3EB9B4F0-4BFB-9445-90DB-66E15AAE1BBA}"/>
                  </a:ext>
                </a:extLst>
              </p:cNvPr>
              <p:cNvSpPr txBox="1"/>
              <p:nvPr/>
            </p:nvSpPr>
            <p:spPr>
              <a:xfrm>
                <a:off x="1423393" y="2814636"/>
                <a:ext cx="585788" cy="6411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/>
                  <a:t>R</a:t>
                </a:r>
              </a:p>
            </p:txBody>
          </p:sp>
        </p:grp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7FAC1A15-1525-D349-8AE0-97EED6A0CA7B}"/>
                </a:ext>
              </a:extLst>
            </p:cNvPr>
            <p:cNvCxnSpPr/>
            <p:nvPr/>
          </p:nvCxnSpPr>
          <p:spPr>
            <a:xfrm>
              <a:off x="3215976" y="1718252"/>
              <a:ext cx="128016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7C5E2AB9-A7E9-C44A-A1F8-E070440BE532}"/>
                </a:ext>
              </a:extLst>
            </p:cNvPr>
            <p:cNvCxnSpPr>
              <a:cxnSpLocks/>
            </p:cNvCxnSpPr>
            <p:nvPr/>
          </p:nvCxnSpPr>
          <p:spPr>
            <a:xfrm>
              <a:off x="538334" y="1715969"/>
              <a:ext cx="1227128" cy="411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02926C71-D18C-7349-AF19-DC980D8F50EC}"/>
                </a:ext>
              </a:extLst>
            </p:cNvPr>
            <p:cNvCxnSpPr/>
            <p:nvPr/>
          </p:nvCxnSpPr>
          <p:spPr>
            <a:xfrm>
              <a:off x="5954399" y="1718252"/>
              <a:ext cx="128016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8C1EB6F4-7CD6-7C49-9696-6EAEE026840D}"/>
                </a:ext>
              </a:extLst>
            </p:cNvPr>
            <p:cNvCxnSpPr/>
            <p:nvPr/>
          </p:nvCxnSpPr>
          <p:spPr>
            <a:xfrm>
              <a:off x="8684899" y="1715970"/>
              <a:ext cx="128016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ECE7425F-204F-2F44-9310-F28CFF9C9641}"/>
                </a:ext>
              </a:extLst>
            </p:cNvPr>
            <p:cNvCxnSpPr>
              <a:cxnSpLocks/>
            </p:cNvCxnSpPr>
            <p:nvPr/>
          </p:nvCxnSpPr>
          <p:spPr>
            <a:xfrm>
              <a:off x="5241600" y="2518411"/>
              <a:ext cx="0" cy="893564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FB644502-239D-6D46-A675-116B6B84A92D}"/>
                </a:ext>
              </a:extLst>
            </p:cNvPr>
            <p:cNvCxnSpPr>
              <a:cxnSpLocks/>
            </p:cNvCxnSpPr>
            <p:nvPr/>
          </p:nvCxnSpPr>
          <p:spPr>
            <a:xfrm>
              <a:off x="2484456" y="2518411"/>
              <a:ext cx="0" cy="893564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478C8040-039A-6848-87D6-074F740A49FC}"/>
                </a:ext>
              </a:extLst>
            </p:cNvPr>
            <p:cNvCxnSpPr>
              <a:cxnSpLocks/>
            </p:cNvCxnSpPr>
            <p:nvPr/>
          </p:nvCxnSpPr>
          <p:spPr>
            <a:xfrm>
              <a:off x="8015961" y="2518411"/>
              <a:ext cx="0" cy="893564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9FB706BC-636D-8445-A33D-A39B56668277}"/>
                </a:ext>
              </a:extLst>
            </p:cNvPr>
            <p:cNvCxnSpPr>
              <a:cxnSpLocks/>
            </p:cNvCxnSpPr>
            <p:nvPr/>
          </p:nvCxnSpPr>
          <p:spPr>
            <a:xfrm>
              <a:off x="10688637" y="2518411"/>
              <a:ext cx="0" cy="893564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862F59B7-A5E2-5B4B-B41B-758197C1D25C}"/>
                </a:ext>
              </a:extLst>
            </p:cNvPr>
            <p:cNvSpPr txBox="1"/>
            <p:nvPr/>
          </p:nvSpPr>
          <p:spPr>
            <a:xfrm>
              <a:off x="948037" y="1250356"/>
              <a:ext cx="304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FF9300"/>
                  </a:solidFill>
                </a:rPr>
                <a:t>𝛍</a:t>
              </a: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8283B027-F962-1D4A-AAF7-EC2D6521AA25}"/>
                </a:ext>
              </a:extLst>
            </p:cNvPr>
            <p:cNvSpPr/>
            <p:nvPr/>
          </p:nvSpPr>
          <p:spPr>
            <a:xfrm>
              <a:off x="3653445" y="1254305"/>
              <a:ext cx="37221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𝛃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6BAA82C8-8EEC-0F45-AA05-6D57F6555975}"/>
                </a:ext>
              </a:extLst>
            </p:cNvPr>
            <p:cNvSpPr/>
            <p:nvPr/>
          </p:nvSpPr>
          <p:spPr>
            <a:xfrm>
              <a:off x="2117340" y="2734361"/>
              <a:ext cx="36260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>
                  <a:solidFill>
                    <a:srgbClr val="7030A0"/>
                  </a:solidFill>
                </a:rPr>
                <a:t>𝛅</a:t>
              </a: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8338C010-434C-EE4E-88F4-6FC9E545C437}"/>
                </a:ext>
              </a:extLst>
            </p:cNvPr>
            <p:cNvSpPr/>
            <p:nvPr/>
          </p:nvSpPr>
          <p:spPr>
            <a:xfrm>
              <a:off x="6384917" y="1254305"/>
              <a:ext cx="36580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>
                  <a:solidFill>
                    <a:srgbClr val="373AC0"/>
                  </a:solidFill>
                </a:rPr>
                <a:t>𝛒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74747BB1-9380-A349-ACE2-C90F10A0C44A}"/>
                </a:ext>
              </a:extLst>
            </p:cNvPr>
            <p:cNvSpPr/>
            <p:nvPr/>
          </p:nvSpPr>
          <p:spPr>
            <a:xfrm>
              <a:off x="9112839" y="1254304"/>
              <a:ext cx="35779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>
                  <a:solidFill>
                    <a:srgbClr val="00B050"/>
                  </a:solidFill>
                </a:rPr>
                <a:t>𝛄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FEFDAE3F-E52E-C546-A9BC-14657D478CF2}"/>
                </a:ext>
              </a:extLst>
            </p:cNvPr>
            <p:cNvSpPr/>
            <p:nvPr/>
          </p:nvSpPr>
          <p:spPr>
            <a:xfrm>
              <a:off x="4869728" y="2734361"/>
              <a:ext cx="36260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>
                  <a:solidFill>
                    <a:srgbClr val="7030A0"/>
                  </a:solidFill>
                </a:rPr>
                <a:t>𝛅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7FD2F044-187E-5143-9789-680FF39CA998}"/>
                </a:ext>
              </a:extLst>
            </p:cNvPr>
            <p:cNvSpPr/>
            <p:nvPr/>
          </p:nvSpPr>
          <p:spPr>
            <a:xfrm>
              <a:off x="7648844" y="2734361"/>
              <a:ext cx="36260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>
                  <a:solidFill>
                    <a:srgbClr val="7030A0"/>
                  </a:solidFill>
                </a:rPr>
                <a:t>𝛅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56A97B5A-4136-DE4E-9764-FA33F7CC4D8A}"/>
                </a:ext>
              </a:extLst>
            </p:cNvPr>
            <p:cNvSpPr/>
            <p:nvPr/>
          </p:nvSpPr>
          <p:spPr>
            <a:xfrm>
              <a:off x="10321519" y="2734361"/>
              <a:ext cx="36260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>
                  <a:solidFill>
                    <a:srgbClr val="7030A0"/>
                  </a:solidFill>
                </a:rPr>
                <a:t>𝛅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143569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5B9C0684-285A-9C4F-9907-087F65744E98}"/>
              </a:ext>
            </a:extLst>
          </p:cNvPr>
          <p:cNvGrpSpPr/>
          <p:nvPr/>
        </p:nvGrpSpPr>
        <p:grpSpPr>
          <a:xfrm>
            <a:off x="588438" y="1055371"/>
            <a:ext cx="10881823" cy="2356604"/>
            <a:chOff x="538334" y="1055371"/>
            <a:chExt cx="10881823" cy="2356604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241F8B98-5EED-5A49-9D42-028C2627AF91}"/>
                </a:ext>
              </a:extLst>
            </p:cNvPr>
            <p:cNvGrpSpPr/>
            <p:nvPr/>
          </p:nvGrpSpPr>
          <p:grpSpPr>
            <a:xfrm>
              <a:off x="1752936" y="1055372"/>
              <a:ext cx="1463040" cy="1463040"/>
              <a:chOff x="642938" y="2398183"/>
              <a:chExt cx="2133600" cy="149013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3FE4E251-2004-4549-B92A-24E4B6A2E9B7}"/>
                  </a:ext>
                </a:extLst>
              </p:cNvPr>
              <p:cNvSpPr/>
              <p:nvPr/>
            </p:nvSpPr>
            <p:spPr>
              <a:xfrm>
                <a:off x="642938" y="2398183"/>
                <a:ext cx="2133600" cy="1490134"/>
              </a:xfrm>
              <a:prstGeom prst="rect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C47A5E66-8448-2641-AE66-68FA1B80E425}"/>
                  </a:ext>
                </a:extLst>
              </p:cNvPr>
              <p:cNvSpPr txBox="1"/>
              <p:nvPr/>
            </p:nvSpPr>
            <p:spPr>
              <a:xfrm>
                <a:off x="1444228" y="2814636"/>
                <a:ext cx="58578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/>
                  <a:t>S</a:t>
                </a: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114965A0-0A7C-2C45-93C3-3F43D07EC93F}"/>
                </a:ext>
              </a:extLst>
            </p:cNvPr>
            <p:cNvGrpSpPr/>
            <p:nvPr/>
          </p:nvGrpSpPr>
          <p:grpSpPr>
            <a:xfrm>
              <a:off x="4472307" y="1055372"/>
              <a:ext cx="1463040" cy="1463040"/>
              <a:chOff x="642938" y="2398183"/>
              <a:chExt cx="2133600" cy="1490134"/>
            </a:xfrm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7068A770-EDEE-2D49-85F2-8E50424036DA}"/>
                  </a:ext>
                </a:extLst>
              </p:cNvPr>
              <p:cNvSpPr/>
              <p:nvPr/>
            </p:nvSpPr>
            <p:spPr>
              <a:xfrm>
                <a:off x="642938" y="2398183"/>
                <a:ext cx="2133600" cy="1490134"/>
              </a:xfrm>
              <a:prstGeom prst="rect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9E74CAE-AC58-0948-B503-84315985F83A}"/>
                  </a:ext>
                </a:extLst>
              </p:cNvPr>
              <p:cNvSpPr txBox="1"/>
              <p:nvPr/>
            </p:nvSpPr>
            <p:spPr>
              <a:xfrm>
                <a:off x="1423391" y="2814636"/>
                <a:ext cx="58578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/>
                  <a:t>E</a:t>
                </a: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6CF6457B-D5DC-2749-BE8C-F73ED1436D87}"/>
                </a:ext>
              </a:extLst>
            </p:cNvPr>
            <p:cNvGrpSpPr/>
            <p:nvPr/>
          </p:nvGrpSpPr>
          <p:grpSpPr>
            <a:xfrm>
              <a:off x="7221859" y="1055372"/>
              <a:ext cx="1463040" cy="1463040"/>
              <a:chOff x="642938" y="2398183"/>
              <a:chExt cx="2133600" cy="1490134"/>
            </a:xfrm>
          </p:grpSpPr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027173F6-A961-824B-8377-2BE330C3E627}"/>
                  </a:ext>
                </a:extLst>
              </p:cNvPr>
              <p:cNvSpPr/>
              <p:nvPr/>
            </p:nvSpPr>
            <p:spPr>
              <a:xfrm>
                <a:off x="642938" y="2398183"/>
                <a:ext cx="2133600" cy="1490134"/>
              </a:xfrm>
              <a:prstGeom prst="rect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8899F50-589F-9743-BB2F-FCD6E633DF56}"/>
                  </a:ext>
                </a:extLst>
              </p:cNvPr>
              <p:cNvSpPr txBox="1"/>
              <p:nvPr/>
            </p:nvSpPr>
            <p:spPr>
              <a:xfrm>
                <a:off x="1485902" y="2814636"/>
                <a:ext cx="58578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/>
                  <a:t>I</a:t>
                </a: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A90BED75-85D0-B349-AFA7-DEF1126E5211}"/>
                </a:ext>
              </a:extLst>
            </p:cNvPr>
            <p:cNvGrpSpPr/>
            <p:nvPr/>
          </p:nvGrpSpPr>
          <p:grpSpPr>
            <a:xfrm>
              <a:off x="9957117" y="1055371"/>
              <a:ext cx="1463040" cy="1463040"/>
              <a:chOff x="642938" y="2398183"/>
              <a:chExt cx="2133600" cy="1490134"/>
            </a:xfrm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351BE97B-AB40-1A48-B448-0D32EA1F5F7E}"/>
                  </a:ext>
                </a:extLst>
              </p:cNvPr>
              <p:cNvSpPr/>
              <p:nvPr/>
            </p:nvSpPr>
            <p:spPr>
              <a:xfrm>
                <a:off x="642938" y="2398183"/>
                <a:ext cx="2133600" cy="1490134"/>
              </a:xfrm>
              <a:prstGeom prst="rect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8375054-C256-104E-AF85-6EA5B7F0DE9C}"/>
                  </a:ext>
                </a:extLst>
              </p:cNvPr>
              <p:cNvSpPr txBox="1"/>
              <p:nvPr/>
            </p:nvSpPr>
            <p:spPr>
              <a:xfrm>
                <a:off x="1423393" y="2814636"/>
                <a:ext cx="585788" cy="6411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/>
                  <a:t>R</a:t>
                </a:r>
              </a:p>
            </p:txBody>
          </p:sp>
        </p:grp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CE599EB2-A4B3-074A-BE66-B16DC037B982}"/>
                </a:ext>
              </a:extLst>
            </p:cNvPr>
            <p:cNvCxnSpPr/>
            <p:nvPr/>
          </p:nvCxnSpPr>
          <p:spPr>
            <a:xfrm>
              <a:off x="3215976" y="1718252"/>
              <a:ext cx="128016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872D3349-F0F3-2F4C-B75A-E2321602EA3C}"/>
                </a:ext>
              </a:extLst>
            </p:cNvPr>
            <p:cNvCxnSpPr>
              <a:cxnSpLocks/>
            </p:cNvCxnSpPr>
            <p:nvPr/>
          </p:nvCxnSpPr>
          <p:spPr>
            <a:xfrm>
              <a:off x="538334" y="1715969"/>
              <a:ext cx="1227128" cy="411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A8E42F2A-CEA4-E541-A920-66DA7D30071B}"/>
                </a:ext>
              </a:extLst>
            </p:cNvPr>
            <p:cNvCxnSpPr/>
            <p:nvPr/>
          </p:nvCxnSpPr>
          <p:spPr>
            <a:xfrm>
              <a:off x="5954399" y="1718252"/>
              <a:ext cx="128016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24E55C6E-E9F6-D244-9B6B-EB52AB4D1CA7}"/>
                </a:ext>
              </a:extLst>
            </p:cNvPr>
            <p:cNvCxnSpPr/>
            <p:nvPr/>
          </p:nvCxnSpPr>
          <p:spPr>
            <a:xfrm>
              <a:off x="8684899" y="1715970"/>
              <a:ext cx="128016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4F84FCAF-D334-FF49-A585-8EF1842F20C7}"/>
                </a:ext>
              </a:extLst>
            </p:cNvPr>
            <p:cNvCxnSpPr>
              <a:cxnSpLocks/>
            </p:cNvCxnSpPr>
            <p:nvPr/>
          </p:nvCxnSpPr>
          <p:spPr>
            <a:xfrm>
              <a:off x="5241600" y="2518411"/>
              <a:ext cx="0" cy="893564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69FC9BB3-9AED-974D-8066-52C65D92E0EF}"/>
                </a:ext>
              </a:extLst>
            </p:cNvPr>
            <p:cNvCxnSpPr>
              <a:cxnSpLocks/>
            </p:cNvCxnSpPr>
            <p:nvPr/>
          </p:nvCxnSpPr>
          <p:spPr>
            <a:xfrm>
              <a:off x="2484456" y="2518411"/>
              <a:ext cx="0" cy="893564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BEDFF20D-ACA3-6949-B102-05C39A13DE49}"/>
                </a:ext>
              </a:extLst>
            </p:cNvPr>
            <p:cNvCxnSpPr>
              <a:cxnSpLocks/>
            </p:cNvCxnSpPr>
            <p:nvPr/>
          </p:nvCxnSpPr>
          <p:spPr>
            <a:xfrm>
              <a:off x="8015961" y="2518411"/>
              <a:ext cx="0" cy="893564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D2AE2C0F-154F-BD4D-8640-B92DD55C5465}"/>
                </a:ext>
              </a:extLst>
            </p:cNvPr>
            <p:cNvCxnSpPr>
              <a:cxnSpLocks/>
            </p:cNvCxnSpPr>
            <p:nvPr/>
          </p:nvCxnSpPr>
          <p:spPr>
            <a:xfrm>
              <a:off x="10688637" y="2518411"/>
              <a:ext cx="0" cy="893564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70A4000-D01D-D349-B96E-5B635B6BC120}"/>
                </a:ext>
              </a:extLst>
            </p:cNvPr>
            <p:cNvSpPr txBox="1"/>
            <p:nvPr/>
          </p:nvSpPr>
          <p:spPr>
            <a:xfrm>
              <a:off x="948037" y="1250356"/>
              <a:ext cx="304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FF9300"/>
                  </a:solidFill>
                </a:rPr>
                <a:t>𝛍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322C88D-E163-2743-9B05-12D2F27D930B}"/>
                </a:ext>
              </a:extLst>
            </p:cNvPr>
            <p:cNvSpPr/>
            <p:nvPr/>
          </p:nvSpPr>
          <p:spPr>
            <a:xfrm>
              <a:off x="3653445" y="1254305"/>
              <a:ext cx="37221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𝛃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9C78FFE-5960-9440-9451-13A4E3DA8E2C}"/>
                </a:ext>
              </a:extLst>
            </p:cNvPr>
            <p:cNvSpPr/>
            <p:nvPr/>
          </p:nvSpPr>
          <p:spPr>
            <a:xfrm>
              <a:off x="2117340" y="2734361"/>
              <a:ext cx="36260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>
                  <a:solidFill>
                    <a:srgbClr val="7030A0"/>
                  </a:solidFill>
                </a:rPr>
                <a:t>𝛅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1055392-116E-0343-A442-524881AFECC5}"/>
                </a:ext>
              </a:extLst>
            </p:cNvPr>
            <p:cNvSpPr/>
            <p:nvPr/>
          </p:nvSpPr>
          <p:spPr>
            <a:xfrm>
              <a:off x="6384917" y="1254305"/>
              <a:ext cx="36580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>
                  <a:solidFill>
                    <a:srgbClr val="373AC0"/>
                  </a:solidFill>
                </a:rPr>
                <a:t>𝛒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4925998-DCFD-8A42-B678-5EF05C6998F6}"/>
                </a:ext>
              </a:extLst>
            </p:cNvPr>
            <p:cNvSpPr/>
            <p:nvPr/>
          </p:nvSpPr>
          <p:spPr>
            <a:xfrm>
              <a:off x="9112839" y="1254304"/>
              <a:ext cx="35779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>
                  <a:solidFill>
                    <a:srgbClr val="00B050"/>
                  </a:solidFill>
                </a:rPr>
                <a:t>𝛄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F0397199-486C-8542-A6B6-B947F92BCB65}"/>
                </a:ext>
              </a:extLst>
            </p:cNvPr>
            <p:cNvSpPr/>
            <p:nvPr/>
          </p:nvSpPr>
          <p:spPr>
            <a:xfrm>
              <a:off x="4869728" y="2734361"/>
              <a:ext cx="36260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>
                  <a:solidFill>
                    <a:srgbClr val="7030A0"/>
                  </a:solidFill>
                </a:rPr>
                <a:t>𝛅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B655E7A7-3F20-1E4A-B2A7-AB3D9C05841E}"/>
                </a:ext>
              </a:extLst>
            </p:cNvPr>
            <p:cNvSpPr/>
            <p:nvPr/>
          </p:nvSpPr>
          <p:spPr>
            <a:xfrm>
              <a:off x="7648844" y="2734361"/>
              <a:ext cx="36260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>
                  <a:solidFill>
                    <a:srgbClr val="7030A0"/>
                  </a:solidFill>
                </a:rPr>
                <a:t>𝛅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44CF562-A785-1A40-B519-F055CD6CA533}"/>
                </a:ext>
              </a:extLst>
            </p:cNvPr>
            <p:cNvSpPr/>
            <p:nvPr/>
          </p:nvSpPr>
          <p:spPr>
            <a:xfrm>
              <a:off x="10321519" y="2734361"/>
              <a:ext cx="36260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>
                  <a:solidFill>
                    <a:srgbClr val="7030A0"/>
                  </a:solidFill>
                </a:rPr>
                <a:t>𝛅</a:t>
              </a: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FF60017C-0E46-5F4F-A34E-A249B4922EC6}"/>
              </a:ext>
            </a:extLst>
          </p:cNvPr>
          <p:cNvSpPr txBox="1"/>
          <p:nvPr/>
        </p:nvSpPr>
        <p:spPr>
          <a:xfrm>
            <a:off x="138793" y="130629"/>
            <a:ext cx="119851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941100"/>
                </a:solidFill>
              </a:rPr>
              <a:t>SEIR Model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8E9BCD5-3E2E-E34F-956A-846F4F98CD3A}"/>
              </a:ext>
            </a:extLst>
          </p:cNvPr>
          <p:cNvSpPr txBox="1"/>
          <p:nvPr/>
        </p:nvSpPr>
        <p:spPr>
          <a:xfrm>
            <a:off x="308385" y="3433367"/>
            <a:ext cx="67173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Mathematical Model:</a:t>
            </a:r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B8B82A13-9234-7D4A-8C45-1BEC20FEE7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16" y="3880029"/>
            <a:ext cx="4991100" cy="2806700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9354A354-8862-444F-B7F8-79DB80440BFE}"/>
              </a:ext>
            </a:extLst>
          </p:cNvPr>
          <p:cNvGrpSpPr/>
          <p:nvPr/>
        </p:nvGrpSpPr>
        <p:grpSpPr>
          <a:xfrm>
            <a:off x="7954863" y="3441923"/>
            <a:ext cx="4089398" cy="3400213"/>
            <a:chOff x="7928901" y="3438219"/>
            <a:chExt cx="4089398" cy="3400213"/>
          </a:xfrm>
        </p:grpSpPr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CDA01B0D-A67A-EB43-8E05-98C83D11853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928901" y="3771384"/>
              <a:ext cx="4089398" cy="3067048"/>
            </a:xfrm>
            <a:prstGeom prst="rect">
              <a:avLst/>
            </a:prstGeom>
          </p:spPr>
        </p:pic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DAE400F4-893D-2945-B4C4-1912FCEE02F7}"/>
                </a:ext>
              </a:extLst>
            </p:cNvPr>
            <p:cNvSpPr txBox="1"/>
            <p:nvPr/>
          </p:nvSpPr>
          <p:spPr>
            <a:xfrm>
              <a:off x="8208653" y="3438219"/>
              <a:ext cx="355202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MATLAB Simulation: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37A6DE4E-21F4-324A-922C-B4FE4A82E63C}"/>
              </a:ext>
            </a:extLst>
          </p:cNvPr>
          <p:cNvGrpSpPr/>
          <p:nvPr/>
        </p:nvGrpSpPr>
        <p:grpSpPr>
          <a:xfrm>
            <a:off x="3865463" y="4391422"/>
            <a:ext cx="6729511" cy="1870790"/>
            <a:chOff x="3865463" y="4391422"/>
            <a:chExt cx="6729511" cy="1870790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C3A931DD-5AB4-C645-95AD-C4F025E91837}"/>
                </a:ext>
              </a:extLst>
            </p:cNvPr>
            <p:cNvGrpSpPr/>
            <p:nvPr/>
          </p:nvGrpSpPr>
          <p:grpSpPr>
            <a:xfrm>
              <a:off x="3865463" y="4391422"/>
              <a:ext cx="6729511" cy="1870790"/>
              <a:chOff x="3865463" y="4391422"/>
              <a:chExt cx="6729511" cy="1870790"/>
            </a:xfrm>
          </p:grpSpPr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ED308A9C-BF56-1B4F-A35E-B75C5F6E5B45}"/>
                  </a:ext>
                </a:extLst>
              </p:cNvPr>
              <p:cNvGrpSpPr/>
              <p:nvPr/>
            </p:nvGrpSpPr>
            <p:grpSpPr>
              <a:xfrm>
                <a:off x="3865463" y="4391422"/>
                <a:ext cx="6729511" cy="1477773"/>
                <a:chOff x="6672255" y="3264733"/>
                <a:chExt cx="6729511" cy="1477773"/>
              </a:xfrm>
            </p:grpSpPr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67248629-7642-8741-B6AA-B47CDD20D650}"/>
                    </a:ext>
                  </a:extLst>
                </p:cNvPr>
                <p:cNvSpPr txBox="1"/>
                <p:nvPr/>
              </p:nvSpPr>
              <p:spPr>
                <a:xfrm>
                  <a:off x="6684393" y="3264733"/>
                  <a:ext cx="6717373" cy="80021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800" b="1" dirty="0"/>
                    <a:t>Conservation Law:</a:t>
                  </a:r>
                </a:p>
                <a:p>
                  <a:r>
                    <a:rPr lang="en-US" dirty="0"/>
                    <a:t>(assuming equal birth and death rates)</a:t>
                  </a:r>
                </a:p>
              </p:txBody>
            </p:sp>
            <p:pic>
              <p:nvPicPr>
                <p:cNvPr id="36" name="Picture 35">
                  <a:extLst>
                    <a:ext uri="{FF2B5EF4-FFF2-40B4-BE49-F238E27FC236}">
                      <a16:creationId xmlns:a16="http://schemas.microsoft.com/office/drawing/2014/main" id="{C2A738F2-B895-F448-96BC-7F1A1A55BEF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672255" y="4018606"/>
                  <a:ext cx="4089400" cy="723900"/>
                </a:xfrm>
                <a:prstGeom prst="rect">
                  <a:avLst/>
                </a:prstGeom>
              </p:spPr>
            </p:pic>
          </p:grpSp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1BD70A8C-5B47-0644-9CF9-3B0A1EE01A2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935059" y="5693716"/>
                <a:ext cx="0" cy="274320"/>
              </a:xfrm>
              <a:prstGeom prst="straightConnector1">
                <a:avLst/>
              </a:prstGeom>
              <a:ln w="28575">
                <a:solidFill>
                  <a:srgbClr val="0432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19B83AA8-01AD-5C44-A98B-2E6DBF30DA0F}"/>
                  </a:ext>
                </a:extLst>
              </p:cNvPr>
              <p:cNvSpPr txBox="1"/>
              <p:nvPr/>
            </p:nvSpPr>
            <p:spPr>
              <a:xfrm>
                <a:off x="6402549" y="5892880"/>
                <a:ext cx="144056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0432FF"/>
                    </a:solidFill>
                  </a:rPr>
                  <a:t>Solve for </a:t>
                </a:r>
                <a:r>
                  <a:rPr lang="en-US" i="1" dirty="0">
                    <a:solidFill>
                      <a:srgbClr val="0432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dirty="0">
                    <a:solidFill>
                      <a:srgbClr val="0432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i="1" dirty="0">
                    <a:solidFill>
                      <a:srgbClr val="0432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dirty="0">
                    <a:solidFill>
                      <a:srgbClr val="0432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449313E7-519E-0143-A293-5A82526BD9B4}"/>
                </a:ext>
              </a:extLst>
            </p:cNvPr>
            <p:cNvSpPr/>
            <p:nvPr/>
          </p:nvSpPr>
          <p:spPr>
            <a:xfrm>
              <a:off x="3865463" y="4391422"/>
              <a:ext cx="3977651" cy="130229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02748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738D01C1-6059-8348-90DB-B513BA785097}"/>
              </a:ext>
            </a:extLst>
          </p:cNvPr>
          <p:cNvGrpSpPr/>
          <p:nvPr/>
        </p:nvGrpSpPr>
        <p:grpSpPr>
          <a:xfrm>
            <a:off x="291074" y="785716"/>
            <a:ext cx="10781488" cy="5588658"/>
            <a:chOff x="291074" y="773190"/>
            <a:chExt cx="10781488" cy="5588658"/>
          </a:xfrm>
        </p:grpSpPr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E07B827C-3475-0D47-9A8D-533998137351}"/>
                </a:ext>
              </a:extLst>
            </p:cNvPr>
            <p:cNvGrpSpPr/>
            <p:nvPr/>
          </p:nvGrpSpPr>
          <p:grpSpPr>
            <a:xfrm>
              <a:off x="291074" y="773190"/>
              <a:ext cx="10764079" cy="5514710"/>
              <a:chOff x="258417" y="136376"/>
              <a:chExt cx="10764079" cy="5514710"/>
            </a:xfrm>
          </p:grpSpPr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F6F4D428-E3AC-A54E-A53B-9D08CFFC41F1}"/>
                  </a:ext>
                </a:extLst>
              </p:cNvPr>
              <p:cNvGrpSpPr/>
              <p:nvPr/>
            </p:nvGrpSpPr>
            <p:grpSpPr>
              <a:xfrm>
                <a:off x="1181599" y="1224339"/>
                <a:ext cx="1027809" cy="938039"/>
                <a:chOff x="689074" y="667749"/>
                <a:chExt cx="1027809" cy="938039"/>
              </a:xfrm>
            </p:grpSpPr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E7A70AC2-6BBC-0D47-BF9D-86B476282FFC}"/>
                    </a:ext>
                  </a:extLst>
                </p:cNvPr>
                <p:cNvSpPr/>
                <p:nvPr/>
              </p:nvSpPr>
              <p:spPr>
                <a:xfrm>
                  <a:off x="689074" y="667749"/>
                  <a:ext cx="945292" cy="938039"/>
                </a:xfrm>
                <a:prstGeom prst="rect">
                  <a:avLst/>
                </a:prstGeom>
                <a:noFill/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134F76D5-2DA2-DB46-9148-9945E3C57F44}"/>
                    </a:ext>
                  </a:extLst>
                </p:cNvPr>
                <p:cNvSpPr txBox="1"/>
                <p:nvPr/>
              </p:nvSpPr>
              <p:spPr>
                <a:xfrm>
                  <a:off x="862118" y="758024"/>
                  <a:ext cx="854765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4800" b="1" dirty="0">
                      <a:latin typeface="Helvetica" pitchFamily="2" charset="0"/>
                    </a:rPr>
                    <a:t>S</a:t>
                  </a:r>
                </a:p>
              </p:txBody>
            </p:sp>
          </p:grpSp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29318304-D327-DE48-8C08-7D581F080244}"/>
                  </a:ext>
                </a:extLst>
              </p:cNvPr>
              <p:cNvGrpSpPr/>
              <p:nvPr/>
            </p:nvGrpSpPr>
            <p:grpSpPr>
              <a:xfrm>
                <a:off x="4893901" y="2368439"/>
                <a:ext cx="1042097" cy="938039"/>
                <a:chOff x="2795133" y="1281698"/>
                <a:chExt cx="1042097" cy="938039"/>
              </a:xfrm>
            </p:grpSpPr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4BA1B71A-19CF-864C-93FC-00289F11A23B}"/>
                    </a:ext>
                  </a:extLst>
                </p:cNvPr>
                <p:cNvSpPr/>
                <p:nvPr/>
              </p:nvSpPr>
              <p:spPr>
                <a:xfrm>
                  <a:off x="2795133" y="1281698"/>
                  <a:ext cx="945292" cy="938039"/>
                </a:xfrm>
                <a:prstGeom prst="rect">
                  <a:avLst/>
                </a:prstGeom>
                <a:noFill/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FB960A93-8FB1-7C40-97CC-A71D30C5DA36}"/>
                    </a:ext>
                  </a:extLst>
                </p:cNvPr>
                <p:cNvSpPr txBox="1"/>
                <p:nvPr/>
              </p:nvSpPr>
              <p:spPr>
                <a:xfrm>
                  <a:off x="2982465" y="1357685"/>
                  <a:ext cx="854765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4800" b="1" dirty="0">
                      <a:latin typeface="Helvetica" pitchFamily="2" charset="0"/>
                    </a:rPr>
                    <a:t>E</a:t>
                  </a:r>
                </a:p>
              </p:txBody>
            </p:sp>
          </p:grpSp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E9625164-E6B5-354D-A10E-1CD5055F4D0A}"/>
                  </a:ext>
                </a:extLst>
              </p:cNvPr>
              <p:cNvGrpSpPr/>
              <p:nvPr/>
            </p:nvGrpSpPr>
            <p:grpSpPr>
              <a:xfrm>
                <a:off x="1219012" y="3613632"/>
                <a:ext cx="1032536" cy="944562"/>
                <a:chOff x="5058290" y="1878045"/>
                <a:chExt cx="1032536" cy="944562"/>
              </a:xfrm>
            </p:grpSpPr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53CC567F-BEB5-C849-9638-14BC25BC396C}"/>
                    </a:ext>
                  </a:extLst>
                </p:cNvPr>
                <p:cNvSpPr/>
                <p:nvPr/>
              </p:nvSpPr>
              <p:spPr>
                <a:xfrm>
                  <a:off x="5058290" y="1878045"/>
                  <a:ext cx="945292" cy="938039"/>
                </a:xfrm>
                <a:prstGeom prst="rect">
                  <a:avLst/>
                </a:prstGeom>
                <a:noFill/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3C19CF79-4579-0A4F-99AB-3400245EECE5}"/>
                    </a:ext>
                  </a:extLst>
                </p:cNvPr>
                <p:cNvSpPr txBox="1"/>
                <p:nvPr/>
              </p:nvSpPr>
              <p:spPr>
                <a:xfrm>
                  <a:off x="5236061" y="1991610"/>
                  <a:ext cx="854765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4800" b="1" dirty="0">
                      <a:latin typeface="Helvetica" pitchFamily="2" charset="0"/>
                    </a:rPr>
                    <a:t>V</a:t>
                  </a:r>
                </a:p>
              </p:txBody>
            </p:sp>
          </p:grp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6D626A1D-F818-D44A-ACCC-F3DB7FAA3A09}"/>
                  </a:ext>
                </a:extLst>
              </p:cNvPr>
              <p:cNvGrpSpPr/>
              <p:nvPr/>
            </p:nvGrpSpPr>
            <p:grpSpPr>
              <a:xfrm>
                <a:off x="8620491" y="622404"/>
                <a:ext cx="1017045" cy="938039"/>
                <a:chOff x="7241237" y="2434637"/>
                <a:chExt cx="1017045" cy="938039"/>
              </a:xfrm>
            </p:grpSpPr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ABD33004-D21A-6548-8818-034BE46977D1}"/>
                    </a:ext>
                  </a:extLst>
                </p:cNvPr>
                <p:cNvSpPr/>
                <p:nvPr/>
              </p:nvSpPr>
              <p:spPr>
                <a:xfrm>
                  <a:off x="7241237" y="2434637"/>
                  <a:ext cx="945292" cy="938039"/>
                </a:xfrm>
                <a:prstGeom prst="rect">
                  <a:avLst/>
                </a:prstGeom>
                <a:noFill/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E7D80FB6-D535-564E-B640-ED63FFA82D52}"/>
                    </a:ext>
                  </a:extLst>
                </p:cNvPr>
                <p:cNvSpPr txBox="1"/>
                <p:nvPr/>
              </p:nvSpPr>
              <p:spPr>
                <a:xfrm>
                  <a:off x="7403517" y="2523150"/>
                  <a:ext cx="854765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4800" b="1" dirty="0">
                      <a:latin typeface="Helvetica" pitchFamily="2" charset="0"/>
                    </a:rPr>
                    <a:t>A</a:t>
                  </a:r>
                </a:p>
              </p:txBody>
            </p:sp>
          </p:grpSp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F932C28C-0F97-8F43-8E59-8CFDDD0E3813}"/>
                  </a:ext>
                </a:extLst>
              </p:cNvPr>
              <p:cNvGrpSpPr/>
              <p:nvPr/>
            </p:nvGrpSpPr>
            <p:grpSpPr>
              <a:xfrm>
                <a:off x="8610552" y="2394883"/>
                <a:ext cx="1144074" cy="938039"/>
                <a:chOff x="9060097" y="2375002"/>
                <a:chExt cx="1144074" cy="938039"/>
              </a:xfrm>
            </p:grpSpPr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B9D3D5D8-A5C9-A04A-8A22-CC1EF25C4181}"/>
                    </a:ext>
                  </a:extLst>
                </p:cNvPr>
                <p:cNvSpPr/>
                <p:nvPr/>
              </p:nvSpPr>
              <p:spPr>
                <a:xfrm>
                  <a:off x="9060097" y="2375002"/>
                  <a:ext cx="945292" cy="938039"/>
                </a:xfrm>
                <a:prstGeom prst="rect">
                  <a:avLst/>
                </a:prstGeom>
                <a:noFill/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0FB9EBCA-B365-0548-93DB-8D44822A7842}"/>
                    </a:ext>
                  </a:extLst>
                </p:cNvPr>
                <p:cNvSpPr txBox="1"/>
                <p:nvPr/>
              </p:nvSpPr>
              <p:spPr>
                <a:xfrm>
                  <a:off x="9349406" y="2463515"/>
                  <a:ext cx="854765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4800" b="1" dirty="0">
                      <a:latin typeface="Helvetica" pitchFamily="2" charset="0"/>
                    </a:rPr>
                    <a:t>I</a:t>
                  </a:r>
                </a:p>
              </p:txBody>
            </p:sp>
          </p:grp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4769C2CD-595C-9045-A11C-DDD56C4B9B5C}"/>
                  </a:ext>
                </a:extLst>
              </p:cNvPr>
              <p:cNvGrpSpPr/>
              <p:nvPr/>
            </p:nvGrpSpPr>
            <p:grpSpPr>
              <a:xfrm>
                <a:off x="8606828" y="4571552"/>
                <a:ext cx="1018182" cy="938039"/>
                <a:chOff x="9453943" y="3746602"/>
                <a:chExt cx="1018182" cy="938039"/>
              </a:xfrm>
            </p:grpSpPr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BC531EED-FB5E-3F4B-BED7-3FC04B1C55F0}"/>
                    </a:ext>
                  </a:extLst>
                </p:cNvPr>
                <p:cNvSpPr/>
                <p:nvPr/>
              </p:nvSpPr>
              <p:spPr>
                <a:xfrm>
                  <a:off x="9453943" y="3746602"/>
                  <a:ext cx="945292" cy="938039"/>
                </a:xfrm>
                <a:prstGeom prst="rect">
                  <a:avLst/>
                </a:prstGeom>
                <a:noFill/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DB79AA90-5B61-E042-ADBB-39BF1AD9200D}"/>
                    </a:ext>
                  </a:extLst>
                </p:cNvPr>
                <p:cNvSpPr txBox="1"/>
                <p:nvPr/>
              </p:nvSpPr>
              <p:spPr>
                <a:xfrm>
                  <a:off x="9617360" y="3849035"/>
                  <a:ext cx="854765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4800" b="1" dirty="0">
                      <a:latin typeface="Helvetica" pitchFamily="2" charset="0"/>
                    </a:rPr>
                    <a:t>H</a:t>
                  </a:r>
                </a:p>
              </p:txBody>
            </p:sp>
          </p:grp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DDD537F9-BDAC-A246-BEBC-F2A3C4E6057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12603" y="1707646"/>
                <a:ext cx="2781298" cy="66079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92358A21-9E52-144E-85AF-FB503966334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167269" y="3308566"/>
                <a:ext cx="2726632" cy="79655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D75678CC-3BEC-4246-BE1C-F58BC15D3A4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56486" y="1078898"/>
                <a:ext cx="2751479" cy="129689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749DB243-98E5-3044-B94B-F2261228275B}"/>
                  </a:ext>
                </a:extLst>
              </p:cNvPr>
              <p:cNvCxnSpPr>
                <a:cxnSpLocks/>
                <a:stCxn id="12" idx="2"/>
              </p:cNvCxnSpPr>
              <p:nvPr/>
            </p:nvCxnSpPr>
            <p:spPr>
              <a:xfrm>
                <a:off x="9083198" y="3332922"/>
                <a:ext cx="0" cy="123863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FF091DE3-59BD-C44C-B1C2-E15863D96E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77535" y="2176666"/>
                <a:ext cx="0" cy="143696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CF8AC7B9-74C8-5041-B8F6-3186F021FAF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42572" y="2830776"/>
                <a:ext cx="2767980" cy="668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A3E46831-5CF1-1D49-9B9C-66644D35BBD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79101" y="952277"/>
                <a:ext cx="144339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148791C0-A8ED-9B48-83E5-281E959D8D2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79100" y="1277036"/>
                <a:ext cx="144339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>
                <a:extLst>
                  <a:ext uri="{FF2B5EF4-FFF2-40B4-BE49-F238E27FC236}">
                    <a16:creationId xmlns:a16="http://schemas.microsoft.com/office/drawing/2014/main" id="{72D1DA72-A48B-0D40-BC00-B67632D856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55844" y="2714816"/>
                <a:ext cx="144339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9C5E2EE6-A3E7-314F-B81F-68A97C6B24B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55843" y="3064627"/>
                <a:ext cx="144339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Arrow Connector 58">
                <a:extLst>
                  <a:ext uri="{FF2B5EF4-FFF2-40B4-BE49-F238E27FC236}">
                    <a16:creationId xmlns:a16="http://schemas.microsoft.com/office/drawing/2014/main" id="{B48F8B9E-E00F-E94D-AD9E-373C36FAE4A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64646" y="4884451"/>
                <a:ext cx="144339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>
                <a:extLst>
                  <a:ext uri="{FF2B5EF4-FFF2-40B4-BE49-F238E27FC236}">
                    <a16:creationId xmlns:a16="http://schemas.microsoft.com/office/drawing/2014/main" id="{EE01C00F-D7B8-E540-874A-210C6F32D29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52119" y="5246788"/>
                <a:ext cx="144339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Arrow Connector 60">
                <a:extLst>
                  <a:ext uri="{FF2B5EF4-FFF2-40B4-BE49-F238E27FC236}">
                    <a16:creationId xmlns:a16="http://schemas.microsoft.com/office/drawing/2014/main" id="{9D0B72B2-9991-A048-890A-5C6E1777C2E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381456" y="1276205"/>
                <a:ext cx="1" cy="108623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Arrow Connector 62">
                <a:extLst>
                  <a:ext uri="{FF2B5EF4-FFF2-40B4-BE49-F238E27FC236}">
                    <a16:creationId xmlns:a16="http://schemas.microsoft.com/office/drawing/2014/main" id="{3F5BD302-DD49-DD42-878B-6C51DA2A8D6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39944" y="136376"/>
                <a:ext cx="1" cy="108623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>
                <a:extLst>
                  <a:ext uri="{FF2B5EF4-FFF2-40B4-BE49-F238E27FC236}">
                    <a16:creationId xmlns:a16="http://schemas.microsoft.com/office/drawing/2014/main" id="{D7BE63E1-943A-7043-A5F6-D3ADA94CA9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68520" y="4564855"/>
                <a:ext cx="1" cy="108623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Arrow Connector 64">
                <a:extLst>
                  <a:ext uri="{FF2B5EF4-FFF2-40B4-BE49-F238E27FC236}">
                    <a16:creationId xmlns:a16="http://schemas.microsoft.com/office/drawing/2014/main" id="{CCA06414-59CA-3E41-81DF-FFD36928FE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8417" y="1726590"/>
                <a:ext cx="908894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6D182068-0D8D-034D-9213-AA6AE9E47F82}"/>
                    </a:ext>
                  </a:extLst>
                </p:cNvPr>
                <p:cNvSpPr txBox="1"/>
                <p:nvPr/>
              </p:nvSpPr>
              <p:spPr>
                <a:xfrm>
                  <a:off x="10051045" y="1972537"/>
                  <a:ext cx="442171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oMath>
                    </m:oMathPara>
                  </a14:m>
                  <a:endParaRPr lang="en-US" sz="2800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6D182068-0D8D-034D-9213-AA6AE9E47F8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51045" y="1972537"/>
                  <a:ext cx="442171" cy="430887"/>
                </a:xfrm>
                <a:prstGeom prst="rect">
                  <a:avLst/>
                </a:prstGeom>
                <a:blipFill>
                  <a:blip r:embed="rId2"/>
                  <a:stretch>
                    <a:fillRect l="-2778" b="-571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4327B4CA-D29B-1E46-B5AD-93391AE3344E}"/>
                    </a:ext>
                  </a:extLst>
                </p:cNvPr>
                <p:cNvSpPr txBox="1"/>
                <p:nvPr/>
              </p:nvSpPr>
              <p:spPr>
                <a:xfrm>
                  <a:off x="10061147" y="3701441"/>
                  <a:ext cx="442171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oMath>
                    </m:oMathPara>
                  </a14:m>
                  <a:endParaRPr lang="en-US" sz="2800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4327B4CA-D29B-1E46-B5AD-93391AE3344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61147" y="3701441"/>
                  <a:ext cx="442171" cy="430887"/>
                </a:xfrm>
                <a:prstGeom prst="rect">
                  <a:avLst/>
                </a:prstGeom>
                <a:blipFill>
                  <a:blip r:embed="rId3"/>
                  <a:stretch>
                    <a:fillRect l="-2778" b="-571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FA3A67F7-8656-5F4F-B619-BAD784B3A861}"/>
                    </a:ext>
                  </a:extLst>
                </p:cNvPr>
                <p:cNvSpPr txBox="1"/>
                <p:nvPr/>
              </p:nvSpPr>
              <p:spPr>
                <a:xfrm>
                  <a:off x="10095735" y="5930961"/>
                  <a:ext cx="442171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oMath>
                    </m:oMathPara>
                  </a14:m>
                  <a:endParaRPr lang="en-US" sz="2800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FA3A67F7-8656-5F4F-B619-BAD784B3A86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95735" y="5930961"/>
                  <a:ext cx="442171" cy="430887"/>
                </a:xfrm>
                <a:prstGeom prst="rect">
                  <a:avLst/>
                </a:prstGeom>
                <a:blipFill>
                  <a:blip r:embed="rId4"/>
                  <a:stretch>
                    <a:fillRect l="-2778" b="-571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0CF74F2D-8481-4341-BC0F-6C7CD3D4303A}"/>
                    </a:ext>
                  </a:extLst>
                </p:cNvPr>
                <p:cNvSpPr txBox="1"/>
                <p:nvPr/>
              </p:nvSpPr>
              <p:spPr>
                <a:xfrm>
                  <a:off x="4967200" y="2255456"/>
                  <a:ext cx="442171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oMath>
                    </m:oMathPara>
                  </a14:m>
                  <a:endParaRPr lang="en-US" sz="2800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0CF74F2D-8481-4341-BC0F-6C7CD3D4303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67200" y="2255456"/>
                  <a:ext cx="442171" cy="430887"/>
                </a:xfrm>
                <a:prstGeom prst="rect">
                  <a:avLst/>
                </a:prstGeom>
                <a:blipFill>
                  <a:blip r:embed="rId5"/>
                  <a:stretch>
                    <a:fillRect l="-2857" b="-8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18E46D39-7D1B-E94D-AFD5-C4768A28EAB9}"/>
                    </a:ext>
                  </a:extLst>
                </p:cNvPr>
                <p:cNvSpPr txBox="1"/>
                <p:nvPr/>
              </p:nvSpPr>
              <p:spPr>
                <a:xfrm>
                  <a:off x="1217112" y="1100862"/>
                  <a:ext cx="442171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oMath>
                    </m:oMathPara>
                  </a14:m>
                  <a:endParaRPr lang="en-US" sz="2800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18E46D39-7D1B-E94D-AFD5-C4768A28EA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7112" y="1100862"/>
                  <a:ext cx="442171" cy="430887"/>
                </a:xfrm>
                <a:prstGeom prst="rect">
                  <a:avLst/>
                </a:prstGeom>
                <a:blipFill>
                  <a:blip r:embed="rId6"/>
                  <a:stretch>
                    <a:fillRect l="-2857" b="-571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22AA6CD8-942C-A148-9BBE-B018A86EF372}"/>
                    </a:ext>
                  </a:extLst>
                </p:cNvPr>
                <p:cNvSpPr txBox="1"/>
                <p:nvPr/>
              </p:nvSpPr>
              <p:spPr>
                <a:xfrm>
                  <a:off x="1217112" y="5571369"/>
                  <a:ext cx="442171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oMath>
                    </m:oMathPara>
                  </a14:m>
                  <a:endParaRPr lang="en-US" sz="2800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22AA6CD8-942C-A148-9BBE-B018A86EF3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7112" y="5571369"/>
                  <a:ext cx="442171" cy="430887"/>
                </a:xfrm>
                <a:prstGeom prst="rect">
                  <a:avLst/>
                </a:prstGeom>
                <a:blipFill>
                  <a:blip r:embed="rId6"/>
                  <a:stretch>
                    <a:fillRect l="-2857" b="-571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E2C93BF0-731F-1341-8231-1AC712053701}"/>
                    </a:ext>
                  </a:extLst>
                </p:cNvPr>
                <p:cNvSpPr txBox="1"/>
                <p:nvPr/>
              </p:nvSpPr>
              <p:spPr>
                <a:xfrm rot="20627586">
                  <a:off x="2916347" y="4403868"/>
                  <a:ext cx="1409745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(1−</m:t>
                        </m:r>
                        <m:r>
                          <a:rPr lang="en-US" sz="28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E2C93BF0-731F-1341-8231-1AC71205370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627586">
                  <a:off x="2916347" y="4403868"/>
                  <a:ext cx="1409745" cy="430887"/>
                </a:xfrm>
                <a:prstGeom prst="rect">
                  <a:avLst/>
                </a:prstGeom>
                <a:blipFill>
                  <a:blip r:embed="rId7"/>
                  <a:stretch>
                    <a:fillRect l="-8547" t="-4615" r="-10256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2BD3A0D4-D61A-EB4E-8389-7493774AFCEF}"/>
                    </a:ext>
                  </a:extLst>
                </p:cNvPr>
                <p:cNvSpPr txBox="1"/>
                <p:nvPr/>
              </p:nvSpPr>
              <p:spPr>
                <a:xfrm>
                  <a:off x="3138417" y="2153676"/>
                  <a:ext cx="1132606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oMath>
                    </m:oMathPara>
                  </a14:m>
                  <a:endParaRPr lang="en-US" sz="28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2BD3A0D4-D61A-EB4E-8389-7493774AFCE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38417" y="2153676"/>
                  <a:ext cx="1132606" cy="430887"/>
                </a:xfrm>
                <a:prstGeom prst="rect">
                  <a:avLst/>
                </a:prstGeom>
                <a:blipFill>
                  <a:blip r:embed="rId8"/>
                  <a:stretch>
                    <a:fillRect t="-2857" b="-342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F8332A7E-CC53-5046-848D-904CF1D553CC}"/>
                    </a:ext>
                  </a:extLst>
                </p:cNvPr>
                <p:cNvSpPr txBox="1"/>
                <p:nvPr/>
              </p:nvSpPr>
              <p:spPr>
                <a:xfrm rot="20130392">
                  <a:off x="6334962" y="1896084"/>
                  <a:ext cx="1431033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(1−</m:t>
                        </m:r>
                        <m:r>
                          <a:rPr lang="en-US" sz="28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r>
                          <a:rPr lang="en-US" sz="2800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F8332A7E-CC53-5046-848D-904CF1D553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130392">
                  <a:off x="6334962" y="1896084"/>
                  <a:ext cx="1431033" cy="430887"/>
                </a:xfrm>
                <a:prstGeom prst="rect">
                  <a:avLst/>
                </a:prstGeom>
                <a:blipFill>
                  <a:blip r:embed="rId9"/>
                  <a:stretch>
                    <a:fillRect l="-6780" r="-6780" b="-177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77E539BC-E03C-CD43-B095-012351727C76}"/>
                    </a:ext>
                  </a:extLst>
                </p:cNvPr>
                <p:cNvSpPr txBox="1"/>
                <p:nvPr/>
              </p:nvSpPr>
              <p:spPr>
                <a:xfrm>
                  <a:off x="6936637" y="3514493"/>
                  <a:ext cx="498085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  <m:r>
                          <a:rPr lang="en-US" sz="2800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77E539BC-E03C-CD43-B095-012351727C7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36637" y="3514493"/>
                  <a:ext cx="498085" cy="430887"/>
                </a:xfrm>
                <a:prstGeom prst="rect">
                  <a:avLst/>
                </a:prstGeom>
                <a:blipFill>
                  <a:blip r:embed="rId10"/>
                  <a:stretch>
                    <a:fillRect l="-10000" r="-15000" b="-2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2F104E43-1705-2E44-86B5-155F8649D94B}"/>
                    </a:ext>
                  </a:extLst>
                </p:cNvPr>
                <p:cNvSpPr txBox="1"/>
                <p:nvPr/>
              </p:nvSpPr>
              <p:spPr>
                <a:xfrm>
                  <a:off x="1319968" y="3316519"/>
                  <a:ext cx="269048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𝜐</m:t>
                        </m:r>
                      </m:oMath>
                    </m:oMathPara>
                  </a14:m>
                  <a:endParaRPr lang="en-US" sz="2800" dirty="0">
                    <a:solidFill>
                      <a:srgbClr val="92D050"/>
                    </a:solidFill>
                  </a:endParaRPr>
                </a:p>
              </p:txBody>
            </p:sp>
          </mc:Choice>
          <mc:Fallback xmlns="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2F104E43-1705-2E44-86B5-155F8649D94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19968" y="3316519"/>
                  <a:ext cx="269048" cy="430887"/>
                </a:xfrm>
                <a:prstGeom prst="rect">
                  <a:avLst/>
                </a:prstGeom>
                <a:blipFill>
                  <a:blip r:embed="rId11"/>
                  <a:stretch>
                    <a:fillRect l="-18182" r="-1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DC31DBA6-1029-784A-9862-E5EC5826EE0C}"/>
                    </a:ext>
                  </a:extLst>
                </p:cNvPr>
                <p:cNvSpPr txBox="1"/>
                <p:nvPr/>
              </p:nvSpPr>
              <p:spPr>
                <a:xfrm>
                  <a:off x="10189437" y="5047793"/>
                  <a:ext cx="279820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 smtClean="0">
                            <a:solidFill>
                              <a:srgbClr val="9411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𝜂</m:t>
                        </m:r>
                      </m:oMath>
                    </m:oMathPara>
                  </a14:m>
                  <a:endParaRPr lang="en-US" sz="2800" dirty="0">
                    <a:solidFill>
                      <a:srgbClr val="941100"/>
                    </a:solidFill>
                  </a:endParaRPr>
                </a:p>
              </p:txBody>
            </p:sp>
          </mc:Choice>
          <mc:Fallback xmlns=""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DC31DBA6-1029-784A-9862-E5EC5826EE0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89437" y="5047793"/>
                  <a:ext cx="279820" cy="430887"/>
                </a:xfrm>
                <a:prstGeom prst="rect">
                  <a:avLst/>
                </a:prstGeom>
                <a:blipFill>
                  <a:blip r:embed="rId12"/>
                  <a:stretch>
                    <a:fillRect l="-30435" r="-21739" b="-2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BBE4CB45-394F-0949-89D2-E993F6C9312E}"/>
                    </a:ext>
                  </a:extLst>
                </p:cNvPr>
                <p:cNvSpPr txBox="1"/>
                <p:nvPr/>
              </p:nvSpPr>
              <p:spPr>
                <a:xfrm>
                  <a:off x="9664291" y="2866263"/>
                  <a:ext cx="1408271" cy="43088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(1−</m:t>
                        </m:r>
                        <m:r>
                          <a:rPr lang="en-US" sz="2800" i="1">
                            <a:solidFill>
                              <a:srgbClr val="FF4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𝜅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r>
                          <a:rPr lang="en-US" sz="28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BBE4CB45-394F-0949-89D2-E993F6C9312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64291" y="2866263"/>
                  <a:ext cx="1408271" cy="430887"/>
                </a:xfrm>
                <a:prstGeom prst="rect">
                  <a:avLst/>
                </a:prstGeom>
                <a:blipFill>
                  <a:blip r:embed="rId13"/>
                  <a:stretch>
                    <a:fillRect l="-8036" r="-4464" b="-31429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F98E0D7C-9ABF-D046-ADCD-D5B2C11CB0CF}"/>
                    </a:ext>
                  </a:extLst>
                </p:cNvPr>
                <p:cNvSpPr txBox="1"/>
                <p:nvPr/>
              </p:nvSpPr>
              <p:spPr>
                <a:xfrm>
                  <a:off x="10193191" y="1041233"/>
                  <a:ext cx="280525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oMath>
                    </m:oMathPara>
                  </a14:m>
                  <a:endParaRPr lang="en-US" sz="28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F98E0D7C-9ABF-D046-ADCD-D5B2C11CB0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93191" y="1041233"/>
                  <a:ext cx="280525" cy="430887"/>
                </a:xfrm>
                <a:prstGeom prst="rect">
                  <a:avLst/>
                </a:prstGeom>
                <a:blipFill>
                  <a:blip r:embed="rId14"/>
                  <a:stretch>
                    <a:fillRect l="-26087" r="-21739" b="-171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AA8AC31F-AA04-C341-A216-AA03505D4207}"/>
                    </a:ext>
                  </a:extLst>
                </p:cNvPr>
                <p:cNvSpPr txBox="1"/>
                <p:nvPr/>
              </p:nvSpPr>
              <p:spPr>
                <a:xfrm>
                  <a:off x="519788" y="1875441"/>
                  <a:ext cx="288541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 smtClean="0">
                            <a:solidFill>
                              <a:srgbClr val="FF93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oMath>
                    </m:oMathPara>
                  </a14:m>
                  <a:endParaRPr lang="en-US" sz="2800" dirty="0">
                    <a:solidFill>
                      <a:srgbClr val="FF9300"/>
                    </a:solidFill>
                  </a:endParaRPr>
                </a:p>
              </p:txBody>
            </p:sp>
          </mc:Choice>
          <mc:Fallback xmlns=""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AA8AC31F-AA04-C341-A216-AA03505D420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9788" y="1875441"/>
                  <a:ext cx="288541" cy="430887"/>
                </a:xfrm>
                <a:prstGeom prst="rect">
                  <a:avLst/>
                </a:prstGeom>
                <a:blipFill>
                  <a:blip r:embed="rId15"/>
                  <a:stretch>
                    <a:fillRect l="-20833" r="-20833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B3DD5996-0999-ED4B-B815-0D4136036762}"/>
              </a:ext>
            </a:extLst>
          </p:cNvPr>
          <p:cNvSpPr txBox="1"/>
          <p:nvPr/>
        </p:nvSpPr>
        <p:spPr>
          <a:xfrm>
            <a:off x="103414" y="24004"/>
            <a:ext cx="119851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941100"/>
                </a:solidFill>
              </a:rPr>
              <a:t>Compartment Diagram for COVID-19 Pandemic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EEEE4A-DF1C-1547-B89F-487B9DF44F6F}"/>
              </a:ext>
            </a:extLst>
          </p:cNvPr>
          <p:cNvSpPr txBox="1"/>
          <p:nvPr/>
        </p:nvSpPr>
        <p:spPr>
          <a:xfrm>
            <a:off x="1672601" y="6317959"/>
            <a:ext cx="86893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u="sng" dirty="0"/>
              <a:t>Source</a:t>
            </a:r>
            <a:r>
              <a:rPr lang="en-US" sz="1600" dirty="0"/>
              <a:t>: Perkins, T.A., </a:t>
            </a:r>
            <a:r>
              <a:rPr lang="en-US" sz="1600" dirty="0" err="1"/>
              <a:t>España</a:t>
            </a:r>
            <a:r>
              <a:rPr lang="en-US" sz="1600" dirty="0"/>
              <a:t>, G. Optimal Control of the COVID-19 Pandemic with Non-pharmaceutical Interventions. Bull Math Biol 82, 118 (2020). https://</a:t>
            </a:r>
            <a:r>
              <a:rPr lang="en-US" sz="1600" dirty="0" err="1"/>
              <a:t>doi.org</a:t>
            </a:r>
            <a:r>
              <a:rPr lang="en-US" sz="1600" dirty="0"/>
              <a:t>/10.1007/s11538-020-00795-y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6F33EC35-3B12-D648-A70B-2627EA57A43F}"/>
                  </a:ext>
                </a:extLst>
              </p:cNvPr>
              <p:cNvSpPr txBox="1"/>
              <p:nvPr/>
            </p:nvSpPr>
            <p:spPr>
              <a:xfrm>
                <a:off x="8623241" y="4322391"/>
                <a:ext cx="474489" cy="4308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solidFill>
                            <a:srgbClr val="FF4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𝜅</m:t>
                      </m:r>
                      <m:r>
                        <a:rPr lang="en-US" sz="28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6F33EC35-3B12-D648-A70B-2627EA57A4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3241" y="4322391"/>
                <a:ext cx="474489" cy="430887"/>
              </a:xfrm>
              <a:prstGeom prst="rect">
                <a:avLst/>
              </a:prstGeom>
              <a:blipFill>
                <a:blip r:embed="rId16"/>
                <a:stretch>
                  <a:fillRect l="-10526" r="-13158" b="-1714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32132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roup 87">
            <a:extLst>
              <a:ext uri="{FF2B5EF4-FFF2-40B4-BE49-F238E27FC236}">
                <a16:creationId xmlns:a16="http://schemas.microsoft.com/office/drawing/2014/main" id="{4F32C65B-CDFB-A541-9CA3-57613DFDADB8}"/>
              </a:ext>
            </a:extLst>
          </p:cNvPr>
          <p:cNvGrpSpPr/>
          <p:nvPr/>
        </p:nvGrpSpPr>
        <p:grpSpPr>
          <a:xfrm>
            <a:off x="543428" y="4687298"/>
            <a:ext cx="7198032" cy="1620514"/>
            <a:chOff x="501447" y="4123907"/>
            <a:chExt cx="7198032" cy="1620514"/>
          </a:xfrm>
        </p:grpSpPr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7C245FDD-F037-8140-A018-704A21AA1A14}"/>
                </a:ext>
              </a:extLst>
            </p:cNvPr>
            <p:cNvGrpSpPr/>
            <p:nvPr/>
          </p:nvGrpSpPr>
          <p:grpSpPr>
            <a:xfrm>
              <a:off x="502920" y="4123907"/>
              <a:ext cx="6905367" cy="1620514"/>
              <a:chOff x="487087" y="3402335"/>
              <a:chExt cx="6905367" cy="1620514"/>
            </a:xfrm>
          </p:grpSpPr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62856894-94F1-6040-A70E-9C64692256AB}"/>
                  </a:ext>
                </a:extLst>
              </p:cNvPr>
              <p:cNvSpPr txBox="1"/>
              <p:nvPr/>
            </p:nvSpPr>
            <p:spPr>
              <a:xfrm>
                <a:off x="496226" y="3402335"/>
                <a:ext cx="274955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State Variables:</a:t>
                </a:r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0BBC029A-B17D-104F-87D7-4B8CEAD5BDBF}"/>
                  </a:ext>
                </a:extLst>
              </p:cNvPr>
              <p:cNvSpPr txBox="1"/>
              <p:nvPr/>
            </p:nvSpPr>
            <p:spPr>
              <a:xfrm>
                <a:off x="498314" y="3875779"/>
                <a:ext cx="338788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S</a:t>
                </a:r>
                <a:r>
                  <a:rPr lang="en-US" sz="2400" dirty="0"/>
                  <a:t>: Susceptible </a:t>
                </a:r>
                <a:r>
                  <a:rPr lang="en-US" dirty="0"/>
                  <a:t>(fraction)</a:t>
                </a: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3E9FC3C3-2D1E-7D4D-A22C-9812377493BE}"/>
                  </a:ext>
                </a:extLst>
              </p:cNvPr>
              <p:cNvSpPr txBox="1"/>
              <p:nvPr/>
            </p:nvSpPr>
            <p:spPr>
              <a:xfrm>
                <a:off x="487087" y="4561184"/>
                <a:ext cx="255997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E</a:t>
                </a:r>
                <a:r>
                  <a:rPr lang="en-US" sz="2400" dirty="0"/>
                  <a:t>: Exposed </a:t>
                </a:r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2681122F-6840-994F-9BAB-D81341AF6298}"/>
                  </a:ext>
                </a:extLst>
              </p:cNvPr>
              <p:cNvSpPr txBox="1"/>
              <p:nvPr/>
            </p:nvSpPr>
            <p:spPr>
              <a:xfrm>
                <a:off x="3663629" y="3857786"/>
                <a:ext cx="372882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A</a:t>
                </a:r>
                <a:r>
                  <a:rPr lang="en-US" sz="2400" dirty="0"/>
                  <a:t>: Asymptomatic Infected </a:t>
                </a:r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8C97DB66-CD37-BA44-B8B1-C3E31E344EB4}"/>
                  </a:ext>
                </a:extLst>
              </p:cNvPr>
              <p:cNvSpPr txBox="1"/>
              <p:nvPr/>
            </p:nvSpPr>
            <p:spPr>
              <a:xfrm>
                <a:off x="3663550" y="4556915"/>
                <a:ext cx="320287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H</a:t>
                </a:r>
                <a:r>
                  <a:rPr lang="en-US" sz="2400" dirty="0"/>
                  <a:t>: Hospitalized Infected </a:t>
                </a:r>
              </a:p>
            </p:txBody>
          </p:sp>
        </p:grp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F3527084-8C9F-7D46-9048-2E1F240AA34D}"/>
                </a:ext>
              </a:extLst>
            </p:cNvPr>
            <p:cNvSpPr txBox="1"/>
            <p:nvPr/>
          </p:nvSpPr>
          <p:spPr>
            <a:xfrm>
              <a:off x="501447" y="4940251"/>
              <a:ext cx="33878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V</a:t>
              </a:r>
              <a:r>
                <a:rPr lang="en-US" sz="2400" dirty="0"/>
                <a:t>: Vaccinated</a:t>
              </a:r>
              <a:endParaRPr lang="en-US" dirty="0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2DA61AB9-37B7-3E40-8706-6F179157FA23}"/>
                </a:ext>
              </a:extLst>
            </p:cNvPr>
            <p:cNvSpPr txBox="1"/>
            <p:nvPr/>
          </p:nvSpPr>
          <p:spPr>
            <a:xfrm>
              <a:off x="3704863" y="4922258"/>
              <a:ext cx="39946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I</a:t>
              </a:r>
              <a:r>
                <a:rPr lang="en-US" sz="2400" dirty="0"/>
                <a:t>: Symptomatic Infected </a:t>
              </a:r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1FC57DE7-ED5A-A64C-B5A1-B8354168750C}"/>
              </a:ext>
            </a:extLst>
          </p:cNvPr>
          <p:cNvGrpSpPr/>
          <p:nvPr/>
        </p:nvGrpSpPr>
        <p:grpSpPr>
          <a:xfrm>
            <a:off x="106924" y="998590"/>
            <a:ext cx="5057860" cy="3336428"/>
            <a:chOff x="81524" y="731890"/>
            <a:chExt cx="5057860" cy="3336428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5CBFECCB-1E46-A142-B469-052EA8A46FD0}"/>
                </a:ext>
              </a:extLst>
            </p:cNvPr>
            <p:cNvGrpSpPr/>
            <p:nvPr/>
          </p:nvGrpSpPr>
          <p:grpSpPr>
            <a:xfrm>
              <a:off x="81524" y="731890"/>
              <a:ext cx="5033958" cy="3336428"/>
              <a:chOff x="233924" y="731890"/>
              <a:chExt cx="7491291" cy="4302918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B543C0AA-BF44-5A4E-AF9C-BB348CBB3697}"/>
                  </a:ext>
                </a:extLst>
              </p:cNvPr>
              <p:cNvGrpSpPr/>
              <p:nvPr/>
            </p:nvGrpSpPr>
            <p:grpSpPr>
              <a:xfrm>
                <a:off x="233924" y="731890"/>
                <a:ext cx="7491291" cy="4302918"/>
                <a:chOff x="291074" y="773190"/>
                <a:chExt cx="11451963" cy="5645194"/>
              </a:xfrm>
            </p:grpSpPr>
            <p:grpSp>
              <p:nvGrpSpPr>
                <p:cNvPr id="8" name="Group 7">
                  <a:extLst>
                    <a:ext uri="{FF2B5EF4-FFF2-40B4-BE49-F238E27FC236}">
                      <a16:creationId xmlns:a16="http://schemas.microsoft.com/office/drawing/2014/main" id="{64EE6F4B-D459-0D4F-B2F5-F572224FCDEE}"/>
                    </a:ext>
                  </a:extLst>
                </p:cNvPr>
                <p:cNvGrpSpPr/>
                <p:nvPr/>
              </p:nvGrpSpPr>
              <p:grpSpPr>
                <a:xfrm>
                  <a:off x="291074" y="773190"/>
                  <a:ext cx="11451962" cy="5514710"/>
                  <a:chOff x="258417" y="136376"/>
                  <a:chExt cx="11451962" cy="5514710"/>
                </a:xfrm>
              </p:grpSpPr>
              <p:grpSp>
                <p:nvGrpSpPr>
                  <p:cNvPr id="24" name="Group 23">
                    <a:extLst>
                      <a:ext uri="{FF2B5EF4-FFF2-40B4-BE49-F238E27FC236}">
                        <a16:creationId xmlns:a16="http://schemas.microsoft.com/office/drawing/2014/main" id="{C69C94B0-2BF4-3944-8CFA-77AB219D4BE3}"/>
                      </a:ext>
                    </a:extLst>
                  </p:cNvPr>
                  <p:cNvGrpSpPr/>
                  <p:nvPr/>
                </p:nvGrpSpPr>
                <p:grpSpPr>
                  <a:xfrm>
                    <a:off x="1181599" y="1224339"/>
                    <a:ext cx="945292" cy="938039"/>
                    <a:chOff x="689074" y="667749"/>
                    <a:chExt cx="945292" cy="938039"/>
                  </a:xfrm>
                </p:grpSpPr>
                <p:sp>
                  <p:nvSpPr>
                    <p:cNvPr id="56" name="Rectangle 55">
                      <a:extLst>
                        <a:ext uri="{FF2B5EF4-FFF2-40B4-BE49-F238E27FC236}">
                          <a16:creationId xmlns:a16="http://schemas.microsoft.com/office/drawing/2014/main" id="{F8042701-54CD-3E4A-B96C-6432E699767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89074" y="667749"/>
                      <a:ext cx="945292" cy="938039"/>
                    </a:xfrm>
                    <a:prstGeom prst="rect">
                      <a:avLst/>
                    </a:prstGeom>
                    <a:noFill/>
                    <a:ln w="28575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7" name="TextBox 56">
                      <a:extLst>
                        <a:ext uri="{FF2B5EF4-FFF2-40B4-BE49-F238E27FC236}">
                          <a16:creationId xmlns:a16="http://schemas.microsoft.com/office/drawing/2014/main" id="{460DA58C-A347-404D-AEDE-03F17139825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53600" y="776769"/>
                      <a:ext cx="854764" cy="78113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400" b="1" dirty="0">
                          <a:latin typeface="Helvetica" pitchFamily="2" charset="0"/>
                        </a:rPr>
                        <a:t>S</a:t>
                      </a:r>
                    </a:p>
                  </p:txBody>
                </p:sp>
              </p:grpSp>
              <p:grpSp>
                <p:nvGrpSpPr>
                  <p:cNvPr id="25" name="Group 24">
                    <a:extLst>
                      <a:ext uri="{FF2B5EF4-FFF2-40B4-BE49-F238E27FC236}">
                        <a16:creationId xmlns:a16="http://schemas.microsoft.com/office/drawing/2014/main" id="{E3909E39-A1EA-D74B-8BCD-8DDB1566137A}"/>
                      </a:ext>
                    </a:extLst>
                  </p:cNvPr>
                  <p:cNvGrpSpPr/>
                  <p:nvPr/>
                </p:nvGrpSpPr>
                <p:grpSpPr>
                  <a:xfrm>
                    <a:off x="4893901" y="2368439"/>
                    <a:ext cx="945292" cy="938039"/>
                    <a:chOff x="2795133" y="1281698"/>
                    <a:chExt cx="945292" cy="938039"/>
                  </a:xfrm>
                </p:grpSpPr>
                <p:sp>
                  <p:nvSpPr>
                    <p:cNvPr id="54" name="Rectangle 53">
                      <a:extLst>
                        <a:ext uri="{FF2B5EF4-FFF2-40B4-BE49-F238E27FC236}">
                          <a16:creationId xmlns:a16="http://schemas.microsoft.com/office/drawing/2014/main" id="{980B23C3-0A0E-3947-9EAE-4480CEF7B49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795133" y="1281698"/>
                      <a:ext cx="945292" cy="938039"/>
                    </a:xfrm>
                    <a:prstGeom prst="rect">
                      <a:avLst/>
                    </a:prstGeom>
                    <a:noFill/>
                    <a:ln w="28575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5" name="TextBox 54">
                      <a:extLst>
                        <a:ext uri="{FF2B5EF4-FFF2-40B4-BE49-F238E27FC236}">
                          <a16:creationId xmlns:a16="http://schemas.microsoft.com/office/drawing/2014/main" id="{49DA35F4-51F6-964F-973A-8DE16F58EA5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830263" y="1413920"/>
                      <a:ext cx="854765" cy="78113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400" b="1" dirty="0">
                          <a:latin typeface="Helvetica" pitchFamily="2" charset="0"/>
                        </a:rPr>
                        <a:t>E</a:t>
                      </a:r>
                    </a:p>
                  </p:txBody>
                </p:sp>
              </p:grpSp>
              <p:grpSp>
                <p:nvGrpSpPr>
                  <p:cNvPr id="26" name="Group 25">
                    <a:extLst>
                      <a:ext uri="{FF2B5EF4-FFF2-40B4-BE49-F238E27FC236}">
                        <a16:creationId xmlns:a16="http://schemas.microsoft.com/office/drawing/2014/main" id="{9DDC565A-3C03-3E4B-B909-F2B38E7C0EB6}"/>
                      </a:ext>
                    </a:extLst>
                  </p:cNvPr>
                  <p:cNvGrpSpPr/>
                  <p:nvPr/>
                </p:nvGrpSpPr>
                <p:grpSpPr>
                  <a:xfrm>
                    <a:off x="1175328" y="3613632"/>
                    <a:ext cx="945292" cy="938039"/>
                    <a:chOff x="5014606" y="1878045"/>
                    <a:chExt cx="945292" cy="938039"/>
                  </a:xfrm>
                </p:grpSpPr>
                <p:sp>
                  <p:nvSpPr>
                    <p:cNvPr id="52" name="Rectangle 51">
                      <a:extLst>
                        <a:ext uri="{FF2B5EF4-FFF2-40B4-BE49-F238E27FC236}">
                          <a16:creationId xmlns:a16="http://schemas.microsoft.com/office/drawing/2014/main" id="{F54F3587-062B-664B-AE47-2E94C9B5651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14606" y="1878045"/>
                      <a:ext cx="945292" cy="938039"/>
                    </a:xfrm>
                    <a:prstGeom prst="rect">
                      <a:avLst/>
                    </a:prstGeom>
                    <a:noFill/>
                    <a:ln w="28575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3" name="TextBox 52">
                      <a:extLst>
                        <a:ext uri="{FF2B5EF4-FFF2-40B4-BE49-F238E27FC236}">
                          <a16:creationId xmlns:a16="http://schemas.microsoft.com/office/drawing/2014/main" id="{985064C9-3688-694C-950F-48344C6FB26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062018" y="2010355"/>
                      <a:ext cx="854763" cy="78113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400" b="1" dirty="0">
                          <a:latin typeface="Helvetica" pitchFamily="2" charset="0"/>
                        </a:rPr>
                        <a:t>V</a:t>
                      </a:r>
                    </a:p>
                  </p:txBody>
                </p:sp>
              </p:grpSp>
              <p:grpSp>
                <p:nvGrpSpPr>
                  <p:cNvPr id="27" name="Group 26">
                    <a:extLst>
                      <a:ext uri="{FF2B5EF4-FFF2-40B4-BE49-F238E27FC236}">
                        <a16:creationId xmlns:a16="http://schemas.microsoft.com/office/drawing/2014/main" id="{272EBCFC-A809-8645-880F-E051BB652476}"/>
                      </a:ext>
                    </a:extLst>
                  </p:cNvPr>
                  <p:cNvGrpSpPr/>
                  <p:nvPr/>
                </p:nvGrpSpPr>
                <p:grpSpPr>
                  <a:xfrm>
                    <a:off x="8620491" y="622404"/>
                    <a:ext cx="945292" cy="938039"/>
                    <a:chOff x="7241237" y="2434637"/>
                    <a:chExt cx="945292" cy="938039"/>
                  </a:xfrm>
                </p:grpSpPr>
                <p:sp>
                  <p:nvSpPr>
                    <p:cNvPr id="50" name="Rectangle 49">
                      <a:extLst>
                        <a:ext uri="{FF2B5EF4-FFF2-40B4-BE49-F238E27FC236}">
                          <a16:creationId xmlns:a16="http://schemas.microsoft.com/office/drawing/2014/main" id="{673A5ACC-8E5A-1042-88FA-898C858F848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241237" y="2434637"/>
                      <a:ext cx="945292" cy="938039"/>
                    </a:xfrm>
                    <a:prstGeom prst="rect">
                      <a:avLst/>
                    </a:prstGeom>
                    <a:noFill/>
                    <a:ln w="28575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1" name="TextBox 50">
                      <a:extLst>
                        <a:ext uri="{FF2B5EF4-FFF2-40B4-BE49-F238E27FC236}">
                          <a16:creationId xmlns:a16="http://schemas.microsoft.com/office/drawing/2014/main" id="{C5BF802C-0CCC-1945-A6C2-096F274F841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251315" y="2541895"/>
                      <a:ext cx="854763" cy="78113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400" b="1" dirty="0">
                          <a:latin typeface="Helvetica" pitchFamily="2" charset="0"/>
                        </a:rPr>
                        <a:t>A</a:t>
                      </a:r>
                    </a:p>
                  </p:txBody>
                </p:sp>
              </p:grpSp>
              <p:grpSp>
                <p:nvGrpSpPr>
                  <p:cNvPr id="28" name="Group 27">
                    <a:extLst>
                      <a:ext uri="{FF2B5EF4-FFF2-40B4-BE49-F238E27FC236}">
                        <a16:creationId xmlns:a16="http://schemas.microsoft.com/office/drawing/2014/main" id="{442C2EE1-BA7C-0E4A-B890-C8DED0F80719}"/>
                      </a:ext>
                    </a:extLst>
                  </p:cNvPr>
                  <p:cNvGrpSpPr/>
                  <p:nvPr/>
                </p:nvGrpSpPr>
                <p:grpSpPr>
                  <a:xfrm>
                    <a:off x="8610552" y="2394883"/>
                    <a:ext cx="1013714" cy="938039"/>
                    <a:chOff x="9060097" y="2375002"/>
                    <a:chExt cx="1013714" cy="938039"/>
                  </a:xfrm>
                </p:grpSpPr>
                <p:sp>
                  <p:nvSpPr>
                    <p:cNvPr id="48" name="Rectangle 47">
                      <a:extLst>
                        <a:ext uri="{FF2B5EF4-FFF2-40B4-BE49-F238E27FC236}">
                          <a16:creationId xmlns:a16="http://schemas.microsoft.com/office/drawing/2014/main" id="{D6E6D73C-7B36-264A-9A84-99C13F6CE0F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060097" y="2375002"/>
                      <a:ext cx="945292" cy="938039"/>
                    </a:xfrm>
                    <a:prstGeom prst="rect">
                      <a:avLst/>
                    </a:prstGeom>
                    <a:noFill/>
                    <a:ln w="28575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9" name="TextBox 48">
                      <a:extLst>
                        <a:ext uri="{FF2B5EF4-FFF2-40B4-BE49-F238E27FC236}">
                          <a16:creationId xmlns:a16="http://schemas.microsoft.com/office/drawing/2014/main" id="{329B72DA-6F53-C840-9709-7F2EB039F6A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219045" y="2482260"/>
                      <a:ext cx="854766" cy="78113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400" b="1" dirty="0">
                          <a:latin typeface="Helvetica" pitchFamily="2" charset="0"/>
                        </a:rPr>
                        <a:t>I</a:t>
                      </a:r>
                    </a:p>
                  </p:txBody>
                </p:sp>
              </p:grpSp>
              <p:grpSp>
                <p:nvGrpSpPr>
                  <p:cNvPr id="29" name="Group 28">
                    <a:extLst>
                      <a:ext uri="{FF2B5EF4-FFF2-40B4-BE49-F238E27FC236}">
                        <a16:creationId xmlns:a16="http://schemas.microsoft.com/office/drawing/2014/main" id="{DAA4C357-534A-2E46-8916-3B4AF5C98F65}"/>
                      </a:ext>
                    </a:extLst>
                  </p:cNvPr>
                  <p:cNvGrpSpPr/>
                  <p:nvPr/>
                </p:nvGrpSpPr>
                <p:grpSpPr>
                  <a:xfrm>
                    <a:off x="8606828" y="4571552"/>
                    <a:ext cx="945292" cy="938039"/>
                    <a:chOff x="9453943" y="3746602"/>
                    <a:chExt cx="945292" cy="938039"/>
                  </a:xfrm>
                </p:grpSpPr>
                <p:sp>
                  <p:nvSpPr>
                    <p:cNvPr id="46" name="Rectangle 45">
                      <a:extLst>
                        <a:ext uri="{FF2B5EF4-FFF2-40B4-BE49-F238E27FC236}">
                          <a16:creationId xmlns:a16="http://schemas.microsoft.com/office/drawing/2014/main" id="{43DC79BF-680E-B64B-A010-79F4FC7E086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453943" y="3746602"/>
                      <a:ext cx="945292" cy="938039"/>
                    </a:xfrm>
                    <a:prstGeom prst="rect">
                      <a:avLst/>
                    </a:prstGeom>
                    <a:noFill/>
                    <a:ln w="28575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7" name="TextBox 46">
                      <a:extLst>
                        <a:ext uri="{FF2B5EF4-FFF2-40B4-BE49-F238E27FC236}">
                          <a16:creationId xmlns:a16="http://schemas.microsoft.com/office/drawing/2014/main" id="{444BE2D7-42D5-534F-8599-61078ABA7A3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487000" y="3867780"/>
                      <a:ext cx="854765" cy="78113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400" b="1" dirty="0">
                          <a:latin typeface="Helvetica" pitchFamily="2" charset="0"/>
                        </a:rPr>
                        <a:t>H</a:t>
                      </a:r>
                    </a:p>
                  </p:txBody>
                </p:sp>
              </p:grpSp>
              <p:cxnSp>
                <p:nvCxnSpPr>
                  <p:cNvPr id="30" name="Straight Arrow Connector 29">
                    <a:extLst>
                      <a:ext uri="{FF2B5EF4-FFF2-40B4-BE49-F238E27FC236}">
                        <a16:creationId xmlns:a16="http://schemas.microsoft.com/office/drawing/2014/main" id="{82276074-A71A-214C-B219-60088013B98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12603" y="1707646"/>
                    <a:ext cx="2781298" cy="660793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" name="Straight Arrow Connector 30">
                    <a:extLst>
                      <a:ext uri="{FF2B5EF4-FFF2-40B4-BE49-F238E27FC236}">
                        <a16:creationId xmlns:a16="http://schemas.microsoft.com/office/drawing/2014/main" id="{8228308E-0EF3-B745-96E7-ECEB869EB4B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123585" y="3300256"/>
                    <a:ext cx="2753022" cy="804860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" name="Straight Arrow Connector 31">
                    <a:extLst>
                      <a:ext uri="{FF2B5EF4-FFF2-40B4-BE49-F238E27FC236}">
                        <a16:creationId xmlns:a16="http://schemas.microsoft.com/office/drawing/2014/main" id="{1F746297-A53E-2E49-B3E6-1974B7A513C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856486" y="1078898"/>
                    <a:ext cx="2751479" cy="1296895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" name="Straight Arrow Connector 32">
                    <a:extLst>
                      <a:ext uri="{FF2B5EF4-FFF2-40B4-BE49-F238E27FC236}">
                        <a16:creationId xmlns:a16="http://schemas.microsoft.com/office/drawing/2014/main" id="{E9A64598-B706-6640-AE5D-8131DA5C5F58}"/>
                      </a:ext>
                    </a:extLst>
                  </p:cNvPr>
                  <p:cNvCxnSpPr>
                    <a:cxnSpLocks/>
                    <a:stCxn id="48" idx="2"/>
                  </p:cNvCxnSpPr>
                  <p:nvPr/>
                </p:nvCxnSpPr>
                <p:spPr>
                  <a:xfrm>
                    <a:off x="9083198" y="3332922"/>
                    <a:ext cx="0" cy="1238630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" name="Straight Arrow Connector 33">
                    <a:extLst>
                      <a:ext uri="{FF2B5EF4-FFF2-40B4-BE49-F238E27FC236}">
                        <a16:creationId xmlns:a16="http://schemas.microsoft.com/office/drawing/2014/main" id="{99A93605-E5A6-8A40-9459-4CDBE37D2D3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633851" y="2176665"/>
                    <a:ext cx="0" cy="1436966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" name="Straight Arrow Connector 34">
                    <a:extLst>
                      <a:ext uri="{FF2B5EF4-FFF2-40B4-BE49-F238E27FC236}">
                        <a16:creationId xmlns:a16="http://schemas.microsoft.com/office/drawing/2014/main" id="{CBA1F13E-F02A-124E-87BA-E7A07018C93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842572" y="2830776"/>
                    <a:ext cx="2767980" cy="6682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" name="Straight Arrow Connector 37">
                    <a:extLst>
                      <a:ext uri="{FF2B5EF4-FFF2-40B4-BE49-F238E27FC236}">
                        <a16:creationId xmlns:a16="http://schemas.microsoft.com/office/drawing/2014/main" id="{0680B6ED-3789-B64E-910F-10A4032469C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9555843" y="2714816"/>
                    <a:ext cx="2154536" cy="0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" name="Straight Arrow Connector 38">
                    <a:extLst>
                      <a:ext uri="{FF2B5EF4-FFF2-40B4-BE49-F238E27FC236}">
                        <a16:creationId xmlns:a16="http://schemas.microsoft.com/office/drawing/2014/main" id="{53517627-1A76-8C44-A6ED-E07ED861398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9555843" y="3043935"/>
                    <a:ext cx="2154536" cy="20693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prstDash val="dash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" name="Straight Arrow Connector 41">
                    <a:extLst>
                      <a:ext uri="{FF2B5EF4-FFF2-40B4-BE49-F238E27FC236}">
                        <a16:creationId xmlns:a16="http://schemas.microsoft.com/office/drawing/2014/main" id="{AEF850D5-3BCA-8044-8932-15B710697E7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381456" y="1276205"/>
                    <a:ext cx="1" cy="1086231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prstDash val="dash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" name="Straight Arrow Connector 42">
                    <a:extLst>
                      <a:ext uri="{FF2B5EF4-FFF2-40B4-BE49-F238E27FC236}">
                        <a16:creationId xmlns:a16="http://schemas.microsoft.com/office/drawing/2014/main" id="{B48D6FEB-DD09-F24D-A21B-4BDC1C8CFC9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639944" y="136376"/>
                    <a:ext cx="1" cy="1086231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prstDash val="dash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" name="Straight Arrow Connector 43">
                    <a:extLst>
                      <a:ext uri="{FF2B5EF4-FFF2-40B4-BE49-F238E27FC236}">
                        <a16:creationId xmlns:a16="http://schemas.microsoft.com/office/drawing/2014/main" id="{A1B06BBF-30AB-344D-8FD6-E6419179225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646678" y="4564855"/>
                    <a:ext cx="2" cy="1086231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prstDash val="dash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" name="Straight Arrow Connector 44">
                    <a:extLst>
                      <a:ext uri="{FF2B5EF4-FFF2-40B4-BE49-F238E27FC236}">
                        <a16:creationId xmlns:a16="http://schemas.microsoft.com/office/drawing/2014/main" id="{E8004C42-575F-104B-B4E8-43A646A7788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58417" y="1726590"/>
                    <a:ext cx="908894" cy="0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" name="TextBox 8">
                      <a:extLst>
                        <a:ext uri="{FF2B5EF4-FFF2-40B4-BE49-F238E27FC236}">
                          <a16:creationId xmlns:a16="http://schemas.microsoft.com/office/drawing/2014/main" id="{51CF6698-E600-CF46-A873-C61A21810FE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051044" y="1972537"/>
                      <a:ext cx="442171" cy="46867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oMath>
                        </m:oMathPara>
                      </a14:m>
                      <a:endParaRPr lang="en-US" dirty="0">
                        <a:solidFill>
                          <a:srgbClr val="7030A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9" name="TextBox 8">
                      <a:extLst>
                        <a:ext uri="{FF2B5EF4-FFF2-40B4-BE49-F238E27FC236}">
                          <a16:creationId xmlns:a16="http://schemas.microsoft.com/office/drawing/2014/main" id="{51CF6698-E600-CF46-A873-C61A21810FE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051044" y="1972537"/>
                      <a:ext cx="442171" cy="468679"/>
                    </a:xfrm>
                    <a:prstGeom prst="rect">
                      <a:avLst/>
                    </a:prstGeom>
                    <a:blipFill>
                      <a:blip r:embed="rId2"/>
                      <a:stretch>
                        <a:fillRect l="-31250" r="-25000" b="-869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" name="TextBox 9">
                      <a:extLst>
                        <a:ext uri="{FF2B5EF4-FFF2-40B4-BE49-F238E27FC236}">
                          <a16:creationId xmlns:a16="http://schemas.microsoft.com/office/drawing/2014/main" id="{1D281940-D111-004C-A467-92B7EB194F9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082989" y="3738931"/>
                      <a:ext cx="442171" cy="46867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oMath>
                        </m:oMathPara>
                      </a14:m>
                      <a:endParaRPr lang="en-US" dirty="0">
                        <a:solidFill>
                          <a:srgbClr val="7030A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0" name="TextBox 9">
                      <a:extLst>
                        <a:ext uri="{FF2B5EF4-FFF2-40B4-BE49-F238E27FC236}">
                          <a16:creationId xmlns:a16="http://schemas.microsoft.com/office/drawing/2014/main" id="{1D281940-D111-004C-A467-92B7EB194F9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082989" y="3738931"/>
                      <a:ext cx="442171" cy="468679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25000" r="-25000" b="-869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" name="TextBox 10">
                      <a:extLst>
                        <a:ext uri="{FF2B5EF4-FFF2-40B4-BE49-F238E27FC236}">
                          <a16:creationId xmlns:a16="http://schemas.microsoft.com/office/drawing/2014/main" id="{A7C4B73D-A6D2-0942-BB3E-5ED50C0769F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073894" y="5949705"/>
                      <a:ext cx="442171" cy="46867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oMath>
                        </m:oMathPara>
                      </a14:m>
                      <a:endParaRPr lang="en-US" dirty="0">
                        <a:solidFill>
                          <a:srgbClr val="7030A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1" name="TextBox 10">
                      <a:extLst>
                        <a:ext uri="{FF2B5EF4-FFF2-40B4-BE49-F238E27FC236}">
                          <a16:creationId xmlns:a16="http://schemas.microsoft.com/office/drawing/2014/main" id="{A7C4B73D-A6D2-0942-BB3E-5ED50C0769F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073894" y="5949705"/>
                      <a:ext cx="442171" cy="468679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31250" r="-18750" b="-869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" name="TextBox 11">
                      <a:extLst>
                        <a:ext uri="{FF2B5EF4-FFF2-40B4-BE49-F238E27FC236}">
                          <a16:creationId xmlns:a16="http://schemas.microsoft.com/office/drawing/2014/main" id="{7BABA5AD-01A4-4444-9282-50F234EE9ED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923516" y="2217966"/>
                      <a:ext cx="442171" cy="46867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oMath>
                        </m:oMathPara>
                      </a14:m>
                      <a:endParaRPr lang="en-US" dirty="0">
                        <a:solidFill>
                          <a:srgbClr val="7030A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2" name="TextBox 11">
                      <a:extLst>
                        <a:ext uri="{FF2B5EF4-FFF2-40B4-BE49-F238E27FC236}">
                          <a16:creationId xmlns:a16="http://schemas.microsoft.com/office/drawing/2014/main" id="{7BABA5AD-01A4-4444-9282-50F234EE9ED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923516" y="2217966"/>
                      <a:ext cx="442171" cy="468679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25000" r="-25000" b="-869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" name="TextBox 12">
                      <a:extLst>
                        <a:ext uri="{FF2B5EF4-FFF2-40B4-BE49-F238E27FC236}">
                          <a16:creationId xmlns:a16="http://schemas.microsoft.com/office/drawing/2014/main" id="{9426A0B6-8735-E944-A83D-881CFF1E76C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95270" y="1044625"/>
                      <a:ext cx="442171" cy="46867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oMath>
                        </m:oMathPara>
                      </a14:m>
                      <a:endParaRPr lang="en-US" dirty="0">
                        <a:solidFill>
                          <a:srgbClr val="7030A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3" name="TextBox 12">
                      <a:extLst>
                        <a:ext uri="{FF2B5EF4-FFF2-40B4-BE49-F238E27FC236}">
                          <a16:creationId xmlns:a16="http://schemas.microsoft.com/office/drawing/2014/main" id="{9426A0B6-8735-E944-A83D-881CFF1E76C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95270" y="1044625"/>
                      <a:ext cx="442171" cy="468679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l="-23529" r="-17647" b="-869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" name="TextBox 13">
                      <a:extLst>
                        <a:ext uri="{FF2B5EF4-FFF2-40B4-BE49-F238E27FC236}">
                          <a16:creationId xmlns:a16="http://schemas.microsoft.com/office/drawing/2014/main" id="{E1E1B34C-D4A7-7642-8280-B9CC7B194D4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73428" y="5515135"/>
                      <a:ext cx="442171" cy="46867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oMath>
                        </m:oMathPara>
                      </a14:m>
                      <a:endParaRPr lang="en-US" dirty="0">
                        <a:solidFill>
                          <a:srgbClr val="7030A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4" name="TextBox 13">
                      <a:extLst>
                        <a:ext uri="{FF2B5EF4-FFF2-40B4-BE49-F238E27FC236}">
                          <a16:creationId xmlns:a16="http://schemas.microsoft.com/office/drawing/2014/main" id="{E1E1B34C-D4A7-7642-8280-B9CC7B194D4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73428" y="5515135"/>
                      <a:ext cx="442171" cy="468679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l="-23529" r="-17647" b="-869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" name="TextBox 14">
                      <a:extLst>
                        <a:ext uri="{FF2B5EF4-FFF2-40B4-BE49-F238E27FC236}">
                          <a16:creationId xmlns:a16="http://schemas.microsoft.com/office/drawing/2014/main" id="{4D55738C-5871-5044-A74C-D54ED2A459A9}"/>
                        </a:ext>
                      </a:extLst>
                    </p:cNvPr>
                    <p:cNvSpPr txBox="1"/>
                    <p:nvPr/>
                  </p:nvSpPr>
                  <p:spPr>
                    <a:xfrm rot="20493006">
                      <a:off x="2529228" y="4429001"/>
                      <a:ext cx="2246963" cy="46867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(1−</m:t>
                            </m:r>
                            <m:r>
                              <a:rPr lang="en-US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5" name="TextBox 14">
                      <a:extLst>
                        <a:ext uri="{FF2B5EF4-FFF2-40B4-BE49-F238E27FC236}">
                          <a16:creationId xmlns:a16="http://schemas.microsoft.com/office/drawing/2014/main" id="{4D55738C-5871-5044-A74C-D54ED2A459A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rot="20493006">
                      <a:off x="2529228" y="4429001"/>
                      <a:ext cx="2246963" cy="468679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l="-3659" t="-2128" r="-6098" b="-1702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" name="TextBox 15">
                      <a:extLst>
                        <a:ext uri="{FF2B5EF4-FFF2-40B4-BE49-F238E27FC236}">
                          <a16:creationId xmlns:a16="http://schemas.microsoft.com/office/drawing/2014/main" id="{8550F08D-AC5D-1A4F-9A86-50A39E0CA0F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941839" y="2022460"/>
                      <a:ext cx="1132605" cy="46867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oMath>
                        </m:oMathPara>
                      </a14:m>
                      <a:endParaRPr lang="en-US" dirty="0">
                        <a:solidFill>
                          <a:srgbClr val="FF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6" name="TextBox 15">
                      <a:extLst>
                        <a:ext uri="{FF2B5EF4-FFF2-40B4-BE49-F238E27FC236}">
                          <a16:creationId xmlns:a16="http://schemas.microsoft.com/office/drawing/2014/main" id="{8550F08D-AC5D-1A4F-9A86-50A39E0CA0F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941839" y="2022460"/>
                      <a:ext cx="1132605" cy="468679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b="-3478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" name="TextBox 16">
                      <a:extLst>
                        <a:ext uri="{FF2B5EF4-FFF2-40B4-BE49-F238E27FC236}">
                          <a16:creationId xmlns:a16="http://schemas.microsoft.com/office/drawing/2014/main" id="{AD06DAAD-F90E-EC47-8476-372FB1FA9EAC}"/>
                        </a:ext>
                      </a:extLst>
                    </p:cNvPr>
                    <p:cNvSpPr txBox="1"/>
                    <p:nvPr/>
                  </p:nvSpPr>
                  <p:spPr>
                    <a:xfrm rot="19578589">
                      <a:off x="5970831" y="1899328"/>
                      <a:ext cx="2097897" cy="46867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(1−</m:t>
                            </m:r>
                            <m:r>
                              <a:rPr lang="en-US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en-US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𝜌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7" name="TextBox 16">
                      <a:extLst>
                        <a:ext uri="{FF2B5EF4-FFF2-40B4-BE49-F238E27FC236}">
                          <a16:creationId xmlns:a16="http://schemas.microsoft.com/office/drawing/2014/main" id="{AD06DAAD-F90E-EC47-8476-372FB1FA9EA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rot="19578589">
                      <a:off x="5970831" y="1899328"/>
                      <a:ext cx="2097897" cy="468679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l="-6757" r="-9459" b="-1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" name="TextBox 17">
                      <a:extLst>
                        <a:ext uri="{FF2B5EF4-FFF2-40B4-BE49-F238E27FC236}">
                          <a16:creationId xmlns:a16="http://schemas.microsoft.com/office/drawing/2014/main" id="{B10DF0CF-834B-7D42-9404-0385367DBD4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936637" y="3514494"/>
                      <a:ext cx="728473" cy="46867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𝜌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8" name="TextBox 17">
                      <a:extLst>
                        <a:ext uri="{FF2B5EF4-FFF2-40B4-BE49-F238E27FC236}">
                          <a16:creationId xmlns:a16="http://schemas.microsoft.com/office/drawing/2014/main" id="{B10DF0CF-834B-7D42-9404-0385367DBD4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936637" y="3514494"/>
                      <a:ext cx="728473" cy="468679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 l="-7692" r="-15385" b="-2173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" name="TextBox 18">
                      <a:extLst>
                        <a:ext uri="{FF2B5EF4-FFF2-40B4-BE49-F238E27FC236}">
                          <a16:creationId xmlns:a16="http://schemas.microsoft.com/office/drawing/2014/main" id="{723B3806-ED47-0F4B-A4EE-BC91F760B92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233294" y="3316519"/>
                      <a:ext cx="395599" cy="46867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smtClean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𝜐</m:t>
                            </m:r>
                          </m:oMath>
                        </m:oMathPara>
                      </a14:m>
                      <a:endParaRPr lang="en-US" dirty="0">
                        <a:solidFill>
                          <a:srgbClr val="92D05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9" name="TextBox 18">
                      <a:extLst>
                        <a:ext uri="{FF2B5EF4-FFF2-40B4-BE49-F238E27FC236}">
                          <a16:creationId xmlns:a16="http://schemas.microsoft.com/office/drawing/2014/main" id="{723B3806-ED47-0F4B-A4EE-BC91F760B92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233294" y="3316519"/>
                      <a:ext cx="395599" cy="468679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 l="-13333" r="-2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" name="TextBox 19">
                      <a:extLst>
                        <a:ext uri="{FF2B5EF4-FFF2-40B4-BE49-F238E27FC236}">
                          <a16:creationId xmlns:a16="http://schemas.microsoft.com/office/drawing/2014/main" id="{76B1F364-3804-0447-B843-5F320754134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189438" y="4916578"/>
                      <a:ext cx="412811" cy="46867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smtClean="0">
                                <a:solidFill>
                                  <a:srgbClr val="9411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𝜂</m:t>
                            </m:r>
                          </m:oMath>
                        </m:oMathPara>
                      </a14:m>
                      <a:endParaRPr lang="en-US" dirty="0">
                        <a:solidFill>
                          <a:srgbClr val="9411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0" name="TextBox 19">
                      <a:extLst>
                        <a:ext uri="{FF2B5EF4-FFF2-40B4-BE49-F238E27FC236}">
                          <a16:creationId xmlns:a16="http://schemas.microsoft.com/office/drawing/2014/main" id="{76B1F364-3804-0447-B843-5F320754134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189438" y="4916578"/>
                      <a:ext cx="412811" cy="468679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 l="-25000" r="-25000" b="-2608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1" name="TextBox 20">
                      <a:extLst>
                        <a:ext uri="{FF2B5EF4-FFF2-40B4-BE49-F238E27FC236}">
                          <a16:creationId xmlns:a16="http://schemas.microsoft.com/office/drawing/2014/main" id="{FF8DFBB0-BBA0-CB4D-AFD6-E58311A2FE1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676211" y="2769212"/>
                      <a:ext cx="2066826" cy="46867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(1−</m:t>
                            </m:r>
                            <m:r>
                              <a:rPr lang="en-US" i="1">
                                <a:solidFill>
                                  <a:srgbClr val="FF4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𝜅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21" name="TextBox 20">
                      <a:extLst>
                        <a:ext uri="{FF2B5EF4-FFF2-40B4-BE49-F238E27FC236}">
                          <a16:creationId xmlns:a16="http://schemas.microsoft.com/office/drawing/2014/main" id="{FF8DFBB0-BBA0-CB4D-AFD6-E58311A2FE1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676211" y="2769212"/>
                      <a:ext cx="2066826" cy="468679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 l="-9722" t="-4348" r="-5556" b="-34783"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" name="TextBox 21">
                      <a:extLst>
                        <a:ext uri="{FF2B5EF4-FFF2-40B4-BE49-F238E27FC236}">
                          <a16:creationId xmlns:a16="http://schemas.microsoft.com/office/drawing/2014/main" id="{D771B733-17EC-FB4D-BB0C-E238C373721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193191" y="1003744"/>
                      <a:ext cx="411644" cy="46867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</m:oMath>
                        </m:oMathPara>
                      </a14:m>
                      <a:endParaRPr lang="en-US" dirty="0">
                        <a:solidFill>
                          <a:srgbClr val="00B05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2" name="TextBox 21">
                      <a:extLst>
                        <a:ext uri="{FF2B5EF4-FFF2-40B4-BE49-F238E27FC236}">
                          <a16:creationId xmlns:a16="http://schemas.microsoft.com/office/drawing/2014/main" id="{D771B733-17EC-FB4D-BB0C-E238C373721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193191" y="1003744"/>
                      <a:ext cx="411644" cy="468679"/>
                    </a:xfrm>
                    <a:prstGeom prst="rect">
                      <a:avLst/>
                    </a:prstGeom>
                    <a:blipFill>
                      <a:blip r:embed="rId14"/>
                      <a:stretch>
                        <a:fillRect l="-33333" r="-26667" b="-2608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3" name="TextBox 22">
                      <a:extLst>
                        <a:ext uri="{FF2B5EF4-FFF2-40B4-BE49-F238E27FC236}">
                          <a16:creationId xmlns:a16="http://schemas.microsoft.com/office/drawing/2014/main" id="{01949588-EC44-464F-A758-1445471CF34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41629" y="1781714"/>
                      <a:ext cx="422582" cy="46867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smtClean="0">
                                <a:solidFill>
                                  <a:srgbClr val="FF93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oMath>
                        </m:oMathPara>
                      </a14:m>
                      <a:endParaRPr lang="en-US" dirty="0">
                        <a:solidFill>
                          <a:srgbClr val="FF93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3" name="TextBox 22">
                      <a:extLst>
                        <a:ext uri="{FF2B5EF4-FFF2-40B4-BE49-F238E27FC236}">
                          <a16:creationId xmlns:a16="http://schemas.microsoft.com/office/drawing/2014/main" id="{01949588-EC44-464F-A758-1445471CF34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41629" y="1781714"/>
                      <a:ext cx="422582" cy="468679"/>
                    </a:xfrm>
                    <a:prstGeom prst="rect">
                      <a:avLst/>
                    </a:prstGeom>
                    <a:blipFill>
                      <a:blip r:embed="rId15"/>
                      <a:stretch>
                        <a:fillRect l="-33333" r="-26667" b="-2173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8" name="TextBox 57">
                    <a:extLst>
                      <a:ext uri="{FF2B5EF4-FFF2-40B4-BE49-F238E27FC236}">
                        <a16:creationId xmlns:a16="http://schemas.microsoft.com/office/drawing/2014/main" id="{F00C24FC-0E60-F44F-8A69-7483E8123B79}"/>
                      </a:ext>
                    </a:extLst>
                  </p:cNvPr>
                  <p:cNvSpPr txBox="1"/>
                  <p:nvPr/>
                </p:nvSpPr>
                <p:spPr>
                  <a:xfrm>
                    <a:off x="5492780" y="3424027"/>
                    <a:ext cx="455346" cy="35724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solidFill>
                                <a:srgbClr val="FF4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𝜅</m:t>
                          </m:r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58" name="TextBox 57">
                    <a:extLst>
                      <a:ext uri="{FF2B5EF4-FFF2-40B4-BE49-F238E27FC236}">
                        <a16:creationId xmlns:a16="http://schemas.microsoft.com/office/drawing/2014/main" id="{F00C24FC-0E60-F44F-8A69-7483E8123B7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92780" y="3424027"/>
                    <a:ext cx="455346" cy="357240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l="-8000" r="-16000" b="-26087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751C70F5-4985-9A46-A499-602BD991B63A}"/>
                  </a:ext>
                </a:extLst>
              </p:cNvPr>
              <p:cNvSpPr/>
              <p:nvPr/>
            </p:nvSpPr>
            <p:spPr>
              <a:xfrm>
                <a:off x="2037739" y="2471789"/>
                <a:ext cx="349110" cy="47631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endParaRPr lang="en-US" i="1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p:grp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6C264472-1F53-7949-AC78-557B29AF79D0}"/>
                </a:ext>
              </a:extLst>
            </p:cNvPr>
            <p:cNvCxnSpPr>
              <a:cxnSpLocks/>
            </p:cNvCxnSpPr>
            <p:nvPr/>
          </p:nvCxnSpPr>
          <p:spPr>
            <a:xfrm>
              <a:off x="4192311" y="1200372"/>
              <a:ext cx="94707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BD61CDA3-6819-D047-8D2C-74E8B37EE3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92311" y="1394888"/>
              <a:ext cx="947073" cy="1223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7313CA03-BF9B-8942-A5A0-FB99CDA3764E}"/>
                </a:ext>
              </a:extLst>
            </p:cNvPr>
            <p:cNvCxnSpPr>
              <a:cxnSpLocks/>
            </p:cNvCxnSpPr>
            <p:nvPr/>
          </p:nvCxnSpPr>
          <p:spPr>
            <a:xfrm>
              <a:off x="4181109" y="3534479"/>
              <a:ext cx="94707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1B1CCEFC-9A42-844D-B518-A4CBCDDA9A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81109" y="3728995"/>
              <a:ext cx="947073" cy="1223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1" name="TextBox 90">
            <a:extLst>
              <a:ext uri="{FF2B5EF4-FFF2-40B4-BE49-F238E27FC236}">
                <a16:creationId xmlns:a16="http://schemas.microsoft.com/office/drawing/2014/main" id="{0D77AC96-85B5-0246-BA40-98E79F51E6F9}"/>
              </a:ext>
            </a:extLst>
          </p:cNvPr>
          <p:cNvSpPr txBox="1"/>
          <p:nvPr/>
        </p:nvSpPr>
        <p:spPr>
          <a:xfrm>
            <a:off x="103414" y="24004"/>
            <a:ext cx="119851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941100"/>
                </a:solidFill>
              </a:rPr>
              <a:t>Mathematical Model</a:t>
            </a:r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id="{4B8C42BB-091B-BB4F-9D60-2B4FA64459EE}"/>
              </a:ext>
            </a:extLst>
          </p:cNvPr>
          <p:cNvGrpSpPr/>
          <p:nvPr/>
        </p:nvGrpSpPr>
        <p:grpSpPr>
          <a:xfrm>
            <a:off x="5515395" y="1056797"/>
            <a:ext cx="8075622" cy="2894596"/>
            <a:chOff x="5515395" y="1056797"/>
            <a:chExt cx="8075622" cy="2894596"/>
          </a:xfrm>
        </p:grpSpPr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6D7F1D5B-4F18-5F43-943D-14E96BC24DAD}"/>
                </a:ext>
              </a:extLst>
            </p:cNvPr>
            <p:cNvGrpSpPr/>
            <p:nvPr/>
          </p:nvGrpSpPr>
          <p:grpSpPr>
            <a:xfrm>
              <a:off x="5515395" y="1056797"/>
              <a:ext cx="8075622" cy="2564096"/>
              <a:chOff x="4800599" y="4677748"/>
              <a:chExt cx="7951288" cy="2135908"/>
            </a:xfrm>
          </p:grpSpPr>
          <p:grpSp>
            <p:nvGrpSpPr>
              <p:cNvPr id="85" name="Group 84">
                <a:extLst>
                  <a:ext uri="{FF2B5EF4-FFF2-40B4-BE49-F238E27FC236}">
                    <a16:creationId xmlns:a16="http://schemas.microsoft.com/office/drawing/2014/main" id="{30BECFF9-6544-7B42-BAD6-2CBC1819AA06}"/>
                  </a:ext>
                </a:extLst>
              </p:cNvPr>
              <p:cNvGrpSpPr/>
              <p:nvPr/>
            </p:nvGrpSpPr>
            <p:grpSpPr>
              <a:xfrm>
                <a:off x="4800599" y="4677748"/>
                <a:ext cx="7951288" cy="1793008"/>
                <a:chOff x="4864099" y="4842848"/>
                <a:chExt cx="7951288" cy="1793008"/>
              </a:xfrm>
            </p:grpSpPr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21322C33-86D6-C74C-9E5E-270CEA2F8DCB}"/>
                    </a:ext>
                  </a:extLst>
                </p:cNvPr>
                <p:cNvSpPr txBox="1"/>
                <p:nvPr/>
              </p:nvSpPr>
              <p:spPr>
                <a:xfrm>
                  <a:off x="5000320" y="4842848"/>
                  <a:ext cx="3521606" cy="3505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800" b="1" dirty="0"/>
                    <a:t>New Parameters:</a:t>
                  </a: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7" name="TextBox 76">
                      <a:extLst>
                        <a:ext uri="{FF2B5EF4-FFF2-40B4-BE49-F238E27FC236}">
                          <a16:creationId xmlns:a16="http://schemas.microsoft.com/office/drawing/2014/main" id="{13EA6D6A-F209-5E4B-929A-51E10E40558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075884" y="5226457"/>
                      <a:ext cx="7739502" cy="2160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14:m>
                        <m:oMath xmlns:m="http://schemas.openxmlformats.org/officeDocument/2006/math">
                          <m:r>
                            <a:rPr lang="en-US" sz="24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oMath>
                      </a14:m>
                      <a:r>
                        <a:rPr lang="en-US" sz="2400" dirty="0"/>
                        <a:t>: Proportion of infections resulting in symptoms</a:t>
                      </a:r>
                    </a:p>
                  </p:txBody>
                </p:sp>
              </mc:Choice>
              <mc:Fallback xmlns="">
                <p:sp>
                  <p:nvSpPr>
                    <p:cNvPr id="77" name="TextBox 76">
                      <a:extLst>
                        <a:ext uri="{FF2B5EF4-FFF2-40B4-BE49-F238E27FC236}">
                          <a16:creationId xmlns:a16="http://schemas.microsoft.com/office/drawing/2014/main" id="{13EA6D6A-F209-5E4B-929A-51E10E40558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075884" y="5226457"/>
                      <a:ext cx="7739502" cy="216010"/>
                    </a:xfrm>
                    <a:prstGeom prst="rect">
                      <a:avLst/>
                    </a:prstGeom>
                    <a:blipFill>
                      <a:blip r:embed="rId17"/>
                      <a:stretch>
                        <a:fillRect l="-969" t="-33333" b="-11428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0" name="TextBox 79">
                      <a:extLst>
                        <a:ext uri="{FF2B5EF4-FFF2-40B4-BE49-F238E27FC236}">
                          <a16:creationId xmlns:a16="http://schemas.microsoft.com/office/drawing/2014/main" id="{61CC846D-A3EB-2940-A90B-99E8345C3B5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864099" y="5557323"/>
                      <a:ext cx="600379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i="1" smtClean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𝜐</m:t>
                            </m:r>
                          </m:oMath>
                        </m:oMathPara>
                      </a14:m>
                      <a:endParaRPr lang="en-US" sz="2400" dirty="0">
                        <a:solidFill>
                          <a:srgbClr val="92D05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80" name="TextBox 79">
                      <a:extLst>
                        <a:ext uri="{FF2B5EF4-FFF2-40B4-BE49-F238E27FC236}">
                          <a16:creationId xmlns:a16="http://schemas.microsoft.com/office/drawing/2014/main" id="{61CC846D-A3EB-2940-A90B-99E8345C3B5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864099" y="5557323"/>
                      <a:ext cx="600379" cy="369332"/>
                    </a:xfrm>
                    <a:prstGeom prst="rect">
                      <a:avLst/>
                    </a:prstGeom>
                    <a:blipFill>
                      <a:blip r:embed="rId1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9DE7480B-D3B4-3945-9EC2-C57C7DAD3351}"/>
                    </a:ext>
                  </a:extLst>
                </p:cNvPr>
                <p:cNvSpPr txBox="1"/>
                <p:nvPr/>
              </p:nvSpPr>
              <p:spPr>
                <a:xfrm>
                  <a:off x="5254771" y="5574316"/>
                  <a:ext cx="7560616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sz="2400" dirty="0"/>
                    <a:t>: Rate of vaccination</a:t>
                  </a:r>
                  <a:endParaRPr lang="en-US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2" name="TextBox 81">
                      <a:extLst>
                        <a:ext uri="{FF2B5EF4-FFF2-40B4-BE49-F238E27FC236}">
                          <a16:creationId xmlns:a16="http://schemas.microsoft.com/office/drawing/2014/main" id="{860C5F8C-ECC0-774E-B5BE-3A40D4F8540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099902" y="5909327"/>
                      <a:ext cx="756061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14:m>
                        <m:oMath xmlns:m="http://schemas.openxmlformats.org/officeDocument/2006/math">
                          <m: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oMath>
                      </a14:m>
                      <a:r>
                        <a:rPr lang="en-US" sz="2400" dirty="0"/>
                        <a:t>:</a:t>
                      </a:r>
                      <a:r>
                        <a:rPr lang="en-US" dirty="0"/>
                        <a:t> </a:t>
                      </a:r>
                      <a:r>
                        <a:rPr lang="en-US" sz="2400" dirty="0"/>
                        <a:t>Per exposure protection from vaccine</a:t>
                      </a:r>
                    </a:p>
                  </p:txBody>
                </p:sp>
              </mc:Choice>
              <mc:Fallback xmlns="">
                <p:sp>
                  <p:nvSpPr>
                    <p:cNvPr id="82" name="TextBox 81">
                      <a:extLst>
                        <a:ext uri="{FF2B5EF4-FFF2-40B4-BE49-F238E27FC236}">
                          <a16:creationId xmlns:a16="http://schemas.microsoft.com/office/drawing/2014/main" id="{860C5F8C-ECC0-774E-B5BE-3A40D4F8540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099902" y="5909327"/>
                      <a:ext cx="7560616" cy="369332"/>
                    </a:xfrm>
                    <a:prstGeom prst="rect">
                      <a:avLst/>
                    </a:prstGeom>
                    <a:blipFill>
                      <a:blip r:embed="rId19"/>
                      <a:stretch>
                        <a:fillRect l="-992" t="-16667" b="-2777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4" name="TextBox 83">
                      <a:extLst>
                        <a:ext uri="{FF2B5EF4-FFF2-40B4-BE49-F238E27FC236}">
                          <a16:creationId xmlns:a16="http://schemas.microsoft.com/office/drawing/2014/main" id="{DB6EDBA2-1353-B145-B516-B28A3C0E5DA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088584" y="6266524"/>
                      <a:ext cx="756061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14:m>
                        <m:oMath xmlns:m="http://schemas.openxmlformats.org/officeDocument/2006/math">
                          <m:r>
                            <a:rPr lang="en-US" sz="2400" b="0" i="1" smtClean="0">
                              <a:solidFill>
                                <a:srgbClr val="FF40FF"/>
                              </a:solidFill>
                              <a:latin typeface="Cambria Math" panose="02040503050406030204" pitchFamily="18" charset="0"/>
                            </a:rPr>
                            <m:t>𝜅</m:t>
                          </m:r>
                        </m:oMath>
                      </a14:m>
                      <a:r>
                        <a:rPr lang="en-US" sz="2400" dirty="0"/>
                        <a:t>:</a:t>
                      </a:r>
                      <a:r>
                        <a:rPr lang="en-US" dirty="0"/>
                        <a:t> </a:t>
                      </a:r>
                      <a:r>
                        <a:rPr lang="en-US" sz="2400" dirty="0"/>
                        <a:t>Probability of hospitalization among symptomatic</a:t>
                      </a:r>
                    </a:p>
                  </p:txBody>
                </p:sp>
              </mc:Choice>
              <mc:Fallback xmlns="">
                <p:sp>
                  <p:nvSpPr>
                    <p:cNvPr id="84" name="TextBox 83">
                      <a:extLst>
                        <a:ext uri="{FF2B5EF4-FFF2-40B4-BE49-F238E27FC236}">
                          <a16:creationId xmlns:a16="http://schemas.microsoft.com/office/drawing/2014/main" id="{DB6EDBA2-1353-B145-B516-B28A3C0E5DA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088584" y="6266524"/>
                      <a:ext cx="7560616" cy="369332"/>
                    </a:xfrm>
                    <a:prstGeom prst="rect">
                      <a:avLst/>
                    </a:prstGeom>
                    <a:blipFill>
                      <a:blip r:embed="rId20"/>
                      <a:stretch>
                        <a:fillRect l="-992" t="-16667" b="-25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6" name="TextBox 85">
                    <a:extLst>
                      <a:ext uri="{FF2B5EF4-FFF2-40B4-BE49-F238E27FC236}">
                        <a16:creationId xmlns:a16="http://schemas.microsoft.com/office/drawing/2014/main" id="{DC762F2D-989F-3341-9EE0-9F6C23B123E5}"/>
                      </a:ext>
                    </a:extLst>
                  </p:cNvPr>
                  <p:cNvSpPr txBox="1"/>
                  <p:nvPr/>
                </p:nvSpPr>
                <p:spPr>
                  <a:xfrm>
                    <a:off x="5025084" y="6444324"/>
                    <a:ext cx="7560616" cy="369332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rgbClr val="941100"/>
                            </a:solidFill>
                            <a:latin typeface="Cambria Math" panose="02040503050406030204" pitchFamily="18" charset="0"/>
                          </a:rPr>
                          <m:t>𝜂</m:t>
                        </m:r>
                      </m:oMath>
                    </a14:m>
                    <a:r>
                      <a:rPr lang="en-US" sz="2400" dirty="0"/>
                      <a:t>:</a:t>
                    </a:r>
                    <a:r>
                      <a:rPr lang="en-US" dirty="0"/>
                      <a:t> </a:t>
                    </a:r>
                    <a:r>
                      <a:rPr lang="en-US" sz="2400" dirty="0"/>
                      <a:t>Rate of progression through hospitalization</a:t>
                    </a:r>
                  </a:p>
                </p:txBody>
              </p:sp>
            </mc:Choice>
            <mc:Fallback xmlns="">
              <p:sp>
                <p:nvSpPr>
                  <p:cNvPr id="86" name="TextBox 85">
                    <a:extLst>
                      <a:ext uri="{FF2B5EF4-FFF2-40B4-BE49-F238E27FC236}">
                        <a16:creationId xmlns:a16="http://schemas.microsoft.com/office/drawing/2014/main" id="{DC762F2D-989F-3341-9EE0-9F6C23B123E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25084" y="6444324"/>
                    <a:ext cx="7560616" cy="369332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 l="-1322" t="-19444" b="-2222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8EECB40F-971E-CC41-BE1D-E6AAF0BC9B51}"/>
                    </a:ext>
                  </a:extLst>
                </p:cNvPr>
                <p:cNvSpPr txBox="1"/>
                <p:nvPr/>
              </p:nvSpPr>
              <p:spPr>
                <a:xfrm>
                  <a:off x="5726112" y="3582061"/>
                  <a:ext cx="7678841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1" smtClean="0">
                          <a:latin typeface="Cambria Math" panose="02040503050406030204" pitchFamily="18" charset="0"/>
                        </a:rPr>
                        <m:t>α</m:t>
                      </m:r>
                    </m:oMath>
                  </a14:m>
                  <a:r>
                    <a:rPr lang="en-US" sz="2400" dirty="0"/>
                    <a:t>:</a:t>
                  </a:r>
                  <a:r>
                    <a:rPr lang="en-US" dirty="0"/>
                    <a:t> </a:t>
                  </a:r>
                  <a:r>
                    <a:rPr lang="en-US" sz="2400" dirty="0"/>
                    <a:t>Relative infectiousness of asymptomatic </a:t>
                  </a:r>
                  <a:r>
                    <a:rPr lang="en-US" dirty="0"/>
                    <a:t>(not shown)</a:t>
                  </a:r>
                </a:p>
              </p:txBody>
            </p:sp>
          </mc:Choice>
          <mc:Fallback xmlns=""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8EECB40F-971E-CC41-BE1D-E6AAF0BC9B5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26112" y="3582061"/>
                  <a:ext cx="7678841" cy="369332"/>
                </a:xfrm>
                <a:prstGeom prst="rect">
                  <a:avLst/>
                </a:prstGeom>
                <a:blipFill>
                  <a:blip r:embed="rId22"/>
                  <a:stretch>
                    <a:fillRect l="-990" t="-23333" b="-4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5" name="TextBox 94">
            <a:extLst>
              <a:ext uri="{FF2B5EF4-FFF2-40B4-BE49-F238E27FC236}">
                <a16:creationId xmlns:a16="http://schemas.microsoft.com/office/drawing/2014/main" id="{64EC48B7-7366-DC4A-A13B-233ED99FEDD1}"/>
              </a:ext>
            </a:extLst>
          </p:cNvPr>
          <p:cNvSpPr txBox="1"/>
          <p:nvPr/>
        </p:nvSpPr>
        <p:spPr>
          <a:xfrm>
            <a:off x="8449357" y="4887352"/>
            <a:ext cx="33878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432FF"/>
                </a:solidFill>
              </a:rPr>
              <a:t>Birth and death rates still assumed equal</a:t>
            </a:r>
          </a:p>
        </p:txBody>
      </p:sp>
    </p:spTree>
    <p:extLst>
      <p:ext uri="{BB962C8B-B14F-4D97-AF65-F5344CB8AC3E}">
        <p14:creationId xmlns:p14="http://schemas.microsoft.com/office/powerpoint/2010/main" val="9212334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3DD0F094-649E-C84E-9BF3-9121016CBD7D}"/>
              </a:ext>
            </a:extLst>
          </p:cNvPr>
          <p:cNvGrpSpPr/>
          <p:nvPr/>
        </p:nvGrpSpPr>
        <p:grpSpPr>
          <a:xfrm>
            <a:off x="222681" y="1260923"/>
            <a:ext cx="5624869" cy="3954849"/>
            <a:chOff x="157724" y="744590"/>
            <a:chExt cx="5045160" cy="3336428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5CBFECCB-1E46-A142-B469-052EA8A46FD0}"/>
                </a:ext>
              </a:extLst>
            </p:cNvPr>
            <p:cNvGrpSpPr/>
            <p:nvPr/>
          </p:nvGrpSpPr>
          <p:grpSpPr>
            <a:xfrm>
              <a:off x="157724" y="744590"/>
              <a:ext cx="5033957" cy="3336428"/>
              <a:chOff x="233924" y="731890"/>
              <a:chExt cx="7491290" cy="4302918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B543C0AA-BF44-5A4E-AF9C-BB348CBB3697}"/>
                  </a:ext>
                </a:extLst>
              </p:cNvPr>
              <p:cNvGrpSpPr/>
              <p:nvPr/>
            </p:nvGrpSpPr>
            <p:grpSpPr>
              <a:xfrm>
                <a:off x="233924" y="731890"/>
                <a:ext cx="7491290" cy="4302918"/>
                <a:chOff x="291074" y="773190"/>
                <a:chExt cx="11451962" cy="5645194"/>
              </a:xfrm>
            </p:grpSpPr>
            <p:grpSp>
              <p:nvGrpSpPr>
                <p:cNvPr id="8" name="Group 7">
                  <a:extLst>
                    <a:ext uri="{FF2B5EF4-FFF2-40B4-BE49-F238E27FC236}">
                      <a16:creationId xmlns:a16="http://schemas.microsoft.com/office/drawing/2014/main" id="{64EE6F4B-D459-0D4F-B2F5-F572224FCDEE}"/>
                    </a:ext>
                  </a:extLst>
                </p:cNvPr>
                <p:cNvGrpSpPr/>
                <p:nvPr/>
              </p:nvGrpSpPr>
              <p:grpSpPr>
                <a:xfrm>
                  <a:off x="291074" y="773190"/>
                  <a:ext cx="11451962" cy="5514710"/>
                  <a:chOff x="258417" y="136376"/>
                  <a:chExt cx="11451962" cy="5514710"/>
                </a:xfrm>
              </p:grpSpPr>
              <p:grpSp>
                <p:nvGrpSpPr>
                  <p:cNvPr id="24" name="Group 23">
                    <a:extLst>
                      <a:ext uri="{FF2B5EF4-FFF2-40B4-BE49-F238E27FC236}">
                        <a16:creationId xmlns:a16="http://schemas.microsoft.com/office/drawing/2014/main" id="{C69C94B0-2BF4-3944-8CFA-77AB219D4BE3}"/>
                      </a:ext>
                    </a:extLst>
                  </p:cNvPr>
                  <p:cNvGrpSpPr/>
                  <p:nvPr/>
                </p:nvGrpSpPr>
                <p:grpSpPr>
                  <a:xfrm>
                    <a:off x="1181599" y="1224339"/>
                    <a:ext cx="945292" cy="938039"/>
                    <a:chOff x="689074" y="667749"/>
                    <a:chExt cx="945292" cy="938039"/>
                  </a:xfrm>
                </p:grpSpPr>
                <p:sp>
                  <p:nvSpPr>
                    <p:cNvPr id="56" name="Rectangle 55">
                      <a:extLst>
                        <a:ext uri="{FF2B5EF4-FFF2-40B4-BE49-F238E27FC236}">
                          <a16:creationId xmlns:a16="http://schemas.microsoft.com/office/drawing/2014/main" id="{F8042701-54CD-3E4A-B96C-6432E699767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89074" y="667749"/>
                      <a:ext cx="945292" cy="938039"/>
                    </a:xfrm>
                    <a:prstGeom prst="rect">
                      <a:avLst/>
                    </a:prstGeom>
                    <a:noFill/>
                    <a:ln w="28575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7" name="TextBox 56">
                      <a:extLst>
                        <a:ext uri="{FF2B5EF4-FFF2-40B4-BE49-F238E27FC236}">
                          <a16:creationId xmlns:a16="http://schemas.microsoft.com/office/drawing/2014/main" id="{460DA58C-A347-404D-AEDE-03F17139825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53600" y="776769"/>
                      <a:ext cx="854764" cy="78113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400" b="1" dirty="0">
                          <a:latin typeface="Helvetica" pitchFamily="2" charset="0"/>
                        </a:rPr>
                        <a:t>S</a:t>
                      </a:r>
                    </a:p>
                  </p:txBody>
                </p:sp>
              </p:grpSp>
              <p:grpSp>
                <p:nvGrpSpPr>
                  <p:cNvPr id="25" name="Group 24">
                    <a:extLst>
                      <a:ext uri="{FF2B5EF4-FFF2-40B4-BE49-F238E27FC236}">
                        <a16:creationId xmlns:a16="http://schemas.microsoft.com/office/drawing/2014/main" id="{E3909E39-A1EA-D74B-8BCD-8DDB1566137A}"/>
                      </a:ext>
                    </a:extLst>
                  </p:cNvPr>
                  <p:cNvGrpSpPr/>
                  <p:nvPr/>
                </p:nvGrpSpPr>
                <p:grpSpPr>
                  <a:xfrm>
                    <a:off x="4893901" y="2368439"/>
                    <a:ext cx="945292" cy="938039"/>
                    <a:chOff x="2795133" y="1281698"/>
                    <a:chExt cx="945292" cy="938039"/>
                  </a:xfrm>
                </p:grpSpPr>
                <p:sp>
                  <p:nvSpPr>
                    <p:cNvPr id="54" name="Rectangle 53">
                      <a:extLst>
                        <a:ext uri="{FF2B5EF4-FFF2-40B4-BE49-F238E27FC236}">
                          <a16:creationId xmlns:a16="http://schemas.microsoft.com/office/drawing/2014/main" id="{980B23C3-0A0E-3947-9EAE-4480CEF7B49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795133" y="1281698"/>
                      <a:ext cx="945292" cy="938039"/>
                    </a:xfrm>
                    <a:prstGeom prst="rect">
                      <a:avLst/>
                    </a:prstGeom>
                    <a:noFill/>
                    <a:ln w="28575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5" name="TextBox 54">
                      <a:extLst>
                        <a:ext uri="{FF2B5EF4-FFF2-40B4-BE49-F238E27FC236}">
                          <a16:creationId xmlns:a16="http://schemas.microsoft.com/office/drawing/2014/main" id="{49DA35F4-51F6-964F-973A-8DE16F58EA5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830263" y="1413920"/>
                      <a:ext cx="854765" cy="78113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400" b="1" dirty="0">
                          <a:latin typeface="Helvetica" pitchFamily="2" charset="0"/>
                        </a:rPr>
                        <a:t>E</a:t>
                      </a:r>
                    </a:p>
                  </p:txBody>
                </p:sp>
              </p:grpSp>
              <p:grpSp>
                <p:nvGrpSpPr>
                  <p:cNvPr id="26" name="Group 25">
                    <a:extLst>
                      <a:ext uri="{FF2B5EF4-FFF2-40B4-BE49-F238E27FC236}">
                        <a16:creationId xmlns:a16="http://schemas.microsoft.com/office/drawing/2014/main" id="{9DDC565A-3C03-3E4B-B909-F2B38E7C0EB6}"/>
                      </a:ext>
                    </a:extLst>
                  </p:cNvPr>
                  <p:cNvGrpSpPr/>
                  <p:nvPr/>
                </p:nvGrpSpPr>
                <p:grpSpPr>
                  <a:xfrm>
                    <a:off x="1175328" y="3613632"/>
                    <a:ext cx="945292" cy="938039"/>
                    <a:chOff x="5014606" y="1878045"/>
                    <a:chExt cx="945292" cy="938039"/>
                  </a:xfrm>
                </p:grpSpPr>
                <p:sp>
                  <p:nvSpPr>
                    <p:cNvPr id="52" name="Rectangle 51">
                      <a:extLst>
                        <a:ext uri="{FF2B5EF4-FFF2-40B4-BE49-F238E27FC236}">
                          <a16:creationId xmlns:a16="http://schemas.microsoft.com/office/drawing/2014/main" id="{F54F3587-062B-664B-AE47-2E94C9B5651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14606" y="1878045"/>
                      <a:ext cx="945292" cy="938039"/>
                    </a:xfrm>
                    <a:prstGeom prst="rect">
                      <a:avLst/>
                    </a:prstGeom>
                    <a:noFill/>
                    <a:ln w="28575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3" name="TextBox 52">
                      <a:extLst>
                        <a:ext uri="{FF2B5EF4-FFF2-40B4-BE49-F238E27FC236}">
                          <a16:creationId xmlns:a16="http://schemas.microsoft.com/office/drawing/2014/main" id="{985064C9-3688-694C-950F-48344C6FB26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062018" y="2010355"/>
                      <a:ext cx="854763" cy="78113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400" b="1" dirty="0">
                          <a:latin typeface="Helvetica" pitchFamily="2" charset="0"/>
                        </a:rPr>
                        <a:t>V</a:t>
                      </a:r>
                    </a:p>
                  </p:txBody>
                </p:sp>
              </p:grpSp>
              <p:grpSp>
                <p:nvGrpSpPr>
                  <p:cNvPr id="27" name="Group 26">
                    <a:extLst>
                      <a:ext uri="{FF2B5EF4-FFF2-40B4-BE49-F238E27FC236}">
                        <a16:creationId xmlns:a16="http://schemas.microsoft.com/office/drawing/2014/main" id="{272EBCFC-A809-8645-880F-E051BB652476}"/>
                      </a:ext>
                    </a:extLst>
                  </p:cNvPr>
                  <p:cNvGrpSpPr/>
                  <p:nvPr/>
                </p:nvGrpSpPr>
                <p:grpSpPr>
                  <a:xfrm>
                    <a:off x="8620491" y="622404"/>
                    <a:ext cx="945292" cy="938039"/>
                    <a:chOff x="7241237" y="2434637"/>
                    <a:chExt cx="945292" cy="938039"/>
                  </a:xfrm>
                </p:grpSpPr>
                <p:sp>
                  <p:nvSpPr>
                    <p:cNvPr id="50" name="Rectangle 49">
                      <a:extLst>
                        <a:ext uri="{FF2B5EF4-FFF2-40B4-BE49-F238E27FC236}">
                          <a16:creationId xmlns:a16="http://schemas.microsoft.com/office/drawing/2014/main" id="{673A5ACC-8E5A-1042-88FA-898C858F848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241237" y="2434637"/>
                      <a:ext cx="945292" cy="938039"/>
                    </a:xfrm>
                    <a:prstGeom prst="rect">
                      <a:avLst/>
                    </a:prstGeom>
                    <a:noFill/>
                    <a:ln w="28575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1" name="TextBox 50">
                      <a:extLst>
                        <a:ext uri="{FF2B5EF4-FFF2-40B4-BE49-F238E27FC236}">
                          <a16:creationId xmlns:a16="http://schemas.microsoft.com/office/drawing/2014/main" id="{C5BF802C-0CCC-1945-A6C2-096F274F841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251315" y="2541895"/>
                      <a:ext cx="854763" cy="78113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400" b="1" dirty="0">
                          <a:latin typeface="Helvetica" pitchFamily="2" charset="0"/>
                        </a:rPr>
                        <a:t>A</a:t>
                      </a:r>
                    </a:p>
                  </p:txBody>
                </p:sp>
              </p:grpSp>
              <p:grpSp>
                <p:nvGrpSpPr>
                  <p:cNvPr id="28" name="Group 27">
                    <a:extLst>
                      <a:ext uri="{FF2B5EF4-FFF2-40B4-BE49-F238E27FC236}">
                        <a16:creationId xmlns:a16="http://schemas.microsoft.com/office/drawing/2014/main" id="{442C2EE1-BA7C-0E4A-B890-C8DED0F80719}"/>
                      </a:ext>
                    </a:extLst>
                  </p:cNvPr>
                  <p:cNvGrpSpPr/>
                  <p:nvPr/>
                </p:nvGrpSpPr>
                <p:grpSpPr>
                  <a:xfrm>
                    <a:off x="8610552" y="2394883"/>
                    <a:ext cx="1013714" cy="938039"/>
                    <a:chOff x="9060097" y="2375002"/>
                    <a:chExt cx="1013714" cy="938039"/>
                  </a:xfrm>
                </p:grpSpPr>
                <p:sp>
                  <p:nvSpPr>
                    <p:cNvPr id="48" name="Rectangle 47">
                      <a:extLst>
                        <a:ext uri="{FF2B5EF4-FFF2-40B4-BE49-F238E27FC236}">
                          <a16:creationId xmlns:a16="http://schemas.microsoft.com/office/drawing/2014/main" id="{D6E6D73C-7B36-264A-9A84-99C13F6CE0F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060097" y="2375002"/>
                      <a:ext cx="945292" cy="938039"/>
                    </a:xfrm>
                    <a:prstGeom prst="rect">
                      <a:avLst/>
                    </a:prstGeom>
                    <a:noFill/>
                    <a:ln w="28575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9" name="TextBox 48">
                      <a:extLst>
                        <a:ext uri="{FF2B5EF4-FFF2-40B4-BE49-F238E27FC236}">
                          <a16:creationId xmlns:a16="http://schemas.microsoft.com/office/drawing/2014/main" id="{329B72DA-6F53-C840-9709-7F2EB039F6A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219045" y="2482260"/>
                      <a:ext cx="854766" cy="78113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400" b="1" dirty="0">
                          <a:latin typeface="Helvetica" pitchFamily="2" charset="0"/>
                        </a:rPr>
                        <a:t>I</a:t>
                      </a:r>
                    </a:p>
                  </p:txBody>
                </p:sp>
              </p:grpSp>
              <p:grpSp>
                <p:nvGrpSpPr>
                  <p:cNvPr id="29" name="Group 28">
                    <a:extLst>
                      <a:ext uri="{FF2B5EF4-FFF2-40B4-BE49-F238E27FC236}">
                        <a16:creationId xmlns:a16="http://schemas.microsoft.com/office/drawing/2014/main" id="{DAA4C357-534A-2E46-8916-3B4AF5C98F65}"/>
                      </a:ext>
                    </a:extLst>
                  </p:cNvPr>
                  <p:cNvGrpSpPr/>
                  <p:nvPr/>
                </p:nvGrpSpPr>
                <p:grpSpPr>
                  <a:xfrm>
                    <a:off x="8606828" y="4571552"/>
                    <a:ext cx="945292" cy="938039"/>
                    <a:chOff x="9453943" y="3746602"/>
                    <a:chExt cx="945292" cy="938039"/>
                  </a:xfrm>
                </p:grpSpPr>
                <p:sp>
                  <p:nvSpPr>
                    <p:cNvPr id="46" name="Rectangle 45">
                      <a:extLst>
                        <a:ext uri="{FF2B5EF4-FFF2-40B4-BE49-F238E27FC236}">
                          <a16:creationId xmlns:a16="http://schemas.microsoft.com/office/drawing/2014/main" id="{43DC79BF-680E-B64B-A010-79F4FC7E086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453943" y="3746602"/>
                      <a:ext cx="945292" cy="938039"/>
                    </a:xfrm>
                    <a:prstGeom prst="rect">
                      <a:avLst/>
                    </a:prstGeom>
                    <a:noFill/>
                    <a:ln w="28575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7" name="TextBox 46">
                      <a:extLst>
                        <a:ext uri="{FF2B5EF4-FFF2-40B4-BE49-F238E27FC236}">
                          <a16:creationId xmlns:a16="http://schemas.microsoft.com/office/drawing/2014/main" id="{444BE2D7-42D5-534F-8599-61078ABA7A3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487000" y="3867780"/>
                      <a:ext cx="854765" cy="78113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400" b="1" dirty="0">
                          <a:latin typeface="Helvetica" pitchFamily="2" charset="0"/>
                        </a:rPr>
                        <a:t>H</a:t>
                      </a:r>
                    </a:p>
                  </p:txBody>
                </p:sp>
              </p:grpSp>
              <p:cxnSp>
                <p:nvCxnSpPr>
                  <p:cNvPr id="30" name="Straight Arrow Connector 29">
                    <a:extLst>
                      <a:ext uri="{FF2B5EF4-FFF2-40B4-BE49-F238E27FC236}">
                        <a16:creationId xmlns:a16="http://schemas.microsoft.com/office/drawing/2014/main" id="{82276074-A71A-214C-B219-60088013B98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12603" y="1707646"/>
                    <a:ext cx="2781298" cy="660793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" name="Straight Arrow Connector 30">
                    <a:extLst>
                      <a:ext uri="{FF2B5EF4-FFF2-40B4-BE49-F238E27FC236}">
                        <a16:creationId xmlns:a16="http://schemas.microsoft.com/office/drawing/2014/main" id="{8228308E-0EF3-B745-96E7-ECEB869EB4B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123585" y="3300256"/>
                    <a:ext cx="2753022" cy="804860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" name="Straight Arrow Connector 31">
                    <a:extLst>
                      <a:ext uri="{FF2B5EF4-FFF2-40B4-BE49-F238E27FC236}">
                        <a16:creationId xmlns:a16="http://schemas.microsoft.com/office/drawing/2014/main" id="{1F746297-A53E-2E49-B3E6-1974B7A513C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856486" y="1078898"/>
                    <a:ext cx="2751479" cy="1296895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" name="Straight Arrow Connector 32">
                    <a:extLst>
                      <a:ext uri="{FF2B5EF4-FFF2-40B4-BE49-F238E27FC236}">
                        <a16:creationId xmlns:a16="http://schemas.microsoft.com/office/drawing/2014/main" id="{E9A64598-B706-6640-AE5D-8131DA5C5F58}"/>
                      </a:ext>
                    </a:extLst>
                  </p:cNvPr>
                  <p:cNvCxnSpPr>
                    <a:cxnSpLocks/>
                    <a:stCxn id="48" idx="2"/>
                  </p:cNvCxnSpPr>
                  <p:nvPr/>
                </p:nvCxnSpPr>
                <p:spPr>
                  <a:xfrm>
                    <a:off x="9083198" y="3332922"/>
                    <a:ext cx="0" cy="1238630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" name="Straight Arrow Connector 33">
                    <a:extLst>
                      <a:ext uri="{FF2B5EF4-FFF2-40B4-BE49-F238E27FC236}">
                        <a16:creationId xmlns:a16="http://schemas.microsoft.com/office/drawing/2014/main" id="{99A93605-E5A6-8A40-9459-4CDBE37D2D3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633851" y="2176665"/>
                    <a:ext cx="0" cy="1436966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" name="Straight Arrow Connector 34">
                    <a:extLst>
                      <a:ext uri="{FF2B5EF4-FFF2-40B4-BE49-F238E27FC236}">
                        <a16:creationId xmlns:a16="http://schemas.microsoft.com/office/drawing/2014/main" id="{CBA1F13E-F02A-124E-87BA-E7A07018C93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842572" y="2830776"/>
                    <a:ext cx="2767980" cy="6682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" name="Straight Arrow Connector 37">
                    <a:extLst>
                      <a:ext uri="{FF2B5EF4-FFF2-40B4-BE49-F238E27FC236}">
                        <a16:creationId xmlns:a16="http://schemas.microsoft.com/office/drawing/2014/main" id="{0680B6ED-3789-B64E-910F-10A4032469C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9555843" y="2714816"/>
                    <a:ext cx="2154536" cy="0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" name="Straight Arrow Connector 38">
                    <a:extLst>
                      <a:ext uri="{FF2B5EF4-FFF2-40B4-BE49-F238E27FC236}">
                        <a16:creationId xmlns:a16="http://schemas.microsoft.com/office/drawing/2014/main" id="{53517627-1A76-8C44-A6ED-E07ED861398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9555843" y="3043935"/>
                    <a:ext cx="2154536" cy="20693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prstDash val="dash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" name="Straight Arrow Connector 41">
                    <a:extLst>
                      <a:ext uri="{FF2B5EF4-FFF2-40B4-BE49-F238E27FC236}">
                        <a16:creationId xmlns:a16="http://schemas.microsoft.com/office/drawing/2014/main" id="{AEF850D5-3BCA-8044-8932-15B710697E7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381456" y="1276205"/>
                    <a:ext cx="1" cy="1086231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prstDash val="dash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" name="Straight Arrow Connector 42">
                    <a:extLst>
                      <a:ext uri="{FF2B5EF4-FFF2-40B4-BE49-F238E27FC236}">
                        <a16:creationId xmlns:a16="http://schemas.microsoft.com/office/drawing/2014/main" id="{B48D6FEB-DD09-F24D-A21B-4BDC1C8CFC9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639944" y="136376"/>
                    <a:ext cx="1" cy="1086231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prstDash val="dash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" name="Straight Arrow Connector 43">
                    <a:extLst>
                      <a:ext uri="{FF2B5EF4-FFF2-40B4-BE49-F238E27FC236}">
                        <a16:creationId xmlns:a16="http://schemas.microsoft.com/office/drawing/2014/main" id="{A1B06BBF-30AB-344D-8FD6-E6419179225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646678" y="4564855"/>
                    <a:ext cx="2" cy="1086231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prstDash val="dash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" name="Straight Arrow Connector 44">
                    <a:extLst>
                      <a:ext uri="{FF2B5EF4-FFF2-40B4-BE49-F238E27FC236}">
                        <a16:creationId xmlns:a16="http://schemas.microsoft.com/office/drawing/2014/main" id="{E8004C42-575F-104B-B4E8-43A646A7788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58417" y="1726590"/>
                    <a:ext cx="908894" cy="0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" name="TextBox 8">
                      <a:extLst>
                        <a:ext uri="{FF2B5EF4-FFF2-40B4-BE49-F238E27FC236}">
                          <a16:creationId xmlns:a16="http://schemas.microsoft.com/office/drawing/2014/main" id="{51CF6698-E600-CF46-A873-C61A21810FE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051044" y="1972537"/>
                      <a:ext cx="442171" cy="46867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oMath>
                        </m:oMathPara>
                      </a14:m>
                      <a:endParaRPr lang="en-US" dirty="0">
                        <a:solidFill>
                          <a:srgbClr val="7030A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9" name="TextBox 8">
                      <a:extLst>
                        <a:ext uri="{FF2B5EF4-FFF2-40B4-BE49-F238E27FC236}">
                          <a16:creationId xmlns:a16="http://schemas.microsoft.com/office/drawing/2014/main" id="{51CF6698-E600-CF46-A873-C61A21810FE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051044" y="1972537"/>
                      <a:ext cx="442171" cy="468679"/>
                    </a:xfrm>
                    <a:prstGeom prst="rect">
                      <a:avLst/>
                    </a:prstGeom>
                    <a:blipFill>
                      <a:blip r:embed="rId2"/>
                      <a:stretch>
                        <a:fillRect l="-22222" r="-1111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" name="TextBox 9">
                      <a:extLst>
                        <a:ext uri="{FF2B5EF4-FFF2-40B4-BE49-F238E27FC236}">
                          <a16:creationId xmlns:a16="http://schemas.microsoft.com/office/drawing/2014/main" id="{1D281940-D111-004C-A467-92B7EB194F9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082989" y="3738931"/>
                      <a:ext cx="442171" cy="46867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oMath>
                        </m:oMathPara>
                      </a14:m>
                      <a:endParaRPr lang="en-US" dirty="0">
                        <a:solidFill>
                          <a:srgbClr val="7030A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0" name="TextBox 9">
                      <a:extLst>
                        <a:ext uri="{FF2B5EF4-FFF2-40B4-BE49-F238E27FC236}">
                          <a16:creationId xmlns:a16="http://schemas.microsoft.com/office/drawing/2014/main" id="{1D281940-D111-004C-A467-92B7EB194F9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082989" y="3738931"/>
                      <a:ext cx="442171" cy="468679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16667" r="-1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" name="TextBox 10">
                      <a:extLst>
                        <a:ext uri="{FF2B5EF4-FFF2-40B4-BE49-F238E27FC236}">
                          <a16:creationId xmlns:a16="http://schemas.microsoft.com/office/drawing/2014/main" id="{A7C4B73D-A6D2-0942-BB3E-5ED50C0769F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073894" y="5949705"/>
                      <a:ext cx="442171" cy="46867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oMath>
                        </m:oMathPara>
                      </a14:m>
                      <a:endParaRPr lang="en-US" dirty="0">
                        <a:solidFill>
                          <a:srgbClr val="7030A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1" name="TextBox 10">
                      <a:extLst>
                        <a:ext uri="{FF2B5EF4-FFF2-40B4-BE49-F238E27FC236}">
                          <a16:creationId xmlns:a16="http://schemas.microsoft.com/office/drawing/2014/main" id="{A7C4B73D-A6D2-0942-BB3E-5ED50C0769F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073894" y="5949705"/>
                      <a:ext cx="442171" cy="468679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22222" r="-1111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" name="TextBox 11">
                      <a:extLst>
                        <a:ext uri="{FF2B5EF4-FFF2-40B4-BE49-F238E27FC236}">
                          <a16:creationId xmlns:a16="http://schemas.microsoft.com/office/drawing/2014/main" id="{7BABA5AD-01A4-4444-9282-50F234EE9ED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923516" y="2217966"/>
                      <a:ext cx="442171" cy="46867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oMath>
                        </m:oMathPara>
                      </a14:m>
                      <a:endParaRPr lang="en-US" dirty="0">
                        <a:solidFill>
                          <a:srgbClr val="7030A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2" name="TextBox 11">
                      <a:extLst>
                        <a:ext uri="{FF2B5EF4-FFF2-40B4-BE49-F238E27FC236}">
                          <a16:creationId xmlns:a16="http://schemas.microsoft.com/office/drawing/2014/main" id="{7BABA5AD-01A4-4444-9282-50F234EE9ED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923516" y="2217966"/>
                      <a:ext cx="442171" cy="468679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l="-22222" r="-1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" name="TextBox 12">
                      <a:extLst>
                        <a:ext uri="{FF2B5EF4-FFF2-40B4-BE49-F238E27FC236}">
                          <a16:creationId xmlns:a16="http://schemas.microsoft.com/office/drawing/2014/main" id="{9426A0B6-8735-E944-A83D-881CFF1E76C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95270" y="1044625"/>
                      <a:ext cx="442171" cy="46867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oMath>
                        </m:oMathPara>
                      </a14:m>
                      <a:endParaRPr lang="en-US" dirty="0">
                        <a:solidFill>
                          <a:srgbClr val="7030A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3" name="TextBox 12">
                      <a:extLst>
                        <a:ext uri="{FF2B5EF4-FFF2-40B4-BE49-F238E27FC236}">
                          <a16:creationId xmlns:a16="http://schemas.microsoft.com/office/drawing/2014/main" id="{9426A0B6-8735-E944-A83D-881CFF1E76C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95270" y="1044625"/>
                      <a:ext cx="442171" cy="468679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l="-22222" r="-1111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" name="TextBox 13">
                      <a:extLst>
                        <a:ext uri="{FF2B5EF4-FFF2-40B4-BE49-F238E27FC236}">
                          <a16:creationId xmlns:a16="http://schemas.microsoft.com/office/drawing/2014/main" id="{E1E1B34C-D4A7-7642-8280-B9CC7B194D4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73428" y="5515135"/>
                      <a:ext cx="442171" cy="46867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oMath>
                        </m:oMathPara>
                      </a14:m>
                      <a:endParaRPr lang="en-US" dirty="0">
                        <a:solidFill>
                          <a:srgbClr val="7030A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4" name="TextBox 13">
                      <a:extLst>
                        <a:ext uri="{FF2B5EF4-FFF2-40B4-BE49-F238E27FC236}">
                          <a16:creationId xmlns:a16="http://schemas.microsoft.com/office/drawing/2014/main" id="{E1E1B34C-D4A7-7642-8280-B9CC7B194D4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73428" y="5515135"/>
                      <a:ext cx="442171" cy="468679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l="-16667" r="-1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" name="TextBox 14">
                      <a:extLst>
                        <a:ext uri="{FF2B5EF4-FFF2-40B4-BE49-F238E27FC236}">
                          <a16:creationId xmlns:a16="http://schemas.microsoft.com/office/drawing/2014/main" id="{4D55738C-5871-5044-A74C-D54ED2A459A9}"/>
                        </a:ext>
                      </a:extLst>
                    </p:cNvPr>
                    <p:cNvSpPr txBox="1"/>
                    <p:nvPr/>
                  </p:nvSpPr>
                  <p:spPr>
                    <a:xfrm rot="20493006">
                      <a:off x="2529228" y="4429001"/>
                      <a:ext cx="2246963" cy="46867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(1−</m:t>
                            </m:r>
                            <m:r>
                              <a:rPr lang="en-US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5" name="TextBox 14">
                      <a:extLst>
                        <a:ext uri="{FF2B5EF4-FFF2-40B4-BE49-F238E27FC236}">
                          <a16:creationId xmlns:a16="http://schemas.microsoft.com/office/drawing/2014/main" id="{4D55738C-5871-5044-A74C-D54ED2A459A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rot="20493006">
                      <a:off x="2529228" y="4429001"/>
                      <a:ext cx="2246963" cy="468679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b="-555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" name="TextBox 15">
                      <a:extLst>
                        <a:ext uri="{FF2B5EF4-FFF2-40B4-BE49-F238E27FC236}">
                          <a16:creationId xmlns:a16="http://schemas.microsoft.com/office/drawing/2014/main" id="{8550F08D-AC5D-1A4F-9A86-50A39E0CA0F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941839" y="2022460"/>
                      <a:ext cx="1132605" cy="46867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oMath>
                        </m:oMathPara>
                      </a14:m>
                      <a:endParaRPr lang="en-US" dirty="0">
                        <a:solidFill>
                          <a:srgbClr val="FF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6" name="TextBox 15">
                      <a:extLst>
                        <a:ext uri="{FF2B5EF4-FFF2-40B4-BE49-F238E27FC236}">
                          <a16:creationId xmlns:a16="http://schemas.microsoft.com/office/drawing/2014/main" id="{8550F08D-AC5D-1A4F-9A86-50A39E0CA0F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941839" y="2022460"/>
                      <a:ext cx="1132605" cy="468679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t="-3846" b="-1538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" name="TextBox 16">
                      <a:extLst>
                        <a:ext uri="{FF2B5EF4-FFF2-40B4-BE49-F238E27FC236}">
                          <a16:creationId xmlns:a16="http://schemas.microsoft.com/office/drawing/2014/main" id="{AD06DAAD-F90E-EC47-8476-372FB1FA9EAC}"/>
                        </a:ext>
                      </a:extLst>
                    </p:cNvPr>
                    <p:cNvSpPr txBox="1"/>
                    <p:nvPr/>
                  </p:nvSpPr>
                  <p:spPr>
                    <a:xfrm rot="19578589">
                      <a:off x="5970831" y="1899328"/>
                      <a:ext cx="2097897" cy="46867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(1−</m:t>
                            </m:r>
                            <m:r>
                              <a:rPr lang="en-US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en-US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𝜌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7" name="TextBox 16">
                      <a:extLst>
                        <a:ext uri="{FF2B5EF4-FFF2-40B4-BE49-F238E27FC236}">
                          <a16:creationId xmlns:a16="http://schemas.microsoft.com/office/drawing/2014/main" id="{AD06DAAD-F90E-EC47-8476-372FB1FA9EA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rot="19578589">
                      <a:off x="5970831" y="1899328"/>
                      <a:ext cx="2097897" cy="468679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 l="-2410" b="-597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" name="TextBox 17">
                      <a:extLst>
                        <a:ext uri="{FF2B5EF4-FFF2-40B4-BE49-F238E27FC236}">
                          <a16:creationId xmlns:a16="http://schemas.microsoft.com/office/drawing/2014/main" id="{B10DF0CF-834B-7D42-9404-0385367DBD4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936637" y="3514494"/>
                      <a:ext cx="728473" cy="46867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𝜌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8" name="TextBox 17">
                      <a:extLst>
                        <a:ext uri="{FF2B5EF4-FFF2-40B4-BE49-F238E27FC236}">
                          <a16:creationId xmlns:a16="http://schemas.microsoft.com/office/drawing/2014/main" id="{B10DF0CF-834B-7D42-9404-0385367DBD4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936637" y="3514494"/>
                      <a:ext cx="728473" cy="468679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 l="-3571" r="-10714" b="-740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" name="TextBox 18">
                      <a:extLst>
                        <a:ext uri="{FF2B5EF4-FFF2-40B4-BE49-F238E27FC236}">
                          <a16:creationId xmlns:a16="http://schemas.microsoft.com/office/drawing/2014/main" id="{723B3806-ED47-0F4B-A4EE-BC91F760B92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233294" y="3316519"/>
                      <a:ext cx="395599" cy="46867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smtClean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𝜐</m:t>
                            </m:r>
                          </m:oMath>
                        </m:oMathPara>
                      </a14:m>
                      <a:endParaRPr lang="en-US" dirty="0">
                        <a:solidFill>
                          <a:srgbClr val="92D05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9" name="TextBox 18">
                      <a:extLst>
                        <a:ext uri="{FF2B5EF4-FFF2-40B4-BE49-F238E27FC236}">
                          <a16:creationId xmlns:a16="http://schemas.microsoft.com/office/drawing/2014/main" id="{723B3806-ED47-0F4B-A4EE-BC91F760B92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233294" y="3316519"/>
                      <a:ext cx="395599" cy="468679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 l="-11765" r="-588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" name="TextBox 19">
                      <a:extLst>
                        <a:ext uri="{FF2B5EF4-FFF2-40B4-BE49-F238E27FC236}">
                          <a16:creationId xmlns:a16="http://schemas.microsoft.com/office/drawing/2014/main" id="{76B1F364-3804-0447-B843-5F320754134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189438" y="4916578"/>
                      <a:ext cx="412811" cy="46867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smtClean="0">
                                <a:solidFill>
                                  <a:srgbClr val="9411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𝜂</m:t>
                            </m:r>
                          </m:oMath>
                        </m:oMathPara>
                      </a14:m>
                      <a:endParaRPr lang="en-US" dirty="0">
                        <a:solidFill>
                          <a:srgbClr val="9411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0" name="TextBox 19">
                      <a:extLst>
                        <a:ext uri="{FF2B5EF4-FFF2-40B4-BE49-F238E27FC236}">
                          <a16:creationId xmlns:a16="http://schemas.microsoft.com/office/drawing/2014/main" id="{76B1F364-3804-0447-B843-5F320754134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189438" y="4916578"/>
                      <a:ext cx="412811" cy="468679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 l="-23529" r="-17647" b="-740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1" name="TextBox 20">
                      <a:extLst>
                        <a:ext uri="{FF2B5EF4-FFF2-40B4-BE49-F238E27FC236}">
                          <a16:creationId xmlns:a16="http://schemas.microsoft.com/office/drawing/2014/main" id="{FF8DFBB0-BBA0-CB4D-AFD6-E58311A2FE1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676213" y="2769213"/>
                      <a:ext cx="1853815" cy="39539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(1−</m:t>
                            </m:r>
                            <m:r>
                              <a:rPr lang="en-US" i="1">
                                <a:solidFill>
                                  <a:srgbClr val="FF4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𝜅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21" name="TextBox 20">
                      <a:extLst>
                        <a:ext uri="{FF2B5EF4-FFF2-40B4-BE49-F238E27FC236}">
                          <a16:creationId xmlns:a16="http://schemas.microsoft.com/office/drawing/2014/main" id="{FF8DFBB0-BBA0-CB4D-AFD6-E58311A2FE1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676213" y="2769213"/>
                      <a:ext cx="1853815" cy="395391"/>
                    </a:xfrm>
                    <a:prstGeom prst="rect">
                      <a:avLst/>
                    </a:prstGeom>
                    <a:blipFill>
                      <a:blip r:embed="rId14"/>
                      <a:stretch>
                        <a:fillRect l="-5479" t="-4348" r="-8219" b="-34783"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" name="TextBox 21">
                      <a:extLst>
                        <a:ext uri="{FF2B5EF4-FFF2-40B4-BE49-F238E27FC236}">
                          <a16:creationId xmlns:a16="http://schemas.microsoft.com/office/drawing/2014/main" id="{D771B733-17EC-FB4D-BB0C-E238C373721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193191" y="1003744"/>
                      <a:ext cx="411644" cy="46867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</m:oMath>
                        </m:oMathPara>
                      </a14:m>
                      <a:endParaRPr lang="en-US" dirty="0">
                        <a:solidFill>
                          <a:srgbClr val="00B05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2" name="TextBox 21">
                      <a:extLst>
                        <a:ext uri="{FF2B5EF4-FFF2-40B4-BE49-F238E27FC236}">
                          <a16:creationId xmlns:a16="http://schemas.microsoft.com/office/drawing/2014/main" id="{D771B733-17EC-FB4D-BB0C-E238C373721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193191" y="1003744"/>
                      <a:ext cx="411644" cy="468679"/>
                    </a:xfrm>
                    <a:prstGeom prst="rect">
                      <a:avLst/>
                    </a:prstGeom>
                    <a:blipFill>
                      <a:blip r:embed="rId15"/>
                      <a:stretch>
                        <a:fillRect l="-17647" r="-23529" b="-740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3" name="TextBox 22">
                      <a:extLst>
                        <a:ext uri="{FF2B5EF4-FFF2-40B4-BE49-F238E27FC236}">
                          <a16:creationId xmlns:a16="http://schemas.microsoft.com/office/drawing/2014/main" id="{01949588-EC44-464F-A758-1445471CF34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41629" y="1781714"/>
                      <a:ext cx="422582" cy="46867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smtClean="0">
                                <a:solidFill>
                                  <a:srgbClr val="FF93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oMath>
                        </m:oMathPara>
                      </a14:m>
                      <a:endParaRPr lang="en-US" dirty="0">
                        <a:solidFill>
                          <a:srgbClr val="FF93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3" name="TextBox 22">
                      <a:extLst>
                        <a:ext uri="{FF2B5EF4-FFF2-40B4-BE49-F238E27FC236}">
                          <a16:creationId xmlns:a16="http://schemas.microsoft.com/office/drawing/2014/main" id="{01949588-EC44-464F-A758-1445471CF34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41629" y="1781714"/>
                      <a:ext cx="422582" cy="468679"/>
                    </a:xfrm>
                    <a:prstGeom prst="rect">
                      <a:avLst/>
                    </a:prstGeom>
                    <a:blipFill>
                      <a:blip r:embed="rId16"/>
                      <a:stretch>
                        <a:fillRect l="-17647" r="-17647" b="-384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8" name="TextBox 57">
                    <a:extLst>
                      <a:ext uri="{FF2B5EF4-FFF2-40B4-BE49-F238E27FC236}">
                        <a16:creationId xmlns:a16="http://schemas.microsoft.com/office/drawing/2014/main" id="{F00C24FC-0E60-F44F-8A69-7483E8123B79}"/>
                      </a:ext>
                    </a:extLst>
                  </p:cNvPr>
                  <p:cNvSpPr txBox="1"/>
                  <p:nvPr/>
                </p:nvSpPr>
                <p:spPr>
                  <a:xfrm>
                    <a:off x="5492780" y="3424027"/>
                    <a:ext cx="408417" cy="30137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  <m:r>
                            <a:rPr lang="en-US" i="1">
                              <a:solidFill>
                                <a:srgbClr val="FF4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𝜅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58" name="TextBox 57">
                    <a:extLst>
                      <a:ext uri="{FF2B5EF4-FFF2-40B4-BE49-F238E27FC236}">
                        <a16:creationId xmlns:a16="http://schemas.microsoft.com/office/drawing/2014/main" id="{F00C24FC-0E60-F44F-8A69-7483E8123B7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92780" y="3424027"/>
                    <a:ext cx="408417" cy="301378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 l="-16000" r="-8000" b="-31818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751C70F5-4985-9A46-A499-602BD991B63A}"/>
                  </a:ext>
                </a:extLst>
              </p:cNvPr>
              <p:cNvSpPr/>
              <p:nvPr/>
            </p:nvSpPr>
            <p:spPr>
              <a:xfrm>
                <a:off x="2037739" y="2471789"/>
                <a:ext cx="349110" cy="47631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endParaRPr lang="en-US" i="1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p:grp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6C264472-1F53-7949-AC78-557B29AF79D0}"/>
                </a:ext>
              </a:extLst>
            </p:cNvPr>
            <p:cNvCxnSpPr>
              <a:cxnSpLocks/>
            </p:cNvCxnSpPr>
            <p:nvPr/>
          </p:nvCxnSpPr>
          <p:spPr>
            <a:xfrm>
              <a:off x="4255811" y="1200372"/>
              <a:ext cx="94707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BD61CDA3-6819-D047-8D2C-74E8B37EE3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55811" y="1394888"/>
              <a:ext cx="947073" cy="1223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7313CA03-BF9B-8942-A5A0-FB99CDA3764E}"/>
                </a:ext>
              </a:extLst>
            </p:cNvPr>
            <p:cNvCxnSpPr>
              <a:cxnSpLocks/>
            </p:cNvCxnSpPr>
            <p:nvPr/>
          </p:nvCxnSpPr>
          <p:spPr>
            <a:xfrm>
              <a:off x="4244609" y="3534479"/>
              <a:ext cx="94707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1B1CCEFC-9A42-844D-B518-A4CBCDDA9A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44609" y="3728995"/>
              <a:ext cx="947073" cy="1223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1" name="TextBox 90">
            <a:extLst>
              <a:ext uri="{FF2B5EF4-FFF2-40B4-BE49-F238E27FC236}">
                <a16:creationId xmlns:a16="http://schemas.microsoft.com/office/drawing/2014/main" id="{0D77AC96-85B5-0246-BA40-98E79F51E6F9}"/>
              </a:ext>
            </a:extLst>
          </p:cNvPr>
          <p:cNvSpPr txBox="1"/>
          <p:nvPr/>
        </p:nvSpPr>
        <p:spPr>
          <a:xfrm>
            <a:off x="103414" y="24004"/>
            <a:ext cx="119851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941100"/>
                </a:solidFill>
              </a:rPr>
              <a:t>Mathematical Model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134A0B4C-BB0B-3E4C-A7B3-170CEF9E786D}"/>
              </a:ext>
            </a:extLst>
          </p:cNvPr>
          <p:cNvSpPr txBox="1"/>
          <p:nvPr/>
        </p:nvSpPr>
        <p:spPr>
          <a:xfrm>
            <a:off x="8101094" y="5332447"/>
            <a:ext cx="223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432FF"/>
                </a:solidFill>
              </a:rPr>
              <a:t>Initial Conditions TBD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CC29A6-5B3D-3046-B9B0-715141EF1FAC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325188" y="1054680"/>
            <a:ext cx="5787013" cy="3958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209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532</TotalTime>
  <Words>618</Words>
  <Application>Microsoft Macintosh PowerPoint</Application>
  <PresentationFormat>Widescreen</PresentationFormat>
  <Paragraphs>183</Paragraphs>
  <Slides>10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Helvetica</vt:lpstr>
      <vt:lpstr>Times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Katherine Pearce</dc:creator>
  <cp:lastModifiedBy>Microsoft Office User</cp:lastModifiedBy>
  <cp:revision>80</cp:revision>
  <dcterms:created xsi:type="dcterms:W3CDTF">2021-05-10T21:15:07Z</dcterms:created>
  <dcterms:modified xsi:type="dcterms:W3CDTF">2021-05-15T18:21:06Z</dcterms:modified>
</cp:coreProperties>
</file>