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53" r:id="rId2"/>
    <p:sldId id="664" r:id="rId3"/>
    <p:sldId id="662" r:id="rId4"/>
    <p:sldId id="663" r:id="rId5"/>
    <p:sldId id="659" r:id="rId6"/>
    <p:sldId id="6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1100"/>
    <a:srgbClr val="FF9300"/>
    <a:srgbClr val="37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60478-1774-6C42-98FF-F702BBBD43BD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6BD9F-3FD1-E948-BEAB-5A53C193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611681A-72EE-1B42-830A-B449FDBB9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288C710-06D4-FD40-A7D7-D84E6C5A9C3E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12BCCD7A-F1E1-2B45-9DCF-C61A8B01C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12659138-79B1-2949-9AB0-E769256D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390-9AEB-B14A-8856-40BC83F7E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D2D2D-F01F-6D4F-9F50-CFCC94772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1A03-8999-B945-A92A-FF26B27B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6A74-D91D-0246-83C1-B55ECD77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F730-6AF2-7F44-87A5-070971D2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51A-E7D9-B749-966A-F70DB18A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EEBB-9DE0-EC4F-9984-6CC81168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1313-8C0F-7D42-B7B0-170B18B5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8ACE-1C4D-3F47-A33A-64C5AD8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A1CC-02A7-F441-81F0-5C3651B8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7BCFB-F443-8143-A5F6-62DAD040F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8ECB-969A-1341-8AA5-88BCCF2B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B564-C9A3-474C-AA9E-4D3D4E08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4EBA-6502-7A46-8368-4089DAA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699A-7A95-2E41-8038-9640EAC9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36E3-B04C-D645-AED1-5645D2A9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27C7-F19C-F141-AA30-6F5AE13F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F99C-0250-7B47-8659-65BC0F3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1F02-E634-6345-AD93-67FE7A7E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AE18-D646-AD49-B019-ABD396A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F54-5938-1749-91BC-C4A0583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5887-A1D0-D240-B29C-88919FAC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1977-E93F-FD44-8136-6739536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3F1E-6B33-EB4D-875D-049891BD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ADAC-5254-8D40-9B67-8E280310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122-39FD-EF4A-BDE8-692BD002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399-AD2A-E247-9A19-B841DB6A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24D4-FB58-F74C-B5CE-9C189FFD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046A-1ACD-2E49-B759-0647674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B49A-B944-BB4B-A1AF-1E396B5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FE0C8-421A-514F-AA88-FF420C38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5EA7-C75A-DF4E-B921-347F964A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ADA39-8781-B745-BDAB-F7021FDB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37AA-B5E0-CB42-BA64-9FDB899B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61048-DB4F-2248-BBF6-1E151108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4B23F-F39C-9049-923C-455A20B78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BD0A7-5849-CA4E-9675-2AEB85CC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3326F-1097-304D-A94B-D64B7EF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AE8F-BAE7-AF41-9046-452D0CB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4A02-0EAA-6B46-A922-8220B58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B8813-C356-DF4D-ADF5-E787A503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083E9-FC58-834F-B8CE-D3D93091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5B65-15D8-8C44-865D-C52E19BA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517E-80E8-354C-907E-D312DB20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3C0D1-7882-0D43-850C-A944463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033A9-0BFF-0548-ABBE-71DE6D6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3B1A-C772-7948-8C9C-191AA7CC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F488-B4C8-264D-8E27-082A941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7B88C-9621-E34F-B055-E24BDC44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ED25-1791-2045-BCD2-81BE32C4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6BE7F-8CC4-D646-8D2E-60C8DAD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FB43-562C-354A-A949-01A3250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62B1-1F03-E445-93FC-147B195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F6778-183D-4F49-85AB-6C296DA9A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4EB3B-B0D1-CB45-BDF2-37CFC104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0FA8-6258-6843-8BB1-C766842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1987-E67D-CD47-9DF4-E9F8B00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C34B-ECDD-E547-8B01-845CD96C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3F5CA-8CB7-334D-AB07-77960F30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1DFF-D761-014F-813E-7BAEFBB7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76E7-B7D1-574D-878C-62981F848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2E32-B1B8-F447-8541-848C04EB0DA3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B152-2B0A-B548-8085-A4A435AF0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8EB7-B270-C64B-82AC-F8FAB289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7402412-DF8C-AE42-AEE0-7C9B8FB6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Helvetica" pitchFamily="2" charset="0"/>
              </a:rPr>
              <a:t>Mathematical Modeling of the COVID-19 Pandemic 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CD03EE9F-2679-EF45-BD67-C8E222FA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63713"/>
            <a:ext cx="9144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b="1" dirty="0">
                <a:latin typeface="Helvetica" pitchFamily="2" charset="0"/>
              </a:rPr>
              <a:t>Kate Pearce</a:t>
            </a:r>
            <a:r>
              <a:rPr lang="en-US" altLang="en-US" sz="2800" baseline="30000" dirty="0">
                <a:latin typeface="Helvetica" pitchFamily="2" charset="0"/>
              </a:rPr>
              <a:t>1</a:t>
            </a:r>
            <a:r>
              <a:rPr lang="en-US" altLang="en-US" sz="2800" b="1" dirty="0">
                <a:latin typeface="Helvetica" pitchFamily="2" charset="0"/>
              </a:rPr>
              <a:t> &amp; Mansoor Haider</a:t>
            </a:r>
            <a:r>
              <a:rPr lang="en-US" altLang="en-US" sz="2800" baseline="30000" dirty="0">
                <a:latin typeface="Helvetica" pitchFamily="2" charset="0"/>
              </a:rPr>
              <a:t>1,2,3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Helvetica" pitchFamily="2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aseline="30000" dirty="0">
                <a:latin typeface="Helvetica" pitchFamily="2" charset="0"/>
              </a:rPr>
              <a:t>1</a:t>
            </a:r>
            <a:r>
              <a:rPr lang="en-US" altLang="en-US" sz="2000" dirty="0">
                <a:latin typeface="Helvetica" pitchFamily="2" charset="0"/>
              </a:rPr>
              <a:t>Department of Mathematics</a:t>
            </a:r>
            <a:br>
              <a:rPr lang="en-US" altLang="en-US" sz="2000" dirty="0">
                <a:latin typeface="Helvetica" pitchFamily="2" charset="0"/>
              </a:rPr>
            </a:br>
            <a:r>
              <a:rPr lang="en-US" altLang="en-US" sz="2000" baseline="30000" dirty="0">
                <a:latin typeface="Helvetica" pitchFamily="2" charset="0"/>
              </a:rPr>
              <a:t>2</a:t>
            </a:r>
            <a:r>
              <a:rPr lang="en-US" altLang="en-US" sz="2000" dirty="0">
                <a:latin typeface="Helvetica" pitchFamily="2" charset="0"/>
              </a:rPr>
              <a:t>Biomathematics Graduate Program</a:t>
            </a:r>
          </a:p>
          <a:p>
            <a:pPr algn="ctr" eaLnBrk="1" hangingPunct="1">
              <a:buFontTx/>
              <a:buNone/>
            </a:pPr>
            <a:r>
              <a:rPr lang="en-US" altLang="en-US" sz="2000" baseline="30000" dirty="0">
                <a:latin typeface="Helvetica" pitchFamily="2" charset="0"/>
              </a:rPr>
              <a:t>3</a:t>
            </a:r>
            <a:r>
              <a:rPr lang="en-US" altLang="en-US" sz="2000" dirty="0">
                <a:latin typeface="Helvetica" pitchFamily="2" charset="0"/>
              </a:rPr>
              <a:t>Associate Director, Statistical &amp; Applied Mathematical Sciences Institute</a:t>
            </a:r>
          </a:p>
        </p:txBody>
      </p:sp>
      <p:pic>
        <p:nvPicPr>
          <p:cNvPr id="15363" name="Picture 8">
            <a:extLst>
              <a:ext uri="{FF2B5EF4-FFF2-40B4-BE49-F238E27FC236}">
                <a16:creationId xmlns:a16="http://schemas.microsoft.com/office/drawing/2014/main" id="{4E71CE11-C0B4-A145-B10C-F5829BC1A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4" y="3703639"/>
            <a:ext cx="213042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3440E19-50D9-BF41-9C65-5815224BD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6" y="3938588"/>
            <a:ext cx="27781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">
            <a:extLst>
              <a:ext uri="{FF2B5EF4-FFF2-40B4-BE49-F238E27FC236}">
                <a16:creationId xmlns:a16="http://schemas.microsoft.com/office/drawing/2014/main" id="{9188C1D3-4F87-AC4B-8F2C-4C8AB052B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7" y="5107783"/>
            <a:ext cx="22875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>
            <a:extLst>
              <a:ext uri="{FF2B5EF4-FFF2-40B4-BE49-F238E27FC236}">
                <a16:creationId xmlns:a16="http://schemas.microsoft.com/office/drawing/2014/main" id="{B7E1719C-BBB1-6142-8E24-9B79372B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278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800000"/>
                </a:solidFill>
                <a:latin typeface="Helvetica" pitchFamily="2" charset="0"/>
              </a:rPr>
              <a:t>SAMSI Virtual Undergraduate Workshop, May 17, 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886805-F16B-474F-B911-CB0A6B93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2" y="3682208"/>
            <a:ext cx="261143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60921-CC54-E844-A46C-EACB8EFE49ED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34265-F2A4-2E4B-802A-F7E721FC4333}"/>
              </a:ext>
            </a:extLst>
          </p:cNvPr>
          <p:cNvSpPr txBox="1"/>
          <p:nvPr/>
        </p:nvSpPr>
        <p:spPr>
          <a:xfrm>
            <a:off x="195943" y="1183821"/>
            <a:ext cx="11892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Investigate different simulations of COVID-19 spread in MATLAB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Baseline case roughly calibrated to hospitalization data in 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Three scenarios to analyze with provided MATLAB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prior knowledge of MATLAB required </a:t>
            </a:r>
          </a:p>
        </p:txBody>
      </p:sp>
    </p:spTree>
    <p:extLst>
      <p:ext uri="{BB962C8B-B14F-4D97-AF65-F5344CB8AC3E}">
        <p14:creationId xmlns:p14="http://schemas.microsoft.com/office/powerpoint/2010/main" val="221034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4F32C65B-CDFB-A541-9CA3-57613DFDADB8}"/>
              </a:ext>
            </a:extLst>
          </p:cNvPr>
          <p:cNvGrpSpPr/>
          <p:nvPr/>
        </p:nvGrpSpPr>
        <p:grpSpPr>
          <a:xfrm>
            <a:off x="543428" y="4687298"/>
            <a:ext cx="7198032" cy="1620514"/>
            <a:chOff x="501447" y="4123907"/>
            <a:chExt cx="7198032" cy="16205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C245FDD-F037-8140-A018-704A21AA1A14}"/>
                </a:ext>
              </a:extLst>
            </p:cNvPr>
            <p:cNvGrpSpPr/>
            <p:nvPr/>
          </p:nvGrpSpPr>
          <p:grpSpPr>
            <a:xfrm>
              <a:off x="502920" y="4123907"/>
              <a:ext cx="6905367" cy="1620514"/>
              <a:chOff x="487087" y="3402335"/>
              <a:chExt cx="6905367" cy="16205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856894-94F1-6040-A70E-9C64692256AB}"/>
                  </a:ext>
                </a:extLst>
              </p:cNvPr>
              <p:cNvSpPr txBox="1"/>
              <p:nvPr/>
            </p:nvSpPr>
            <p:spPr>
              <a:xfrm>
                <a:off x="496226" y="3402335"/>
                <a:ext cx="27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State Variables: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BC029A-B17D-104F-87D7-4B8CEAD5BDBF}"/>
                  </a:ext>
                </a:extLst>
              </p:cNvPr>
              <p:cNvSpPr txBox="1"/>
              <p:nvPr/>
            </p:nvSpPr>
            <p:spPr>
              <a:xfrm>
                <a:off x="498314" y="3875779"/>
                <a:ext cx="338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</a:t>
                </a:r>
                <a:r>
                  <a:rPr lang="en-US" sz="2400" dirty="0"/>
                  <a:t>: Susceptible </a:t>
                </a:r>
                <a:r>
                  <a:rPr lang="en-US" dirty="0"/>
                  <a:t>(fraction)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9FC3C3-2D1E-7D4D-A22C-9812377493BE}"/>
                  </a:ext>
                </a:extLst>
              </p:cNvPr>
              <p:cNvSpPr txBox="1"/>
              <p:nvPr/>
            </p:nvSpPr>
            <p:spPr>
              <a:xfrm>
                <a:off x="487087" y="4561184"/>
                <a:ext cx="255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</a:t>
                </a:r>
                <a:r>
                  <a:rPr lang="en-US" sz="2400" dirty="0"/>
                  <a:t>: Exposed 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81122F-6840-994F-9BAB-D81341AF6298}"/>
                  </a:ext>
                </a:extLst>
              </p:cNvPr>
              <p:cNvSpPr txBox="1"/>
              <p:nvPr/>
            </p:nvSpPr>
            <p:spPr>
              <a:xfrm>
                <a:off x="3663629" y="3857786"/>
                <a:ext cx="3728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r>
                  <a:rPr lang="en-US" sz="2400" dirty="0"/>
                  <a:t>: Asymptomatic Infected 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97DB66-CD37-BA44-B8B1-C3E31E344EB4}"/>
                  </a:ext>
                </a:extLst>
              </p:cNvPr>
              <p:cNvSpPr txBox="1"/>
              <p:nvPr/>
            </p:nvSpPr>
            <p:spPr>
              <a:xfrm>
                <a:off x="3663550" y="4556915"/>
                <a:ext cx="320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</a:t>
                </a:r>
                <a:r>
                  <a:rPr lang="en-US" sz="2400" dirty="0"/>
                  <a:t>: Hospitalized Infected 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27084-8C9F-7D46-9048-2E1F240AA34D}"/>
                </a:ext>
              </a:extLst>
            </p:cNvPr>
            <p:cNvSpPr txBox="1"/>
            <p:nvPr/>
          </p:nvSpPr>
          <p:spPr>
            <a:xfrm>
              <a:off x="501447" y="4940251"/>
              <a:ext cx="3387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</a:t>
              </a:r>
              <a:r>
                <a:rPr lang="en-US" sz="2400" dirty="0"/>
                <a:t>: Vaccinated</a:t>
              </a: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A61AB9-37B7-3E40-8706-6F179157FA23}"/>
                </a:ext>
              </a:extLst>
            </p:cNvPr>
            <p:cNvSpPr txBox="1"/>
            <p:nvPr/>
          </p:nvSpPr>
          <p:spPr>
            <a:xfrm>
              <a:off x="3704863" y="4922258"/>
              <a:ext cx="399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</a:t>
              </a:r>
              <a:r>
                <a:rPr lang="en-US" sz="2400" dirty="0"/>
                <a:t>: Symptomatic Infected 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C57DE7-ED5A-A64C-B5A1-B8354168750C}"/>
              </a:ext>
            </a:extLst>
          </p:cNvPr>
          <p:cNvGrpSpPr/>
          <p:nvPr/>
        </p:nvGrpSpPr>
        <p:grpSpPr>
          <a:xfrm>
            <a:off x="106924" y="998590"/>
            <a:ext cx="5057860" cy="3336428"/>
            <a:chOff x="81524" y="731890"/>
            <a:chExt cx="5057860" cy="33364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BFECCB-1E46-A142-B469-052EA8A46FD0}"/>
                </a:ext>
              </a:extLst>
            </p:cNvPr>
            <p:cNvGrpSpPr/>
            <p:nvPr/>
          </p:nvGrpSpPr>
          <p:grpSpPr>
            <a:xfrm>
              <a:off x="81524" y="731890"/>
              <a:ext cx="5033958" cy="3336428"/>
              <a:chOff x="233924" y="731890"/>
              <a:chExt cx="7491291" cy="43029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43C0AA-BF44-5A4E-AF9C-BB348CBB3697}"/>
                  </a:ext>
                </a:extLst>
              </p:cNvPr>
              <p:cNvGrpSpPr/>
              <p:nvPr/>
            </p:nvGrpSpPr>
            <p:grpSpPr>
              <a:xfrm>
                <a:off x="233924" y="731890"/>
                <a:ext cx="7491291" cy="4302918"/>
                <a:chOff x="291074" y="773190"/>
                <a:chExt cx="11451963" cy="564519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EE6F4B-D459-0D4F-B2F5-F572224FCDEE}"/>
                    </a:ext>
                  </a:extLst>
                </p:cNvPr>
                <p:cNvGrpSpPr/>
                <p:nvPr/>
              </p:nvGrpSpPr>
              <p:grpSpPr>
                <a:xfrm>
                  <a:off x="291074" y="773190"/>
                  <a:ext cx="11451962" cy="5514710"/>
                  <a:chOff x="258417" y="136376"/>
                  <a:chExt cx="11451962" cy="551471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9C94B0-2BF4-3944-8CFA-77AB219D4BE3}"/>
                      </a:ext>
                    </a:extLst>
                  </p:cNvPr>
                  <p:cNvGrpSpPr/>
                  <p:nvPr/>
                </p:nvGrpSpPr>
                <p:grpSpPr>
                  <a:xfrm>
                    <a:off x="1181599" y="1224339"/>
                    <a:ext cx="945292" cy="938039"/>
                    <a:chOff x="689074" y="667749"/>
                    <a:chExt cx="945292" cy="938039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F8042701-54CD-3E4A-B96C-6432E699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074" y="667749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60DA58C-A347-404D-AEDE-03F171398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600" y="776769"/>
                      <a:ext cx="854764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S</a:t>
                      </a: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3909E39-A1EA-D74B-8BCD-8DDB1566137A}"/>
                      </a:ext>
                    </a:extLst>
                  </p:cNvPr>
                  <p:cNvGrpSpPr/>
                  <p:nvPr/>
                </p:nvGrpSpPr>
                <p:grpSpPr>
                  <a:xfrm>
                    <a:off x="4893901" y="2368439"/>
                    <a:ext cx="945292" cy="938039"/>
                    <a:chOff x="2795133" y="1281698"/>
                    <a:chExt cx="945292" cy="938039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980B23C3-0A0E-3947-9EAE-4480CEF7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133" y="1281698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9DA35F4-51F6-964F-973A-8DE16F58EA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0263" y="141392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DDC565A-3C03-3E4B-B909-F2B38E7C0EB6}"/>
                      </a:ext>
                    </a:extLst>
                  </p:cNvPr>
                  <p:cNvGrpSpPr/>
                  <p:nvPr/>
                </p:nvGrpSpPr>
                <p:grpSpPr>
                  <a:xfrm>
                    <a:off x="1175328" y="3613632"/>
                    <a:ext cx="945292" cy="938039"/>
                    <a:chOff x="5014606" y="1878045"/>
                    <a:chExt cx="945292" cy="938039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F54F3587-062B-664B-AE47-2E94C9B56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4606" y="1878045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85064C9-3688-694C-950F-48344C6FB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2018" y="201035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V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2EBCFC-A809-8645-880F-E051BB652476}"/>
                      </a:ext>
                    </a:extLst>
                  </p:cNvPr>
                  <p:cNvGrpSpPr/>
                  <p:nvPr/>
                </p:nvGrpSpPr>
                <p:grpSpPr>
                  <a:xfrm>
                    <a:off x="8620491" y="622404"/>
                    <a:ext cx="945292" cy="938039"/>
                    <a:chOff x="7241237" y="2434637"/>
                    <a:chExt cx="945292" cy="938039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673A5ACC-8E5A-1042-88FA-898C858F8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237" y="2434637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5BF802C-0CCC-1945-A6C2-096F274F84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315" y="254189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A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42C2EE1-BA7C-0E4A-B890-C8DED0F80719}"/>
                      </a:ext>
                    </a:extLst>
                  </p:cNvPr>
                  <p:cNvGrpSpPr/>
                  <p:nvPr/>
                </p:nvGrpSpPr>
                <p:grpSpPr>
                  <a:xfrm>
                    <a:off x="8610552" y="2394883"/>
                    <a:ext cx="1013714" cy="938039"/>
                    <a:chOff x="9060097" y="2375002"/>
                    <a:chExt cx="1013714" cy="938039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D6E6D73C-7B36-264A-9A84-99C13F6CE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0097" y="23750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29B72DA-6F53-C840-9709-7F2EB039F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9045" y="2482260"/>
                      <a:ext cx="854766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I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AA4C357-534A-2E46-8916-3B4AF5C98F65}"/>
                      </a:ext>
                    </a:extLst>
                  </p:cNvPr>
                  <p:cNvGrpSpPr/>
                  <p:nvPr/>
                </p:nvGrpSpPr>
                <p:grpSpPr>
                  <a:xfrm>
                    <a:off x="8606828" y="4571552"/>
                    <a:ext cx="945292" cy="938039"/>
                    <a:chOff x="9453943" y="3746602"/>
                    <a:chExt cx="945292" cy="93803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3DC79BF-680E-B64B-A010-79F4FC7E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3943" y="37466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44BE2D7-42D5-534F-8599-61078ABA7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7000" y="386778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H</a:t>
                      </a: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2276074-A71A-214C-B219-60088013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603" y="1707646"/>
                    <a:ext cx="2781298" cy="6607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28308E-0EF3-B745-96E7-ECEB869EB4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23585" y="3300256"/>
                    <a:ext cx="2753022" cy="8048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F746297-A53E-2E49-B3E6-1974B7A51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6486" y="1078898"/>
                    <a:ext cx="2751479" cy="129689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9A64598-B706-6640-AE5D-8131DA5C5F58}"/>
                      </a:ext>
                    </a:extLst>
                  </p:cNvPr>
                  <p:cNvCxnSpPr>
                    <a:cxnSpLocks/>
                    <a:stCxn id="48" idx="2"/>
                  </p:cNvCxnSpPr>
                  <p:nvPr/>
                </p:nvCxnSpPr>
                <p:spPr>
                  <a:xfrm>
                    <a:off x="9083198" y="3332922"/>
                    <a:ext cx="0" cy="12386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99A93605-E5A6-8A40-9459-4CDBE37D2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3851" y="2176665"/>
                    <a:ext cx="0" cy="14369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CBA1F13E-F02A-124E-87BA-E7A07018C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42572" y="2830776"/>
                    <a:ext cx="2767980" cy="66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680B6ED-3789-B64E-910F-10A403246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5843" y="2714816"/>
                    <a:ext cx="215453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3517627-1A76-8C44-A6ED-E07ED8613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55843" y="3043935"/>
                    <a:ext cx="2154536" cy="206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AEF850D5-3BCA-8044-8932-15B710697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1456" y="1276205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B48D6FEB-DD09-F24D-A21B-4BDC1C8CF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39944" y="136376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A1B06BBF-30AB-344D-8FD6-E64191792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6678" y="4564855"/>
                    <a:ext cx="2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E8004C42-575F-104B-B4E8-43A646A778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417" y="1726590"/>
                    <a:ext cx="90889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125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500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1250" r="-1875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529" r="-1764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529" r="-1764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/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659" t="-2128" r="-6098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/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757" r="-9459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92" r="-15385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3333" r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411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6211" y="2769212"/>
                      <a:ext cx="2066826" cy="4686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6211" y="2769212"/>
                      <a:ext cx="2066826" cy="4686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722" t="-4348" r="-5556" b="-3478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3333" r="-2666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9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93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333" r="-26667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80" y="3424027"/>
                    <a:ext cx="455346" cy="3572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2780" y="3424027"/>
                    <a:ext cx="455346" cy="35724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00" r="-16000"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1C70F5-4985-9A46-A499-602BD991B63A}"/>
                  </a:ext>
                </a:extLst>
              </p:cNvPr>
              <p:cNvSpPr/>
              <p:nvPr/>
            </p:nvSpPr>
            <p:spPr>
              <a:xfrm>
                <a:off x="2037739" y="2471789"/>
                <a:ext cx="349110" cy="47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264472-1F53-7949-AC78-557B29AF7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11" y="1200372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61CDA3-6819-D047-8D2C-74E8B37EE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311" y="1394888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13CA03-BF9B-8942-A5A0-FB99CDA3764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109" y="3534479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1CCEFC-9A42-844D-B518-A4CBCDDA9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109" y="3728995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77AC96-85B5-0246-BA40-98E79F51E6F9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Mathematical Model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B8C42BB-091B-BB4F-9D60-2B4FA64459EE}"/>
              </a:ext>
            </a:extLst>
          </p:cNvPr>
          <p:cNvGrpSpPr/>
          <p:nvPr/>
        </p:nvGrpSpPr>
        <p:grpSpPr>
          <a:xfrm>
            <a:off x="5515395" y="1056797"/>
            <a:ext cx="8075622" cy="2894596"/>
            <a:chOff x="5515395" y="1056797"/>
            <a:chExt cx="8075622" cy="289459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D7F1D5B-4F18-5F43-943D-14E96BC24DAD}"/>
                </a:ext>
              </a:extLst>
            </p:cNvPr>
            <p:cNvGrpSpPr/>
            <p:nvPr/>
          </p:nvGrpSpPr>
          <p:grpSpPr>
            <a:xfrm>
              <a:off x="5515395" y="1056797"/>
              <a:ext cx="8075622" cy="2564096"/>
              <a:chOff x="4800599" y="4677748"/>
              <a:chExt cx="7951288" cy="213590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0BECFF9-6544-7B42-BAD6-2CBC1819AA06}"/>
                  </a:ext>
                </a:extLst>
              </p:cNvPr>
              <p:cNvGrpSpPr/>
              <p:nvPr/>
            </p:nvGrpSpPr>
            <p:grpSpPr>
              <a:xfrm>
                <a:off x="4800599" y="4677748"/>
                <a:ext cx="7951288" cy="1793008"/>
                <a:chOff x="4864099" y="4842848"/>
                <a:chExt cx="7951288" cy="179300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322C33-86D6-C74C-9E5E-270CEA2F8DCB}"/>
                    </a:ext>
                  </a:extLst>
                </p:cNvPr>
                <p:cNvSpPr txBox="1"/>
                <p:nvPr/>
              </p:nvSpPr>
              <p:spPr>
                <a:xfrm>
                  <a:off x="5000320" y="4842848"/>
                  <a:ext cx="3521606" cy="35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New Parameters: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3EA6D6A-F209-5E4B-929A-51E10E4055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5884" y="5226457"/>
                      <a:ext cx="7739502" cy="216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2400" dirty="0"/>
                        <a:t>: Proportion of infections resulting in symptoms</a:t>
                      </a: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3EA6D6A-F209-5E4B-929A-51E10E4055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5884" y="5226457"/>
                      <a:ext cx="7739502" cy="2160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69" t="-33333" b="-1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1CC846D-A3EB-2940-A90B-99E8345C3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4099" y="5557323"/>
                      <a:ext cx="600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1CC846D-A3EB-2940-A90B-99E8345C3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4099" y="5557323"/>
                      <a:ext cx="600379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E7480B-D3B4-3945-9EC2-C57C7DAD3351}"/>
                    </a:ext>
                  </a:extLst>
                </p:cNvPr>
                <p:cNvSpPr txBox="1"/>
                <p:nvPr/>
              </p:nvSpPr>
              <p:spPr>
                <a:xfrm>
                  <a:off x="5254771" y="5574316"/>
                  <a:ext cx="756061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400" dirty="0"/>
                    <a:t>: Rate of vaccination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860C5F8C-ECC0-774E-B5BE-3A40D4F85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9902" y="5909327"/>
                      <a:ext cx="7560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en-US" sz="2400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en-US" sz="2400" dirty="0"/>
                        <a:t>Per exposure protection from vaccine</a:t>
                      </a: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860C5F8C-ECC0-774E-B5BE-3A40D4F854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9902" y="5909327"/>
                      <a:ext cx="756061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992" t="-16667"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B6EDBA2-1353-B145-B516-B28A3C0E5D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8584" y="6266524"/>
                      <a:ext cx="7560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oMath>
                      </a14:m>
                      <a:r>
                        <a:rPr lang="en-US" sz="2400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en-US" sz="2400" dirty="0"/>
                        <a:t>Probability of hospitalization among symptomatic</a:t>
                      </a: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B6EDBA2-1353-B145-B516-B28A3C0E5D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8584" y="6266524"/>
                      <a:ext cx="7560616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92" t="-1666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C762F2D-989F-3341-9EE0-9F6C23B123E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5084" y="6444324"/>
                    <a:ext cx="756061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a14:m>
                    <a:r>
                      <a:rPr lang="en-US" sz="2400" dirty="0"/>
                      <a:t>:</a:t>
                    </a:r>
                    <a:r>
                      <a:rPr lang="en-US" dirty="0"/>
                      <a:t> </a:t>
                    </a:r>
                    <a:r>
                      <a:rPr lang="en-US" sz="2400" dirty="0"/>
                      <a:t>Rate of progression through hospitalization</a:t>
                    </a: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C762F2D-989F-3341-9EE0-9F6C23B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084" y="6444324"/>
                    <a:ext cx="756061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322" t="-1944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ECB40F-971E-CC41-BE1D-E6AAF0BC9B51}"/>
                    </a:ext>
                  </a:extLst>
                </p:cNvPr>
                <p:cNvSpPr txBox="1"/>
                <p:nvPr/>
              </p:nvSpPr>
              <p:spPr>
                <a:xfrm>
                  <a:off x="5726112" y="3582061"/>
                  <a:ext cx="767884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2400" dirty="0"/>
                    <a:t>:</a:t>
                  </a:r>
                  <a:r>
                    <a:rPr lang="en-US" dirty="0"/>
                    <a:t> </a:t>
                  </a:r>
                  <a:r>
                    <a:rPr lang="en-US" sz="2400" dirty="0"/>
                    <a:t>Relative infectiousness of asymptomatic </a:t>
                  </a:r>
                  <a:r>
                    <a:rPr lang="en-US" dirty="0"/>
                    <a:t>(not shown)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ECB40F-971E-CC41-BE1D-E6AAF0BC9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112" y="3582061"/>
                  <a:ext cx="767884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990" t="-23333"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EC48B7-7366-DC4A-A13B-233ED99FEDD1}"/>
              </a:ext>
            </a:extLst>
          </p:cNvPr>
          <p:cNvSpPr txBox="1"/>
          <p:nvPr/>
        </p:nvSpPr>
        <p:spPr>
          <a:xfrm>
            <a:off x="8449357" y="4887352"/>
            <a:ext cx="33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Birth and death rates still assumed equal</a:t>
            </a:r>
          </a:p>
        </p:txBody>
      </p:sp>
    </p:spTree>
    <p:extLst>
      <p:ext uri="{BB962C8B-B14F-4D97-AF65-F5344CB8AC3E}">
        <p14:creationId xmlns:p14="http://schemas.microsoft.com/office/powerpoint/2010/main" val="37183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D0F094-649E-C84E-9BF3-9121016CBD7D}"/>
              </a:ext>
            </a:extLst>
          </p:cNvPr>
          <p:cNvGrpSpPr/>
          <p:nvPr/>
        </p:nvGrpSpPr>
        <p:grpSpPr>
          <a:xfrm>
            <a:off x="241944" y="731890"/>
            <a:ext cx="5624869" cy="3954849"/>
            <a:chOff x="157724" y="744590"/>
            <a:chExt cx="5045160" cy="33364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BFECCB-1E46-A142-B469-052EA8A46FD0}"/>
                </a:ext>
              </a:extLst>
            </p:cNvPr>
            <p:cNvGrpSpPr/>
            <p:nvPr/>
          </p:nvGrpSpPr>
          <p:grpSpPr>
            <a:xfrm>
              <a:off x="157724" y="744590"/>
              <a:ext cx="5033957" cy="3336428"/>
              <a:chOff x="233924" y="731890"/>
              <a:chExt cx="7491290" cy="43029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43C0AA-BF44-5A4E-AF9C-BB348CBB3697}"/>
                  </a:ext>
                </a:extLst>
              </p:cNvPr>
              <p:cNvGrpSpPr/>
              <p:nvPr/>
            </p:nvGrpSpPr>
            <p:grpSpPr>
              <a:xfrm>
                <a:off x="233924" y="731890"/>
                <a:ext cx="7491290" cy="4302918"/>
                <a:chOff x="291074" y="773190"/>
                <a:chExt cx="11451962" cy="564519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EE6F4B-D459-0D4F-B2F5-F572224FCDEE}"/>
                    </a:ext>
                  </a:extLst>
                </p:cNvPr>
                <p:cNvGrpSpPr/>
                <p:nvPr/>
              </p:nvGrpSpPr>
              <p:grpSpPr>
                <a:xfrm>
                  <a:off x="291074" y="773190"/>
                  <a:ext cx="11451962" cy="5514710"/>
                  <a:chOff x="258417" y="136376"/>
                  <a:chExt cx="11451962" cy="551471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9C94B0-2BF4-3944-8CFA-77AB219D4BE3}"/>
                      </a:ext>
                    </a:extLst>
                  </p:cNvPr>
                  <p:cNvGrpSpPr/>
                  <p:nvPr/>
                </p:nvGrpSpPr>
                <p:grpSpPr>
                  <a:xfrm>
                    <a:off x="1181599" y="1224339"/>
                    <a:ext cx="945292" cy="938039"/>
                    <a:chOff x="689074" y="667749"/>
                    <a:chExt cx="945292" cy="938039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F8042701-54CD-3E4A-B96C-6432E699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074" y="667749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60DA58C-A347-404D-AEDE-03F171398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600" y="776769"/>
                      <a:ext cx="854764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S</a:t>
                      </a: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3909E39-A1EA-D74B-8BCD-8DDB1566137A}"/>
                      </a:ext>
                    </a:extLst>
                  </p:cNvPr>
                  <p:cNvGrpSpPr/>
                  <p:nvPr/>
                </p:nvGrpSpPr>
                <p:grpSpPr>
                  <a:xfrm>
                    <a:off x="4893901" y="2368439"/>
                    <a:ext cx="945292" cy="938039"/>
                    <a:chOff x="2795133" y="1281698"/>
                    <a:chExt cx="945292" cy="938039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980B23C3-0A0E-3947-9EAE-4480CEF7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133" y="1281698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9DA35F4-51F6-964F-973A-8DE16F58EA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0263" y="141392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DDC565A-3C03-3E4B-B909-F2B38E7C0EB6}"/>
                      </a:ext>
                    </a:extLst>
                  </p:cNvPr>
                  <p:cNvGrpSpPr/>
                  <p:nvPr/>
                </p:nvGrpSpPr>
                <p:grpSpPr>
                  <a:xfrm>
                    <a:off x="1175328" y="3613632"/>
                    <a:ext cx="945292" cy="938039"/>
                    <a:chOff x="5014606" y="1878045"/>
                    <a:chExt cx="945292" cy="938039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F54F3587-062B-664B-AE47-2E94C9B56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4606" y="1878045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85064C9-3688-694C-950F-48344C6FB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2018" y="201035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V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2EBCFC-A809-8645-880F-E051BB652476}"/>
                      </a:ext>
                    </a:extLst>
                  </p:cNvPr>
                  <p:cNvGrpSpPr/>
                  <p:nvPr/>
                </p:nvGrpSpPr>
                <p:grpSpPr>
                  <a:xfrm>
                    <a:off x="8620491" y="622404"/>
                    <a:ext cx="945292" cy="938039"/>
                    <a:chOff x="7241237" y="2434637"/>
                    <a:chExt cx="945292" cy="938039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673A5ACC-8E5A-1042-88FA-898C858F8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237" y="2434637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5BF802C-0CCC-1945-A6C2-096F274F84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315" y="254189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A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42C2EE1-BA7C-0E4A-B890-C8DED0F80719}"/>
                      </a:ext>
                    </a:extLst>
                  </p:cNvPr>
                  <p:cNvGrpSpPr/>
                  <p:nvPr/>
                </p:nvGrpSpPr>
                <p:grpSpPr>
                  <a:xfrm>
                    <a:off x="8610552" y="2394883"/>
                    <a:ext cx="1013714" cy="938039"/>
                    <a:chOff x="9060097" y="2375002"/>
                    <a:chExt cx="1013714" cy="938039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D6E6D73C-7B36-264A-9A84-99C13F6CE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0097" y="23750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29B72DA-6F53-C840-9709-7F2EB039F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9045" y="2482260"/>
                      <a:ext cx="854766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I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AA4C357-534A-2E46-8916-3B4AF5C98F65}"/>
                      </a:ext>
                    </a:extLst>
                  </p:cNvPr>
                  <p:cNvGrpSpPr/>
                  <p:nvPr/>
                </p:nvGrpSpPr>
                <p:grpSpPr>
                  <a:xfrm>
                    <a:off x="8606828" y="4571552"/>
                    <a:ext cx="945292" cy="938039"/>
                    <a:chOff x="9453943" y="3746602"/>
                    <a:chExt cx="945292" cy="93803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3DC79BF-680E-B64B-A010-79F4FC7E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3943" y="37466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44BE2D7-42D5-534F-8599-61078ABA7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7000" y="386778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H</a:t>
                      </a: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2276074-A71A-214C-B219-60088013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603" y="1707646"/>
                    <a:ext cx="2781298" cy="6607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28308E-0EF3-B745-96E7-ECEB869EB4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23585" y="3300256"/>
                    <a:ext cx="2753022" cy="8048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F746297-A53E-2E49-B3E6-1974B7A51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6486" y="1078898"/>
                    <a:ext cx="2751479" cy="129689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9A64598-B706-6640-AE5D-8131DA5C5F58}"/>
                      </a:ext>
                    </a:extLst>
                  </p:cNvPr>
                  <p:cNvCxnSpPr>
                    <a:cxnSpLocks/>
                    <a:stCxn id="48" idx="2"/>
                  </p:cNvCxnSpPr>
                  <p:nvPr/>
                </p:nvCxnSpPr>
                <p:spPr>
                  <a:xfrm>
                    <a:off x="9083198" y="3332922"/>
                    <a:ext cx="0" cy="12386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99A93605-E5A6-8A40-9459-4CDBE37D2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3851" y="2176665"/>
                    <a:ext cx="0" cy="14369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CBA1F13E-F02A-124E-87BA-E7A07018C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42572" y="2830776"/>
                    <a:ext cx="2767980" cy="66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680B6ED-3789-B64E-910F-10A403246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5843" y="2714816"/>
                    <a:ext cx="215453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3517627-1A76-8C44-A6ED-E07ED8613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55843" y="3043935"/>
                    <a:ext cx="2154536" cy="206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AEF850D5-3BCA-8044-8932-15B710697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1456" y="1276205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B48D6FEB-DD09-F24D-A21B-4BDC1C8CF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39944" y="136376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A1B06BBF-30AB-344D-8FD6-E64191792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6678" y="4564855"/>
                    <a:ext cx="2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E8004C42-575F-104B-B4E8-43A646A778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417" y="1726590"/>
                    <a:ext cx="90889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6667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667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667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789" r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789" r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222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/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48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/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410" r="-120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345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r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411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667" r="-16667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6213" y="2769213"/>
                      <a:ext cx="1853815" cy="3953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6213" y="2769213"/>
                      <a:ext cx="1853815" cy="39539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944" r="-8333" b="-3478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3529" r="-17647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9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93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667" r="-11111" b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80" y="3424027"/>
                    <a:ext cx="408417" cy="3013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2780" y="3424027"/>
                    <a:ext cx="408417" cy="30137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8000"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1C70F5-4985-9A46-A499-602BD991B63A}"/>
                  </a:ext>
                </a:extLst>
              </p:cNvPr>
              <p:cNvSpPr/>
              <p:nvPr/>
            </p:nvSpPr>
            <p:spPr>
              <a:xfrm>
                <a:off x="2037739" y="2471789"/>
                <a:ext cx="349110" cy="47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264472-1F53-7949-AC78-557B29AF79D0}"/>
                </a:ext>
              </a:extLst>
            </p:cNvPr>
            <p:cNvCxnSpPr>
              <a:cxnSpLocks/>
            </p:cNvCxnSpPr>
            <p:nvPr/>
          </p:nvCxnSpPr>
          <p:spPr>
            <a:xfrm>
              <a:off x="4255811" y="1200372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61CDA3-6819-D047-8D2C-74E8B37EE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5811" y="1394888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13CA03-BF9B-8942-A5A0-FB99CDA3764E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09" y="3534479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1CCEFC-9A42-844D-B518-A4CBCDDA9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4609" y="3728995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77AC96-85B5-0246-BA40-98E79F51E6F9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Mathematical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C29A6-5B3D-3046-B9B0-715141EF1F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5413" y="837061"/>
            <a:ext cx="5787013" cy="395894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26025A-512E-874F-9AA7-3F344CC3003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48917"/>
          <a:stretch/>
        </p:blipFill>
        <p:spPr>
          <a:xfrm>
            <a:off x="3183476" y="4997730"/>
            <a:ext cx="2629708" cy="136109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04D850-5CB2-E84B-924E-EFBA5A52774B}"/>
              </a:ext>
            </a:extLst>
          </p:cNvPr>
          <p:cNvCxnSpPr>
            <a:cxnSpLocks/>
          </p:cNvCxnSpPr>
          <p:nvPr/>
        </p:nvCxnSpPr>
        <p:spPr>
          <a:xfrm>
            <a:off x="8401050" y="1366991"/>
            <a:ext cx="1357313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D37420-3551-8B4E-A92B-E1160BE51368}"/>
              </a:ext>
            </a:extLst>
          </p:cNvPr>
          <p:cNvCxnSpPr>
            <a:cxnSpLocks/>
          </p:cNvCxnSpPr>
          <p:nvPr/>
        </p:nvCxnSpPr>
        <p:spPr>
          <a:xfrm>
            <a:off x="8567738" y="2000958"/>
            <a:ext cx="1357313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676A061-8786-E14F-A2BC-7756D3029809}"/>
              </a:ext>
            </a:extLst>
          </p:cNvPr>
          <p:cNvCxnSpPr>
            <a:cxnSpLocks/>
          </p:cNvCxnSpPr>
          <p:nvPr/>
        </p:nvCxnSpPr>
        <p:spPr>
          <a:xfrm>
            <a:off x="7396161" y="2629311"/>
            <a:ext cx="1357313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F95D96-37DB-5642-ABE8-2299E25B1DD1}"/>
              </a:ext>
            </a:extLst>
          </p:cNvPr>
          <p:cNvSpPr txBox="1"/>
          <p:nvPr/>
        </p:nvSpPr>
        <p:spPr>
          <a:xfrm>
            <a:off x="624221" y="6295836"/>
            <a:ext cx="5441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Initial conditions start at roughly Sept 1, 2020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A61FC95-A9E6-224C-ABFF-C214D2298BF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49850"/>
          <a:stretch/>
        </p:blipFill>
        <p:spPr>
          <a:xfrm>
            <a:off x="653966" y="4920973"/>
            <a:ext cx="2627315" cy="133502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11E0823-6DC5-9740-8DBC-C842A4D0A96D}"/>
              </a:ext>
            </a:extLst>
          </p:cNvPr>
          <p:cNvSpPr txBox="1"/>
          <p:nvPr/>
        </p:nvSpPr>
        <p:spPr>
          <a:xfrm>
            <a:off x="6770080" y="5080653"/>
            <a:ext cx="436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Assume individuals in A (with , I, and H can infect individuals in S (and V)</a:t>
            </a:r>
          </a:p>
          <a:p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60921-CC54-E844-A46C-EACB8EFE49ED}"/>
              </a:ext>
            </a:extLst>
          </p:cNvPr>
          <p:cNvSpPr txBox="1"/>
          <p:nvPr/>
        </p:nvSpPr>
        <p:spPr>
          <a:xfrm>
            <a:off x="103414" y="3075057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MATLAB Demo of Baseline Case</a:t>
            </a:r>
          </a:p>
        </p:txBody>
      </p:sp>
    </p:spTree>
    <p:extLst>
      <p:ext uri="{BB962C8B-B14F-4D97-AF65-F5344CB8AC3E}">
        <p14:creationId xmlns:p14="http://schemas.microsoft.com/office/powerpoint/2010/main" val="15909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60921-CC54-E844-A46C-EACB8EFE49ED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Lab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C997A-6338-0F46-AEC1-FF6C41520A5C}"/>
              </a:ext>
            </a:extLst>
          </p:cNvPr>
          <p:cNvSpPr txBox="1"/>
          <p:nvPr/>
        </p:nvSpPr>
        <p:spPr>
          <a:xfrm>
            <a:off x="149678" y="787866"/>
            <a:ext cx="118926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Run the baseline case and interpret the figures (in the context of the pandemic)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What is the relative size of the population in each compartment plotted?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What are some characteristics of the curves and how do these features differ between curves?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Run the three scenarios and interpret the figures in light of the perturbed parameter values in the code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What is being modeled in each of the three scenarios?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In the context of the pandemic, what do the parameter perturbations represent?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313AE-88D9-6944-8374-664E059E1E0E}"/>
              </a:ext>
            </a:extLst>
          </p:cNvPr>
          <p:cNvSpPr txBox="1"/>
          <p:nvPr/>
        </p:nvSpPr>
        <p:spPr>
          <a:xfrm>
            <a:off x="149678" y="4807479"/>
            <a:ext cx="118926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Bonus Questions (time permitting):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0432FF"/>
                </a:solidFill>
              </a:rPr>
              <a:t>How could you model death as an additional compartment? What would be the corresponding system of ODEs?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0432FF"/>
                </a:solidFill>
              </a:rPr>
              <a:t>How could you get R</a:t>
            </a:r>
            <a:r>
              <a:rPr lang="en-US" sz="2400" baseline="-25000" dirty="0">
                <a:solidFill>
                  <a:srgbClr val="0432FF"/>
                </a:solidFill>
              </a:rPr>
              <a:t>0</a:t>
            </a:r>
            <a:r>
              <a:rPr lang="en-US" sz="2400" dirty="0">
                <a:solidFill>
                  <a:srgbClr val="0432FF"/>
                </a:solidFill>
              </a:rPr>
              <a:t> (basic reproduction number) as a function of the model parameters? (Challenging) </a:t>
            </a:r>
          </a:p>
        </p:txBody>
      </p:sp>
    </p:spTree>
    <p:extLst>
      <p:ext uri="{BB962C8B-B14F-4D97-AF65-F5344CB8AC3E}">
        <p14:creationId xmlns:p14="http://schemas.microsoft.com/office/powerpoint/2010/main" val="11229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399</Words>
  <Application>Microsoft Macintosh PowerPoint</Application>
  <PresentationFormat>Widescreen</PresentationFormat>
  <Paragraphs>90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Pearce</dc:creator>
  <cp:lastModifiedBy>Katherine Pearce</cp:lastModifiedBy>
  <cp:revision>42</cp:revision>
  <dcterms:created xsi:type="dcterms:W3CDTF">2021-05-10T21:15:07Z</dcterms:created>
  <dcterms:modified xsi:type="dcterms:W3CDTF">2021-05-16T23:45:06Z</dcterms:modified>
</cp:coreProperties>
</file>