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8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0766-41C1-4421-9327-9A25380DFCDD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2CF1-2429-454D-870A-139FCFDF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851" y="553792"/>
            <a:ext cx="11520152" cy="576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클러스터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복수의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컴퓨터를 연결해 전체적으로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개의 컴퓨터처럼 동작되는 기술로 크게 신뢰성 향상을 목적으로 한「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고가용성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（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High Availability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）」，계산속도향상을 목적으로 한「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HPC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（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High Performance Computing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）」，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처러의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부하분산을 목적으로 한「로드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밸런서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（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Load Balancing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）」의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종류로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나뉠수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있습니다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. 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Pacemaker :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Pacemaker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고가용성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클러스터（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HA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클러스터）의 소프트웨어 입니다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 Heartbeat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의 후계 소프트웨어 입니다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클러스터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제어기능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「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클러스트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상태를 알리는 통신」「클러스터의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노드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참가 판단」「클러스터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노드간의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정보 동기화」「일정간격으로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상대노드와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통신해 생사를 확인」등을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수행하는것이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클러스터 제어기능이라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할수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있습니다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생사확인의 통신은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인터커넥트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통신（하트비트통신）이라고 말합니다만 이것이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끊어졌을때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상대가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고장났다고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판단해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failover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를 수행합니다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이른바 클러스터 제어 기능이란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노드간의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통신관리 및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Pacemaker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전체처리에 관련되는 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HA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클러스터의 하위 단의 일을 하기 위한 토대기능이 됩니다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리소스 제어기능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일정간격으로 리소스를 감시해 정상으로 동작하고 있지 않다고 판단한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리소스의 </a:t>
            </a:r>
            <a:r>
              <a:rPr lang="en-US" altLang="ko-KR" sz="1400" dirty="0">
                <a:solidFill>
                  <a:schemeClr val="tx1"/>
                </a:solidFill>
              </a:rPr>
              <a:t>failover</a:t>
            </a:r>
            <a:r>
              <a:rPr lang="ko-KR" altLang="en-US" sz="1400" dirty="0">
                <a:solidFill>
                  <a:schemeClr val="tx1"/>
                </a:solidFill>
              </a:rPr>
              <a:t>를 수행하는 것이 리소스 제어기능입니다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좀전에</a:t>
            </a:r>
            <a:r>
              <a:rPr lang="ko-KR" altLang="en-US" sz="1400" dirty="0">
                <a:solidFill>
                  <a:schemeClr val="tx1"/>
                </a:solidFill>
              </a:rPr>
              <a:t> 설명한 클러스터 제어기능을 토대로 리소스 제어기능이 동작합니다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  <a:latin typeface="+mj-lt"/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8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851" y="553792"/>
            <a:ext cx="11520152" cy="576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>
                <a:solidFill>
                  <a:schemeClr val="tx1"/>
                </a:solidFill>
                <a:ea typeface="+mj-ea"/>
              </a:rPr>
              <a:t>Corosync</a:t>
            </a:r>
            <a:r>
              <a:rPr lang="en-US" altLang="ko-KR" dirty="0" smtClean="0">
                <a:solidFill>
                  <a:schemeClr val="tx1"/>
                </a:solidFill>
                <a:ea typeface="+mj-ea"/>
              </a:rPr>
              <a:t> :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  <a:ea typeface="+mj-ea"/>
              </a:rPr>
              <a:t>Corosync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클러스터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엔진은 애플리케이션 내에서 </a:t>
            </a:r>
            <a:r>
              <a:rPr lang="ko-KR" altLang="en-US" sz="1400" dirty="0" err="1">
                <a:solidFill>
                  <a:schemeClr val="tx1"/>
                </a:solidFill>
                <a:ea typeface="+mj-ea"/>
              </a:rPr>
              <a:t>고가용성을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 구현하기 위한 추가 기능을 갖춘 그룹 통신 시스템이다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이 프로젝트는 다음과 같은 네 가지 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C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응용 프로그램 프로그래밍 인터페이스 기능을 제공한다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복제된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상태 시스템 생성을 위한 확장된 가상 동기화 보증을 갖춘 폐쇄된 프로세스 그룹 통신 모델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응용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프로그램 프로세스가 실패했을 때 </a:t>
            </a:r>
            <a:r>
              <a:rPr lang="ko-KR" altLang="en-US" sz="1400" dirty="0" err="1">
                <a:solidFill>
                  <a:schemeClr val="tx1"/>
                </a:solidFill>
                <a:ea typeface="+mj-ea"/>
              </a:rPr>
              <a:t>재시작하는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 단순 가용성 관리자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변경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통지를 설정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검색 및 수신할 수 있는 기능을 제공하는 메모리 내 구성 및 통계 데이터베이스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- </a:t>
            </a:r>
            <a:r>
              <a:rPr lang="ko-KR" altLang="en-US" sz="1400" dirty="0" err="1" smtClean="0">
                <a:solidFill>
                  <a:schemeClr val="tx1"/>
                </a:solidFill>
                <a:ea typeface="+mj-ea"/>
              </a:rPr>
              <a:t>쿼럼이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달성되거나 손실될 때 응용 프로그램에 알리는 </a:t>
            </a:r>
            <a:r>
              <a:rPr lang="ko-KR" altLang="en-US" sz="1400" dirty="0" err="1">
                <a:solidFill>
                  <a:schemeClr val="tx1"/>
                </a:solidFill>
                <a:ea typeface="+mj-ea"/>
              </a:rPr>
              <a:t>쿼럼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 시스템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ea typeface="+mj-ea"/>
              </a:rPr>
            </a:b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우리 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프로젝트는 페이스메이커와 </a:t>
            </a:r>
            <a:r>
              <a:rPr lang="ko-KR" altLang="en-US" sz="1400" dirty="0" err="1">
                <a:solidFill>
                  <a:schemeClr val="tx1"/>
                </a:solidFill>
                <a:ea typeface="+mj-ea"/>
              </a:rPr>
              <a:t>아스테리스크와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 같은 프로젝트들에 의해 </a:t>
            </a:r>
            <a:r>
              <a:rPr lang="ko-KR" altLang="en-US" sz="1400" dirty="0" err="1">
                <a:solidFill>
                  <a:schemeClr val="tx1"/>
                </a:solidFill>
                <a:ea typeface="+mj-ea"/>
              </a:rPr>
              <a:t>고가용성</a:t>
            </a:r>
            <a:r>
              <a:rPr lang="ko-KR" altLang="en-US" sz="1400" dirty="0">
                <a:solidFill>
                  <a:schemeClr val="tx1"/>
                </a:solidFill>
                <a:ea typeface="+mj-ea"/>
              </a:rPr>
              <a:t> 프레임워크로 사용된다</a:t>
            </a:r>
            <a:r>
              <a:rPr lang="en-US" altLang="ko-KR" sz="1400" dirty="0">
                <a:solidFill>
                  <a:schemeClr val="tx1"/>
                </a:solidFill>
                <a:ea typeface="+mj-ea"/>
              </a:rPr>
              <a:t>.</a:t>
            </a:r>
            <a:endParaRPr lang="ko-KR" altLang="en-US" sz="1400" dirty="0">
              <a:solidFill>
                <a:schemeClr val="tx1"/>
              </a:solidFill>
              <a:ea typeface="+mj-ea"/>
            </a:endParaRPr>
          </a:p>
          <a:p>
            <a:endParaRPr lang="en-US" altLang="ko-KR" sz="1400" dirty="0" smtClean="0">
              <a:solidFill>
                <a:schemeClr val="tx1"/>
              </a:solidFill>
              <a:ea typeface="+mj-ea"/>
            </a:endParaRPr>
          </a:p>
          <a:p>
            <a:endParaRPr lang="en-US" altLang="ko-KR" sz="1400" dirty="0">
              <a:solidFill>
                <a:schemeClr val="tx1"/>
              </a:solidFill>
              <a:ea typeface="+mj-ea"/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  <a:ea typeface="+mj-ea"/>
              </a:rPr>
              <a:t>쿼럼</a:t>
            </a:r>
            <a:r>
              <a:rPr lang="ko-KR" altLang="en-US" sz="1400" dirty="0" smtClean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ea typeface="+mj-ea"/>
              </a:rPr>
              <a:t>???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</a:t>
            </a:r>
            <a:r>
              <a:rPr lang="ko-KR" altLang="en-US" sz="1400" dirty="0">
                <a:solidFill>
                  <a:schemeClr val="tx1"/>
                </a:solidFill>
              </a:rPr>
              <a:t>에서 말하는 </a:t>
            </a:r>
            <a:r>
              <a:rPr lang="ko-KR" altLang="en-US" sz="1400" dirty="0" err="1">
                <a:solidFill>
                  <a:schemeClr val="tx1"/>
                </a:solidFill>
              </a:rPr>
              <a:t>쿼럼이란</a:t>
            </a:r>
            <a:r>
              <a:rPr lang="ko-KR" altLang="en-US" sz="1400" dirty="0">
                <a:solidFill>
                  <a:schemeClr val="tx1"/>
                </a:solidFill>
              </a:rPr>
              <a:t> 클러스터의 분할로 </a:t>
            </a:r>
            <a:r>
              <a:rPr lang="ko-KR" altLang="en-US" sz="1400" dirty="0" err="1">
                <a:solidFill>
                  <a:schemeClr val="tx1"/>
                </a:solidFill>
              </a:rPr>
              <a:t>스플릿</a:t>
            </a:r>
            <a:r>
              <a:rPr lang="ko-KR" altLang="en-US" sz="1400" dirty="0">
                <a:solidFill>
                  <a:schemeClr val="tx1"/>
                </a:solidFill>
              </a:rPr>
              <a:t> 브레인</a:t>
            </a:r>
            <a:r>
              <a:rPr lang="en-US" altLang="ko-KR" sz="1400" dirty="0">
                <a:solidFill>
                  <a:schemeClr val="tx1"/>
                </a:solidFill>
              </a:rPr>
              <a:t>(Split-brain)</a:t>
            </a:r>
            <a:r>
              <a:rPr lang="ko-KR" altLang="en-US" sz="1400" dirty="0">
                <a:solidFill>
                  <a:schemeClr val="tx1"/>
                </a:solidFill>
              </a:rPr>
              <a:t>이 발생하는 것을 방지하기 위해 사용하는 알고리즘으로써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노드로부터</a:t>
            </a:r>
            <a:r>
              <a:rPr lang="ko-KR" altLang="en-US" sz="1400" dirty="0">
                <a:solidFill>
                  <a:schemeClr val="tx1"/>
                </a:solidFill>
              </a:rPr>
              <a:t> 투표를 받아 운영</a:t>
            </a:r>
            <a:r>
              <a:rPr lang="en-US" altLang="ko-KR" sz="1400" dirty="0">
                <a:solidFill>
                  <a:schemeClr val="tx1"/>
                </a:solidFill>
              </a:rPr>
              <a:t>(Active) </a:t>
            </a:r>
            <a:r>
              <a:rPr lang="ko-KR" altLang="en-US" sz="1400" dirty="0" err="1">
                <a:solidFill>
                  <a:schemeClr val="tx1"/>
                </a:solidFill>
              </a:rPr>
              <a:t>노드를</a:t>
            </a:r>
            <a:r>
              <a:rPr lang="ko-KR" altLang="en-US" sz="1400" dirty="0">
                <a:solidFill>
                  <a:schemeClr val="tx1"/>
                </a:solidFill>
              </a:rPr>
              <a:t> 결정하는 것을 뜻합니다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ea typeface="+mj-ea"/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스플릿</a:t>
            </a:r>
            <a:r>
              <a:rPr lang="ko-KR" altLang="en-US" sz="1400" dirty="0" smtClean="0">
                <a:solidFill>
                  <a:schemeClr val="tx1"/>
                </a:solidFill>
              </a:rPr>
              <a:t> 브레인</a:t>
            </a:r>
            <a:r>
              <a:rPr lang="en-US" altLang="ko-KR" sz="1400" dirty="0" smtClean="0">
                <a:solidFill>
                  <a:schemeClr val="tx1"/>
                </a:solidFill>
              </a:rPr>
              <a:t>(Split-brain)???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스플릿</a:t>
            </a:r>
            <a:r>
              <a:rPr lang="ko-KR" altLang="en-US" sz="1400" dirty="0" smtClean="0">
                <a:solidFill>
                  <a:schemeClr val="tx1"/>
                </a:solidFill>
              </a:rPr>
              <a:t> 브레인</a:t>
            </a:r>
            <a:r>
              <a:rPr lang="en-US" altLang="ko-KR" sz="1400" dirty="0" smtClean="0">
                <a:solidFill>
                  <a:schemeClr val="tx1"/>
                </a:solidFill>
              </a:rPr>
              <a:t>(Split Brain)</a:t>
            </a:r>
            <a:r>
              <a:rPr lang="ko-KR" altLang="en-US" sz="1400" dirty="0" smtClean="0">
                <a:solidFill>
                  <a:schemeClr val="tx1"/>
                </a:solidFill>
              </a:rPr>
              <a:t>이란 특수한 상황 또는 네트워크 토폴로지를 갖는 </a:t>
            </a:r>
            <a:r>
              <a:rPr lang="en-US" altLang="ko-KR" sz="1400" dirty="0" smtClean="0">
                <a:solidFill>
                  <a:schemeClr val="tx1"/>
                </a:solidFill>
              </a:rPr>
              <a:t>Production </a:t>
            </a:r>
            <a:r>
              <a:rPr lang="ko-KR" altLang="en-US" sz="1400" dirty="0" smtClean="0">
                <a:solidFill>
                  <a:schemeClr val="tx1"/>
                </a:solidFill>
              </a:rPr>
              <a:t>환경에서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파티셔닝</a:t>
            </a:r>
            <a:r>
              <a:rPr lang="ko-KR" altLang="en-US" sz="1400" dirty="0" smtClean="0">
                <a:solidFill>
                  <a:schemeClr val="tx1"/>
                </a:solidFill>
              </a:rPr>
              <a:t> 장애로 인해 시스템이 </a:t>
            </a:r>
            <a:r>
              <a:rPr lang="en-US" altLang="ko-KR" sz="1400" dirty="0" smtClean="0">
                <a:solidFill>
                  <a:schemeClr val="tx1"/>
                </a:solidFill>
              </a:rPr>
              <a:t>Sub-Cluster</a:t>
            </a:r>
            <a:r>
              <a:rPr lang="ko-KR" altLang="en-US" sz="1400" dirty="0" smtClean="0">
                <a:solidFill>
                  <a:schemeClr val="tx1"/>
                </a:solidFill>
              </a:rPr>
              <a:t>로 쪼개짐에 따라 각 </a:t>
            </a:r>
            <a:r>
              <a:rPr lang="en-US" altLang="ko-KR" sz="1400" dirty="0" smtClean="0">
                <a:solidFill>
                  <a:schemeClr val="tx1"/>
                </a:solidFill>
              </a:rPr>
              <a:t>Sub-Cluster</a:t>
            </a:r>
            <a:r>
              <a:rPr lang="ko-KR" altLang="en-US" sz="1400" dirty="0" smtClean="0">
                <a:solidFill>
                  <a:schemeClr val="tx1"/>
                </a:solidFill>
              </a:rPr>
              <a:t>가 스스로를 </a:t>
            </a:r>
            <a:r>
              <a:rPr lang="en-US" altLang="ko-KR" sz="1400" dirty="0" smtClean="0">
                <a:solidFill>
                  <a:schemeClr val="tx1"/>
                </a:solidFill>
              </a:rPr>
              <a:t>Primary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 정상적인 서비스라고 인식하는 것을 의미한다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 </a:t>
            </a:r>
            <a:r>
              <a:rPr lang="ko-KR" altLang="en-US" sz="1400" dirty="0" smtClean="0">
                <a:solidFill>
                  <a:schemeClr val="tx1"/>
                </a:solidFill>
              </a:rPr>
              <a:t>관제 시스템에 의해 하트비트 등으로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Alive </a:t>
            </a:r>
            <a:r>
              <a:rPr lang="ko-KR" altLang="en-US" sz="1400" dirty="0" smtClean="0">
                <a:solidFill>
                  <a:schemeClr val="tx1"/>
                </a:solidFill>
              </a:rPr>
              <a:t>유무가 체크되는 서비스가 있다고 가정했을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하트비트 통신이 단절되어 서비스 클러스터가 장애 상태라고 인식하고 서비스를 동시에 구동하는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또는 독립적인 두 개의 시스템이 비정상적으로 구성되어 서로가 </a:t>
            </a:r>
            <a:r>
              <a:rPr lang="en-US" altLang="ko-KR" sz="1400" dirty="0" smtClean="0">
                <a:solidFill>
                  <a:schemeClr val="tx1"/>
                </a:solidFill>
              </a:rPr>
              <a:t>Primary</a:t>
            </a:r>
            <a:r>
              <a:rPr lang="ko-KR" altLang="en-US" sz="1400" dirty="0" smtClean="0">
                <a:solidFill>
                  <a:schemeClr val="tx1"/>
                </a:solidFill>
              </a:rPr>
              <a:t>라고 믿게 되는 현상 등을 모두 포함한다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  <a:ea typeface="+mj-ea"/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008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851" y="553792"/>
            <a:ext cx="11520152" cy="576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pacemaker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</a:rPr>
              <a:t>corosync</a:t>
            </a:r>
            <a:r>
              <a:rPr lang="ko-KR" altLang="en-US" sz="1400" dirty="0">
                <a:solidFill>
                  <a:schemeClr val="tx1"/>
                </a:solidFill>
              </a:rPr>
              <a:t>와는 별개로 </a:t>
            </a:r>
            <a:r>
              <a:rPr lang="en-US" altLang="ko-KR" sz="1400" b="1" dirty="0">
                <a:solidFill>
                  <a:schemeClr val="tx1"/>
                </a:solidFill>
              </a:rPr>
              <a:t>pcs (pacemaker/</a:t>
            </a:r>
            <a:r>
              <a:rPr lang="en-US" altLang="ko-KR" sz="1400" b="1" dirty="0" err="1">
                <a:solidFill>
                  <a:schemeClr val="tx1"/>
                </a:solidFill>
              </a:rPr>
              <a:t>corosync</a:t>
            </a:r>
            <a:r>
              <a:rPr lang="en-US" altLang="ko-KR" sz="1400" b="1" dirty="0">
                <a:solidFill>
                  <a:schemeClr val="tx1"/>
                </a:solidFill>
              </a:rPr>
              <a:t> configuration system) </a:t>
            </a:r>
            <a:r>
              <a:rPr lang="ko-KR" altLang="en-US" sz="1400" dirty="0">
                <a:solidFill>
                  <a:schemeClr val="tx1"/>
                </a:solidFill>
              </a:rPr>
              <a:t>이라는 도구가 따로 존재하는데</a:t>
            </a:r>
            <a:r>
              <a:rPr lang="en-US" altLang="ko-KR" sz="1400" dirty="0">
                <a:solidFill>
                  <a:schemeClr val="tx1"/>
                </a:solidFill>
              </a:rPr>
              <a:t>, pcs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pacemaker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</a:rPr>
              <a:t>corosync</a:t>
            </a:r>
            <a:r>
              <a:rPr lang="ko-KR" altLang="en-US" sz="1400" dirty="0">
                <a:solidFill>
                  <a:schemeClr val="tx1"/>
                </a:solidFill>
              </a:rPr>
              <a:t>를 좀 더 쉽게 설정할 수 있도록 도와주는 </a:t>
            </a:r>
            <a:r>
              <a:rPr lang="en-US" altLang="ko-KR" sz="1400" dirty="0">
                <a:solidFill>
                  <a:schemeClr val="tx1"/>
                </a:solidFill>
              </a:rPr>
              <a:t>CLI </a:t>
            </a:r>
            <a:r>
              <a:rPr lang="ko-KR" altLang="en-US" sz="1400" dirty="0">
                <a:solidFill>
                  <a:schemeClr val="tx1"/>
                </a:solidFill>
              </a:rPr>
              <a:t>명령어 도구이다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93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207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6</cp:revision>
  <dcterms:created xsi:type="dcterms:W3CDTF">2020-04-27T07:41:55Z</dcterms:created>
  <dcterms:modified xsi:type="dcterms:W3CDTF">2020-04-27T07:58:30Z</dcterms:modified>
</cp:coreProperties>
</file>