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wmf" ContentType="image/x-wmf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9118600" cy="6934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235DCA7-EF9B-4B33-939B-CBB76647F09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C89FC343-37D6-493D-A4C0-A844F84ECC21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BE10AC64-74AD-4A82-86CF-08AD2FDCE8DD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7FA56513-3502-42ED-B385-B3BF30BC5905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B137000C-AB8A-47DC-AFBD-84FBBB73E0B0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A479D850-0E1C-4EAE-BAD7-4F18624E769B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01A44A31-9573-4E2B-9527-026771AB7244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7382E8C4-5CF3-40F2-BC1A-60E394F8C066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0402CCCB-84F8-4798-9BB4-EAE88A38EB84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70A9CED0-BE06-427C-991C-CC47716EE7B9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F4E16D0D-AD0B-49DE-9EB6-B252309FAEFF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846E9684-4522-45D2-9CCA-2FF40C752686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8F0306B8-9A7E-4367-A81B-CDC6F1FF7E11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0658EAE4-C87A-4F61-90CB-BC3ECD876AC2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843E408A-2687-495D-A15C-13C488310BB0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EAFE0513-B7F3-4123-B371-353115D638BB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3597423F-F613-49DB-AF08-03DCAE28A035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C10857CB-F192-46A9-B0BF-3E0643AE2DFE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167440" y="6588000"/>
            <a:ext cx="3951000" cy="345600"/>
          </a:xfrm>
          <a:prstGeom prst="rect">
            <a:avLst/>
          </a:prstGeom>
          <a:noFill/>
          <a:ln w="9360">
            <a:noFill/>
          </a:ln>
        </p:spPr>
        <p:txBody>
          <a:bodyPr lIns="91800" rIns="91800" anchor="b"/>
          <a:p>
            <a:pPr algn="r">
              <a:lnSpc>
                <a:spcPct val="100000"/>
              </a:lnSpc>
            </a:pPr>
            <a:fld id="{F9819B00-20D7-49F4-B4A8-5345F405A6CE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1216080" y="3294000"/>
            <a:ext cx="6686280" cy="3119040"/>
          </a:xfrm>
          <a:prstGeom prst="rect">
            <a:avLst/>
          </a:prstGeom>
        </p:spPr>
        <p:txBody>
          <a:bodyPr lIns="91800" rIns="91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304920" y="171360"/>
            <a:ext cx="5790960" cy="159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304920" y="171360"/>
            <a:ext cx="5790960" cy="159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304920" y="171360"/>
            <a:ext cx="5790960" cy="159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88800" y="612720"/>
            <a:ext cx="8591040" cy="586404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80880" y="609480"/>
            <a:ext cx="8591040" cy="5865480"/>
          </a:xfrm>
          <a:custGeom>
            <a:avLst/>
            <a:gdLst/>
            <a:ahLst/>
            <a:rect l="l" t="t" r="r" b="b"/>
            <a:pathLst>
              <a:path w="5269" h="2977">
                <a:moveTo>
                  <a:pt x="5268" y="0"/>
                </a:moveTo>
                <a:lnTo>
                  <a:pt x="0" y="0"/>
                </a:lnTo>
                <a:lnTo>
                  <a:pt x="0" y="2976"/>
                </a:lnTo>
              </a:path>
            </a:pathLst>
          </a:custGeom>
          <a:noFill/>
          <a:ln w="126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399960" y="609480"/>
            <a:ext cx="8591040" cy="5865480"/>
          </a:xfrm>
          <a:custGeom>
            <a:avLst/>
            <a:gdLst/>
            <a:ahLst/>
            <a:rect l="l" t="t" r="r" b="b"/>
            <a:pathLst>
              <a:path w="5269" h="2977">
                <a:moveTo>
                  <a:pt x="5268" y="0"/>
                </a:moveTo>
                <a:lnTo>
                  <a:pt x="5268" y="2976"/>
                </a:lnTo>
                <a:lnTo>
                  <a:pt x="0" y="2976"/>
                </a:lnTo>
              </a:path>
            </a:pathLst>
          </a:cu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9600" y="162000"/>
            <a:ext cx="274320" cy="318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39600" y="162000"/>
            <a:ext cx="275760" cy="318600"/>
          </a:xfrm>
          <a:custGeom>
            <a:avLst/>
            <a:gdLst/>
            <a:ahLst/>
            <a:rect l="l" t="t" r="r" b="b"/>
            <a:pathLst>
              <a:path w="193" h="721">
                <a:moveTo>
                  <a:pt x="192" y="0"/>
                </a:moveTo>
                <a:lnTo>
                  <a:pt x="0" y="0"/>
                </a:lnTo>
                <a:lnTo>
                  <a:pt x="0" y="720"/>
                </a:lnTo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39600" y="162000"/>
            <a:ext cx="275760" cy="318600"/>
          </a:xfrm>
          <a:custGeom>
            <a:avLst/>
            <a:gdLst/>
            <a:ahLst/>
            <a:rect l="l" t="t" r="r" b="b"/>
            <a:pathLst>
              <a:path w="193" h="721">
                <a:moveTo>
                  <a:pt x="192" y="0"/>
                </a:moveTo>
                <a:lnTo>
                  <a:pt x="192" y="720"/>
                </a:lnTo>
                <a:lnTo>
                  <a:pt x="0" y="720"/>
                </a:lnTo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flipH="1" flipV="1">
            <a:off x="122400" y="608040"/>
            <a:ext cx="105840" cy="586872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flipH="1" flipV="1">
            <a:off x="122400" y="600120"/>
            <a:ext cx="105840" cy="5876640"/>
          </a:xfrm>
          <a:custGeom>
            <a:avLst/>
            <a:gdLst/>
            <a:ahLst/>
            <a:rect l="l" t="t" r="r" b="b"/>
            <a:pathLst>
              <a:path w="193" h="721">
                <a:moveTo>
                  <a:pt x="192" y="0"/>
                </a:moveTo>
                <a:lnTo>
                  <a:pt x="0" y="0"/>
                </a:lnTo>
                <a:lnTo>
                  <a:pt x="0" y="720"/>
                </a:lnTo>
              </a:path>
            </a:pathLst>
          </a:custGeom>
          <a:solidFill>
            <a:srgbClr val="66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flipH="1" flipV="1">
            <a:off x="122400" y="600120"/>
            <a:ext cx="105840" cy="5876640"/>
          </a:xfrm>
          <a:custGeom>
            <a:avLst/>
            <a:gdLst/>
            <a:ahLst/>
            <a:rect l="l" t="t" r="r" b="b"/>
            <a:pathLst>
              <a:path w="193" h="721">
                <a:moveTo>
                  <a:pt x="192" y="0"/>
                </a:moveTo>
                <a:lnTo>
                  <a:pt x="192" y="720"/>
                </a:lnTo>
                <a:lnTo>
                  <a:pt x="0" y="720"/>
                </a:lnTo>
              </a:path>
            </a:pathLst>
          </a:custGeom>
          <a:solidFill>
            <a:srgbClr val="66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6737400" y="152280"/>
            <a:ext cx="17200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1"/>
          <p:cNvSpPr/>
          <p:nvPr/>
        </p:nvSpPr>
        <p:spPr>
          <a:xfrm>
            <a:off x="8305920" y="1522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84BF79D4-6BF0-4D7E-B34C-087593AD452A}" type="slidenum"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12"/>
          <p:cNvSpPr/>
          <p:nvPr/>
        </p:nvSpPr>
        <p:spPr>
          <a:xfrm>
            <a:off x="3204000" y="6499080"/>
            <a:ext cx="266040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66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600" spc="-1" strike="noStrike">
                <a:solidFill>
                  <a:srgbClr val="66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Organization II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304920" y="6521400"/>
            <a:ext cx="1371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66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</a:t>
            </a:r>
            <a:r>
              <a:rPr b="1" lang="en-US" sz="1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</a:t>
            </a:r>
            <a:r>
              <a:rPr b="1" lang="en-US" sz="1400" spc="-1" strike="noStrike">
                <a:solidFill>
                  <a:srgbClr val="66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7162920" y="6553080"/>
            <a:ext cx="190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66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©2005-2015 McQuain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457200" y="685800"/>
            <a:ext cx="8457840" cy="5714640"/>
          </a:xfrm>
          <a:prstGeom prst="rect">
            <a:avLst/>
          </a:prstGeom>
        </p:spPr>
        <p:txBody>
          <a:bodyPr lIns="92160" rIns="92160" tIns="46080" bIns="4608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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88800" y="612720"/>
            <a:ext cx="8591040" cy="586404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380880" y="609480"/>
            <a:ext cx="8591040" cy="5865480"/>
          </a:xfrm>
          <a:custGeom>
            <a:avLst/>
            <a:gdLst/>
            <a:ahLst/>
            <a:rect l="l" t="t" r="r" b="b"/>
            <a:pathLst>
              <a:path w="5269" h="2977">
                <a:moveTo>
                  <a:pt x="5268" y="0"/>
                </a:moveTo>
                <a:lnTo>
                  <a:pt x="0" y="0"/>
                </a:lnTo>
                <a:lnTo>
                  <a:pt x="0" y="2976"/>
                </a:lnTo>
              </a:path>
            </a:pathLst>
          </a:custGeom>
          <a:noFill/>
          <a:ln w="126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399960" y="609480"/>
            <a:ext cx="8591040" cy="5865480"/>
          </a:xfrm>
          <a:custGeom>
            <a:avLst/>
            <a:gdLst/>
            <a:ahLst/>
            <a:rect l="l" t="t" r="r" b="b"/>
            <a:pathLst>
              <a:path w="5269" h="2977">
                <a:moveTo>
                  <a:pt x="5268" y="0"/>
                </a:moveTo>
                <a:lnTo>
                  <a:pt x="5268" y="2976"/>
                </a:lnTo>
                <a:lnTo>
                  <a:pt x="0" y="2976"/>
                </a:lnTo>
              </a:path>
            </a:pathLst>
          </a:cu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4"/>
          <p:cNvSpPr/>
          <p:nvPr/>
        </p:nvSpPr>
        <p:spPr>
          <a:xfrm>
            <a:off x="39600" y="162000"/>
            <a:ext cx="274320" cy="318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"/>
          <p:cNvSpPr/>
          <p:nvPr/>
        </p:nvSpPr>
        <p:spPr>
          <a:xfrm>
            <a:off x="39600" y="162000"/>
            <a:ext cx="275760" cy="318600"/>
          </a:xfrm>
          <a:custGeom>
            <a:avLst/>
            <a:gdLst/>
            <a:ahLst/>
            <a:rect l="l" t="t" r="r" b="b"/>
            <a:pathLst>
              <a:path w="193" h="721">
                <a:moveTo>
                  <a:pt x="192" y="0"/>
                </a:moveTo>
                <a:lnTo>
                  <a:pt x="0" y="0"/>
                </a:lnTo>
                <a:lnTo>
                  <a:pt x="0" y="720"/>
                </a:lnTo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6"/>
          <p:cNvSpPr/>
          <p:nvPr/>
        </p:nvSpPr>
        <p:spPr>
          <a:xfrm>
            <a:off x="39600" y="162000"/>
            <a:ext cx="275760" cy="318600"/>
          </a:xfrm>
          <a:custGeom>
            <a:avLst/>
            <a:gdLst/>
            <a:ahLst/>
            <a:rect l="l" t="t" r="r" b="b"/>
            <a:pathLst>
              <a:path w="193" h="721">
                <a:moveTo>
                  <a:pt x="192" y="0"/>
                </a:moveTo>
                <a:lnTo>
                  <a:pt x="192" y="720"/>
                </a:lnTo>
                <a:lnTo>
                  <a:pt x="0" y="720"/>
                </a:lnTo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7"/>
          <p:cNvSpPr/>
          <p:nvPr/>
        </p:nvSpPr>
        <p:spPr>
          <a:xfrm flipH="1" flipV="1">
            <a:off x="122400" y="608040"/>
            <a:ext cx="105840" cy="586872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8"/>
          <p:cNvSpPr/>
          <p:nvPr/>
        </p:nvSpPr>
        <p:spPr>
          <a:xfrm flipH="1" flipV="1">
            <a:off x="122400" y="600120"/>
            <a:ext cx="105840" cy="5876640"/>
          </a:xfrm>
          <a:custGeom>
            <a:avLst/>
            <a:gdLst/>
            <a:ahLst/>
            <a:rect l="l" t="t" r="r" b="b"/>
            <a:pathLst>
              <a:path w="193" h="721">
                <a:moveTo>
                  <a:pt x="192" y="0"/>
                </a:moveTo>
                <a:lnTo>
                  <a:pt x="0" y="0"/>
                </a:lnTo>
                <a:lnTo>
                  <a:pt x="0" y="720"/>
                </a:lnTo>
              </a:path>
            </a:pathLst>
          </a:custGeom>
          <a:solidFill>
            <a:srgbClr val="66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9"/>
          <p:cNvSpPr/>
          <p:nvPr/>
        </p:nvSpPr>
        <p:spPr>
          <a:xfrm flipH="1" flipV="1">
            <a:off x="122400" y="600120"/>
            <a:ext cx="105840" cy="5876640"/>
          </a:xfrm>
          <a:custGeom>
            <a:avLst/>
            <a:gdLst/>
            <a:ahLst/>
            <a:rect l="l" t="t" r="r" b="b"/>
            <a:pathLst>
              <a:path w="193" h="721">
                <a:moveTo>
                  <a:pt x="192" y="0"/>
                </a:moveTo>
                <a:lnTo>
                  <a:pt x="192" y="720"/>
                </a:lnTo>
                <a:lnTo>
                  <a:pt x="0" y="720"/>
                </a:lnTo>
              </a:path>
            </a:pathLst>
          </a:custGeom>
          <a:solidFill>
            <a:srgbClr val="66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0"/>
          <p:cNvSpPr/>
          <p:nvPr/>
        </p:nvSpPr>
        <p:spPr>
          <a:xfrm>
            <a:off x="6737400" y="152280"/>
            <a:ext cx="17200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1"/>
          <p:cNvSpPr/>
          <p:nvPr/>
        </p:nvSpPr>
        <p:spPr>
          <a:xfrm>
            <a:off x="8305920" y="1522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06C15F3C-E70A-41B6-8E8B-EB7881A3CE66}" type="slidenum"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2"/>
          <p:cNvSpPr/>
          <p:nvPr/>
        </p:nvSpPr>
        <p:spPr>
          <a:xfrm>
            <a:off x="3204000" y="6499080"/>
            <a:ext cx="266040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66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600" spc="-1" strike="noStrike">
                <a:solidFill>
                  <a:srgbClr val="66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Organization II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3"/>
          <p:cNvSpPr/>
          <p:nvPr/>
        </p:nvSpPr>
        <p:spPr>
          <a:xfrm>
            <a:off x="304920" y="6521400"/>
            <a:ext cx="1371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66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</a:t>
            </a:r>
            <a:r>
              <a:rPr b="1" lang="en-US" sz="1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</a:t>
            </a:r>
            <a:r>
              <a:rPr b="1" lang="en-US" sz="1400" spc="-1" strike="noStrike">
                <a:solidFill>
                  <a:srgbClr val="66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>
            <a:off x="7162920" y="6553080"/>
            <a:ext cx="190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66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©2005-2015 McQuain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15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1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88800" y="612720"/>
            <a:ext cx="8591040" cy="586404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380880" y="609480"/>
            <a:ext cx="8591040" cy="5865480"/>
          </a:xfrm>
          <a:custGeom>
            <a:avLst/>
            <a:gdLst/>
            <a:ahLst/>
            <a:rect l="l" t="t" r="r" b="b"/>
            <a:pathLst>
              <a:path w="5269" h="2977">
                <a:moveTo>
                  <a:pt x="5268" y="0"/>
                </a:moveTo>
                <a:lnTo>
                  <a:pt x="0" y="0"/>
                </a:lnTo>
                <a:lnTo>
                  <a:pt x="0" y="2976"/>
                </a:lnTo>
              </a:path>
            </a:pathLst>
          </a:custGeom>
          <a:noFill/>
          <a:ln w="126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399960" y="609480"/>
            <a:ext cx="8591040" cy="5865480"/>
          </a:xfrm>
          <a:custGeom>
            <a:avLst/>
            <a:gdLst/>
            <a:ahLst/>
            <a:rect l="l" t="t" r="r" b="b"/>
            <a:pathLst>
              <a:path w="5269" h="2977">
                <a:moveTo>
                  <a:pt x="5268" y="0"/>
                </a:moveTo>
                <a:lnTo>
                  <a:pt x="5268" y="2976"/>
                </a:lnTo>
                <a:lnTo>
                  <a:pt x="0" y="2976"/>
                </a:lnTo>
              </a:path>
            </a:pathLst>
          </a:cu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39600" y="162000"/>
            <a:ext cx="274320" cy="318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5"/>
          <p:cNvSpPr/>
          <p:nvPr/>
        </p:nvSpPr>
        <p:spPr>
          <a:xfrm>
            <a:off x="39600" y="162000"/>
            <a:ext cx="275760" cy="318600"/>
          </a:xfrm>
          <a:custGeom>
            <a:avLst/>
            <a:gdLst/>
            <a:ahLst/>
            <a:rect l="l" t="t" r="r" b="b"/>
            <a:pathLst>
              <a:path w="193" h="721">
                <a:moveTo>
                  <a:pt x="192" y="0"/>
                </a:moveTo>
                <a:lnTo>
                  <a:pt x="0" y="0"/>
                </a:lnTo>
                <a:lnTo>
                  <a:pt x="0" y="720"/>
                </a:lnTo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"/>
          <p:cNvSpPr/>
          <p:nvPr/>
        </p:nvSpPr>
        <p:spPr>
          <a:xfrm>
            <a:off x="39600" y="162000"/>
            <a:ext cx="275760" cy="318600"/>
          </a:xfrm>
          <a:custGeom>
            <a:avLst/>
            <a:gdLst/>
            <a:ahLst/>
            <a:rect l="l" t="t" r="r" b="b"/>
            <a:pathLst>
              <a:path w="193" h="721">
                <a:moveTo>
                  <a:pt x="192" y="0"/>
                </a:moveTo>
                <a:lnTo>
                  <a:pt x="192" y="720"/>
                </a:lnTo>
                <a:lnTo>
                  <a:pt x="0" y="720"/>
                </a:lnTo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7"/>
          <p:cNvSpPr/>
          <p:nvPr/>
        </p:nvSpPr>
        <p:spPr>
          <a:xfrm flipH="1" flipV="1">
            <a:off x="122400" y="608040"/>
            <a:ext cx="105840" cy="586872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8"/>
          <p:cNvSpPr/>
          <p:nvPr/>
        </p:nvSpPr>
        <p:spPr>
          <a:xfrm flipH="1" flipV="1">
            <a:off x="122400" y="600120"/>
            <a:ext cx="105840" cy="5876640"/>
          </a:xfrm>
          <a:custGeom>
            <a:avLst/>
            <a:gdLst/>
            <a:ahLst/>
            <a:rect l="l" t="t" r="r" b="b"/>
            <a:pathLst>
              <a:path w="193" h="721">
                <a:moveTo>
                  <a:pt x="192" y="0"/>
                </a:moveTo>
                <a:lnTo>
                  <a:pt x="0" y="0"/>
                </a:lnTo>
                <a:lnTo>
                  <a:pt x="0" y="720"/>
                </a:lnTo>
              </a:path>
            </a:pathLst>
          </a:custGeom>
          <a:solidFill>
            <a:srgbClr val="66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9"/>
          <p:cNvSpPr/>
          <p:nvPr/>
        </p:nvSpPr>
        <p:spPr>
          <a:xfrm flipH="1" flipV="1">
            <a:off x="122400" y="600120"/>
            <a:ext cx="105840" cy="5876640"/>
          </a:xfrm>
          <a:custGeom>
            <a:avLst/>
            <a:gdLst/>
            <a:ahLst/>
            <a:rect l="l" t="t" r="r" b="b"/>
            <a:pathLst>
              <a:path w="193" h="721">
                <a:moveTo>
                  <a:pt x="192" y="0"/>
                </a:moveTo>
                <a:lnTo>
                  <a:pt x="192" y="720"/>
                </a:lnTo>
                <a:lnTo>
                  <a:pt x="0" y="720"/>
                </a:lnTo>
              </a:path>
            </a:pathLst>
          </a:custGeom>
          <a:solidFill>
            <a:srgbClr val="66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0"/>
          <p:cNvSpPr/>
          <p:nvPr/>
        </p:nvSpPr>
        <p:spPr>
          <a:xfrm>
            <a:off x="6737400" y="152280"/>
            <a:ext cx="17200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1"/>
          <p:cNvSpPr/>
          <p:nvPr/>
        </p:nvSpPr>
        <p:spPr>
          <a:xfrm>
            <a:off x="8305920" y="1522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25838202-ABAD-4736-B262-D50AFAA7A706}" type="slidenum"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2"/>
          <p:cNvSpPr/>
          <p:nvPr/>
        </p:nvSpPr>
        <p:spPr>
          <a:xfrm>
            <a:off x="3204000" y="6499080"/>
            <a:ext cx="266040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66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600" spc="-1" strike="noStrike">
                <a:solidFill>
                  <a:srgbClr val="66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Organization II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3"/>
          <p:cNvSpPr/>
          <p:nvPr/>
        </p:nvSpPr>
        <p:spPr>
          <a:xfrm>
            <a:off x="304920" y="6521400"/>
            <a:ext cx="1371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66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</a:t>
            </a:r>
            <a:r>
              <a:rPr b="1" lang="en-US" sz="1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</a:t>
            </a:r>
            <a:r>
              <a:rPr b="1" lang="en-US" sz="1400" spc="-1" strike="noStrike">
                <a:solidFill>
                  <a:srgbClr val="66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4"/>
          <p:cNvSpPr/>
          <p:nvPr/>
        </p:nvSpPr>
        <p:spPr>
          <a:xfrm>
            <a:off x="7162920" y="6553080"/>
            <a:ext cx="190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66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©2005-2015 McQuain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15"/>
          <p:cNvSpPr>
            <a:spLocks noGrp="1"/>
          </p:cNvSpPr>
          <p:nvPr>
            <p:ph type="title"/>
          </p:nvPr>
        </p:nvSpPr>
        <p:spPr>
          <a:xfrm>
            <a:off x="304920" y="171360"/>
            <a:ext cx="5790960" cy="342720"/>
          </a:xfrm>
          <a:prstGeom prst="rect">
            <a:avLst/>
          </a:prstGeom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16"/>
          <p:cNvSpPr>
            <a:spLocks noGrp="1"/>
          </p:cNvSpPr>
          <p:nvPr>
            <p:ph type="body"/>
          </p:nvPr>
        </p:nvSpPr>
        <p:spPr>
          <a:xfrm>
            <a:off x="457200" y="685800"/>
            <a:ext cx="4152600" cy="5714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17"/>
          <p:cNvSpPr>
            <a:spLocks noGrp="1"/>
          </p:cNvSpPr>
          <p:nvPr>
            <p:ph type="body"/>
          </p:nvPr>
        </p:nvSpPr>
        <p:spPr>
          <a:xfrm>
            <a:off x="4762440" y="685800"/>
            <a:ext cx="4152600" cy="5714640"/>
          </a:xfrm>
          <a:prstGeom prst="rect">
            <a:avLst/>
          </a:prstGeom>
        </p:spPr>
        <p:txBody>
          <a:bodyPr lIns="92160" rIns="92160" tIns="46080" bIns="4608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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Heap Spraying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685800"/>
            <a:ext cx="8457840" cy="3979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main memory as a “cache” for secondary (disk) storage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8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Managed jointly by CPU hardware and the operating system (OS)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8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Programs share main memory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8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Each gets a private virtual address space holding its frequently used code and data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8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Protected from other programs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8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CPU and OS translate virtual addresses to physical addresses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8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VM “block” is called a page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8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VM translation “miss” is called a page fault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5303520" y="-2194560"/>
            <a:ext cx="3108960" cy="310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 Translation Using a TLB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457200" y="685800"/>
            <a:ext cx="8457840" cy="3979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Address translation would appear to require extra memory references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One to access the PTE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Then the actual memory access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6629400" y="1447920"/>
            <a:ext cx="19807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Can't afford to keep them all at the processor level.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Line 4"/>
          <p:cNvSpPr/>
          <p:nvPr/>
        </p:nvSpPr>
        <p:spPr>
          <a:xfrm>
            <a:off x="6172200" y="990360"/>
            <a:ext cx="533160" cy="533520"/>
          </a:xfrm>
          <a:prstGeom prst="line">
            <a:avLst/>
          </a:prstGeom>
          <a:ln w="31680">
            <a:solidFill>
              <a:srgbClr val="0000ff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"/>
          <p:cNvSpPr/>
          <p:nvPr/>
        </p:nvSpPr>
        <p:spPr>
          <a:xfrm>
            <a:off x="457200" y="2697120"/>
            <a:ext cx="845784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But access to page tables has good locality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 use a fast cache of PTEs within the 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Called a </a:t>
            </a:r>
            <a:r>
              <a:rPr b="1" i="1" lang="en-US" sz="16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Translation Look-aside Buffer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(TLB)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Typical: 16–512 PTEs, 0.5–1 cycle for hit, 10–100 cycles for miss, 0.01%–1% miss 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Misses could be handled by hardware or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nodeType="clickEffect" fill="hold">
                      <p:stCondLst>
                        <p:cond delay="indefinite"/>
                      </p:stCondLst>
                      <p:childTnLst>
                        <p:par>
                          <p:cTn id="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nodeType="clickEffect" fill="hold">
                      <p:stCondLst>
                        <p:cond delay="indefinite"/>
                      </p:stCondLst>
                      <p:childTnLst>
                        <p:par>
                          <p:cTn id="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" descr=""/>
          <p:cNvPicPr/>
          <p:nvPr/>
        </p:nvPicPr>
        <p:blipFill>
          <a:blip r:embed="rId1"/>
          <a:stretch/>
        </p:blipFill>
        <p:spPr>
          <a:xfrm>
            <a:off x="1476360" y="914400"/>
            <a:ext cx="6535440" cy="4606560"/>
          </a:xfrm>
          <a:prstGeom prst="rect">
            <a:avLst/>
          </a:prstGeom>
          <a:ln>
            <a:noFill/>
          </a:ln>
        </p:spPr>
      </p:pic>
      <p:sp>
        <p:nvSpPr>
          <p:cNvPr id="230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 Translation Using a TLB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86" dur="indefinite" restart="never" nodeType="tmRoot">
          <p:childTnLst>
            <p:seq>
              <p:cTn id="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TLB Misses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57200" y="685800"/>
            <a:ext cx="8457840" cy="3979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page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in memory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Load the PTE from memory and retry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Could be handled in hardware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90000"/>
              </a:lnSpc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Can get complex for more complicated page table structures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Or in software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90000"/>
              </a:lnSpc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Raise a special exception, with optimized handler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57200" y="2895480"/>
            <a:ext cx="8457840" cy="8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page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not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in memory (page fault)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9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OS handles fetching the page and updating the page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9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Then restart the faulting instruction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nodeType="clickEffect" fill="hold">
                      <p:stCondLst>
                        <p:cond delay="indefinite"/>
                      </p:stCondLst>
                      <p:childTnLst>
                        <p:par>
                          <p:cTn id="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TLB Miss Handler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57200" y="685800"/>
            <a:ext cx="8457840" cy="3979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TLB miss indicates whether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Page present, but PTE not in TLB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Page not present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457200" y="2158920"/>
            <a:ext cx="845784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Must recognize TLB miss before destination register overwritten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Raise exception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457200" y="3429000"/>
            <a:ext cx="845784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Handler copies PTE from memory to TLB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Then restarts instruction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page not present, page fault will occur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nodeType="clickEffect" fill="hold">
                      <p:stCondLst>
                        <p:cond delay="indefinite"/>
                      </p:stCondLst>
                      <p:childTnLst>
                        <p:par>
                          <p:cTn id="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nodeType="clickEffect" fill="hold">
                      <p:stCondLst>
                        <p:cond delay="indefinite"/>
                      </p:stCondLst>
                      <p:childTnLst>
                        <p:par>
                          <p:cTn id="1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 Fault Handler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57200" y="685800"/>
            <a:ext cx="8457840" cy="3979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faulting virtual address to find PTE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457200" y="2093760"/>
            <a:ext cx="845784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Choose page to replace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dirty, write to disk first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457200" y="1371600"/>
            <a:ext cx="84578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Locate page on disk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457200" y="3048120"/>
            <a:ext cx="84578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Read page into memory and update page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457200" y="3733920"/>
            <a:ext cx="845784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Make process runnable again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Restart from faulting instruction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nodeType="clickEffect" fill="hold">
                      <p:stCondLst>
                        <p:cond delay="indefinite"/>
                      </p:stCondLst>
                      <p:childTnLst>
                        <p:par>
                          <p:cTn id="1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3" dur="500"/>
                                        <p:tgtEl>
                                          <p:spTgt spid="239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nodeType="clickEffect" fill="hold">
                      <p:stCondLst>
                        <p:cond delay="indefinite"/>
                      </p:stCondLst>
                      <p:childTnLst>
                        <p:par>
                          <p:cTn id="1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nodeType="clickEffect" fill="hold">
                      <p:stCondLst>
                        <p:cond delay="indefinite"/>
                      </p:stCondLst>
                      <p:childTnLst>
                        <p:par>
                          <p:cTn id="1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nodeType="clickEffect" fill="hold">
                      <p:stCondLst>
                        <p:cond delay="indefinite"/>
                      </p:stCondLst>
                      <p:childTnLst>
                        <p:par>
                          <p:cTn id="1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nodeType="clickEffect" fill="hold">
                      <p:stCondLst>
                        <p:cond delay="indefinite"/>
                      </p:stCondLst>
                      <p:childTnLst>
                        <p:par>
                          <p:cTn id="1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TLB and Cache Interaction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5243400" y="685800"/>
            <a:ext cx="3671640" cy="3979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cache tag uses physical address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Need to translate before cache lookup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Alternative: use virtual address tag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Complications due to aliasing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b2b2b2"/>
              </a:buClr>
              <a:buSzPct val="75000"/>
              <a:buFont typeface="Monotype Sorts" charset="2"/>
              <a:buChar char="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Different virtual addresses for shared physical address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46" name="Picture 4" descr=""/>
          <p:cNvPicPr/>
          <p:nvPr/>
        </p:nvPicPr>
        <p:blipFill>
          <a:blip r:embed="rId1"/>
          <a:stretch/>
        </p:blipFill>
        <p:spPr>
          <a:xfrm>
            <a:off x="324000" y="762120"/>
            <a:ext cx="4955760" cy="508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4" dur="indefinite" restart="never" nodeType="tmRoot">
          <p:childTnLst>
            <p:seq>
              <p:cTn id="1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 Protection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57200" y="685800"/>
            <a:ext cx="8457840" cy="3979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Different tasks can share parts of their virtual address spaces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But need to protect against errant access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Requires OS assistance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7200" y="2268360"/>
            <a:ext cx="845784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Hardware support for OS protection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Privileged supervisor mode (aka kernel mode)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Privileged 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Page tables and other state information only accessible in supervisor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System call exception (e.g., syscall in MIPS)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6" dur="indefinite" restart="never" nodeType="tmRoot">
          <p:childTnLst>
            <p:seq>
              <p:cTn id="1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Multilevel On-Chip Caches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51" name="Picture 4" descr=""/>
          <p:cNvPicPr/>
          <p:nvPr/>
        </p:nvPicPr>
        <p:blipFill>
          <a:blip r:embed="rId1"/>
          <a:stretch/>
        </p:blipFill>
        <p:spPr>
          <a:xfrm>
            <a:off x="1116000" y="1552680"/>
            <a:ext cx="6264000" cy="4107960"/>
          </a:xfrm>
          <a:prstGeom prst="rect">
            <a:avLst/>
          </a:prstGeom>
          <a:ln>
            <a:noFill/>
          </a:ln>
        </p:spPr>
      </p:pic>
      <p:sp>
        <p:nvSpPr>
          <p:cNvPr id="252" name="CustomShape 2"/>
          <p:cNvSpPr/>
          <p:nvPr/>
        </p:nvSpPr>
        <p:spPr>
          <a:xfrm>
            <a:off x="1028160" y="5799240"/>
            <a:ext cx="6575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 core: 32KB L1 I-cache, 32KB L1 D-cache, 512KB L2 cache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1027800" y="1125360"/>
            <a:ext cx="336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Intel Nehalem 4-core processor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8" dur="indefinite" restart="never" nodeType="tmRoot">
          <p:childTnLst>
            <p:seq>
              <p:cTn id="1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2-Level TLB Organization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55" name="Table 2"/>
          <p:cNvGraphicFramePr/>
          <p:nvPr/>
        </p:nvGraphicFramePr>
        <p:xfrm>
          <a:off x="533520" y="990720"/>
          <a:ext cx="8280000" cy="4700160"/>
        </p:xfrm>
        <a:graphic>
          <a:graphicData uri="http://schemas.openxmlformats.org/drawingml/2006/table">
            <a:tbl>
              <a:tblPr/>
              <a:tblGrid>
                <a:gridCol w="1655640"/>
                <a:gridCol w="3473280"/>
                <a:gridCol w="3151080"/>
              </a:tblGrid>
              <a:tr h="36504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Intel Nehalem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AMD Opteron X4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Virtual addr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48 bits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48 bits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Physical addr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44 bits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48 bits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Page size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4KB, 2/4MB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4KB, 2/4MB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4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L1 TLB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
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(per core)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L1 I-TLB: 128 entries for small pages, 7 per thread (2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×) for large pages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L1 D-TLB: 64 entries for small pages, 32 for large pages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Both 4-way, LRU replacement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L1 I-TLB: 48 entries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L1 D-TLB: 48 entries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Both fully associative, LRU replacement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25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L2 TLB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
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(per core)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Single L2 TLB: 512 entries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4-way, LRU replacement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L2 I-TLB: 512 entries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L2 D-TLB: 512 entries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Both 4-way, round-robin LRU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TLB misses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Handled in hardware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Handled in hardware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40" dur="indefinite" restart="never" nodeType="tmRoot">
          <p:childTnLst>
            <p:seq>
              <p:cTn id="1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Nehalem Overview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57" name="Picture 3" descr=""/>
          <p:cNvPicPr/>
          <p:nvPr/>
        </p:nvPicPr>
        <p:blipFill>
          <a:blip r:embed="rId1"/>
          <a:stretch/>
        </p:blipFill>
        <p:spPr>
          <a:xfrm>
            <a:off x="1981080" y="685800"/>
            <a:ext cx="5194080" cy="581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2" dur="indefinite" restart="never" nodeType="tmRoot">
          <p:childTnLst>
            <p:seq>
              <p:cTn id="1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Paging to/from Disk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63240" y="3505320"/>
            <a:ext cx="8610120" cy="3979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Disk addresses include: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Executable .text, initialized data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space (typically lazily allocated)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Memory-mapped (mmap’d) files (see example)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0880" y="685800"/>
            <a:ext cx="8610120" cy="3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Idea: hold only those data in physical memory that are actually accessed by a process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361440" y="1447920"/>
            <a:ext cx="861012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Maintain map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each process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 virtual addresses }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{ physical addresses }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{ disk addresses }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361440" y="2590920"/>
            <a:ext cx="861012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OS manages mapping, decides which virtual addresses map to physical (if allocated) and which to disk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363240" y="5250960"/>
            <a:ext cx="861012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Demand paging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bring data in from disk lazily, on first access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Unbeknownst to application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4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9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 Virtual Memory Image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048120" y="1041480"/>
            <a:ext cx="3200040" cy="487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kernel virtual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048120" y="2743200"/>
            <a:ext cx="3200040" cy="669600"/>
          </a:xfrm>
          <a:prstGeom prst="rect">
            <a:avLst/>
          </a:prstGeom>
          <a:solidFill>
            <a:srgbClr val="ffc0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Memory mapped region for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shared libraries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048120" y="3408480"/>
            <a:ext cx="3200040" cy="72360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5"/>
          <p:cNvSpPr/>
          <p:nvPr/>
        </p:nvSpPr>
        <p:spPr>
          <a:xfrm>
            <a:off x="3048120" y="4135320"/>
            <a:ext cx="3200040" cy="669600"/>
          </a:xfrm>
          <a:prstGeom prst="rect">
            <a:avLst/>
          </a:prstGeom>
          <a:solidFill>
            <a:srgbClr val="ffc000"/>
          </a:solidFill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run-time heap (via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3048120" y="1833480"/>
            <a:ext cx="3200040" cy="90612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7"/>
          <p:cNvSpPr/>
          <p:nvPr/>
        </p:nvSpPr>
        <p:spPr>
          <a:xfrm>
            <a:off x="3048120" y="5551560"/>
            <a:ext cx="3200040" cy="396360"/>
          </a:xfrm>
          <a:prstGeom prst="rect">
            <a:avLst/>
          </a:prstGeom>
          <a:solidFill>
            <a:srgbClr val="ffc0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 text (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text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048120" y="5170320"/>
            <a:ext cx="3200040" cy="396360"/>
          </a:xfrm>
          <a:prstGeom prst="rect">
            <a:avLst/>
          </a:prstGeom>
          <a:solidFill>
            <a:srgbClr val="ffc0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initialized data (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3048120" y="4789440"/>
            <a:ext cx="3200040" cy="396360"/>
          </a:xfrm>
          <a:prstGeom prst="rect">
            <a:avLst/>
          </a:prstGeom>
          <a:solidFill>
            <a:srgbClr val="ffc0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uninitialized data (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bss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Line 10"/>
          <p:cNvSpPr/>
          <p:nvPr/>
        </p:nvSpPr>
        <p:spPr>
          <a:xfrm flipV="1">
            <a:off x="4555800" y="3771720"/>
            <a:ext cx="360" cy="3524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1"/>
          <p:cNvSpPr/>
          <p:nvPr/>
        </p:nvSpPr>
        <p:spPr>
          <a:xfrm>
            <a:off x="3048120" y="1498680"/>
            <a:ext cx="3200040" cy="334440"/>
          </a:xfrm>
          <a:prstGeom prst="rect">
            <a:avLst/>
          </a:prstGeom>
          <a:solidFill>
            <a:srgbClr val="ffc0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Line 12"/>
          <p:cNvSpPr/>
          <p:nvPr/>
        </p:nvSpPr>
        <p:spPr>
          <a:xfrm flipV="1">
            <a:off x="4572000" y="2395440"/>
            <a:ext cx="360" cy="3524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13"/>
          <p:cNvSpPr/>
          <p:nvPr/>
        </p:nvSpPr>
        <p:spPr>
          <a:xfrm>
            <a:off x="4587840" y="1833480"/>
            <a:ext cx="360" cy="3524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4"/>
          <p:cNvSpPr/>
          <p:nvPr/>
        </p:nvSpPr>
        <p:spPr>
          <a:xfrm>
            <a:off x="3048120" y="5932440"/>
            <a:ext cx="3200040" cy="39636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5"/>
          <p:cNvSpPr/>
          <p:nvPr/>
        </p:nvSpPr>
        <p:spPr>
          <a:xfrm>
            <a:off x="2749680" y="6100920"/>
            <a:ext cx="28332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6"/>
          <p:cNvSpPr/>
          <p:nvPr/>
        </p:nvSpPr>
        <p:spPr>
          <a:xfrm>
            <a:off x="2300400" y="1523880"/>
            <a:ext cx="66888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74747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%esp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Line 17"/>
          <p:cNvSpPr/>
          <p:nvPr/>
        </p:nvSpPr>
        <p:spPr>
          <a:xfrm>
            <a:off x="2603520" y="1828800"/>
            <a:ext cx="380880" cy="144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8"/>
          <p:cNvSpPr/>
          <p:nvPr/>
        </p:nvSpPr>
        <p:spPr>
          <a:xfrm>
            <a:off x="6629400" y="1066680"/>
            <a:ext cx="220932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 paged, or swap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9"/>
          <p:cNvSpPr/>
          <p:nvPr/>
        </p:nvSpPr>
        <p:spPr>
          <a:xfrm>
            <a:off x="507240" y="790560"/>
            <a:ext cx="2095920" cy="2833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OS maintains structure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each process’s address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space – which addresses are valid, what do they refer to, even those that aren’t in main memory currently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0"/>
          <p:cNvSpPr/>
          <p:nvPr/>
        </p:nvSpPr>
        <p:spPr>
          <a:xfrm>
            <a:off x="6939360" y="620640"/>
            <a:ext cx="11548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Backed 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1"/>
          <p:cNvSpPr/>
          <p:nvPr/>
        </p:nvSpPr>
        <p:spPr>
          <a:xfrm>
            <a:off x="6660360" y="1523880"/>
            <a:ext cx="91872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2"/>
          <p:cNvSpPr/>
          <p:nvPr/>
        </p:nvSpPr>
        <p:spPr>
          <a:xfrm>
            <a:off x="6629400" y="4114800"/>
            <a:ext cx="106632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3"/>
          <p:cNvSpPr/>
          <p:nvPr/>
        </p:nvSpPr>
        <p:spPr>
          <a:xfrm>
            <a:off x="6541920" y="4724280"/>
            <a:ext cx="122868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4"/>
          <p:cNvSpPr/>
          <p:nvPr/>
        </p:nvSpPr>
        <p:spPr>
          <a:xfrm>
            <a:off x="6629400" y="5224320"/>
            <a:ext cx="167616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swap file (*)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5"/>
          <p:cNvSpPr/>
          <p:nvPr/>
        </p:nvSpPr>
        <p:spPr>
          <a:xfrm>
            <a:off x="6629400" y="5529240"/>
            <a:ext cx="205704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executable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6"/>
          <p:cNvSpPr/>
          <p:nvPr/>
        </p:nvSpPr>
        <p:spPr>
          <a:xfrm flipH="1">
            <a:off x="5856120" y="4893480"/>
            <a:ext cx="685440" cy="13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1" name="CustomShape 27"/>
          <p:cNvSpPr/>
          <p:nvPr/>
        </p:nvSpPr>
        <p:spPr>
          <a:xfrm rot="10800000">
            <a:off x="6553080" y="5411880"/>
            <a:ext cx="6854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2" name="CustomShape 28"/>
          <p:cNvSpPr/>
          <p:nvPr/>
        </p:nvSpPr>
        <p:spPr>
          <a:xfrm rot="10800000">
            <a:off x="6553080" y="5716440"/>
            <a:ext cx="6854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3" name="CustomShape 29"/>
          <p:cNvSpPr/>
          <p:nvPr/>
        </p:nvSpPr>
        <p:spPr>
          <a:xfrm>
            <a:off x="6553080" y="2971800"/>
            <a:ext cx="1904760" cy="5770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code: shared .so file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data: swap file (*)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0"/>
          <p:cNvSpPr/>
          <p:nvPr/>
        </p:nvSpPr>
        <p:spPr>
          <a:xfrm rot="10800000">
            <a:off x="6553080" y="3276720"/>
            <a:ext cx="68544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5" name="CustomShape 31"/>
          <p:cNvSpPr/>
          <p:nvPr/>
        </p:nvSpPr>
        <p:spPr>
          <a:xfrm rot="10800000">
            <a:off x="6629400" y="1693800"/>
            <a:ext cx="76176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6" name="CustomShape 32"/>
          <p:cNvSpPr/>
          <p:nvPr/>
        </p:nvSpPr>
        <p:spPr>
          <a:xfrm flipH="1">
            <a:off x="5714280" y="1236240"/>
            <a:ext cx="914040" cy="5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7" name="CustomShape 33"/>
          <p:cNvSpPr/>
          <p:nvPr/>
        </p:nvSpPr>
        <p:spPr>
          <a:xfrm flipH="1">
            <a:off x="6324480" y="4284000"/>
            <a:ext cx="304560" cy="13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 Translation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685800"/>
            <a:ext cx="8457840" cy="3979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Fixed-size pages (e.g., 4KB)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0" name="Picture 4" descr=""/>
          <p:cNvPicPr/>
          <p:nvPr/>
        </p:nvPicPr>
        <p:blipFill>
          <a:blip r:embed="rId1"/>
          <a:stretch/>
        </p:blipFill>
        <p:spPr>
          <a:xfrm>
            <a:off x="4495680" y="2624040"/>
            <a:ext cx="4317480" cy="3090600"/>
          </a:xfrm>
          <a:prstGeom prst="rect">
            <a:avLst/>
          </a:prstGeom>
          <a:ln>
            <a:noFill/>
          </a:ln>
        </p:spPr>
      </p:pic>
      <p:pic>
        <p:nvPicPr>
          <p:cNvPr id="201" name="Picture 5" descr=""/>
          <p:cNvPicPr/>
          <p:nvPr/>
        </p:nvPicPr>
        <p:blipFill>
          <a:blip r:embed="rId2"/>
          <a:stretch/>
        </p:blipFill>
        <p:spPr>
          <a:xfrm>
            <a:off x="684360" y="1371600"/>
            <a:ext cx="3447720" cy="2347560"/>
          </a:xfrm>
          <a:prstGeom prst="rect">
            <a:avLst/>
          </a:prstGeom>
          <a:ln>
            <a:noFill/>
          </a:ln>
        </p:spPr>
      </p:pic>
      <p:sp>
        <p:nvSpPr>
          <p:cNvPr id="202" name="CustomShape 3"/>
          <p:cNvSpPr/>
          <p:nvPr/>
        </p:nvSpPr>
        <p:spPr>
          <a:xfrm>
            <a:off x="2209680" y="3048120"/>
            <a:ext cx="456840" cy="304560"/>
          </a:xfrm>
          <a:prstGeom prst="flowChartDocument">
            <a:avLst/>
          </a:prstGeom>
          <a:solidFill>
            <a:schemeClr val="accent1">
              <a:alpha val="5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"/>
          <p:cNvSpPr/>
          <p:nvPr/>
        </p:nvSpPr>
        <p:spPr>
          <a:xfrm>
            <a:off x="1836720" y="4030920"/>
            <a:ext cx="114264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Swap file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 flipV="1">
            <a:off x="2057400" y="3200400"/>
            <a:ext cx="350640" cy="83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 Fault Penalty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57200" y="685800"/>
            <a:ext cx="8457840" cy="3979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 page fault, the page must be fetched from disk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Takes millions of clock cycles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Handled by OS 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Try to minimize page fault rate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Fully associative placement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Smart replacement algorithms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334120" y="1905120"/>
            <a:ext cx="3504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bad is that?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Line 4"/>
          <p:cNvSpPr/>
          <p:nvPr/>
        </p:nvSpPr>
        <p:spPr>
          <a:xfrm>
            <a:off x="3886200" y="1218960"/>
            <a:ext cx="1447560" cy="762120"/>
          </a:xfrm>
          <a:prstGeom prst="line">
            <a:avLst/>
          </a:prstGeom>
          <a:ln w="38160">
            <a:solidFill>
              <a:srgbClr val="0000ff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"/>
          <p:cNvSpPr/>
          <p:nvPr/>
        </p:nvSpPr>
        <p:spPr>
          <a:xfrm>
            <a:off x="5334120" y="2362320"/>
            <a:ext cx="3504960" cy="12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Assume a 3 GHz clock rate.  Then 1 million clock cycles would take 1/3000 seconds or 1/3 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Subjectively, a single page fault would not be noticed… but page faults can add up.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5334120" y="3843360"/>
            <a:ext cx="3504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must try to minimize the number of page faults.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nodeType="clickEffect" fill="hold">
                      <p:stCondLst>
                        <p:cond delay="indefinite"/>
                      </p:stCondLst>
                      <p:childTnLst>
                        <p:par>
                          <p:cTn id="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nodeType="clickEffect" fill="hold">
                      <p:stCondLst>
                        <p:cond delay="indefinite"/>
                      </p:stCondLst>
                      <p:childTnLst>
                        <p:par>
                          <p:cTn id="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 Tables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685800"/>
            <a:ext cx="8457840" cy="3979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Stores placement information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 of page table entries, indexed by virtual page number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Page table register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in CPU points to page table in physical memory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page is present in memory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PTE stores the physical page number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Plus other status bits (referenced, dirty, …)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page is not present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PTE can refer to location in swap space on disk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Translation Using a Page Table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14" name="Picture 3" descr=""/>
          <p:cNvPicPr/>
          <p:nvPr/>
        </p:nvPicPr>
        <p:blipFill>
          <a:blip r:embed="rId1"/>
          <a:stretch/>
        </p:blipFill>
        <p:spPr>
          <a:xfrm>
            <a:off x="1619280" y="1066680"/>
            <a:ext cx="5513040" cy="475740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1490760" y="16765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048120" y="214776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2209680" y="32004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4043520" y="45100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6172200" y="419112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nodeType="clickEffect" fill="hold">
                      <p:stCondLst>
                        <p:cond delay="indefinite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nodeType="clickEffect" fill="hold">
                      <p:stCondLst>
                        <p:cond delay="indefinite"/>
                      </p:stCondLst>
                      <p:childTnLst>
                        <p:par>
                          <p:cTn id="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nodeType="clickEffect" fill="hold">
                      <p:stCondLst>
                        <p:cond delay="indefinite"/>
                      </p:stCondLst>
                      <p:childTnLst>
                        <p:par>
                          <p:cTn id="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nodeType="clickEffect" fill="hold">
                      <p:stCondLst>
                        <p:cond delay="indefinite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 Pages to Storage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21" name="Picture 3" descr=""/>
          <p:cNvPicPr/>
          <p:nvPr/>
        </p:nvPicPr>
        <p:blipFill>
          <a:blip r:embed="rId1"/>
          <a:stretch/>
        </p:blipFill>
        <p:spPr>
          <a:xfrm>
            <a:off x="1692360" y="1219320"/>
            <a:ext cx="5333760" cy="408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04920" y="171360"/>
            <a:ext cx="5790960" cy="342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Replacement and Writes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457200" y="685800"/>
            <a:ext cx="8686440" cy="3979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reduce page fault rate, prefer least-recently used (LRU) replacement (or approximation)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8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Reference bit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(aka use bit) in PTE set to 1 on access to page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8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Periodically cleared to 0 by OS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8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page with reference bit = 0 has not been used recently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8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Disk writes take millions of cycles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8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Block at once, not individual locations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8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Write through is impractical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8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write-back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80000"/>
              </a:lnSpc>
              <a:buClr>
                <a:srgbClr val="b2b2b2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Dirty bit in PTE set when page is written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SkyWalker:Applications:Microsoft Office:Microsoft Office 98:Templates:Presentation Designs:Professional</Template>
  <TotalTime>1290</TotalTime>
  <Application>LibreOffice/5.1.6.2$Linux_X86_64 LibreOffice_project/10m0$Build-2</Application>
  <Words>1010</Words>
  <Paragraphs>190</Paragraphs>
  <Company>Computer Science  VA TECH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1998-08-05T19:51:03Z</dcterms:created>
  <dc:creator>William D McQuain</dc:creator>
  <dc:description/>
  <dc:language>en-US</dc:language>
  <cp:lastModifiedBy/>
  <cp:lastPrinted>1998-08-23T21:44:04Z</cp:lastPrinted>
  <dcterms:modified xsi:type="dcterms:W3CDTF">2018-10-02T09:04:00Z</dcterms:modified>
  <cp:revision>84</cp:revision>
  <dc:subject/>
  <dc:title>Title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Computer Science  VA TECH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18</vt:i4>
  </property>
  <property fmtid="{D5CDD505-2E9C-101B-9397-08002B2CF9AE}" pid="9" name="PresentationFormat">
    <vt:lpwstr>Overhead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