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D9B7E3-D27F-4837-BE69-E5EFD95E7B24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6"/>
            <p14:sldId id="267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78364" autoAdjust="0"/>
  </p:normalViewPr>
  <p:slideViewPr>
    <p:cSldViewPr>
      <p:cViewPr varScale="1">
        <p:scale>
          <a:sx n="67" d="100"/>
          <a:sy n="67" d="100"/>
        </p:scale>
        <p:origin x="-157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E98AEB-9C04-4DA7-BDC8-870B7305CDC1}" type="datetimeFigureOut">
              <a:rPr lang="en-CA" smtClean="0"/>
              <a:t>2015-04-07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67A0F-9E9C-4713-8B2B-C14C479451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1701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Chemistry – same formula different structure</a:t>
            </a:r>
          </a:p>
          <a:p>
            <a:r>
              <a:rPr lang="en-CA" dirty="0" smtClean="0"/>
              <a:t>Crypto – replacing</a:t>
            </a:r>
            <a:r>
              <a:rPr lang="en-CA" baseline="0" dirty="0" smtClean="0"/>
              <a:t> standard </a:t>
            </a:r>
            <a:r>
              <a:rPr lang="en-CA" baseline="0" dirty="0" err="1" smtClean="0"/>
              <a:t>sbox</a:t>
            </a:r>
            <a:r>
              <a:rPr lang="en-CA" baseline="0" dirty="0" smtClean="0"/>
              <a:t> with isomorphic equivalent</a:t>
            </a:r>
          </a:p>
          <a:p>
            <a:r>
              <a:rPr lang="en-CA" baseline="0" dirty="0" smtClean="0"/>
              <a:t>File </a:t>
            </a:r>
            <a:r>
              <a:rPr lang="en-CA" baseline="0" dirty="0" smtClean="0"/>
              <a:t>comparison – Subgraph isomorphism to tell how similar 2 </a:t>
            </a:r>
            <a:r>
              <a:rPr lang="en-CA" baseline="0" smtClean="0"/>
              <a:t>files are</a:t>
            </a:r>
            <a:endParaRPr lang="en-CA" baseline="0" dirty="0" smtClean="0"/>
          </a:p>
          <a:p>
            <a:r>
              <a:rPr lang="en-CA" baseline="0" dirty="0" smtClean="0"/>
              <a:t>Social Networks – identify suspicious </a:t>
            </a:r>
            <a:r>
              <a:rPr lang="en-CA" baseline="0" dirty="0" smtClean="0"/>
              <a:t>behaviours</a:t>
            </a:r>
            <a:endParaRPr lang="en-CA" baseline="0" dirty="0" smtClean="0"/>
          </a:p>
          <a:p>
            <a:r>
              <a:rPr lang="en-CA" baseline="0" dirty="0" smtClean="0"/>
              <a:t>Civil Engineering – look for desired locations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67A0F-9E9C-4713-8B2B-C14C47945168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3167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We only care about top right half because the bottom left is a mirror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67A0F-9E9C-4713-8B2B-C14C47945168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4313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90C0272-0957-494C-BE58-E12C6E3F109F}" type="datetimeFigureOut">
              <a:rPr lang="en-CA" smtClean="0"/>
              <a:t>2015-04-07</a:t>
            </a:fld>
            <a:endParaRPr lang="en-C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616CA34-922C-47F6-BB18-3774FD51D3D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0C0272-0957-494C-BE58-E12C6E3F109F}" type="datetimeFigureOut">
              <a:rPr lang="en-CA" smtClean="0"/>
              <a:t>2015-04-07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16CA34-922C-47F6-BB18-3774FD51D3D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0C0272-0957-494C-BE58-E12C6E3F109F}" type="datetimeFigureOut">
              <a:rPr lang="en-CA" smtClean="0"/>
              <a:t>2015-04-07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16CA34-922C-47F6-BB18-3774FD51D3D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0C0272-0957-494C-BE58-E12C6E3F109F}" type="datetimeFigureOut">
              <a:rPr lang="en-CA" smtClean="0"/>
              <a:t>2015-04-07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16CA34-922C-47F6-BB18-3774FD51D3D5}" type="slidenum">
              <a:rPr lang="en-CA" smtClean="0"/>
              <a:t>‹#›</a:t>
            </a:fld>
            <a:endParaRPr lang="en-C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0C0272-0957-494C-BE58-E12C6E3F109F}" type="datetimeFigureOut">
              <a:rPr lang="en-CA" smtClean="0"/>
              <a:t>2015-04-07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16CA34-922C-47F6-BB18-3774FD51D3D5}" type="slidenum">
              <a:rPr lang="en-CA" smtClean="0"/>
              <a:t>‹#›</a:t>
            </a:fld>
            <a:endParaRPr lang="en-CA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0C0272-0957-494C-BE58-E12C6E3F109F}" type="datetimeFigureOut">
              <a:rPr lang="en-CA" smtClean="0"/>
              <a:t>2015-04-07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16CA34-922C-47F6-BB18-3774FD51D3D5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0C0272-0957-494C-BE58-E12C6E3F109F}" type="datetimeFigureOut">
              <a:rPr lang="en-CA" smtClean="0"/>
              <a:t>2015-04-07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16CA34-922C-47F6-BB18-3774FD51D3D5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0C0272-0957-494C-BE58-E12C6E3F109F}" type="datetimeFigureOut">
              <a:rPr lang="en-CA" smtClean="0"/>
              <a:t>2015-04-07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16CA34-922C-47F6-BB18-3774FD51D3D5}" type="slidenum">
              <a:rPr lang="en-CA" smtClean="0"/>
              <a:t>‹#›</a:t>
            </a:fld>
            <a:endParaRPr lang="en-C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0C0272-0957-494C-BE58-E12C6E3F109F}" type="datetimeFigureOut">
              <a:rPr lang="en-CA" smtClean="0"/>
              <a:t>2015-04-07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16CA34-922C-47F6-BB18-3774FD51D3D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90C0272-0957-494C-BE58-E12C6E3F109F}" type="datetimeFigureOut">
              <a:rPr lang="en-CA" smtClean="0"/>
              <a:t>2015-04-07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16CA34-922C-47F6-BB18-3774FD51D3D5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90C0272-0957-494C-BE58-E12C6E3F109F}" type="datetimeFigureOut">
              <a:rPr lang="en-CA" smtClean="0"/>
              <a:t>2015-04-07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616CA34-922C-47F6-BB18-3774FD51D3D5}" type="slidenum">
              <a:rPr lang="en-CA" smtClean="0"/>
              <a:t>‹#›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90C0272-0957-494C-BE58-E12C6E3F109F}" type="datetimeFigureOut">
              <a:rPr lang="en-CA" smtClean="0"/>
              <a:t>2015-04-07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616CA34-922C-47F6-BB18-3774FD51D3D5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sz="4400" dirty="0" smtClean="0"/>
              <a:t>Solving Graph Isomorphism with Minimum Bit Strings</a:t>
            </a:r>
            <a:endParaRPr lang="en-CA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Josh Krcadinac</a:t>
            </a:r>
          </a:p>
          <a:p>
            <a:r>
              <a:rPr lang="en-CA" dirty="0" smtClean="0"/>
              <a:t>Rafael </a:t>
            </a:r>
            <a:r>
              <a:rPr lang="en-CA" dirty="0" err="1" smtClean="0"/>
              <a:t>Lastiri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2052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Couldn’t get a recursive solution working</a:t>
            </a:r>
          </a:p>
          <a:p>
            <a:r>
              <a:rPr lang="en-CA" dirty="0" smtClean="0"/>
              <a:t>Idea to solve pieces first was creating problems – code needed major overhaul</a:t>
            </a:r>
          </a:p>
          <a:p>
            <a:r>
              <a:rPr lang="en-CA" dirty="0" smtClean="0"/>
              <a:t>Coding a solution may not have been optimal</a:t>
            </a:r>
          </a:p>
          <a:p>
            <a:r>
              <a:rPr lang="en-CA" dirty="0" smtClean="0"/>
              <a:t>Research shows that isomorphism can be the same as the Code Equivalence problem</a:t>
            </a:r>
          </a:p>
          <a:p>
            <a:pPr lvl="1"/>
            <a:r>
              <a:rPr lang="en-CA" dirty="0" smtClean="0"/>
              <a:t>Same idea as bit strings</a:t>
            </a:r>
          </a:p>
          <a:p>
            <a:pPr lvl="1"/>
            <a:r>
              <a:rPr lang="en-CA" dirty="0" smtClean="0"/>
              <a:t>Uses matrix multiplication</a:t>
            </a:r>
          </a:p>
          <a:p>
            <a:pPr lvl="1"/>
            <a:r>
              <a:rPr lang="en-CA" dirty="0" smtClean="0"/>
              <a:t>New idea that could solve our problem</a:t>
            </a:r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Results (cont’d)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3798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Delve deeper into Code Equivalence</a:t>
            </a:r>
          </a:p>
          <a:p>
            <a:pPr lvl="1"/>
            <a:r>
              <a:rPr lang="en-CA" dirty="0" smtClean="0"/>
              <a:t>See how it generates its certificates in code</a:t>
            </a:r>
          </a:p>
          <a:p>
            <a:pPr lvl="1"/>
            <a:r>
              <a:rPr lang="en-CA" dirty="0" smtClean="0"/>
              <a:t>Try to implement certificate calculating into whole adjacency matrix, not just upper half</a:t>
            </a:r>
          </a:p>
          <a:p>
            <a:r>
              <a:rPr lang="en-CA" dirty="0" smtClean="0"/>
              <a:t>Improve current solution</a:t>
            </a:r>
          </a:p>
          <a:p>
            <a:pPr lvl="1"/>
            <a:r>
              <a:rPr lang="en-CA" dirty="0" smtClean="0"/>
              <a:t>Optimizations could lead to less code</a:t>
            </a:r>
          </a:p>
          <a:p>
            <a:pPr lvl="1"/>
            <a:r>
              <a:rPr lang="en-CA" dirty="0" smtClean="0"/>
              <a:t>Could find a shortcut that helps us deal with coming out of recursion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Next Steps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29328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502024"/>
            <a:ext cx="8229600" cy="1143000"/>
          </a:xfrm>
        </p:spPr>
        <p:txBody>
          <a:bodyPr/>
          <a:lstStyle/>
          <a:p>
            <a:pPr algn="ctr"/>
            <a:r>
              <a:rPr lang="en-CA" dirty="0" smtClean="0"/>
              <a:t>Questions?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0603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What is Graph Isomorphism</a:t>
            </a:r>
          </a:p>
          <a:p>
            <a:r>
              <a:rPr lang="en-CA" dirty="0" smtClean="0"/>
              <a:t>Applications</a:t>
            </a:r>
          </a:p>
          <a:p>
            <a:r>
              <a:rPr lang="en-CA" dirty="0" smtClean="0"/>
              <a:t>Bit String Background</a:t>
            </a:r>
          </a:p>
          <a:p>
            <a:r>
              <a:rPr lang="en-CA" dirty="0" smtClean="0"/>
              <a:t>Our Contribution</a:t>
            </a:r>
          </a:p>
          <a:p>
            <a:r>
              <a:rPr lang="en-CA" dirty="0" smtClean="0"/>
              <a:t>Results</a:t>
            </a:r>
          </a:p>
          <a:p>
            <a:r>
              <a:rPr lang="en-CA" dirty="0" smtClean="0"/>
              <a:t>Next Steps</a:t>
            </a:r>
            <a:endParaRPr lang="en-CA" dirty="0" smtClean="0"/>
          </a:p>
          <a:p>
            <a:r>
              <a:rPr lang="en-CA" dirty="0" smtClean="0"/>
              <a:t>Questions</a:t>
            </a:r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Overview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6370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Two graphs are isomorphic if we can find a permutation of the set of edges and vertices of one graph and map them to the edges and vertices of the second graph</a:t>
            </a:r>
          </a:p>
          <a:p>
            <a:r>
              <a:rPr lang="en-CA" dirty="0" smtClean="0"/>
              <a:t>Requires the same:</a:t>
            </a:r>
          </a:p>
          <a:p>
            <a:pPr lvl="1"/>
            <a:r>
              <a:rPr lang="en-CA" dirty="0" smtClean="0"/>
              <a:t>Number of vertices</a:t>
            </a:r>
          </a:p>
          <a:p>
            <a:pPr lvl="1"/>
            <a:r>
              <a:rPr lang="en-CA" dirty="0" smtClean="0"/>
              <a:t>Number of Edges</a:t>
            </a:r>
          </a:p>
          <a:p>
            <a:pPr lvl="1"/>
            <a:r>
              <a:rPr lang="en-CA" dirty="0" smtClean="0"/>
              <a:t>Vertex degrees</a:t>
            </a:r>
          </a:p>
          <a:p>
            <a:pPr lvl="1"/>
            <a:r>
              <a:rPr lang="en-CA" dirty="0"/>
              <a:t>G</a:t>
            </a:r>
            <a:r>
              <a:rPr lang="en-CA" dirty="0" smtClean="0"/>
              <a:t>raph structure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What is Graph Isomorphism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0623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CA" dirty="0" smtClean="0"/>
              <a:t>Graph 1</a:t>
            </a:r>
            <a:endParaRPr lang="en-CA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algn="ctr"/>
            <a:r>
              <a:rPr lang="en-CA" dirty="0" smtClean="0"/>
              <a:t>Graph 2</a:t>
            </a:r>
            <a:endParaRPr lang="en-CA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594" y="1920081"/>
            <a:ext cx="2819400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050" y="1981994"/>
            <a:ext cx="3133725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285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1691680" y="5410200"/>
            <a:ext cx="5760640" cy="762000"/>
          </a:xfrm>
        </p:spPr>
        <p:txBody>
          <a:bodyPr/>
          <a:lstStyle/>
          <a:p>
            <a:pPr algn="ctr"/>
            <a:r>
              <a:rPr lang="en-CA" dirty="0" smtClean="0"/>
              <a:t>Graph 2 can map onto Graph 1</a:t>
            </a:r>
            <a:endParaRPr lang="en-CA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537" y="1958181"/>
            <a:ext cx="2819400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9552" y="3429000"/>
            <a:ext cx="2016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Note: Two graphs can have more than one isomorphism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1275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Chemistry</a:t>
            </a:r>
          </a:p>
          <a:p>
            <a:pPr lvl="1"/>
            <a:r>
              <a:rPr lang="en-CA" dirty="0" smtClean="0"/>
              <a:t>Checking if molecular structures equivalent</a:t>
            </a:r>
          </a:p>
          <a:p>
            <a:r>
              <a:rPr lang="en-CA" dirty="0" smtClean="0"/>
              <a:t>Cryptography</a:t>
            </a:r>
          </a:p>
          <a:p>
            <a:pPr lvl="1"/>
            <a:r>
              <a:rPr lang="en-CA" dirty="0" smtClean="0"/>
              <a:t>Replacing classical S-Box</a:t>
            </a:r>
          </a:p>
          <a:p>
            <a:r>
              <a:rPr lang="en-CA" dirty="0" smtClean="0"/>
              <a:t>File </a:t>
            </a:r>
            <a:r>
              <a:rPr lang="en-CA" dirty="0" smtClean="0"/>
              <a:t>Comparison</a:t>
            </a:r>
          </a:p>
          <a:p>
            <a:pPr lvl="1"/>
            <a:r>
              <a:rPr lang="en-CA" dirty="0" smtClean="0"/>
              <a:t>File similarity</a:t>
            </a:r>
            <a:endParaRPr lang="en-CA" dirty="0" smtClean="0"/>
          </a:p>
          <a:p>
            <a:r>
              <a:rPr lang="en-CA" dirty="0" smtClean="0"/>
              <a:t>Social network pattern Analysis</a:t>
            </a:r>
          </a:p>
          <a:p>
            <a:pPr lvl="1"/>
            <a:r>
              <a:rPr lang="en-CA" dirty="0" smtClean="0"/>
              <a:t>Suspicious behavior</a:t>
            </a:r>
          </a:p>
          <a:p>
            <a:r>
              <a:rPr lang="en-CA" dirty="0" smtClean="0"/>
              <a:t>Civil Engineering</a:t>
            </a:r>
          </a:p>
          <a:p>
            <a:pPr lvl="1"/>
            <a:r>
              <a:rPr lang="en-CA" dirty="0" smtClean="0"/>
              <a:t>Looking for desired geographic locations</a:t>
            </a:r>
            <a:endParaRPr lang="en-CA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Applications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1100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8420482"/>
              </p:ext>
            </p:extLst>
          </p:nvPr>
        </p:nvGraphicFramePr>
        <p:xfrm>
          <a:off x="5148064" y="1492695"/>
          <a:ext cx="3538290" cy="26679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9715"/>
                <a:gridCol w="589715"/>
                <a:gridCol w="589715"/>
                <a:gridCol w="589715"/>
                <a:gridCol w="589715"/>
                <a:gridCol w="589715"/>
              </a:tblGrid>
              <a:tr h="444657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/>
                </a:tc>
              </a:tr>
              <a:tr h="444657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  <a:tr h="444657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  <a:tr h="444657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  <a:tr h="444657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</a:tr>
              <a:tr h="444657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Right Triangle 15"/>
          <p:cNvSpPr/>
          <p:nvPr/>
        </p:nvSpPr>
        <p:spPr>
          <a:xfrm rot="10800000">
            <a:off x="6156176" y="1916832"/>
            <a:ext cx="2520280" cy="1944216"/>
          </a:xfrm>
          <a:prstGeom prst="rtTriangle">
            <a:avLst/>
          </a:prstGeom>
          <a:noFill/>
          <a:ln w="2222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Bit String Background</a:t>
            </a:r>
            <a:endParaRPr lang="en-CA" dirty="0"/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395536" y="1484784"/>
            <a:ext cx="4536504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CA" dirty="0" smtClean="0"/>
              <a:t>Make an adjacency matrix of a graph</a:t>
            </a:r>
          </a:p>
          <a:p>
            <a:r>
              <a:rPr lang="en-CA" dirty="0" smtClean="0"/>
              <a:t>Combine the rows together to make a bit string</a:t>
            </a:r>
          </a:p>
          <a:p>
            <a:r>
              <a:rPr lang="en-CA" dirty="0"/>
              <a:t>We only care about the top right </a:t>
            </a:r>
            <a:r>
              <a:rPr lang="en-CA" dirty="0" smtClean="0"/>
              <a:t>half</a:t>
            </a:r>
          </a:p>
          <a:p>
            <a:r>
              <a:rPr lang="en-CA" dirty="0" smtClean="0"/>
              <a:t>Want to find and keep the minimum</a:t>
            </a:r>
          </a:p>
          <a:p>
            <a:r>
              <a:rPr lang="en-CA" dirty="0" smtClean="0"/>
              <a:t>Brute force: </a:t>
            </a:r>
            <a:r>
              <a:rPr lang="en-CA" i="1" dirty="0" smtClean="0"/>
              <a:t>O(n!)</a:t>
            </a:r>
          </a:p>
          <a:p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5652120" y="4581128"/>
            <a:ext cx="2448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We get bit strings:</a:t>
            </a:r>
          </a:p>
          <a:p>
            <a:r>
              <a:rPr lang="en-CA" dirty="0" smtClean="0"/>
              <a:t>1010, 110, 00, 1</a:t>
            </a:r>
          </a:p>
          <a:p>
            <a:r>
              <a:rPr lang="en-CA" dirty="0" smtClean="0"/>
              <a:t>Minimum ordering:</a:t>
            </a:r>
          </a:p>
          <a:p>
            <a:r>
              <a:rPr lang="en-CA" dirty="0" smtClean="0"/>
              <a:t>0010101101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0397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474840" cy="4525963"/>
          </a:xfrm>
        </p:spPr>
        <p:txBody>
          <a:bodyPr>
            <a:normAutofit/>
          </a:bodyPr>
          <a:lstStyle/>
          <a:p>
            <a:r>
              <a:rPr lang="en-CA" dirty="0" smtClean="0"/>
              <a:t>Idea: Break previous method into smaller cases using recursion</a:t>
            </a:r>
          </a:p>
          <a:p>
            <a:r>
              <a:rPr lang="en-CA" dirty="0" smtClean="0"/>
              <a:t>Can reduce the overall possible orderings of n vertices</a:t>
            </a:r>
          </a:p>
          <a:p>
            <a:r>
              <a:rPr lang="en-CA" dirty="0" smtClean="0"/>
              <a:t>Problem: Deal with box of values coming out of the recursion</a:t>
            </a:r>
          </a:p>
          <a:p>
            <a:r>
              <a:rPr lang="en-CA" dirty="0" smtClean="0"/>
              <a:t>Determine run time</a:t>
            </a:r>
          </a:p>
          <a:p>
            <a:endParaRPr lang="en-CA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Our Contribution</a:t>
            </a:r>
            <a:endParaRPr lang="en-CA" dirty="0"/>
          </a:p>
        </p:txBody>
      </p:sp>
      <p:graphicFrame>
        <p:nvGraphicFramePr>
          <p:cNvPr id="4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9323614"/>
              </p:ext>
            </p:extLst>
          </p:nvPr>
        </p:nvGraphicFramePr>
        <p:xfrm>
          <a:off x="5148064" y="1492695"/>
          <a:ext cx="3538287" cy="40019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3143"/>
                <a:gridCol w="393143"/>
                <a:gridCol w="393143"/>
                <a:gridCol w="393143"/>
                <a:gridCol w="393143"/>
                <a:gridCol w="393143"/>
                <a:gridCol w="393143"/>
                <a:gridCol w="393143"/>
                <a:gridCol w="393143"/>
              </a:tblGrid>
              <a:tr h="444657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8</a:t>
                      </a:r>
                      <a:endParaRPr lang="en-CA" dirty="0"/>
                    </a:p>
                  </a:txBody>
                  <a:tcPr/>
                </a:tc>
              </a:tr>
              <a:tr h="444657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  <a:tr h="444657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  <a:tr h="444657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  <a:tr h="444657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</a:tr>
              <a:tr h="444657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</a:tr>
              <a:tr h="444657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  <a:tr h="444657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  <a:tr h="444657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8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ight Triangle 4"/>
          <p:cNvSpPr/>
          <p:nvPr/>
        </p:nvSpPr>
        <p:spPr>
          <a:xfrm rot="10800000">
            <a:off x="5796136" y="1916832"/>
            <a:ext cx="1296144" cy="1440160"/>
          </a:xfrm>
          <a:prstGeom prst="rtTriangle">
            <a:avLst/>
          </a:prstGeom>
          <a:noFill/>
          <a:ln w="2222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ight Triangle 5"/>
          <p:cNvSpPr/>
          <p:nvPr/>
        </p:nvSpPr>
        <p:spPr>
          <a:xfrm rot="10800000">
            <a:off x="7380312" y="3717031"/>
            <a:ext cx="1296144" cy="1440160"/>
          </a:xfrm>
          <a:prstGeom prst="rtTriangle">
            <a:avLst/>
          </a:prstGeom>
          <a:noFill/>
          <a:ln w="2222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7164288" y="1916832"/>
            <a:ext cx="1512168" cy="1728192"/>
          </a:xfrm>
          <a:prstGeom prst="rect">
            <a:avLst/>
          </a:prstGeom>
          <a:noFill/>
          <a:ln w="28575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296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Coded out regular Minimum Bit String method for finding isomorphism's</a:t>
            </a:r>
          </a:p>
          <a:p>
            <a:r>
              <a:rPr lang="en-CA" dirty="0" smtClean="0"/>
              <a:t>It worked, but O(n!)</a:t>
            </a:r>
          </a:p>
          <a:p>
            <a:r>
              <a:rPr lang="en-CA" dirty="0" smtClean="0"/>
              <a:t>Weren’t aiming for efficiency, although with some work improvements could be made</a:t>
            </a:r>
          </a:p>
          <a:p>
            <a:r>
              <a:rPr lang="en-CA" dirty="0" smtClean="0"/>
              <a:t>10 vertex graph can take 20 seconds to process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Results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46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947</TotalTime>
  <Words>537</Words>
  <Application>Microsoft Office PowerPoint</Application>
  <PresentationFormat>On-screen Show (4:3)</PresentationFormat>
  <Paragraphs>192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Solving Graph Isomorphism with Minimum Bit Strings</vt:lpstr>
      <vt:lpstr>Overview</vt:lpstr>
      <vt:lpstr>What is Graph Isomorphism</vt:lpstr>
      <vt:lpstr>PowerPoint Presentation</vt:lpstr>
      <vt:lpstr>PowerPoint Presentation</vt:lpstr>
      <vt:lpstr>Applications</vt:lpstr>
      <vt:lpstr>Bit String Background</vt:lpstr>
      <vt:lpstr>Our Contribution</vt:lpstr>
      <vt:lpstr>Results</vt:lpstr>
      <vt:lpstr>Results (cont’d)</vt:lpstr>
      <vt:lpstr>Next Steps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Graph Isomorphism with Minimum Bit Strings</dc:title>
  <dc:creator>kjrcda</dc:creator>
  <cp:lastModifiedBy>kjrcda</cp:lastModifiedBy>
  <cp:revision>17</cp:revision>
  <dcterms:created xsi:type="dcterms:W3CDTF">2015-04-05T06:05:49Z</dcterms:created>
  <dcterms:modified xsi:type="dcterms:W3CDTF">2015-04-08T06:00:39Z</dcterms:modified>
</cp:coreProperties>
</file>