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D9B7E3-D27F-4837-BE69-E5EFD95E7B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364" autoAdjust="0"/>
  </p:normalViewPr>
  <p:slideViewPr>
    <p:cSldViewPr>
      <p:cViewPr varScale="1">
        <p:scale>
          <a:sx n="52" d="100"/>
          <a:sy n="52" d="100"/>
        </p:scale>
        <p:origin x="-9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8AEB-9C04-4DA7-BDC8-870B7305CDC1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7A0F-9E9C-4713-8B2B-C14C47945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7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Chemistry – same formula different structure</a:t>
            </a:r>
          </a:p>
          <a:p>
            <a:r>
              <a:rPr lang="en-CA" dirty="0" smtClean="0"/>
              <a:t>Crypto – replacing</a:t>
            </a:r>
            <a:r>
              <a:rPr lang="en-CA" baseline="0" dirty="0" smtClean="0"/>
              <a:t> standard </a:t>
            </a:r>
            <a:r>
              <a:rPr lang="en-CA" baseline="0" dirty="0" err="1" smtClean="0"/>
              <a:t>sbox</a:t>
            </a:r>
            <a:r>
              <a:rPr lang="en-CA" baseline="0" dirty="0" smtClean="0"/>
              <a:t> with isomorphic equivalent</a:t>
            </a:r>
          </a:p>
          <a:p>
            <a:r>
              <a:rPr lang="en-CA" baseline="0" dirty="0" smtClean="0"/>
              <a:t>File comparison – Subgraph isomorphism to tell how similar 2 </a:t>
            </a:r>
            <a:r>
              <a:rPr lang="en-CA" baseline="0" smtClean="0"/>
              <a:t>files are</a:t>
            </a:r>
            <a:endParaRPr lang="en-CA" baseline="0" dirty="0" smtClean="0"/>
          </a:p>
          <a:p>
            <a:r>
              <a:rPr lang="en-CA" baseline="0" dirty="0" smtClean="0"/>
              <a:t>Social Networks – identify suspicious behaviours</a:t>
            </a:r>
          </a:p>
          <a:p>
            <a:r>
              <a:rPr lang="en-CA" baseline="0" dirty="0" smtClean="0"/>
              <a:t>Civil Engineering – look for desired locations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only care about top right half because the bottom left is a mirror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1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Solving Graph Isomorphism with Minimum Bit Strings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Josh Krcadinac</a:t>
            </a:r>
          </a:p>
          <a:p>
            <a:r>
              <a:rPr lang="en-CA" dirty="0" smtClean="0"/>
              <a:t>Rafael </a:t>
            </a:r>
            <a:r>
              <a:rPr lang="en-CA" dirty="0" err="1" smtClean="0"/>
              <a:t>Lastiri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Couldn’t get a recursive solution working</a:t>
            </a:r>
          </a:p>
          <a:p>
            <a:r>
              <a:rPr lang="en-CA" dirty="0" smtClean="0"/>
              <a:t>Idea to solve pieces first was creating problems – code needed major overhaul</a:t>
            </a:r>
          </a:p>
          <a:p>
            <a:r>
              <a:rPr lang="en-CA" dirty="0" smtClean="0"/>
              <a:t>Coding a solution may not have been optimal</a:t>
            </a:r>
          </a:p>
          <a:p>
            <a:r>
              <a:rPr lang="en-CA" dirty="0" smtClean="0"/>
              <a:t>Research shows that isomorphism can be the same as the Code Equivalence problem</a:t>
            </a:r>
          </a:p>
          <a:p>
            <a:pPr lvl="1"/>
            <a:r>
              <a:rPr lang="en-CA" dirty="0" smtClean="0"/>
              <a:t>Same idea as bit strings</a:t>
            </a:r>
          </a:p>
          <a:p>
            <a:pPr lvl="1"/>
            <a:r>
              <a:rPr lang="en-CA" dirty="0" smtClean="0"/>
              <a:t>Uses matrix multiplication</a:t>
            </a:r>
          </a:p>
          <a:p>
            <a:pPr lvl="1"/>
            <a:r>
              <a:rPr lang="en-CA" dirty="0" smtClean="0"/>
              <a:t>New idea that could solve our problem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Delve deeper into Code Equivalence</a:t>
            </a:r>
          </a:p>
          <a:p>
            <a:pPr lvl="1"/>
            <a:r>
              <a:rPr lang="en-CA" dirty="0" smtClean="0"/>
              <a:t>See how it generates its certificates in code</a:t>
            </a:r>
          </a:p>
          <a:p>
            <a:pPr lvl="1"/>
            <a:r>
              <a:rPr lang="en-CA" dirty="0" smtClean="0"/>
              <a:t>Try to implement certificate calculating into whole adjacency matrix, not just upper half</a:t>
            </a:r>
          </a:p>
          <a:p>
            <a:r>
              <a:rPr lang="en-CA" dirty="0" smtClean="0"/>
              <a:t>Improve current solution</a:t>
            </a:r>
          </a:p>
          <a:p>
            <a:pPr lvl="1"/>
            <a:r>
              <a:rPr lang="en-CA" dirty="0" smtClean="0"/>
              <a:t>Optimizations could lead to less code</a:t>
            </a:r>
          </a:p>
          <a:p>
            <a:pPr lvl="1"/>
            <a:r>
              <a:rPr lang="en-CA" dirty="0" smtClean="0"/>
              <a:t>Could find a shortcut that helps us deal with coming out of recursion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Graph Isomorphism</a:t>
            </a:r>
          </a:p>
          <a:p>
            <a:r>
              <a:rPr lang="en-CA" dirty="0" smtClean="0"/>
              <a:t>Applications</a:t>
            </a:r>
          </a:p>
          <a:p>
            <a:r>
              <a:rPr lang="en-CA" dirty="0" smtClean="0"/>
              <a:t>Bit String Background</a:t>
            </a:r>
          </a:p>
          <a:p>
            <a:r>
              <a:rPr lang="en-CA" dirty="0" smtClean="0"/>
              <a:t>Our Contribution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Next Steps</a:t>
            </a:r>
          </a:p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graphs are isomorphic if we can find a permutation of the set of edges and vertices of one graph and map them to the edges and vertices of the second graph</a:t>
            </a:r>
          </a:p>
          <a:p>
            <a:r>
              <a:rPr lang="en-CA" dirty="0" smtClean="0"/>
              <a:t>Requires the same:</a:t>
            </a:r>
          </a:p>
          <a:p>
            <a:pPr lvl="1"/>
            <a:r>
              <a:rPr lang="en-CA" dirty="0" smtClean="0"/>
              <a:t>Number of vertices</a:t>
            </a:r>
          </a:p>
          <a:p>
            <a:pPr lvl="1"/>
            <a:r>
              <a:rPr lang="en-CA" dirty="0" smtClean="0"/>
              <a:t>Number </a:t>
            </a:r>
            <a:r>
              <a:rPr lang="en-CA" smtClean="0"/>
              <a:t>of edges</a:t>
            </a:r>
            <a:endParaRPr lang="en-CA" dirty="0" smtClean="0"/>
          </a:p>
          <a:p>
            <a:pPr lvl="1"/>
            <a:r>
              <a:rPr lang="en-CA" dirty="0" smtClean="0"/>
              <a:t>Vertex degrees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raph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Graph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2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Graph 1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Graph 2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1920081"/>
            <a:ext cx="2819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81994"/>
            <a:ext cx="3133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1680" y="5410200"/>
            <a:ext cx="5760640" cy="762000"/>
          </a:xfrm>
        </p:spPr>
        <p:txBody>
          <a:bodyPr/>
          <a:lstStyle/>
          <a:p>
            <a:pPr algn="ctr"/>
            <a:r>
              <a:rPr lang="en-CA" dirty="0" smtClean="0"/>
              <a:t>Graph 2 can map onto Graph 1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58181"/>
            <a:ext cx="281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42900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Two graphs can have more than one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Chemistry</a:t>
            </a:r>
          </a:p>
          <a:p>
            <a:pPr lvl="1"/>
            <a:r>
              <a:rPr lang="en-CA" dirty="0" smtClean="0"/>
              <a:t>Checking if molecular structures equivalent</a:t>
            </a:r>
          </a:p>
          <a:p>
            <a:r>
              <a:rPr lang="en-CA" dirty="0" smtClean="0"/>
              <a:t>Cryptography</a:t>
            </a:r>
          </a:p>
          <a:p>
            <a:pPr lvl="1"/>
            <a:r>
              <a:rPr lang="en-CA" dirty="0" smtClean="0"/>
              <a:t>Replacing classical S-Box</a:t>
            </a:r>
          </a:p>
          <a:p>
            <a:r>
              <a:rPr lang="en-CA" dirty="0" smtClean="0"/>
              <a:t>File Comparison</a:t>
            </a:r>
          </a:p>
          <a:p>
            <a:pPr lvl="1"/>
            <a:r>
              <a:rPr lang="en-CA" dirty="0" smtClean="0"/>
              <a:t>File similarity</a:t>
            </a:r>
          </a:p>
          <a:p>
            <a:r>
              <a:rPr lang="en-CA" dirty="0" smtClean="0"/>
              <a:t>Social network pattern Analysis</a:t>
            </a:r>
          </a:p>
          <a:p>
            <a:pPr lvl="1"/>
            <a:r>
              <a:rPr lang="en-CA" dirty="0" smtClean="0"/>
              <a:t>Suspicious behavior</a:t>
            </a:r>
          </a:p>
          <a:p>
            <a:r>
              <a:rPr lang="en-CA" dirty="0" smtClean="0"/>
              <a:t>Civil Engineering</a:t>
            </a:r>
          </a:p>
          <a:p>
            <a:pPr lvl="1"/>
            <a:r>
              <a:rPr lang="en-CA" dirty="0" smtClean="0"/>
              <a:t>Looking for desired geographic locations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20482"/>
              </p:ext>
            </p:extLst>
          </p:nvPr>
        </p:nvGraphicFramePr>
        <p:xfrm>
          <a:off x="5148064" y="1492695"/>
          <a:ext cx="3538290" cy="2667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715"/>
                <a:gridCol w="589715"/>
                <a:gridCol w="589715"/>
                <a:gridCol w="589715"/>
                <a:gridCol w="589715"/>
                <a:gridCol w="589715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Triangle 15"/>
          <p:cNvSpPr/>
          <p:nvPr/>
        </p:nvSpPr>
        <p:spPr>
          <a:xfrm rot="10800000">
            <a:off x="6156176" y="1916832"/>
            <a:ext cx="2520280" cy="1944216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String Background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95536" y="1484784"/>
            <a:ext cx="453650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Make an adjacency matrix of a graph</a:t>
            </a:r>
          </a:p>
          <a:p>
            <a:r>
              <a:rPr lang="en-CA" dirty="0" smtClean="0"/>
              <a:t>Combine the rows together to make a bit string</a:t>
            </a:r>
          </a:p>
          <a:p>
            <a:r>
              <a:rPr lang="en-CA" dirty="0"/>
              <a:t>We only care about the top right </a:t>
            </a:r>
            <a:r>
              <a:rPr lang="en-CA" dirty="0" smtClean="0"/>
              <a:t>half</a:t>
            </a:r>
          </a:p>
          <a:p>
            <a:r>
              <a:rPr lang="en-CA" dirty="0" smtClean="0"/>
              <a:t>Want to find and keep the minimum</a:t>
            </a:r>
          </a:p>
          <a:p>
            <a:r>
              <a:rPr lang="en-CA" dirty="0" smtClean="0"/>
              <a:t>Brute force: </a:t>
            </a:r>
            <a:r>
              <a:rPr lang="en-CA" i="1" dirty="0" smtClean="0"/>
              <a:t>O(n!)</a:t>
            </a:r>
          </a:p>
          <a:p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get bit strings:</a:t>
            </a:r>
          </a:p>
          <a:p>
            <a:r>
              <a:rPr lang="en-CA" dirty="0" smtClean="0"/>
              <a:t>1010, 110, 00, 1</a:t>
            </a:r>
          </a:p>
          <a:p>
            <a:r>
              <a:rPr lang="en-CA" dirty="0" smtClean="0"/>
              <a:t>Minimum ordering:</a:t>
            </a:r>
          </a:p>
          <a:p>
            <a:r>
              <a:rPr lang="en-CA" dirty="0" smtClean="0"/>
              <a:t>0010101101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9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Idea: Break previous method into smaller cases using recursion</a:t>
            </a:r>
          </a:p>
          <a:p>
            <a:r>
              <a:rPr lang="en-CA" dirty="0" smtClean="0"/>
              <a:t>Can reduce the overall possible orderings of n vertices</a:t>
            </a:r>
          </a:p>
          <a:p>
            <a:r>
              <a:rPr lang="en-CA" dirty="0" smtClean="0"/>
              <a:t>Problem: Deal with box of values coming out of the recursion</a:t>
            </a:r>
          </a:p>
          <a:p>
            <a:r>
              <a:rPr lang="en-CA" dirty="0" smtClean="0"/>
              <a:t>Determine run time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Contribution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148064" y="1492695"/>
            <a:ext cx="3538287" cy="4001913"/>
            <a:chOff x="5148064" y="1492695"/>
            <a:chExt cx="3538287" cy="4001913"/>
          </a:xfrm>
        </p:grpSpPr>
        <p:graphicFrame>
          <p:nvGraphicFramePr>
            <p:cNvPr id="4" name="Content Placeholder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556464"/>
                </p:ext>
              </p:extLst>
            </p:nvPr>
          </p:nvGraphicFramePr>
          <p:xfrm>
            <a:off x="5148064" y="1492695"/>
            <a:ext cx="3538287" cy="4001913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93143"/>
                  <a:gridCol w="393143"/>
                  <a:gridCol w="393143"/>
                  <a:gridCol w="393143"/>
                  <a:gridCol w="393143"/>
                  <a:gridCol w="393143"/>
                  <a:gridCol w="393143"/>
                  <a:gridCol w="393143"/>
                  <a:gridCol w="393143"/>
                </a:tblGrid>
                <a:tr h="444657"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2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3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4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5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6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7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8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2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3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4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5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6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7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  <a:tr h="444657"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8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1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dirty="0" smtClean="0"/>
                          <a:t>0</a:t>
                        </a:r>
                        <a:endParaRPr lang="en-CA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5" name="Right Triangle 4"/>
            <p:cNvSpPr/>
            <p:nvPr/>
          </p:nvSpPr>
          <p:spPr>
            <a:xfrm rot="10800000">
              <a:off x="5796136" y="1916832"/>
              <a:ext cx="1296144" cy="1440160"/>
            </a:xfrm>
            <a:prstGeom prst="rtTriangle">
              <a:avLst/>
            </a:prstGeom>
            <a:noFill/>
            <a:ln w="222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ight Triangle 5"/>
            <p:cNvSpPr/>
            <p:nvPr/>
          </p:nvSpPr>
          <p:spPr>
            <a:xfrm rot="10800000">
              <a:off x="7380312" y="3717031"/>
              <a:ext cx="1296144" cy="1440160"/>
            </a:xfrm>
            <a:prstGeom prst="rtTriangle">
              <a:avLst/>
            </a:prstGeom>
            <a:noFill/>
            <a:ln w="222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64288" y="1916832"/>
              <a:ext cx="1512168" cy="1728192"/>
            </a:xfrm>
            <a:prstGeom prst="rect">
              <a:avLst/>
            </a:prstGeom>
            <a:noFill/>
            <a:ln w="285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829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Coded out regular Minimum Bit String method for finding isomorphism's</a:t>
            </a:r>
          </a:p>
          <a:p>
            <a:r>
              <a:rPr lang="en-CA" dirty="0" smtClean="0"/>
              <a:t>It worked, but O(n!)</a:t>
            </a:r>
          </a:p>
          <a:p>
            <a:r>
              <a:rPr lang="en-CA" dirty="0" smtClean="0"/>
              <a:t>Weren’t aiming for efficiency, although with some work improvements could be made</a:t>
            </a:r>
          </a:p>
          <a:p>
            <a:r>
              <a:rPr lang="en-CA" dirty="0" smtClean="0"/>
              <a:t>10 vertex graph can take 20 seconds to process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971</TotalTime>
  <Words>537</Words>
  <Application>Microsoft Office PowerPoint</Application>
  <PresentationFormat>On-screen Show (4:3)</PresentationFormat>
  <Paragraphs>192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Solving Graph Isomorphism with Minimum Bit Strings</vt:lpstr>
      <vt:lpstr>Overview</vt:lpstr>
      <vt:lpstr>What is Graph Isomorphism</vt:lpstr>
      <vt:lpstr>PowerPoint Presentation</vt:lpstr>
      <vt:lpstr>PowerPoint Presentation</vt:lpstr>
      <vt:lpstr>Applications</vt:lpstr>
      <vt:lpstr>Bit String Background</vt:lpstr>
      <vt:lpstr>Our Contribution</vt:lpstr>
      <vt:lpstr>Results</vt:lpstr>
      <vt:lpstr>Results (cont’d)</vt:lpstr>
      <vt:lpstr>Next Steps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Graph Isomorphism with Minimum Bit Strings</dc:title>
  <dc:creator>kjrcda</dc:creator>
  <cp:lastModifiedBy>kjrcda</cp:lastModifiedBy>
  <cp:revision>20</cp:revision>
  <dcterms:created xsi:type="dcterms:W3CDTF">2015-04-05T06:05:49Z</dcterms:created>
  <dcterms:modified xsi:type="dcterms:W3CDTF">2015-04-13T17:14:34Z</dcterms:modified>
</cp:coreProperties>
</file>