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38" d="100"/>
          <a:sy n="138" d="100"/>
        </p:scale>
        <p:origin x="144"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4/17/2019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catalog.data.gov/dataset/allegheny-county-property-sale-transaction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Allegheny county - Neighborhoods</a:t>
            </a:r>
            <a:endParaRPr lang="en-US" dirty="0"/>
          </a:p>
        </p:txBody>
      </p:sp>
      <p:sp>
        <p:nvSpPr>
          <p:cNvPr id="3" name="Subtitle 2"/>
          <p:cNvSpPr>
            <a:spLocks noGrp="1"/>
          </p:cNvSpPr>
          <p:nvPr>
            <p:ph type="subTitle" idx="1"/>
          </p:nvPr>
        </p:nvSpPr>
        <p:spPr/>
        <p:txBody>
          <a:bodyPr/>
          <a:lstStyle/>
          <a:p>
            <a:r>
              <a:rPr lang="en-US" dirty="0" smtClean="0"/>
              <a:t>Kelly Rhoton</a:t>
            </a:r>
          </a:p>
          <a:p>
            <a:r>
              <a:rPr lang="en-US" dirty="0" smtClean="0"/>
              <a:t>4/17/19</a:t>
            </a:r>
            <a:endParaRPr lang="en-US" dirty="0"/>
          </a:p>
        </p:txBody>
      </p:sp>
    </p:spTree>
    <p:extLst>
      <p:ext uri="{BB962C8B-B14F-4D97-AF65-F5344CB8AC3E}">
        <p14:creationId xmlns:p14="http://schemas.microsoft.com/office/powerpoint/2010/main" val="113640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64239"/>
            <a:ext cx="8534401" cy="813718"/>
          </a:xfrm>
        </p:spPr>
        <p:txBody>
          <a:bodyPr/>
          <a:lstStyle/>
          <a:p>
            <a:r>
              <a:rPr lang="en-US" dirty="0" smtClean="0"/>
              <a:t>Profile of Pittsburgh</a:t>
            </a:r>
            <a:endParaRPr lang="en-US" dirty="0"/>
          </a:p>
        </p:txBody>
      </p:sp>
      <p:sp>
        <p:nvSpPr>
          <p:cNvPr id="3" name="Text Placeholder 2"/>
          <p:cNvSpPr>
            <a:spLocks noGrp="1"/>
          </p:cNvSpPr>
          <p:nvPr>
            <p:ph type="body" idx="1"/>
          </p:nvPr>
        </p:nvSpPr>
        <p:spPr>
          <a:xfrm>
            <a:off x="684213" y="1498294"/>
            <a:ext cx="8534400" cy="4496106"/>
          </a:xfrm>
        </p:spPr>
        <p:txBody>
          <a:bodyPr>
            <a:normAutofit/>
          </a:bodyPr>
          <a:lstStyle/>
          <a:p>
            <a:endParaRPr lang="en-US" sz="1600" dirty="0" smtClean="0"/>
          </a:p>
          <a:p>
            <a:r>
              <a:rPr lang="en-US" sz="1600" b="1" dirty="0"/>
              <a:t>Background</a:t>
            </a:r>
          </a:p>
          <a:p>
            <a:endParaRPr lang="en-US" sz="1600" dirty="0"/>
          </a:p>
          <a:p>
            <a:r>
              <a:rPr lang="en-US" sz="1600" dirty="0" smtClean="0"/>
              <a:t>Pittsburgh </a:t>
            </a:r>
            <a:r>
              <a:rPr lang="en-US" sz="1600" dirty="0"/>
              <a:t>remains one of the most affordable cities in the United States. When families are looking for an area to purchase a home, they use many factors such as school district rating, affordability, walkability, and the proximity to venues like restaurants, parks or libraries. I will use various datasets to segment Pittsburgh. I will first segment Pittsburgh by North Hills, South Hills, East, West Hills and the City of Pittsburgh. Are there areas in each group that are comparable? (Similar school district ranking, average lot/home size, average home price per sq. foot, average age of homes, types of homes (single family, apartments, etc.), etc.)</a:t>
            </a:r>
          </a:p>
        </p:txBody>
      </p:sp>
    </p:spTree>
    <p:extLst>
      <p:ext uri="{BB962C8B-B14F-4D97-AF65-F5344CB8AC3E}">
        <p14:creationId xmlns:p14="http://schemas.microsoft.com/office/powerpoint/2010/main" val="366447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399" y="218209"/>
            <a:ext cx="5707474" cy="1143000"/>
          </a:xfrm>
        </p:spPr>
        <p:txBody>
          <a:bodyPr/>
          <a:lstStyle/>
          <a:p>
            <a:r>
              <a:rPr lang="en-US" dirty="0" smtClean="0"/>
              <a:t>Areas of Pittsburgh</a:t>
            </a:r>
            <a:endParaRPr lang="en-US" dirty="0"/>
          </a:p>
        </p:txBody>
      </p:sp>
      <p:sp>
        <p:nvSpPr>
          <p:cNvPr id="4" name="Text Placeholder 3"/>
          <p:cNvSpPr>
            <a:spLocks noGrp="1"/>
          </p:cNvSpPr>
          <p:nvPr>
            <p:ph type="body" sz="half" idx="2"/>
          </p:nvPr>
        </p:nvSpPr>
        <p:spPr>
          <a:xfrm>
            <a:off x="5486399" y="1485900"/>
            <a:ext cx="5619997" cy="2048933"/>
          </a:xfrm>
        </p:spPr>
        <p:txBody>
          <a:bodyPr/>
          <a:lstStyle/>
          <a:p>
            <a:pPr marL="285750" indent="-285750">
              <a:buFont typeface="Courier New" panose="02070309020205020404" pitchFamily="49" charset="0"/>
              <a:buChar char="o"/>
            </a:pPr>
            <a:r>
              <a:rPr lang="en-US" dirty="0" smtClean="0"/>
              <a:t>The City of Pittsburgh</a:t>
            </a:r>
          </a:p>
          <a:p>
            <a:pPr marL="285750" indent="-285750">
              <a:buFont typeface="Courier New" panose="02070309020205020404" pitchFamily="49" charset="0"/>
              <a:buChar char="o"/>
            </a:pPr>
            <a:r>
              <a:rPr lang="en-US" dirty="0" smtClean="0"/>
              <a:t>West Hills Suburbs</a:t>
            </a:r>
          </a:p>
          <a:p>
            <a:pPr marL="285750" indent="-285750">
              <a:buFont typeface="Courier New" panose="02070309020205020404" pitchFamily="49" charset="0"/>
              <a:buChar char="o"/>
            </a:pPr>
            <a:r>
              <a:rPr lang="en-US" dirty="0" smtClean="0"/>
              <a:t>North Hills Suburbs</a:t>
            </a:r>
          </a:p>
          <a:p>
            <a:pPr marL="285750" indent="-285750">
              <a:buFont typeface="Courier New" panose="02070309020205020404" pitchFamily="49" charset="0"/>
              <a:buChar char="o"/>
            </a:pPr>
            <a:r>
              <a:rPr lang="en-US" dirty="0" smtClean="0"/>
              <a:t>East Suburbs</a:t>
            </a:r>
          </a:p>
          <a:p>
            <a:pPr marL="285750" indent="-285750">
              <a:buFont typeface="Courier New" panose="02070309020205020404" pitchFamily="49" charset="0"/>
              <a:buChar char="o"/>
            </a:pPr>
            <a:r>
              <a:rPr lang="en-US" dirty="0" smtClean="0"/>
              <a:t>South Hills Suburbs</a:t>
            </a:r>
            <a:endParaRPr lang="en-US" dirty="0"/>
          </a:p>
        </p:txBody>
      </p:sp>
      <p:pic>
        <p:nvPicPr>
          <p:cNvPr id="7" name="Picture Placeholder 6"/>
          <p:cNvPicPr>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96421" y="609600"/>
            <a:ext cx="5189089" cy="5306291"/>
          </a:xfrm>
        </p:spPr>
      </p:pic>
    </p:spTree>
    <p:extLst>
      <p:ext uri="{BB962C8B-B14F-4D97-AF65-F5344CB8AC3E}">
        <p14:creationId xmlns:p14="http://schemas.microsoft.com/office/powerpoint/2010/main" val="223041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959" y="465462"/>
            <a:ext cx="8534400" cy="603173"/>
          </a:xfrm>
        </p:spPr>
        <p:txBody>
          <a:bodyPr/>
          <a:lstStyle/>
          <a:p>
            <a:r>
              <a:rPr lang="en-US" dirty="0" smtClean="0"/>
              <a:t>Data acquisition and cleaning</a:t>
            </a:r>
            <a:endParaRPr lang="en-US" dirty="0"/>
          </a:p>
        </p:txBody>
      </p:sp>
      <p:sp>
        <p:nvSpPr>
          <p:cNvPr id="3" name="Text Placeholder 2"/>
          <p:cNvSpPr>
            <a:spLocks noGrp="1"/>
          </p:cNvSpPr>
          <p:nvPr>
            <p:ph type="body" idx="1"/>
          </p:nvPr>
        </p:nvSpPr>
        <p:spPr>
          <a:xfrm>
            <a:off x="684211" y="1222872"/>
            <a:ext cx="8535990" cy="4770509"/>
          </a:xfrm>
        </p:spPr>
        <p:txBody>
          <a:bodyPr/>
          <a:lstStyle/>
          <a:p>
            <a:pPr marL="342900" indent="-342900">
              <a:buFont typeface="Wingdings" panose="05000000000000000000" pitchFamily="2" charset="2"/>
              <a:buChar char="q"/>
            </a:pPr>
            <a:r>
              <a:rPr lang="en-US" dirty="0" smtClean="0"/>
              <a:t>Allegheny County parcel data - </a:t>
            </a:r>
            <a:r>
              <a:rPr lang="en-US" u="sng" dirty="0">
                <a:hlinkClick r:id="rId2"/>
              </a:rPr>
              <a:t>https://catalog.data.gov/dataset/allegheny-county-property-sale-transactions</a:t>
            </a:r>
            <a:endParaRPr lang="en-US" dirty="0" smtClean="0"/>
          </a:p>
          <a:p>
            <a:pPr marL="342900" indent="-342900">
              <a:buFont typeface="Wingdings" panose="05000000000000000000" pitchFamily="2" charset="2"/>
              <a:buChar char="q"/>
            </a:pPr>
            <a:r>
              <a:rPr lang="en-US" dirty="0" smtClean="0"/>
              <a:t>Census Data – Census.gov</a:t>
            </a:r>
          </a:p>
          <a:p>
            <a:pPr marL="342900" indent="-342900">
              <a:buFont typeface="Wingdings" panose="05000000000000000000" pitchFamily="2" charset="2"/>
              <a:buChar char="q"/>
            </a:pPr>
            <a:r>
              <a:rPr lang="en-US" dirty="0" smtClean="0"/>
              <a:t>Demographics - </a:t>
            </a:r>
            <a:r>
              <a:rPr lang="en-US" dirty="0"/>
              <a:t>Census.gov</a:t>
            </a:r>
          </a:p>
          <a:p>
            <a:pPr marL="342900" indent="-342900">
              <a:buFont typeface="Wingdings" panose="05000000000000000000" pitchFamily="2" charset="2"/>
              <a:buChar char="q"/>
            </a:pPr>
            <a:r>
              <a:rPr lang="en-US" dirty="0" smtClean="0"/>
              <a:t>SchoolDigger.com – for school district ranking</a:t>
            </a:r>
          </a:p>
          <a:p>
            <a:endParaRPr lang="en-US" dirty="0"/>
          </a:p>
        </p:txBody>
      </p:sp>
    </p:spTree>
    <p:extLst>
      <p:ext uri="{BB962C8B-B14F-4D97-AF65-F5344CB8AC3E}">
        <p14:creationId xmlns:p14="http://schemas.microsoft.com/office/powerpoint/2010/main" val="379838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44" y="65314"/>
            <a:ext cx="8534400" cy="834570"/>
          </a:xfrm>
        </p:spPr>
        <p:txBody>
          <a:bodyPr/>
          <a:lstStyle/>
          <a:p>
            <a:r>
              <a:rPr lang="en-US" dirty="0" smtClean="0"/>
              <a:t>Methodology</a:t>
            </a:r>
            <a:endParaRPr lang="en-US" dirty="0"/>
          </a:p>
        </p:txBody>
      </p:sp>
      <p:sp>
        <p:nvSpPr>
          <p:cNvPr id="3" name="Text Placeholder 2"/>
          <p:cNvSpPr>
            <a:spLocks noGrp="1"/>
          </p:cNvSpPr>
          <p:nvPr>
            <p:ph type="body" idx="1"/>
          </p:nvPr>
        </p:nvSpPr>
        <p:spPr>
          <a:xfrm>
            <a:off x="909844" y="1285669"/>
            <a:ext cx="4649787" cy="576262"/>
          </a:xfrm>
        </p:spPr>
        <p:txBody>
          <a:bodyPr/>
          <a:lstStyle/>
          <a:p>
            <a:r>
              <a:rPr lang="en-US" sz="2000" dirty="0" smtClean="0"/>
              <a:t>Property Clustering with K-Means</a:t>
            </a:r>
            <a:endParaRPr lang="en-US" sz="2000"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877483790"/>
              </p:ext>
            </p:extLst>
          </p:nvPr>
        </p:nvGraphicFramePr>
        <p:xfrm>
          <a:off x="984139" y="2017084"/>
          <a:ext cx="4192905" cy="800100"/>
        </p:xfrm>
        <a:graphic>
          <a:graphicData uri="http://schemas.openxmlformats.org/drawingml/2006/table">
            <a:tbl>
              <a:tblPr firstRow="1" firstCol="1" bandRow="1">
                <a:tableStyleId>{5C22544A-7EE6-4342-B048-85BDC9FD1C3A}</a:tableStyleId>
              </a:tblPr>
              <a:tblGrid>
                <a:gridCol w="1094105"/>
                <a:gridCol w="3098800"/>
              </a:tblGrid>
              <a:tr h="160020">
                <a:tc>
                  <a:txBody>
                    <a:bodyPr/>
                    <a:lstStyle/>
                    <a:p>
                      <a:pPr marL="0" marR="0" algn="ctr">
                        <a:spcBef>
                          <a:spcPts val="0"/>
                        </a:spcBef>
                        <a:spcAft>
                          <a:spcPts val="0"/>
                        </a:spcAft>
                      </a:pPr>
                      <a:r>
                        <a:rPr lang="en-US" sz="800">
                          <a:effectLst/>
                        </a:rPr>
                        <a:t>Cluster</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800" dirty="0">
                          <a:effectLst/>
                        </a:rPr>
                        <a:t>Description</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60020">
                <a:tc>
                  <a:txBody>
                    <a:bodyPr/>
                    <a:lstStyle/>
                    <a:p>
                      <a:pPr marL="0" marR="0" algn="ctr">
                        <a:spcBef>
                          <a:spcPts val="0"/>
                        </a:spcBef>
                        <a:spcAft>
                          <a:spcPts val="0"/>
                        </a:spcAft>
                      </a:pPr>
                      <a:r>
                        <a:rPr lang="en-US" sz="800">
                          <a:effectLst/>
                        </a:rPr>
                        <a:t>0 - Multi-Family</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800">
                          <a:effectLst/>
                        </a:rPr>
                        <a:t>Row houses, condominiums, and some single family homes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60020">
                <a:tc>
                  <a:txBody>
                    <a:bodyPr/>
                    <a:lstStyle/>
                    <a:p>
                      <a:pPr marL="0" marR="0" algn="ctr">
                        <a:spcBef>
                          <a:spcPts val="0"/>
                        </a:spcBef>
                        <a:spcAft>
                          <a:spcPts val="0"/>
                        </a:spcAft>
                      </a:pPr>
                      <a:r>
                        <a:rPr lang="en-US" sz="800">
                          <a:effectLst/>
                        </a:rPr>
                        <a:t>1 - Commercial</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800">
                          <a:effectLst/>
                        </a:rPr>
                        <a:t>Office buildings, government building and some homes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60020">
                <a:tc>
                  <a:txBody>
                    <a:bodyPr/>
                    <a:lstStyle/>
                    <a:p>
                      <a:pPr marL="0" marR="0" algn="ctr">
                        <a:spcBef>
                          <a:spcPts val="0"/>
                        </a:spcBef>
                        <a:spcAft>
                          <a:spcPts val="0"/>
                        </a:spcAft>
                      </a:pPr>
                      <a:r>
                        <a:rPr lang="en-US" sz="800">
                          <a:effectLst/>
                        </a:rPr>
                        <a:t>2 – Single Family</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800">
                          <a:effectLst/>
                        </a:rPr>
                        <a:t>Mostly single family homes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60020">
                <a:tc>
                  <a:txBody>
                    <a:bodyPr/>
                    <a:lstStyle/>
                    <a:p>
                      <a:pPr marL="0" marR="0" algn="ctr">
                        <a:spcBef>
                          <a:spcPts val="0"/>
                        </a:spcBef>
                        <a:spcAft>
                          <a:spcPts val="0"/>
                        </a:spcAft>
                      </a:pPr>
                      <a:r>
                        <a:rPr lang="en-US" sz="800">
                          <a:effectLst/>
                        </a:rPr>
                        <a:t>3 – Mixed</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800" dirty="0">
                          <a:effectLst/>
                        </a:rPr>
                        <a:t>A mix between multi-family, single family</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 Placeholder 4"/>
          <p:cNvSpPr>
            <a:spLocks noGrp="1"/>
          </p:cNvSpPr>
          <p:nvPr>
            <p:ph type="body" sz="quarter" idx="3"/>
          </p:nvPr>
        </p:nvSpPr>
        <p:spPr>
          <a:xfrm>
            <a:off x="6349203" y="1478478"/>
            <a:ext cx="3991949" cy="426335"/>
          </a:xfrm>
        </p:spPr>
        <p:txBody>
          <a:bodyPr/>
          <a:lstStyle/>
          <a:p>
            <a:r>
              <a:rPr lang="en-US" sz="2000" dirty="0" smtClean="0"/>
              <a:t>Cluster Distribution</a:t>
            </a:r>
            <a:endParaRPr lang="en-US" sz="2000" dirty="0"/>
          </a:p>
        </p:txBody>
      </p:sp>
      <p:pic>
        <p:nvPicPr>
          <p:cNvPr id="8" name="Content Placeholder 7"/>
          <p:cNvPicPr>
            <a:picLocks noGrp="1"/>
          </p:cNvPicPr>
          <p:nvPr>
            <p:ph sz="quarter" idx="4"/>
          </p:nvPr>
        </p:nvPicPr>
        <p:blipFill>
          <a:blip r:embed="rId2"/>
          <a:stretch>
            <a:fillRect/>
          </a:stretch>
        </p:blipFill>
        <p:spPr>
          <a:xfrm>
            <a:off x="6349203" y="2081461"/>
            <a:ext cx="4043962" cy="2692420"/>
          </a:xfrm>
          <a:prstGeom prst="rect">
            <a:avLst/>
          </a:prstGeom>
        </p:spPr>
      </p:pic>
      <p:pic>
        <p:nvPicPr>
          <p:cNvPr id="9" name="Picture 8"/>
          <p:cNvPicPr/>
          <p:nvPr/>
        </p:nvPicPr>
        <p:blipFill>
          <a:blip r:embed="rId3"/>
          <a:stretch>
            <a:fillRect/>
          </a:stretch>
        </p:blipFill>
        <p:spPr>
          <a:xfrm>
            <a:off x="1661366" y="3213768"/>
            <a:ext cx="2838450" cy="2294890"/>
          </a:xfrm>
          <a:prstGeom prst="rect">
            <a:avLst/>
          </a:prstGeom>
        </p:spPr>
      </p:pic>
    </p:spTree>
    <p:extLst>
      <p:ext uri="{BB962C8B-B14F-4D97-AF65-F5344CB8AC3E}">
        <p14:creationId xmlns:p14="http://schemas.microsoft.com/office/powerpoint/2010/main" val="24768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216725"/>
            <a:ext cx="4649787" cy="576262"/>
          </a:xfrm>
        </p:spPr>
        <p:txBody>
          <a:bodyPr/>
          <a:lstStyle/>
          <a:p>
            <a:r>
              <a:rPr lang="en-US" dirty="0" smtClean="0"/>
              <a:t>RESULTS</a:t>
            </a:r>
            <a:endParaRPr lang="en-US" dirty="0"/>
          </a:p>
        </p:txBody>
      </p:sp>
      <p:sp>
        <p:nvSpPr>
          <p:cNvPr id="6" name="Content Placeholder 5"/>
          <p:cNvSpPr>
            <a:spLocks noGrp="1"/>
          </p:cNvSpPr>
          <p:nvPr>
            <p:ph sz="quarter" idx="4"/>
          </p:nvPr>
        </p:nvSpPr>
        <p:spPr>
          <a:xfrm>
            <a:off x="4666514" y="1050836"/>
            <a:ext cx="3859969" cy="3030538"/>
          </a:xfrm>
        </p:spPr>
        <p:txBody>
          <a:bodyPr/>
          <a:lstStyle/>
          <a:p>
            <a:endParaRPr lang="en-US" dirty="0"/>
          </a:p>
        </p:txBody>
      </p:sp>
      <p:pic>
        <p:nvPicPr>
          <p:cNvPr id="8" name="Content Placeholder 7"/>
          <p:cNvPicPr>
            <a:picLocks noGrp="1"/>
          </p:cNvPicPr>
          <p:nvPr>
            <p:ph sz="half" idx="2"/>
          </p:nvPr>
        </p:nvPicPr>
        <p:blipFill>
          <a:blip r:embed="rId2"/>
          <a:stretch>
            <a:fillRect/>
          </a:stretch>
        </p:blipFill>
        <p:spPr>
          <a:xfrm>
            <a:off x="863364" y="1050925"/>
            <a:ext cx="3464397" cy="2959966"/>
          </a:xfrm>
          <a:prstGeom prst="rect">
            <a:avLst/>
          </a:prstGeom>
        </p:spPr>
      </p:pic>
      <p:pic>
        <p:nvPicPr>
          <p:cNvPr id="11" name="Picture 10"/>
          <p:cNvPicPr/>
          <p:nvPr/>
        </p:nvPicPr>
        <p:blipFill>
          <a:blip r:embed="rId3"/>
          <a:stretch>
            <a:fillRect/>
          </a:stretch>
        </p:blipFill>
        <p:spPr>
          <a:xfrm>
            <a:off x="4666514" y="1050836"/>
            <a:ext cx="3410686" cy="2960055"/>
          </a:xfrm>
          <a:prstGeom prst="rect">
            <a:avLst/>
          </a:prstGeom>
        </p:spPr>
      </p:pic>
      <p:pic>
        <p:nvPicPr>
          <p:cNvPr id="12" name="Picture 11"/>
          <p:cNvPicPr/>
          <p:nvPr/>
        </p:nvPicPr>
        <p:blipFill>
          <a:blip r:embed="rId4"/>
          <a:stretch>
            <a:fillRect/>
          </a:stretch>
        </p:blipFill>
        <p:spPr>
          <a:xfrm>
            <a:off x="8327448" y="1050836"/>
            <a:ext cx="3130261" cy="2960055"/>
          </a:xfrm>
          <a:prstGeom prst="rect">
            <a:avLst/>
          </a:prstGeom>
        </p:spPr>
      </p:pic>
      <p:pic>
        <p:nvPicPr>
          <p:cNvPr id="13" name="Picture 12"/>
          <p:cNvPicPr/>
          <p:nvPr/>
        </p:nvPicPr>
        <p:blipFill>
          <a:blip r:embed="rId5"/>
          <a:stretch>
            <a:fillRect/>
          </a:stretch>
        </p:blipFill>
        <p:spPr>
          <a:xfrm>
            <a:off x="863364" y="4081374"/>
            <a:ext cx="3464397" cy="2624226"/>
          </a:xfrm>
          <a:prstGeom prst="rect">
            <a:avLst/>
          </a:prstGeom>
        </p:spPr>
      </p:pic>
      <p:pic>
        <p:nvPicPr>
          <p:cNvPr id="14" name="Picture 13"/>
          <p:cNvPicPr/>
          <p:nvPr/>
        </p:nvPicPr>
        <p:blipFill>
          <a:blip r:embed="rId6"/>
          <a:stretch>
            <a:fillRect/>
          </a:stretch>
        </p:blipFill>
        <p:spPr>
          <a:xfrm>
            <a:off x="4666513" y="4081374"/>
            <a:ext cx="3473031" cy="2624225"/>
          </a:xfrm>
          <a:prstGeom prst="rect">
            <a:avLst/>
          </a:prstGeom>
        </p:spPr>
      </p:pic>
      <p:pic>
        <p:nvPicPr>
          <p:cNvPr id="15" name="Picture 14"/>
          <p:cNvPicPr/>
          <p:nvPr/>
        </p:nvPicPr>
        <p:blipFill>
          <a:blip r:embed="rId7"/>
          <a:stretch>
            <a:fillRect/>
          </a:stretch>
        </p:blipFill>
        <p:spPr>
          <a:xfrm>
            <a:off x="8327448" y="4056494"/>
            <a:ext cx="3130261" cy="2649105"/>
          </a:xfrm>
          <a:prstGeom prst="rect">
            <a:avLst/>
          </a:prstGeom>
        </p:spPr>
      </p:pic>
    </p:spTree>
    <p:extLst>
      <p:ext uri="{BB962C8B-B14F-4D97-AF65-F5344CB8AC3E}">
        <p14:creationId xmlns:p14="http://schemas.microsoft.com/office/powerpoint/2010/main" val="192179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07625"/>
            <a:ext cx="8534400" cy="605927"/>
          </a:xfrm>
        </p:spPr>
        <p:txBody>
          <a:bodyPr>
            <a:normAutofit/>
          </a:bodyPr>
          <a:lstStyle/>
          <a:p>
            <a:r>
              <a:rPr lang="en-US" dirty="0" smtClean="0"/>
              <a:t>conclusion</a:t>
            </a:r>
            <a:endParaRPr lang="en-US" dirty="0"/>
          </a:p>
        </p:txBody>
      </p:sp>
      <p:sp>
        <p:nvSpPr>
          <p:cNvPr id="3" name="Text Placeholder 2"/>
          <p:cNvSpPr>
            <a:spLocks noGrp="1"/>
          </p:cNvSpPr>
          <p:nvPr>
            <p:ph type="body" idx="1"/>
          </p:nvPr>
        </p:nvSpPr>
        <p:spPr>
          <a:xfrm>
            <a:off x="684210" y="1210975"/>
            <a:ext cx="10953607" cy="5369934"/>
          </a:xfrm>
        </p:spPr>
        <p:txBody>
          <a:bodyPr>
            <a:normAutofit fontScale="70000" lnSpcReduction="20000"/>
          </a:bodyPr>
          <a:lstStyle/>
          <a:p>
            <a:r>
              <a:rPr lang="en-US" dirty="0"/>
              <a:t>Pittsburgh is an affordable city with many neighborhoods to choose from. Even though there is diversity in the type of home, neighborhood and distance from the city, there is not very much racial diversity in any part of town. </a:t>
            </a:r>
          </a:p>
          <a:p>
            <a:r>
              <a:rPr lang="en-US" dirty="0"/>
              <a:t> </a:t>
            </a:r>
          </a:p>
          <a:p>
            <a:r>
              <a:rPr lang="en-US" b="1" dirty="0"/>
              <a:t>The City of Pittsburgh</a:t>
            </a:r>
            <a:r>
              <a:rPr lang="en-US" dirty="0"/>
              <a:t> – The city has some of the highest price per square foot which might explain why it also has the highest number of renters. I was surprised to see that the average commute time to work was the same as other neighborhoods. Obviously, the city has the highest racial diversity, walk score and the most commercial clusters. There are neighborhoods within Pittsburgh with really high price per square foot and some with low prices.</a:t>
            </a:r>
          </a:p>
          <a:p>
            <a:r>
              <a:rPr lang="en-US" dirty="0"/>
              <a:t> </a:t>
            </a:r>
          </a:p>
          <a:p>
            <a:r>
              <a:rPr lang="en-US" b="1" dirty="0"/>
              <a:t>West Hills</a:t>
            </a:r>
            <a:r>
              <a:rPr lang="en-US" dirty="0"/>
              <a:t> – The west hills’ price per square foot is slightly higher than other areas (for single family homes). The school districts are mostly average with the exception of Quaker Valley in Sewickley. </a:t>
            </a:r>
          </a:p>
          <a:p>
            <a:r>
              <a:rPr lang="en-US" dirty="0"/>
              <a:t> </a:t>
            </a:r>
          </a:p>
          <a:p>
            <a:r>
              <a:rPr lang="en-US" b="1" dirty="0"/>
              <a:t>The East Suburbs</a:t>
            </a:r>
            <a:r>
              <a:rPr lang="en-US" dirty="0"/>
              <a:t> – Single family home prices are the lowest in the east and is slightly more diverse (racially and income) than the other suburbs. The schools, however, are not ranked the highest.</a:t>
            </a:r>
          </a:p>
          <a:p>
            <a:r>
              <a:rPr lang="en-US" dirty="0"/>
              <a:t> </a:t>
            </a:r>
          </a:p>
          <a:p>
            <a:r>
              <a:rPr lang="en-US" b="1" dirty="0"/>
              <a:t>South Hills</a:t>
            </a:r>
            <a:r>
              <a:rPr lang="en-US" dirty="0"/>
              <a:t> – The south hills have the second highest walk score. It has a low percentage of renters and schools that are ranked high (Upper St. Clair &amp; Mt. Lebanon) </a:t>
            </a:r>
          </a:p>
          <a:p>
            <a:r>
              <a:rPr lang="en-US" dirty="0"/>
              <a:t> </a:t>
            </a:r>
          </a:p>
          <a:p>
            <a:r>
              <a:rPr lang="en-US" b="1" dirty="0"/>
              <a:t>North Hills</a:t>
            </a:r>
            <a:r>
              <a:rPr lang="en-US" dirty="0"/>
              <a:t> – The north hills has options for highly ranked schools. (Fox Chapel, North Allegheny, </a:t>
            </a:r>
            <a:r>
              <a:rPr lang="en-US" dirty="0" err="1"/>
              <a:t>etc</a:t>
            </a:r>
            <a:r>
              <a:rPr lang="en-US" dirty="0"/>
              <a:t>) It also has a slightly lower commute time. </a:t>
            </a:r>
          </a:p>
          <a:p>
            <a:endParaRPr lang="en-US" dirty="0"/>
          </a:p>
        </p:txBody>
      </p:sp>
    </p:spTree>
    <p:extLst>
      <p:ext uri="{BB962C8B-B14F-4D97-AF65-F5344CB8AC3E}">
        <p14:creationId xmlns:p14="http://schemas.microsoft.com/office/powerpoint/2010/main" val="38824083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TotalTime>
  <Words>278</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Century Gothic</vt:lpstr>
      <vt:lpstr>Courier New</vt:lpstr>
      <vt:lpstr>Times New Roman</vt:lpstr>
      <vt:lpstr>Wingdings</vt:lpstr>
      <vt:lpstr>Wingdings 3</vt:lpstr>
      <vt:lpstr>Slice</vt:lpstr>
      <vt:lpstr>Allegheny county - Neighborhoods</vt:lpstr>
      <vt:lpstr>Profile of Pittsburgh</vt:lpstr>
      <vt:lpstr>Areas of Pittsburgh</vt:lpstr>
      <vt:lpstr>Data acquisition and cleaning</vt:lpstr>
      <vt:lpstr>Methodology</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Allegheny county - Neighborhoods</dc:title>
  <dc:creator>Kelly Rhoton</dc:creator>
  <cp:lastModifiedBy>Kelly Rhoton</cp:lastModifiedBy>
  <cp:revision>2</cp:revision>
  <dcterms:created xsi:type="dcterms:W3CDTF">2019-04-17T18:27:34Z</dcterms:created>
  <dcterms:modified xsi:type="dcterms:W3CDTF">2019-04-17T18:41:22Z</dcterms:modified>
</cp:coreProperties>
</file>